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79" r:id="rId3"/>
    <p:sldId id="256" r:id="rId4"/>
    <p:sldId id="257" r:id="rId5"/>
    <p:sldId id="259" r:id="rId6"/>
    <p:sldId id="261" r:id="rId7"/>
    <p:sldId id="268" r:id="rId8"/>
    <p:sldId id="260" r:id="rId9"/>
    <p:sldId id="272" r:id="rId10"/>
    <p:sldId id="271" r:id="rId11"/>
    <p:sldId id="262" r:id="rId12"/>
    <p:sldId id="263" r:id="rId13"/>
    <p:sldId id="264" r:id="rId14"/>
    <p:sldId id="265" r:id="rId15"/>
    <p:sldId id="274" r:id="rId16"/>
    <p:sldId id="266" r:id="rId17"/>
    <p:sldId id="267" r:id="rId18"/>
    <p:sldId id="273" r:id="rId19"/>
    <p:sldId id="269" r:id="rId20"/>
    <p:sldId id="276" r:id="rId21"/>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36" d="100"/>
          <a:sy n="136" d="100"/>
        </p:scale>
        <p:origin x="-1664" y="-10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printerSettings" Target="printerSettings/printerSettings1.bin"/><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841D1B7-FB31-4AE0-94D6-6A3AF377DD9C}" type="datetimeFigureOut">
              <a:rPr lang="en-GB" smtClean="0"/>
              <a:t>03/07/15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BB84CB-6527-4507-A9DC-798AEC02447E}" type="slidenum">
              <a:rPr lang="en-GB" smtClean="0"/>
              <a:t>‹#›</a:t>
            </a:fld>
            <a:endParaRPr lang="en-GB"/>
          </a:p>
        </p:txBody>
      </p:sp>
    </p:spTree>
    <p:extLst>
      <p:ext uri="{BB962C8B-B14F-4D97-AF65-F5344CB8AC3E}">
        <p14:creationId xmlns:p14="http://schemas.microsoft.com/office/powerpoint/2010/main" val="32204526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41D1B7-FB31-4AE0-94D6-6A3AF377DD9C}" type="datetimeFigureOut">
              <a:rPr lang="en-GB" smtClean="0"/>
              <a:t>03/07/15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BB84CB-6527-4507-A9DC-798AEC02447E}" type="slidenum">
              <a:rPr lang="en-GB" smtClean="0"/>
              <a:t>‹#›</a:t>
            </a:fld>
            <a:endParaRPr lang="en-GB"/>
          </a:p>
        </p:txBody>
      </p:sp>
    </p:spTree>
    <p:extLst>
      <p:ext uri="{BB962C8B-B14F-4D97-AF65-F5344CB8AC3E}">
        <p14:creationId xmlns:p14="http://schemas.microsoft.com/office/powerpoint/2010/main" val="36734013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41D1B7-FB31-4AE0-94D6-6A3AF377DD9C}" type="datetimeFigureOut">
              <a:rPr lang="en-GB" smtClean="0"/>
              <a:t>03/07/15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BB84CB-6527-4507-A9DC-798AEC02447E}" type="slidenum">
              <a:rPr lang="en-GB" smtClean="0"/>
              <a:t>‹#›</a:t>
            </a:fld>
            <a:endParaRPr lang="en-GB"/>
          </a:p>
        </p:txBody>
      </p:sp>
    </p:spTree>
    <p:extLst>
      <p:ext uri="{BB962C8B-B14F-4D97-AF65-F5344CB8AC3E}">
        <p14:creationId xmlns:p14="http://schemas.microsoft.com/office/powerpoint/2010/main" val="41370497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841D1B7-FB31-4AE0-94D6-6A3AF377DD9C}" type="datetimeFigureOut">
              <a:rPr lang="en-GB" smtClean="0"/>
              <a:t>03/07/15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BB84CB-6527-4507-A9DC-798AEC02447E}" type="slidenum">
              <a:rPr lang="en-GB" smtClean="0"/>
              <a:t>‹#›</a:t>
            </a:fld>
            <a:endParaRPr lang="en-GB"/>
          </a:p>
        </p:txBody>
      </p:sp>
    </p:spTree>
    <p:extLst>
      <p:ext uri="{BB962C8B-B14F-4D97-AF65-F5344CB8AC3E}">
        <p14:creationId xmlns:p14="http://schemas.microsoft.com/office/powerpoint/2010/main" val="1399120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841D1B7-FB31-4AE0-94D6-6A3AF377DD9C}" type="datetimeFigureOut">
              <a:rPr lang="en-GB" smtClean="0"/>
              <a:t>03/07/15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BB84CB-6527-4507-A9DC-798AEC02447E}" type="slidenum">
              <a:rPr lang="en-GB" smtClean="0"/>
              <a:t>‹#›</a:t>
            </a:fld>
            <a:endParaRPr lang="en-GB"/>
          </a:p>
        </p:txBody>
      </p:sp>
    </p:spTree>
    <p:extLst>
      <p:ext uri="{BB962C8B-B14F-4D97-AF65-F5344CB8AC3E}">
        <p14:creationId xmlns:p14="http://schemas.microsoft.com/office/powerpoint/2010/main" val="932999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841D1B7-FB31-4AE0-94D6-6A3AF377DD9C}" type="datetimeFigureOut">
              <a:rPr lang="en-GB" smtClean="0"/>
              <a:t>03/07/15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BB84CB-6527-4507-A9DC-798AEC02447E}" type="slidenum">
              <a:rPr lang="en-GB" smtClean="0"/>
              <a:t>‹#›</a:t>
            </a:fld>
            <a:endParaRPr lang="en-GB"/>
          </a:p>
        </p:txBody>
      </p:sp>
    </p:spTree>
    <p:extLst>
      <p:ext uri="{BB962C8B-B14F-4D97-AF65-F5344CB8AC3E}">
        <p14:creationId xmlns:p14="http://schemas.microsoft.com/office/powerpoint/2010/main" val="1739657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841D1B7-FB31-4AE0-94D6-6A3AF377DD9C}" type="datetimeFigureOut">
              <a:rPr lang="en-GB" smtClean="0"/>
              <a:t>03/07/15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1BB84CB-6527-4507-A9DC-798AEC02447E}" type="slidenum">
              <a:rPr lang="en-GB" smtClean="0"/>
              <a:t>‹#›</a:t>
            </a:fld>
            <a:endParaRPr lang="en-GB"/>
          </a:p>
        </p:txBody>
      </p:sp>
    </p:spTree>
    <p:extLst>
      <p:ext uri="{BB962C8B-B14F-4D97-AF65-F5344CB8AC3E}">
        <p14:creationId xmlns:p14="http://schemas.microsoft.com/office/powerpoint/2010/main" val="112192463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841D1B7-FB31-4AE0-94D6-6A3AF377DD9C}" type="datetimeFigureOut">
              <a:rPr lang="en-GB" smtClean="0"/>
              <a:t>03/07/15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1BB84CB-6527-4507-A9DC-798AEC02447E}" type="slidenum">
              <a:rPr lang="en-GB" smtClean="0"/>
              <a:t>‹#›</a:t>
            </a:fld>
            <a:endParaRPr lang="en-GB"/>
          </a:p>
        </p:txBody>
      </p:sp>
    </p:spTree>
    <p:extLst>
      <p:ext uri="{BB962C8B-B14F-4D97-AF65-F5344CB8AC3E}">
        <p14:creationId xmlns:p14="http://schemas.microsoft.com/office/powerpoint/2010/main" val="4096279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841D1B7-FB31-4AE0-94D6-6A3AF377DD9C}" type="datetimeFigureOut">
              <a:rPr lang="en-GB" smtClean="0"/>
              <a:t>03/07/15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1BB84CB-6527-4507-A9DC-798AEC02447E}" type="slidenum">
              <a:rPr lang="en-GB" smtClean="0"/>
              <a:t>‹#›</a:t>
            </a:fld>
            <a:endParaRPr lang="en-GB"/>
          </a:p>
        </p:txBody>
      </p:sp>
    </p:spTree>
    <p:extLst>
      <p:ext uri="{BB962C8B-B14F-4D97-AF65-F5344CB8AC3E}">
        <p14:creationId xmlns:p14="http://schemas.microsoft.com/office/powerpoint/2010/main" val="29191051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41D1B7-FB31-4AE0-94D6-6A3AF377DD9C}" type="datetimeFigureOut">
              <a:rPr lang="en-GB" smtClean="0"/>
              <a:t>03/07/15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BB84CB-6527-4507-A9DC-798AEC02447E}" type="slidenum">
              <a:rPr lang="en-GB" smtClean="0"/>
              <a:t>‹#›</a:t>
            </a:fld>
            <a:endParaRPr lang="en-GB"/>
          </a:p>
        </p:txBody>
      </p:sp>
    </p:spTree>
    <p:extLst>
      <p:ext uri="{BB962C8B-B14F-4D97-AF65-F5344CB8AC3E}">
        <p14:creationId xmlns:p14="http://schemas.microsoft.com/office/powerpoint/2010/main" val="35583865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841D1B7-FB31-4AE0-94D6-6A3AF377DD9C}" type="datetimeFigureOut">
              <a:rPr lang="en-GB" smtClean="0"/>
              <a:t>03/07/15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BB84CB-6527-4507-A9DC-798AEC02447E}" type="slidenum">
              <a:rPr lang="en-GB" smtClean="0"/>
              <a:t>‹#›</a:t>
            </a:fld>
            <a:endParaRPr lang="en-GB"/>
          </a:p>
        </p:txBody>
      </p:sp>
    </p:spTree>
    <p:extLst>
      <p:ext uri="{BB962C8B-B14F-4D97-AF65-F5344CB8AC3E}">
        <p14:creationId xmlns:p14="http://schemas.microsoft.com/office/powerpoint/2010/main" val="2653985155"/>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841D1B7-FB31-4AE0-94D6-6A3AF377DD9C}" type="datetimeFigureOut">
              <a:rPr lang="en-GB" smtClean="0"/>
              <a:t>03/07/15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BB84CB-6527-4507-A9DC-798AEC02447E}" type="slidenum">
              <a:rPr lang="en-GB" smtClean="0"/>
              <a:t>‹#›</a:t>
            </a:fld>
            <a:endParaRPr lang="en-GB"/>
          </a:p>
        </p:txBody>
      </p:sp>
    </p:spTree>
    <p:extLst>
      <p:ext uri="{BB962C8B-B14F-4D97-AF65-F5344CB8AC3E}">
        <p14:creationId xmlns:p14="http://schemas.microsoft.com/office/powerpoint/2010/main" val="368383507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7.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flickr.com/photos/dullhunk/5449462934" TargetMode="External"/><Relationship Id="rId3" Type="http://schemas.openxmlformats.org/officeDocument/2006/relationships/image" Target="../media/image8.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9.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1.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2.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3.jpeg"/><Relationship Id="rId3" Type="http://schemas.openxmlformats.org/officeDocument/2006/relationships/image" Target="../media/image1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youtube.com/watch?v=RKcJvjP9zgYhttps://www.youtube.com/watch?v=RKcJvjP9zgY"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s://www.youtube.com/watch?v=2Hua7m6wQuw"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hyperlink" Target="http://blogs.nd.edu/oblation/files/2013/10/The-Ecstasy-of-St.-Teresa-Fontebasso.jpg" TargetMode="External"/><Relationship Id="rId3" Type="http://schemas.openxmlformats.org/officeDocument/2006/relationships/image" Target="../media/image5.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67544" y="404664"/>
            <a:ext cx="8208912" cy="6186309"/>
          </a:xfrm>
          <a:prstGeom prst="rect">
            <a:avLst/>
          </a:prstGeom>
          <a:noFill/>
        </p:spPr>
        <p:txBody>
          <a:bodyPr wrap="square" rtlCol="0">
            <a:spAutoFit/>
          </a:bodyPr>
          <a:lstStyle/>
          <a:p>
            <a:pPr algn="ctr"/>
            <a:r>
              <a:rPr lang="en-GB" sz="7200" dirty="0" smtClean="0"/>
              <a:t>TRANSLATIONS </a:t>
            </a:r>
          </a:p>
          <a:p>
            <a:pPr algn="ctr"/>
            <a:r>
              <a:rPr lang="en-GB" sz="7200" dirty="0" smtClean="0"/>
              <a:t>OF </a:t>
            </a:r>
          </a:p>
          <a:p>
            <a:pPr algn="ctr"/>
            <a:r>
              <a:rPr lang="en-GB" sz="7200" dirty="0" smtClean="0"/>
              <a:t>THE ECSTASY OF</a:t>
            </a:r>
          </a:p>
          <a:p>
            <a:pPr algn="ctr"/>
            <a:r>
              <a:rPr lang="en-GB" sz="7200" dirty="0" smtClean="0"/>
              <a:t> ST. TERESA OF AVILA</a:t>
            </a:r>
          </a:p>
          <a:p>
            <a:pPr algn="ctr"/>
            <a:endParaRPr lang="en-GB" sz="7200" dirty="0" smtClean="0"/>
          </a:p>
          <a:p>
            <a:pPr algn="ctr"/>
            <a:r>
              <a:rPr lang="en-GB" sz="3600" dirty="0" smtClean="0"/>
              <a:t>Diane Evans </a:t>
            </a:r>
            <a:endParaRPr lang="en-GB" sz="3600" dirty="0"/>
          </a:p>
        </p:txBody>
      </p:sp>
    </p:spTree>
    <p:extLst>
      <p:ext uri="{BB962C8B-B14F-4D97-AF65-F5344CB8AC3E}">
        <p14:creationId xmlns:p14="http://schemas.microsoft.com/office/powerpoint/2010/main" val="25019481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p:cNvSpPr txBox="1"/>
          <p:nvPr/>
        </p:nvSpPr>
        <p:spPr>
          <a:xfrm>
            <a:off x="467544" y="476672"/>
            <a:ext cx="8280920" cy="6432530"/>
          </a:xfrm>
          <a:prstGeom prst="rect">
            <a:avLst/>
          </a:prstGeom>
          <a:noFill/>
        </p:spPr>
        <p:txBody>
          <a:bodyPr wrap="square" rtlCol="0">
            <a:spAutoFit/>
          </a:bodyPr>
          <a:lstStyle/>
          <a:p>
            <a:r>
              <a:rPr lang="en-GB" sz="3200" dirty="0" smtClean="0"/>
              <a:t>There is no such a thing as The woman, where the definite article stands for the universal. </a:t>
            </a:r>
          </a:p>
          <a:p>
            <a:r>
              <a:rPr lang="en-GB" sz="3200" dirty="0" smtClean="0"/>
              <a:t>There is no such thing as The woman since of here essence…she is not all…. There is woman only as excluded by the nature of things which is the nature of words…It none the less remains that if she is excluded by the nature of things, it is precisely that in being not all, she has, in relation to what the phallic function designates of </a:t>
            </a:r>
            <a:r>
              <a:rPr lang="en-GB" sz="3200" i="1" dirty="0" err="1" smtClean="0"/>
              <a:t>jouissance</a:t>
            </a:r>
            <a:r>
              <a:rPr lang="en-GB" sz="3200" i="1" dirty="0" smtClean="0"/>
              <a:t>, </a:t>
            </a:r>
            <a:r>
              <a:rPr lang="en-GB" sz="3200" dirty="0" smtClean="0"/>
              <a:t>a supplementary </a:t>
            </a:r>
            <a:r>
              <a:rPr lang="en-GB" sz="3200" i="1" dirty="0" err="1" smtClean="0"/>
              <a:t>jouissance</a:t>
            </a:r>
            <a:r>
              <a:rPr lang="en-GB" sz="3200" i="1" dirty="0" smtClean="0"/>
              <a:t>.</a:t>
            </a:r>
          </a:p>
          <a:p>
            <a:endParaRPr lang="en-GB" sz="3200" i="1" dirty="0" smtClean="0"/>
          </a:p>
          <a:p>
            <a:r>
              <a:rPr lang="en-GB" sz="1400" dirty="0" smtClean="0"/>
              <a:t>Jacques </a:t>
            </a:r>
            <a:r>
              <a:rPr lang="en-GB" sz="1400" dirty="0" err="1" smtClean="0"/>
              <a:t>Lacan</a:t>
            </a:r>
            <a:r>
              <a:rPr lang="en-GB" sz="1400" i="1" dirty="0" smtClean="0"/>
              <a:t>, God and the </a:t>
            </a:r>
            <a:r>
              <a:rPr lang="en-GB" sz="1400" i="1" dirty="0" err="1" smtClean="0"/>
              <a:t>Jouissance</a:t>
            </a:r>
            <a:r>
              <a:rPr lang="en-GB" sz="1400" i="1" dirty="0" smtClean="0"/>
              <a:t> of T/he  Woman’  </a:t>
            </a:r>
            <a:r>
              <a:rPr lang="en-GB" sz="1400" dirty="0" smtClean="0"/>
              <a:t>in Rose and Mitchel(</a:t>
            </a:r>
            <a:r>
              <a:rPr lang="en-GB" sz="1400" dirty="0" err="1" smtClean="0"/>
              <a:t>eds</a:t>
            </a:r>
            <a:r>
              <a:rPr lang="en-GB" sz="1400" dirty="0" smtClean="0"/>
              <a:t>), </a:t>
            </a:r>
            <a:r>
              <a:rPr lang="en-GB" sz="1400" i="1" dirty="0" smtClean="0"/>
              <a:t>Feminine </a:t>
            </a:r>
            <a:r>
              <a:rPr lang="en-GB" sz="1400" i="1" dirty="0" err="1" smtClean="0"/>
              <a:t>Sexuality:Jacques</a:t>
            </a:r>
            <a:r>
              <a:rPr lang="en-GB" sz="1400" i="1" dirty="0" smtClean="0"/>
              <a:t> </a:t>
            </a:r>
            <a:r>
              <a:rPr lang="en-GB" sz="1400" i="1" dirty="0" err="1" smtClean="0"/>
              <a:t>Lacan</a:t>
            </a:r>
            <a:r>
              <a:rPr lang="en-GB" sz="1400" i="1" dirty="0" smtClean="0"/>
              <a:t> and the </a:t>
            </a:r>
            <a:r>
              <a:rPr lang="en-GB" sz="1400" i="1" dirty="0" err="1" smtClean="0"/>
              <a:t>École</a:t>
            </a:r>
            <a:r>
              <a:rPr lang="en-GB" sz="1400" i="1" dirty="0" smtClean="0"/>
              <a:t> </a:t>
            </a:r>
            <a:r>
              <a:rPr lang="en-GB" sz="1400" i="1" dirty="0" err="1" smtClean="0"/>
              <a:t>Freudiennce</a:t>
            </a:r>
            <a:r>
              <a:rPr lang="en-GB" sz="1400" i="1" dirty="0" smtClean="0"/>
              <a:t>, </a:t>
            </a:r>
            <a:r>
              <a:rPr lang="en-GB" sz="1400" dirty="0" smtClean="0"/>
              <a:t>pp. 137- 48. </a:t>
            </a:r>
            <a:endParaRPr lang="en-GB" sz="1400" i="1" dirty="0" smtClean="0"/>
          </a:p>
          <a:p>
            <a:endParaRPr lang="en-GB" sz="3200" i="1" dirty="0"/>
          </a:p>
        </p:txBody>
      </p:sp>
    </p:spTree>
    <p:extLst>
      <p:ext uri="{BB962C8B-B14F-4D97-AF65-F5344CB8AC3E}">
        <p14:creationId xmlns:p14="http://schemas.microsoft.com/office/powerpoint/2010/main" val="26840953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fotografie-louise-bourgeois-vzdy-prezentovat-spolecnejiri-david-louise-bourgeois-z-cyklu-skryte-podoby-199195-fotografie-100-x-70-cm-autor-foto-martin-polak_001"/>
          <p:cNvPicPr>
            <a:picLocks noChangeAspect="1" noChangeArrowheads="1"/>
          </p:cNvPicPr>
          <p:nvPr/>
        </p:nvPicPr>
        <p:blipFill rotWithShape="1">
          <a:blip r:embed="rId2">
            <a:extLst>
              <a:ext uri="{28A0092B-C50C-407E-A947-70E740481C1C}">
                <a14:useLocalDpi xmlns:a14="http://schemas.microsoft.com/office/drawing/2010/main" val="0"/>
              </a:ext>
            </a:extLst>
          </a:blip>
          <a:srcRect t="10134" b="4032"/>
          <a:stretch/>
        </p:blipFill>
        <p:spPr bwMode="auto">
          <a:xfrm>
            <a:off x="1759310" y="130393"/>
            <a:ext cx="5234939" cy="580092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745161" y="5931316"/>
            <a:ext cx="5472608" cy="646331"/>
          </a:xfrm>
          <a:prstGeom prst="rect">
            <a:avLst/>
          </a:prstGeom>
          <a:noFill/>
        </p:spPr>
        <p:txBody>
          <a:bodyPr wrap="square" rtlCol="0">
            <a:spAutoFit/>
          </a:bodyPr>
          <a:lstStyle/>
          <a:p>
            <a:pPr algn="ctr"/>
            <a:r>
              <a:rPr lang="en-GB" sz="2400" dirty="0" smtClean="0">
                <a:solidFill>
                  <a:schemeClr val="bg1"/>
                </a:solidFill>
              </a:rPr>
              <a:t>Louise Bourgeois 1911 - 2010 </a:t>
            </a:r>
          </a:p>
          <a:p>
            <a:pPr algn="ctr"/>
            <a:r>
              <a:rPr lang="en-GB" sz="1200" dirty="0" smtClean="0">
                <a:solidFill>
                  <a:schemeClr val="bg1"/>
                </a:solidFill>
              </a:rPr>
              <a:t>http</a:t>
            </a:r>
            <a:r>
              <a:rPr lang="en-GB" sz="1200" dirty="0">
                <a:solidFill>
                  <a:schemeClr val="bg1"/>
                </a:solidFill>
              </a:rPr>
              <a:t>://www.igndes.com/v2/louise-borgeois/</a:t>
            </a:r>
          </a:p>
        </p:txBody>
      </p:sp>
    </p:spTree>
    <p:extLst>
      <p:ext uri="{BB962C8B-B14F-4D97-AF65-F5344CB8AC3E}">
        <p14:creationId xmlns:p14="http://schemas.microsoft.com/office/powerpoint/2010/main" val="8884179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farm6.staticflickr.com/5293/5449462934_62ef3c8e44_o_d.jp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74785" y="332656"/>
            <a:ext cx="6991350" cy="5248275"/>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27584" y="5805264"/>
            <a:ext cx="7704855" cy="677108"/>
          </a:xfrm>
          <a:prstGeom prst="rect">
            <a:avLst/>
          </a:prstGeom>
          <a:noFill/>
        </p:spPr>
        <p:txBody>
          <a:bodyPr wrap="square" rtlCol="0">
            <a:spAutoFit/>
          </a:bodyPr>
          <a:lstStyle/>
          <a:p>
            <a:r>
              <a:rPr lang="en-GB" sz="2400" dirty="0" smtClean="0">
                <a:solidFill>
                  <a:schemeClr val="bg1"/>
                </a:solidFill>
              </a:rPr>
              <a:t>MAMAN  created for the opening of  Tate Modern 2000</a:t>
            </a:r>
          </a:p>
          <a:p>
            <a:r>
              <a:rPr lang="en-GB" sz="1400" dirty="0" smtClean="0">
                <a:solidFill>
                  <a:schemeClr val="bg1"/>
                </a:solidFill>
              </a:rPr>
              <a:t> https</a:t>
            </a:r>
            <a:r>
              <a:rPr lang="en-GB" sz="1400" dirty="0">
                <a:solidFill>
                  <a:schemeClr val="bg1"/>
                </a:solidFill>
              </a:rPr>
              <a:t>://www.flickr.com/photos/dullhunk/5449462934</a:t>
            </a:r>
          </a:p>
        </p:txBody>
      </p:sp>
    </p:spTree>
    <p:extLst>
      <p:ext uri="{BB962C8B-B14F-4D97-AF65-F5344CB8AC3E}">
        <p14:creationId xmlns:p14="http://schemas.microsoft.com/office/powerpoint/2010/main" val="2601755437"/>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newsoftheartworld.com/wp-content/uploads/2014/10/1bis-Femme-maison-1983-news.pcc_.edu_.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229" t="15385" r="7002" b="7015"/>
          <a:stretch/>
        </p:blipFill>
        <p:spPr bwMode="auto">
          <a:xfrm>
            <a:off x="279917" y="28195"/>
            <a:ext cx="5561045" cy="595090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828600" y="5949280"/>
            <a:ext cx="8064896" cy="630942"/>
          </a:xfrm>
          <a:prstGeom prst="rect">
            <a:avLst/>
          </a:prstGeom>
          <a:noFill/>
        </p:spPr>
        <p:txBody>
          <a:bodyPr wrap="square" rtlCol="0">
            <a:spAutoFit/>
          </a:bodyPr>
          <a:lstStyle/>
          <a:p>
            <a:pPr algn="ctr"/>
            <a:r>
              <a:rPr lang="en-GB" sz="2400" dirty="0" smtClean="0">
                <a:solidFill>
                  <a:schemeClr val="bg1"/>
                </a:solidFill>
              </a:rPr>
              <a:t>Femme Maison, Louise Bourgeois 1983</a:t>
            </a:r>
          </a:p>
          <a:p>
            <a:pPr algn="ctr"/>
            <a:r>
              <a:rPr lang="en-GB" sz="1050" dirty="0" smtClean="0">
                <a:solidFill>
                  <a:schemeClr val="bg1"/>
                </a:solidFill>
              </a:rPr>
              <a:t> </a:t>
            </a:r>
            <a:r>
              <a:rPr lang="en-GB" sz="1050" dirty="0">
                <a:solidFill>
                  <a:schemeClr val="bg1"/>
                </a:solidFill>
              </a:rPr>
              <a:t>http://newsoftheartworld.com/wp-content/uploads/2014/10/1bis-Femme-maison-1983-news.pcc_.edu_.jpg</a:t>
            </a:r>
          </a:p>
        </p:txBody>
      </p:sp>
      <p:sp>
        <p:nvSpPr>
          <p:cNvPr id="3" name="TextBox 2"/>
          <p:cNvSpPr txBox="1"/>
          <p:nvPr/>
        </p:nvSpPr>
        <p:spPr>
          <a:xfrm>
            <a:off x="6156176" y="118959"/>
            <a:ext cx="2880320" cy="7017306"/>
          </a:xfrm>
          <a:prstGeom prst="rect">
            <a:avLst/>
          </a:prstGeom>
          <a:noFill/>
        </p:spPr>
        <p:txBody>
          <a:bodyPr wrap="square" rtlCol="0">
            <a:spAutoFit/>
          </a:bodyPr>
          <a:lstStyle/>
          <a:p>
            <a:r>
              <a:rPr lang="en-GB" sz="2400" i="1" dirty="0">
                <a:solidFill>
                  <a:schemeClr val="bg1"/>
                </a:solidFill>
              </a:rPr>
              <a:t>The past can be seized only as an image which flashes up at the                    instant when it can be recognised and is never to be seen again.                       For every image of the past that is not recognized by the present                                as one of its own concerns threatens to disappear irretrievably.                 </a:t>
            </a:r>
            <a:r>
              <a:rPr lang="en-GB" sz="1600" i="1" dirty="0">
                <a:solidFill>
                  <a:schemeClr val="bg1"/>
                </a:solidFill>
              </a:rPr>
              <a:t>Walter Benjamin, ‘Theses on the Philosophy of History’ </a:t>
            </a:r>
            <a:endParaRPr lang="en-GB" sz="1600" i="1" dirty="0" smtClean="0">
              <a:solidFill>
                <a:schemeClr val="bg1"/>
              </a:solidFill>
            </a:endParaRPr>
          </a:p>
          <a:p>
            <a:r>
              <a:rPr lang="en-GB" sz="1600" dirty="0" smtClean="0">
                <a:solidFill>
                  <a:schemeClr val="bg1"/>
                </a:solidFill>
              </a:rPr>
              <a:t>(</a:t>
            </a:r>
            <a:r>
              <a:rPr lang="en-GB" sz="1600" dirty="0">
                <a:solidFill>
                  <a:schemeClr val="bg1"/>
                </a:solidFill>
              </a:rPr>
              <a:t>Bal, 2003,5)</a:t>
            </a:r>
          </a:p>
          <a:p>
            <a:r>
              <a:rPr lang="en-GB" i="1" dirty="0">
                <a:solidFill>
                  <a:schemeClr val="bg1"/>
                </a:solidFill>
              </a:rPr>
              <a:t> </a:t>
            </a:r>
            <a:endParaRPr lang="en-GB" dirty="0">
              <a:solidFill>
                <a:schemeClr val="bg1"/>
              </a:solidFill>
            </a:endParaRPr>
          </a:p>
        </p:txBody>
      </p:sp>
    </p:spTree>
    <p:extLst>
      <p:ext uri="{BB962C8B-B14F-4D97-AF65-F5344CB8AC3E}">
        <p14:creationId xmlns:p14="http://schemas.microsoft.com/office/powerpoint/2010/main" val="3784063235"/>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www2.fiu.edu/~ereserve/av/damian/ARH4871/part4/0023.jpg"/>
          <p:cNvPicPr>
            <a:picLocks noChangeAspect="1" noChangeArrowheads="1"/>
          </p:cNvPicPr>
          <p:nvPr/>
        </p:nvPicPr>
        <p:blipFill rotWithShape="1">
          <a:blip r:embed="rId2">
            <a:extLst>
              <a:ext uri="{28A0092B-C50C-407E-A947-70E740481C1C}">
                <a14:useLocalDpi xmlns:a14="http://schemas.microsoft.com/office/drawing/2010/main" val="0"/>
              </a:ext>
            </a:extLst>
          </a:blip>
          <a:srcRect t="5254" b="16489"/>
          <a:stretch/>
        </p:blipFill>
        <p:spPr bwMode="auto">
          <a:xfrm>
            <a:off x="1835696" y="188640"/>
            <a:ext cx="4968552" cy="5861699"/>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5794" y="5949280"/>
            <a:ext cx="7920880" cy="738664"/>
          </a:xfrm>
          <a:prstGeom prst="rect">
            <a:avLst/>
          </a:prstGeom>
          <a:noFill/>
        </p:spPr>
        <p:txBody>
          <a:bodyPr wrap="square" rtlCol="0">
            <a:spAutoFit/>
          </a:bodyPr>
          <a:lstStyle/>
          <a:p>
            <a:pPr algn="ctr"/>
            <a:r>
              <a:rPr lang="en-GB" sz="2400" dirty="0" smtClean="0">
                <a:solidFill>
                  <a:schemeClr val="bg1"/>
                </a:solidFill>
              </a:rPr>
              <a:t>Femme Maison </a:t>
            </a:r>
          </a:p>
          <a:p>
            <a:pPr algn="ctr"/>
            <a:r>
              <a:rPr lang="en-GB" sz="1200" dirty="0" smtClean="0">
                <a:solidFill>
                  <a:schemeClr val="bg1"/>
                </a:solidFill>
              </a:rPr>
              <a:t>                                                htthttp</a:t>
            </a:r>
            <a:r>
              <a:rPr lang="en-GB" sz="1200" dirty="0">
                <a:solidFill>
                  <a:schemeClr val="bg1"/>
                </a:solidFill>
              </a:rPr>
              <a:t>://www2.fiu.edu/~ereserve/av/damian/ARH4871/part4/0023.jpgp://</a:t>
            </a:r>
            <a:r>
              <a:rPr lang="en-GB" sz="1200" dirty="0"/>
              <a:t>www2.fiu.edu</a:t>
            </a:r>
            <a:r>
              <a:rPr lang="en-GB" dirty="0" smtClean="0"/>
              <a:t>/~</a:t>
            </a:r>
            <a:endParaRPr lang="en-GB" dirty="0"/>
          </a:p>
        </p:txBody>
      </p:sp>
    </p:spTree>
    <p:extLst>
      <p:ext uri="{BB962C8B-B14F-4D97-AF65-F5344CB8AC3E}">
        <p14:creationId xmlns:p14="http://schemas.microsoft.com/office/powerpoint/2010/main" val="162627183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395536" y="332656"/>
            <a:ext cx="8280920" cy="6186309"/>
          </a:xfrm>
          <a:prstGeom prst="rect">
            <a:avLst/>
          </a:prstGeom>
          <a:noFill/>
        </p:spPr>
        <p:txBody>
          <a:bodyPr wrap="square" rtlCol="0">
            <a:spAutoFit/>
          </a:bodyPr>
          <a:lstStyle/>
          <a:p>
            <a:r>
              <a:rPr lang="en-GB" sz="3200" dirty="0"/>
              <a:t>Polymorphism is a feature of Louise </a:t>
            </a:r>
            <a:r>
              <a:rPr lang="en-GB" sz="3200" dirty="0" err="1"/>
              <a:t>Bourgeois’s</a:t>
            </a:r>
            <a:r>
              <a:rPr lang="en-GB" sz="3200" dirty="0"/>
              <a:t> work, which recycles forms through processes of alteration, accumulation or combination, utilizing metamorphosis by applying the topology of Henri </a:t>
            </a:r>
            <a:r>
              <a:rPr lang="en-GB" sz="3200" dirty="0" err="1"/>
              <a:t>Poincaré</a:t>
            </a:r>
            <a:r>
              <a:rPr lang="en-GB" sz="3200" dirty="0"/>
              <a:t>, a subject dear to the Surrealists (the continuous transformation of organic forms), or by the use of other materials (from the noblest to the most ordinary), setting objects in a different context, or by the physical and psychological inversion of ideas attached to these formal elements (</a:t>
            </a:r>
            <a:r>
              <a:rPr lang="en-GB" sz="3200" dirty="0" err="1"/>
              <a:t>eg</a:t>
            </a:r>
            <a:r>
              <a:rPr lang="en-GB" sz="3200" dirty="0"/>
              <a:t>. landscape-body, human-animal). </a:t>
            </a:r>
            <a:endParaRPr lang="en-GB" sz="3200" dirty="0" smtClean="0"/>
          </a:p>
          <a:p>
            <a:r>
              <a:rPr lang="en-GB" sz="1400" dirty="0" smtClean="0"/>
              <a:t>http</a:t>
            </a:r>
            <a:r>
              <a:rPr lang="en-GB" sz="1400" dirty="0"/>
              <a:t>://newsoftheartworld.com/louise-bourgeois-art-making-as-means-of-survival/?lang=en</a:t>
            </a:r>
          </a:p>
        </p:txBody>
      </p:sp>
    </p:spTree>
    <p:extLst>
      <p:ext uri="{BB962C8B-B14F-4D97-AF65-F5344CB8AC3E}">
        <p14:creationId xmlns:p14="http://schemas.microsoft.com/office/powerpoint/2010/main" val="18250195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ttp://newsoftheartworld.com/wp-content/uploads/2014/10/1-Femme-Maison-1994-xavierhufkens.com_.jpg"/>
          <p:cNvPicPr>
            <a:picLocks noChangeAspect="1" noChangeArrowheads="1"/>
          </p:cNvPicPr>
          <p:nvPr/>
        </p:nvPicPr>
        <p:blipFill rotWithShape="1">
          <a:blip r:embed="rId2">
            <a:extLst>
              <a:ext uri="{28A0092B-C50C-407E-A947-70E740481C1C}">
                <a14:useLocalDpi xmlns:a14="http://schemas.microsoft.com/office/drawing/2010/main" val="0"/>
              </a:ext>
            </a:extLst>
          </a:blip>
          <a:srcRect t="18558" b="12982"/>
          <a:stretch/>
        </p:blipFill>
        <p:spPr bwMode="auto">
          <a:xfrm>
            <a:off x="0" y="332656"/>
            <a:ext cx="9144000" cy="4628128"/>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15616" y="5485529"/>
            <a:ext cx="6768752" cy="707886"/>
          </a:xfrm>
          <a:prstGeom prst="rect">
            <a:avLst/>
          </a:prstGeom>
          <a:noFill/>
        </p:spPr>
        <p:txBody>
          <a:bodyPr wrap="square" rtlCol="0">
            <a:spAutoFit/>
          </a:bodyPr>
          <a:lstStyle/>
          <a:p>
            <a:pPr algn="ctr"/>
            <a:r>
              <a:rPr lang="en-GB" sz="2800" dirty="0" smtClean="0">
                <a:solidFill>
                  <a:schemeClr val="bg1"/>
                </a:solidFill>
              </a:rPr>
              <a:t>Femme Maison 1994</a:t>
            </a:r>
          </a:p>
          <a:p>
            <a:r>
              <a:rPr lang="en-GB" sz="1200" dirty="0" smtClean="0">
                <a:solidFill>
                  <a:schemeClr val="bg1"/>
                </a:solidFill>
              </a:rPr>
              <a:t>http</a:t>
            </a:r>
            <a:r>
              <a:rPr lang="en-GB" sz="1200" dirty="0">
                <a:solidFill>
                  <a:schemeClr val="bg1"/>
                </a:solidFill>
              </a:rPr>
              <a:t>://newsoftheartworld.com/louise-bourgeois-art-making-as-means-of-survival/?lang=en</a:t>
            </a:r>
          </a:p>
        </p:txBody>
      </p:sp>
    </p:spTree>
    <p:extLst>
      <p:ext uri="{BB962C8B-B14F-4D97-AF65-F5344CB8AC3E}">
        <p14:creationId xmlns:p14="http://schemas.microsoft.com/office/powerpoint/2010/main" val="2450482349"/>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http://artblart.files.wordpress.com/2013/02/femme-maison-4747-cb-3_lg.jpg"/>
          <p:cNvPicPr>
            <a:picLocks noChangeAspect="1" noChangeArrowheads="1"/>
          </p:cNvPicPr>
          <p:nvPr/>
        </p:nvPicPr>
        <p:blipFill rotWithShape="1">
          <a:blip r:embed="rId2">
            <a:extLst>
              <a:ext uri="{28A0092B-C50C-407E-A947-70E740481C1C}">
                <a14:useLocalDpi xmlns:a14="http://schemas.microsoft.com/office/drawing/2010/main" val="0"/>
              </a:ext>
            </a:extLst>
          </a:blip>
          <a:srcRect t="11753" b="9492"/>
          <a:stretch/>
        </p:blipFill>
        <p:spPr bwMode="auto">
          <a:xfrm>
            <a:off x="1259632" y="476672"/>
            <a:ext cx="6480720" cy="408311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1151620" y="4742486"/>
            <a:ext cx="6696744" cy="800219"/>
          </a:xfrm>
          <a:prstGeom prst="rect">
            <a:avLst/>
          </a:prstGeom>
          <a:noFill/>
        </p:spPr>
        <p:txBody>
          <a:bodyPr wrap="square" rtlCol="0">
            <a:spAutoFit/>
          </a:bodyPr>
          <a:lstStyle/>
          <a:p>
            <a:r>
              <a:rPr lang="en-GB" sz="3200" dirty="0" smtClean="0">
                <a:solidFill>
                  <a:schemeClr val="bg1"/>
                </a:solidFill>
              </a:rPr>
              <a:t>                Femme Maison 2001</a:t>
            </a:r>
          </a:p>
          <a:p>
            <a:r>
              <a:rPr lang="en-GB" sz="1400" dirty="0" smtClean="0">
                <a:solidFill>
                  <a:schemeClr val="bg1"/>
                </a:solidFill>
              </a:rPr>
              <a:t>                                      http</a:t>
            </a:r>
            <a:r>
              <a:rPr lang="en-GB" sz="1400" dirty="0">
                <a:solidFill>
                  <a:schemeClr val="bg1"/>
                </a:solidFill>
              </a:rPr>
              <a:t>://artblart.com/tag/construction-of-identity/</a:t>
            </a:r>
          </a:p>
        </p:txBody>
      </p:sp>
    </p:spTree>
    <p:extLst>
      <p:ext uri="{BB962C8B-B14F-4D97-AF65-F5344CB8AC3E}">
        <p14:creationId xmlns:p14="http://schemas.microsoft.com/office/powerpoint/2010/main" val="2113463182"/>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handelsblatt.com/images/louise-bourgeois-hommage-to-bernini-1967/6505092/4-format20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91880" y="3356992"/>
            <a:ext cx="5238750" cy="294322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telegraphindia.com/1120110/images/10metbourgeo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84045"/>
            <a:ext cx="3024336" cy="341572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788024" y="1628800"/>
            <a:ext cx="3384376" cy="1384995"/>
          </a:xfrm>
          <a:prstGeom prst="rect">
            <a:avLst/>
          </a:prstGeom>
          <a:noFill/>
        </p:spPr>
        <p:txBody>
          <a:bodyPr wrap="square" rtlCol="0">
            <a:spAutoFit/>
          </a:bodyPr>
          <a:lstStyle/>
          <a:p>
            <a:r>
              <a:rPr lang="en-GB" sz="2800" dirty="0" err="1" smtClean="0">
                <a:solidFill>
                  <a:schemeClr val="bg1"/>
                </a:solidFill>
              </a:rPr>
              <a:t>Hommage</a:t>
            </a:r>
            <a:r>
              <a:rPr lang="en-GB" sz="2800" dirty="0" smtClean="0">
                <a:solidFill>
                  <a:schemeClr val="bg1"/>
                </a:solidFill>
              </a:rPr>
              <a:t> to Bernini</a:t>
            </a:r>
          </a:p>
          <a:p>
            <a:r>
              <a:rPr lang="en-GB" sz="2800" dirty="0" smtClean="0">
                <a:solidFill>
                  <a:schemeClr val="bg1"/>
                </a:solidFill>
              </a:rPr>
              <a:t>Louise Bourgeois 1967</a:t>
            </a:r>
            <a:endParaRPr lang="en-GB" sz="2800" dirty="0">
              <a:solidFill>
                <a:schemeClr val="bg1"/>
              </a:solidFill>
            </a:endParaRPr>
          </a:p>
        </p:txBody>
      </p:sp>
      <p:sp>
        <p:nvSpPr>
          <p:cNvPr id="3" name="TextBox 2"/>
          <p:cNvSpPr txBox="1"/>
          <p:nvPr/>
        </p:nvSpPr>
        <p:spPr>
          <a:xfrm>
            <a:off x="-10732" y="6412399"/>
            <a:ext cx="9036496" cy="307777"/>
          </a:xfrm>
          <a:prstGeom prst="rect">
            <a:avLst/>
          </a:prstGeom>
          <a:noFill/>
        </p:spPr>
        <p:txBody>
          <a:bodyPr wrap="square" rtlCol="0">
            <a:spAutoFit/>
          </a:bodyPr>
          <a:lstStyle/>
          <a:p>
            <a:r>
              <a:rPr lang="en-GB" sz="1400" dirty="0">
                <a:solidFill>
                  <a:schemeClr val="bg1"/>
                </a:solidFill>
              </a:rPr>
              <a:t>http://www.telegraphindia.com/1120110/jsp/calcutta/story_14984412.jsp#.VYBb-dRwbGg</a:t>
            </a:r>
          </a:p>
        </p:txBody>
      </p:sp>
    </p:spTree>
    <p:extLst>
      <p:ext uri="{BB962C8B-B14F-4D97-AF65-F5344CB8AC3E}">
        <p14:creationId xmlns:p14="http://schemas.microsoft.com/office/powerpoint/2010/main" val="2585052536"/>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2286000" y="3105835"/>
            <a:ext cx="4572000" cy="1200329"/>
          </a:xfrm>
          <a:prstGeom prst="rect">
            <a:avLst/>
          </a:prstGeom>
        </p:spPr>
        <p:txBody>
          <a:bodyPr>
            <a:spAutoFit/>
          </a:bodyPr>
          <a:lstStyle/>
          <a:p>
            <a:r>
              <a:rPr lang="en-GB" dirty="0">
                <a:hlinkClick r:id="rId2"/>
              </a:rPr>
              <a:t>https://www.youtube.com/watch?v=RKcJvjP9zgYhttps://</a:t>
            </a:r>
            <a:r>
              <a:rPr lang="en-GB" dirty="0" smtClean="0">
                <a:hlinkClick r:id="rId2"/>
              </a:rPr>
              <a:t>www.youtube.com/watch?v=RKcJvjP9zgY</a:t>
            </a:r>
            <a:endParaRPr lang="en-GB" dirty="0" smtClean="0"/>
          </a:p>
          <a:p>
            <a:endParaRPr lang="en-GB" dirty="0"/>
          </a:p>
        </p:txBody>
      </p:sp>
      <p:sp>
        <p:nvSpPr>
          <p:cNvPr id="3" name="Rectangle 2"/>
          <p:cNvSpPr/>
          <p:nvPr/>
        </p:nvSpPr>
        <p:spPr>
          <a:xfrm>
            <a:off x="2286000" y="3105835"/>
            <a:ext cx="4572000" cy="646331"/>
          </a:xfrm>
          <a:prstGeom prst="rect">
            <a:avLst/>
          </a:prstGeom>
        </p:spPr>
        <p:txBody>
          <a:bodyPr>
            <a:spAutoFit/>
          </a:bodyPr>
          <a:lstStyle/>
          <a:p>
            <a:r>
              <a:rPr lang="en-GB" dirty="0"/>
              <a:t>https://www.youtube.com/watch?v=RKcJvjP9zgY</a:t>
            </a:r>
          </a:p>
        </p:txBody>
      </p:sp>
      <p:sp>
        <p:nvSpPr>
          <p:cNvPr id="4" name="Rectangle 3"/>
          <p:cNvSpPr/>
          <p:nvPr/>
        </p:nvSpPr>
        <p:spPr>
          <a:xfrm>
            <a:off x="2286000" y="3105835"/>
            <a:ext cx="4572000" cy="369332"/>
          </a:xfrm>
          <a:prstGeom prst="rect">
            <a:avLst/>
          </a:prstGeom>
        </p:spPr>
        <p:txBody>
          <a:bodyPr>
            <a:spAutoFit/>
          </a:bodyPr>
          <a:lstStyle/>
          <a:p>
            <a:r>
              <a:rPr lang="en-GB" dirty="0"/>
              <a:t>https</a:t>
            </a:r>
            <a:r>
              <a:rPr lang="en-GB" dirty="0" smtClean="0"/>
              <a:t>://</a:t>
            </a:r>
            <a:endParaRPr lang="en-GB" dirty="0">
              <a:solidFill>
                <a:schemeClr val="bg1"/>
              </a:solidFill>
            </a:endParaRPr>
          </a:p>
        </p:txBody>
      </p:sp>
    </p:spTree>
    <p:extLst>
      <p:ext uri="{BB962C8B-B14F-4D97-AF65-F5344CB8AC3E}">
        <p14:creationId xmlns:p14="http://schemas.microsoft.com/office/powerpoint/2010/main" val="399357223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p:cNvSpPr txBox="1"/>
          <p:nvPr/>
        </p:nvSpPr>
        <p:spPr>
          <a:xfrm>
            <a:off x="539552" y="548680"/>
            <a:ext cx="8064896" cy="5078313"/>
          </a:xfrm>
          <a:prstGeom prst="rect">
            <a:avLst/>
          </a:prstGeom>
          <a:noFill/>
        </p:spPr>
        <p:txBody>
          <a:bodyPr wrap="square" rtlCol="0">
            <a:spAutoFit/>
          </a:bodyPr>
          <a:lstStyle/>
          <a:p>
            <a:r>
              <a:rPr lang="en-GB" sz="3600" dirty="0" smtClean="0"/>
              <a:t>Translation: To conduct through, pass beyond, to the other side of a division or difference.</a:t>
            </a:r>
          </a:p>
          <a:p>
            <a:endParaRPr lang="en-GB" sz="3600" dirty="0" smtClean="0"/>
          </a:p>
          <a:p>
            <a:r>
              <a:rPr lang="en-GB" sz="3600" dirty="0" smtClean="0"/>
              <a:t>Translation can be viewed as liberation, transformation, renewal or as a supplementation that produces the original rather than being subservient to it. (</a:t>
            </a:r>
            <a:r>
              <a:rPr lang="en-GB" sz="3600" dirty="0" err="1" smtClean="0"/>
              <a:t>Farago</a:t>
            </a:r>
            <a:r>
              <a:rPr lang="en-GB" sz="3600" dirty="0" smtClean="0"/>
              <a:t> 2003,6)</a:t>
            </a:r>
            <a:endParaRPr lang="en-GB" sz="3600" dirty="0"/>
          </a:p>
        </p:txBody>
      </p:sp>
    </p:spTree>
    <p:extLst>
      <p:ext uri="{BB962C8B-B14F-4D97-AF65-F5344CB8AC3E}">
        <p14:creationId xmlns:p14="http://schemas.microsoft.com/office/powerpoint/2010/main" val="10634937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Rectangle 2"/>
          <p:cNvSpPr/>
          <p:nvPr/>
        </p:nvSpPr>
        <p:spPr>
          <a:xfrm>
            <a:off x="2286000" y="3105835"/>
            <a:ext cx="4572000" cy="923330"/>
          </a:xfrm>
          <a:prstGeom prst="rect">
            <a:avLst/>
          </a:prstGeom>
        </p:spPr>
        <p:txBody>
          <a:bodyPr>
            <a:spAutoFit/>
          </a:bodyPr>
          <a:lstStyle/>
          <a:p>
            <a:r>
              <a:rPr lang="en-GB" dirty="0">
                <a:hlinkClick r:id="rId2"/>
              </a:rPr>
              <a:t>https://</a:t>
            </a:r>
            <a:r>
              <a:rPr lang="en-GB" dirty="0" smtClean="0">
                <a:hlinkClick r:id="rId2"/>
              </a:rPr>
              <a:t>www.youtube.com/watch?v=2Hua7m6wQuw</a:t>
            </a:r>
            <a:endParaRPr lang="en-GB" dirty="0" smtClean="0"/>
          </a:p>
          <a:p>
            <a:endParaRPr lang="en-GB" dirty="0"/>
          </a:p>
        </p:txBody>
      </p:sp>
    </p:spTree>
    <p:extLst>
      <p:ext uri="{BB962C8B-B14F-4D97-AF65-F5344CB8AC3E}">
        <p14:creationId xmlns:p14="http://schemas.microsoft.com/office/powerpoint/2010/main" val="1616076283"/>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upload.wikimedia.org/wikipedia/commons/2/2e/Teresa_von_Avila_Bernini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2442" y="0"/>
            <a:ext cx="7578588" cy="568394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33264" y="5661248"/>
            <a:ext cx="8496944" cy="1569660"/>
          </a:xfrm>
          <a:prstGeom prst="rect">
            <a:avLst/>
          </a:prstGeom>
          <a:noFill/>
        </p:spPr>
        <p:txBody>
          <a:bodyPr wrap="square" rtlCol="0">
            <a:spAutoFit/>
          </a:bodyPr>
          <a:lstStyle/>
          <a:p>
            <a:pPr algn="ctr"/>
            <a:r>
              <a:rPr lang="en-GB" sz="2800" dirty="0" smtClean="0">
                <a:solidFill>
                  <a:schemeClr val="bg1"/>
                </a:solidFill>
              </a:rPr>
              <a:t>Cornaro Chapel, </a:t>
            </a:r>
            <a:r>
              <a:rPr lang="en-GB" sz="2800" i="1" dirty="0" smtClean="0">
                <a:solidFill>
                  <a:schemeClr val="bg1"/>
                </a:solidFill>
              </a:rPr>
              <a:t>1647</a:t>
            </a:r>
          </a:p>
          <a:p>
            <a:pPr algn="ctr"/>
            <a:r>
              <a:rPr lang="en-GB" sz="2800" dirty="0" smtClean="0">
                <a:solidFill>
                  <a:schemeClr val="bg1"/>
                </a:solidFill>
              </a:rPr>
              <a:t>Santa Maria Della Vittoria, Rome</a:t>
            </a:r>
          </a:p>
          <a:p>
            <a:pPr algn="ctr"/>
            <a:r>
              <a:rPr lang="en-GB" sz="1200" dirty="0" smtClean="0">
                <a:solidFill>
                  <a:schemeClr val="bg1"/>
                </a:solidFill>
              </a:rPr>
              <a:t>http://commons.wikimedia.org/wiki/File:Teresa_von_Avila_Bernini3.JPG</a:t>
            </a:r>
          </a:p>
          <a:p>
            <a:endParaRPr lang="en-GB" sz="2800" dirty="0" smtClean="0">
              <a:solidFill>
                <a:schemeClr val="bg1"/>
              </a:solidFill>
            </a:endParaRPr>
          </a:p>
        </p:txBody>
      </p:sp>
    </p:spTree>
    <p:extLst>
      <p:ext uri="{BB962C8B-B14F-4D97-AF65-F5344CB8AC3E}">
        <p14:creationId xmlns:p14="http://schemas.microsoft.com/office/powerpoint/2010/main" val="1697017086"/>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www.magnificat.com/lifeteen/images/hd/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0"/>
            <a:ext cx="5062002" cy="6808316"/>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67544" y="6550223"/>
            <a:ext cx="4572000" cy="307777"/>
          </a:xfrm>
          <a:prstGeom prst="rect">
            <a:avLst/>
          </a:prstGeom>
        </p:spPr>
        <p:txBody>
          <a:bodyPr>
            <a:spAutoFit/>
          </a:bodyPr>
          <a:lstStyle/>
          <a:p>
            <a:r>
              <a:rPr lang="en-GB" sz="1400" dirty="0" smtClean="0">
                <a:solidFill>
                  <a:schemeClr val="bg1"/>
                </a:solidFill>
              </a:rPr>
              <a:t>http://www.magnificat.com/lifeteen/images/hd/11.jpg</a:t>
            </a:r>
            <a:endParaRPr lang="en-GB" sz="1400" dirty="0">
              <a:solidFill>
                <a:schemeClr val="bg1"/>
              </a:solidFill>
            </a:endParaRPr>
          </a:p>
        </p:txBody>
      </p:sp>
      <p:sp>
        <p:nvSpPr>
          <p:cNvPr id="2" name="TextBox 1"/>
          <p:cNvSpPr txBox="1"/>
          <p:nvPr/>
        </p:nvSpPr>
        <p:spPr>
          <a:xfrm>
            <a:off x="5580112" y="548680"/>
            <a:ext cx="3168352" cy="6247864"/>
          </a:xfrm>
          <a:prstGeom prst="rect">
            <a:avLst/>
          </a:prstGeom>
          <a:noFill/>
        </p:spPr>
        <p:txBody>
          <a:bodyPr wrap="square" rtlCol="0">
            <a:spAutoFit/>
          </a:bodyPr>
          <a:lstStyle/>
          <a:p>
            <a:r>
              <a:rPr lang="en-GB" sz="3200" dirty="0" smtClean="0">
                <a:solidFill>
                  <a:schemeClr val="bg1"/>
                </a:solidFill>
              </a:rPr>
              <a:t>While content and language form a certain unity in the original like a fruit and its skin, the language of the translation enveloped its content like a royal robe with ample folds.</a:t>
            </a:r>
          </a:p>
          <a:p>
            <a:r>
              <a:rPr lang="en-GB" sz="1600" dirty="0" smtClean="0">
                <a:solidFill>
                  <a:schemeClr val="bg1"/>
                </a:solidFill>
              </a:rPr>
              <a:t>Walter </a:t>
            </a:r>
            <a:r>
              <a:rPr lang="en-GB" sz="1600" dirty="0">
                <a:solidFill>
                  <a:schemeClr val="bg1"/>
                </a:solidFill>
              </a:rPr>
              <a:t>B</a:t>
            </a:r>
            <a:r>
              <a:rPr lang="en-GB" sz="1600" dirty="0" smtClean="0">
                <a:solidFill>
                  <a:schemeClr val="bg1"/>
                </a:solidFill>
              </a:rPr>
              <a:t>enjamin </a:t>
            </a:r>
            <a:endParaRPr lang="en-GB" sz="1600" dirty="0">
              <a:solidFill>
                <a:schemeClr val="bg1"/>
              </a:solidFill>
            </a:endParaRPr>
          </a:p>
        </p:txBody>
      </p:sp>
    </p:spTree>
    <p:extLst>
      <p:ext uri="{BB962C8B-B14F-4D97-AF65-F5344CB8AC3E}">
        <p14:creationId xmlns:p14="http://schemas.microsoft.com/office/powerpoint/2010/main" val="3150037925"/>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alottogelato.files.wordpress.com/2011/10/2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7704" y="116632"/>
            <a:ext cx="4896544" cy="652872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1979712" y="6221219"/>
            <a:ext cx="4572000" cy="276999"/>
          </a:xfrm>
          <a:prstGeom prst="rect">
            <a:avLst/>
          </a:prstGeom>
        </p:spPr>
        <p:txBody>
          <a:bodyPr>
            <a:spAutoFit/>
          </a:bodyPr>
          <a:lstStyle/>
          <a:p>
            <a:r>
              <a:rPr lang="en-GB" sz="1200" dirty="0" smtClean="0"/>
              <a:t>https://alottogelato.wordpress.com/2011/10/05/arividerchi/</a:t>
            </a:r>
            <a:endParaRPr lang="en-GB" sz="1200" dirty="0"/>
          </a:p>
        </p:txBody>
      </p:sp>
    </p:spTree>
    <p:extLst>
      <p:ext uri="{BB962C8B-B14F-4D97-AF65-F5344CB8AC3E}">
        <p14:creationId xmlns:p14="http://schemas.microsoft.com/office/powerpoint/2010/main" val="266997707"/>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nobility.org/wp-content/uploads/2012/10/St.-Teresa-10.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81932"/>
            <a:ext cx="3973939" cy="6741368"/>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5868144" y="1556792"/>
            <a:ext cx="3024336" cy="4524315"/>
          </a:xfrm>
          <a:prstGeom prst="rect">
            <a:avLst/>
          </a:prstGeom>
          <a:noFill/>
        </p:spPr>
        <p:txBody>
          <a:bodyPr wrap="square" rtlCol="0">
            <a:spAutoFit/>
          </a:bodyPr>
          <a:lstStyle/>
          <a:p>
            <a:r>
              <a:rPr lang="en-GB" sz="2400" dirty="0" smtClean="0">
                <a:solidFill>
                  <a:schemeClr val="bg1"/>
                </a:solidFill>
              </a:rPr>
              <a:t>Heart</a:t>
            </a:r>
            <a:r>
              <a:rPr lang="en-GB" sz="2400" b="1" i="1" dirty="0" smtClean="0"/>
              <a:t> </a:t>
            </a:r>
            <a:r>
              <a:rPr lang="en-GB" sz="2400" b="1" i="1" dirty="0" smtClean="0">
                <a:solidFill>
                  <a:schemeClr val="bg1"/>
                </a:solidFill>
              </a:rPr>
              <a:t>incorrupt </a:t>
            </a:r>
            <a:r>
              <a:rPr lang="en-GB" sz="2400" b="1" i="1" dirty="0">
                <a:solidFill>
                  <a:schemeClr val="bg1"/>
                </a:solidFill>
              </a:rPr>
              <a:t>and </a:t>
            </a:r>
            <a:r>
              <a:rPr lang="en-GB" sz="2400" b="1" i="1" dirty="0" err="1">
                <a:solidFill>
                  <a:schemeClr val="bg1"/>
                </a:solidFill>
              </a:rPr>
              <a:t>transverberato</a:t>
            </a:r>
            <a:r>
              <a:rPr lang="en-GB" sz="2400" b="1" i="1" dirty="0">
                <a:solidFill>
                  <a:schemeClr val="bg1"/>
                </a:solidFill>
              </a:rPr>
              <a:t> of St. Teresa of Avila</a:t>
            </a:r>
            <a:r>
              <a:rPr lang="en-GB" sz="2400" b="1" dirty="0">
                <a:solidFill>
                  <a:schemeClr val="bg1"/>
                </a:solidFill>
              </a:rPr>
              <a:t>, </a:t>
            </a:r>
            <a:endParaRPr lang="en-GB" sz="2400" b="1" dirty="0" smtClean="0">
              <a:solidFill>
                <a:schemeClr val="bg1"/>
              </a:solidFill>
            </a:endParaRPr>
          </a:p>
          <a:p>
            <a:r>
              <a:rPr lang="en-GB" sz="2400" b="1" dirty="0" err="1" smtClean="0">
                <a:solidFill>
                  <a:schemeClr val="bg1"/>
                </a:solidFill>
              </a:rPr>
              <a:t>Chiesa</a:t>
            </a:r>
            <a:r>
              <a:rPr lang="en-GB" sz="2400" b="1" dirty="0" smtClean="0">
                <a:solidFill>
                  <a:schemeClr val="bg1"/>
                </a:solidFill>
              </a:rPr>
              <a:t> </a:t>
            </a:r>
            <a:r>
              <a:rPr lang="en-GB" sz="2400" b="1" dirty="0">
                <a:solidFill>
                  <a:schemeClr val="bg1"/>
                </a:solidFill>
              </a:rPr>
              <a:t>del </a:t>
            </a:r>
            <a:r>
              <a:rPr lang="en-GB" sz="2400" b="1" dirty="0" err="1">
                <a:solidFill>
                  <a:schemeClr val="bg1"/>
                </a:solidFill>
              </a:rPr>
              <a:t>Convento</a:t>
            </a:r>
            <a:r>
              <a:rPr lang="en-GB" sz="2400" b="1" dirty="0">
                <a:solidFill>
                  <a:schemeClr val="bg1"/>
                </a:solidFill>
              </a:rPr>
              <a:t> de la </a:t>
            </a:r>
            <a:r>
              <a:rPr lang="en-GB" sz="2400" b="1" dirty="0" err="1">
                <a:solidFill>
                  <a:schemeClr val="bg1"/>
                </a:solidFill>
              </a:rPr>
              <a:t>Anunciación</a:t>
            </a:r>
            <a:r>
              <a:rPr lang="en-GB" sz="2400" b="1" dirty="0">
                <a:solidFill>
                  <a:schemeClr val="bg1"/>
                </a:solidFill>
              </a:rPr>
              <a:t> de Madres </a:t>
            </a:r>
            <a:r>
              <a:rPr lang="en-GB" sz="2400" b="1" dirty="0" err="1">
                <a:solidFill>
                  <a:schemeClr val="bg1"/>
                </a:solidFill>
              </a:rPr>
              <a:t>Carmelitas</a:t>
            </a:r>
            <a:r>
              <a:rPr lang="en-GB" sz="2400" b="1" dirty="0">
                <a:solidFill>
                  <a:schemeClr val="bg1"/>
                </a:solidFill>
              </a:rPr>
              <a:t>, Alba de </a:t>
            </a:r>
            <a:r>
              <a:rPr lang="en-GB" sz="2400" b="1" dirty="0" err="1" smtClean="0">
                <a:solidFill>
                  <a:schemeClr val="bg1"/>
                </a:solidFill>
              </a:rPr>
              <a:t>Tormes</a:t>
            </a:r>
            <a:endParaRPr lang="en-GB" sz="2400" b="1" dirty="0" smtClean="0">
              <a:solidFill>
                <a:schemeClr val="bg1"/>
              </a:solidFill>
            </a:endParaRPr>
          </a:p>
          <a:p>
            <a:endParaRPr lang="en-GB" sz="2400" b="1" dirty="0">
              <a:solidFill>
                <a:schemeClr val="bg1"/>
              </a:solidFill>
            </a:endParaRPr>
          </a:p>
          <a:p>
            <a:endParaRPr lang="en-GB" sz="2400" b="1" dirty="0" smtClean="0">
              <a:solidFill>
                <a:schemeClr val="bg1"/>
              </a:solidFill>
            </a:endParaRPr>
          </a:p>
          <a:p>
            <a:endParaRPr lang="en-GB" sz="2400" b="1" dirty="0" smtClean="0">
              <a:solidFill>
                <a:schemeClr val="bg1"/>
              </a:solidFill>
            </a:endParaRPr>
          </a:p>
          <a:p>
            <a:r>
              <a:rPr lang="en-GB" sz="1200" dirty="0">
                <a:solidFill>
                  <a:schemeClr val="bg1"/>
                </a:solidFill>
              </a:rPr>
              <a:t>http://www.microsofttranslator.com/bv.aspx?from=&amp;to=en&amp;a=http%3A%2F%2Fwww.scuolaecclesiamater.org%2F2014%2F08%2Ffesta-della-transverberazione-di-s.html </a:t>
            </a:r>
          </a:p>
        </p:txBody>
      </p:sp>
    </p:spTree>
    <p:extLst>
      <p:ext uri="{BB962C8B-B14F-4D97-AF65-F5344CB8AC3E}">
        <p14:creationId xmlns:p14="http://schemas.microsoft.com/office/powerpoint/2010/main" val="31779366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7504" y="6165304"/>
            <a:ext cx="8712968" cy="369332"/>
          </a:xfrm>
          <a:prstGeom prst="rect">
            <a:avLst/>
          </a:prstGeom>
          <a:noFill/>
        </p:spPr>
        <p:txBody>
          <a:bodyPr wrap="square" rtlCol="0">
            <a:spAutoFit/>
          </a:bodyPr>
          <a:lstStyle/>
          <a:p>
            <a:pPr algn="ctr"/>
            <a:r>
              <a:rPr lang="en-GB" u="sng" dirty="0">
                <a:solidFill>
                  <a:schemeClr val="bg1"/>
                </a:solidFill>
                <a:hlinkClick r:id="rId2"/>
              </a:rPr>
              <a:t>http://blogs.nd.edu/oblation/files/2013/10/The-Ecstasy-of-St.-Teresa-Fontebasso.jpg</a:t>
            </a:r>
            <a:endParaRPr lang="en-GB" dirty="0">
              <a:solidFill>
                <a:schemeClr val="bg1"/>
              </a:solidFill>
            </a:endParaRPr>
          </a:p>
        </p:txBody>
      </p:sp>
      <p:pic>
        <p:nvPicPr>
          <p:cNvPr id="8194" name="Picture 2" descr="http://blogs.nd.edu/oblation/files/2013/10/The-Ecstasy-of-St.-Teresa-Fontebass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116632"/>
            <a:ext cx="4432055" cy="59161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98780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famouspsychologists.org/psychologists/jacques-lacan.jpg"/>
          <p:cNvPicPr>
            <a:picLocks noChangeAspect="1" noChangeArrowheads="1"/>
          </p:cNvPicPr>
          <p:nvPr/>
        </p:nvPicPr>
        <p:blipFill rotWithShape="1">
          <a:blip r:embed="rId2">
            <a:extLst>
              <a:ext uri="{28A0092B-C50C-407E-A947-70E740481C1C}">
                <a14:useLocalDpi xmlns:a14="http://schemas.microsoft.com/office/drawing/2010/main" val="0"/>
              </a:ext>
            </a:extLst>
          </a:blip>
          <a:srcRect l="12231" r="11317"/>
          <a:stretch/>
        </p:blipFill>
        <p:spPr bwMode="auto">
          <a:xfrm>
            <a:off x="1358020" y="476672"/>
            <a:ext cx="6301212" cy="446449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1619672" y="6381328"/>
            <a:ext cx="6230581" cy="307777"/>
          </a:xfrm>
          <a:prstGeom prst="rect">
            <a:avLst/>
          </a:prstGeom>
        </p:spPr>
        <p:txBody>
          <a:bodyPr wrap="square">
            <a:spAutoFit/>
          </a:bodyPr>
          <a:lstStyle/>
          <a:p>
            <a:r>
              <a:rPr lang="en-GB" sz="1400" dirty="0" smtClean="0">
                <a:solidFill>
                  <a:schemeClr val="bg1"/>
                </a:solidFill>
              </a:rPr>
              <a:t>http://www.famouspsychologists.org/jacques-lacan/</a:t>
            </a:r>
            <a:endParaRPr lang="en-GB" sz="1400" dirty="0">
              <a:solidFill>
                <a:schemeClr val="bg1"/>
              </a:solidFill>
            </a:endParaRPr>
          </a:p>
        </p:txBody>
      </p:sp>
      <p:sp>
        <p:nvSpPr>
          <p:cNvPr id="2" name="TextBox 1"/>
          <p:cNvSpPr txBox="1"/>
          <p:nvPr/>
        </p:nvSpPr>
        <p:spPr>
          <a:xfrm>
            <a:off x="1621351" y="5064214"/>
            <a:ext cx="5472608" cy="646331"/>
          </a:xfrm>
          <a:prstGeom prst="rect">
            <a:avLst/>
          </a:prstGeom>
          <a:noFill/>
        </p:spPr>
        <p:txBody>
          <a:bodyPr wrap="square" rtlCol="0">
            <a:spAutoFit/>
          </a:bodyPr>
          <a:lstStyle/>
          <a:p>
            <a:pPr algn="ctr"/>
            <a:r>
              <a:rPr lang="en-GB" sz="3600" dirty="0" smtClean="0">
                <a:solidFill>
                  <a:schemeClr val="bg1"/>
                </a:solidFill>
              </a:rPr>
              <a:t>Jacques </a:t>
            </a:r>
            <a:r>
              <a:rPr lang="en-GB" sz="3600" dirty="0" err="1" smtClean="0">
                <a:solidFill>
                  <a:schemeClr val="bg1"/>
                </a:solidFill>
              </a:rPr>
              <a:t>Lacan</a:t>
            </a:r>
            <a:r>
              <a:rPr lang="en-GB" sz="3600" dirty="0" smtClean="0">
                <a:solidFill>
                  <a:schemeClr val="bg1"/>
                </a:solidFill>
              </a:rPr>
              <a:t>  1901 - 1981</a:t>
            </a:r>
            <a:endParaRPr lang="en-GB" sz="3600" dirty="0">
              <a:solidFill>
                <a:schemeClr val="bg1"/>
              </a:solidFill>
            </a:endParaRPr>
          </a:p>
        </p:txBody>
      </p:sp>
    </p:spTree>
    <p:extLst>
      <p:ext uri="{BB962C8B-B14F-4D97-AF65-F5344CB8AC3E}">
        <p14:creationId xmlns:p14="http://schemas.microsoft.com/office/powerpoint/2010/main" val="3015530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extBox 1"/>
          <p:cNvSpPr txBox="1"/>
          <p:nvPr/>
        </p:nvSpPr>
        <p:spPr>
          <a:xfrm>
            <a:off x="379947" y="332656"/>
            <a:ext cx="8136904" cy="7294305"/>
          </a:xfrm>
          <a:prstGeom prst="rect">
            <a:avLst/>
          </a:prstGeom>
          <a:noFill/>
        </p:spPr>
        <p:txBody>
          <a:bodyPr wrap="square" rtlCol="0">
            <a:spAutoFit/>
          </a:bodyPr>
          <a:lstStyle/>
          <a:p>
            <a:r>
              <a:rPr lang="en-GB" sz="3200" dirty="0" smtClean="0"/>
              <a:t>‘What I call </a:t>
            </a:r>
            <a:r>
              <a:rPr lang="en-GB" sz="3200" i="1" dirty="0" err="1" smtClean="0"/>
              <a:t>jouissance</a:t>
            </a:r>
            <a:r>
              <a:rPr lang="en-GB" sz="3200" i="1" dirty="0" smtClean="0"/>
              <a:t>- </a:t>
            </a:r>
            <a:r>
              <a:rPr lang="en-GB" sz="3200" dirty="0" smtClean="0"/>
              <a:t>in the sense in which the body experiences itself- is always in the nature of tension, in the nature of forcing, of a spending, even of an exploit. Unquestionably, there is </a:t>
            </a:r>
            <a:r>
              <a:rPr lang="en-GB" sz="3200" i="1" dirty="0" err="1" smtClean="0"/>
              <a:t>jouissance</a:t>
            </a:r>
            <a:r>
              <a:rPr lang="en-GB" sz="3200" i="1" dirty="0" smtClean="0"/>
              <a:t> </a:t>
            </a:r>
            <a:r>
              <a:rPr lang="en-GB" sz="3200" dirty="0" smtClean="0"/>
              <a:t>at the level at which pain begins to appear, and we know that it is only at this level of pain that whole dimension of the organism, which would otherwise remain veiled, can be experienced.’</a:t>
            </a:r>
            <a:r>
              <a:rPr lang="en-GB" sz="3200" dirty="0" smtClean="0">
                <a:solidFill>
                  <a:schemeClr val="bg1"/>
                </a:solidFill>
              </a:rPr>
              <a:t> </a:t>
            </a:r>
          </a:p>
          <a:p>
            <a:endParaRPr lang="en-GB" sz="3200" dirty="0">
              <a:solidFill>
                <a:schemeClr val="bg1"/>
              </a:solidFill>
            </a:endParaRPr>
          </a:p>
          <a:p>
            <a:r>
              <a:rPr lang="en-GB" sz="1400" dirty="0" smtClean="0">
                <a:solidFill>
                  <a:schemeClr val="bg1"/>
                </a:solidFill>
              </a:rPr>
              <a:t>and                                                                                                              P                                                                                        </a:t>
            </a:r>
            <a:r>
              <a:rPr lang="en-GB" sz="1400" dirty="0" smtClean="0"/>
              <a:t>Jacques </a:t>
            </a:r>
            <a:r>
              <a:rPr lang="en-GB" sz="1400" dirty="0" err="1"/>
              <a:t>Lacan</a:t>
            </a:r>
            <a:r>
              <a:rPr lang="en-GB" sz="1400" dirty="0"/>
              <a:t> </a:t>
            </a:r>
            <a:r>
              <a:rPr lang="en-GB" sz="1400" dirty="0" smtClean="0"/>
              <a:t>1966 </a:t>
            </a:r>
            <a:r>
              <a:rPr lang="en-GB" sz="1400" dirty="0" err="1" smtClean="0"/>
              <a:t>Pscychoanalysis</a:t>
            </a:r>
            <a:r>
              <a:rPr lang="en-GB" sz="1400" dirty="0" smtClean="0"/>
              <a:t> and Medicine </a:t>
            </a:r>
            <a:r>
              <a:rPr lang="en-GB" sz="1400" dirty="0"/>
              <a:t>Lecture </a:t>
            </a:r>
            <a:r>
              <a:rPr lang="en-GB" sz="1400" dirty="0" smtClean="0"/>
              <a:t>                                </a:t>
            </a:r>
          </a:p>
          <a:p>
            <a:r>
              <a:rPr lang="en-GB" sz="1400" dirty="0" smtClean="0"/>
              <a:t>http</a:t>
            </a:r>
            <a:r>
              <a:rPr lang="en-GB" sz="1400" dirty="0"/>
              <a:t>://www.english.upenn.edu/~cavitch/pdf-library/Braunstein_Desire.pdf</a:t>
            </a:r>
          </a:p>
          <a:p>
            <a:endParaRPr lang="en-GB" sz="1400" dirty="0"/>
          </a:p>
          <a:p>
            <a:pPr algn="ctr"/>
            <a:r>
              <a:rPr lang="en-GB" sz="1400" dirty="0"/>
              <a:t> </a:t>
            </a:r>
            <a:r>
              <a:rPr lang="en-GB" sz="3200" dirty="0" smtClean="0"/>
              <a:t> </a:t>
            </a:r>
            <a:endParaRPr lang="en-GB" sz="3200" i="1" dirty="0"/>
          </a:p>
          <a:p>
            <a:r>
              <a:rPr lang="en-GB" sz="3200" dirty="0" smtClean="0">
                <a:solidFill>
                  <a:schemeClr val="bg1"/>
                </a:solidFill>
              </a:rPr>
              <a:t> ‘ Psycho</a:t>
            </a:r>
            <a:r>
              <a:rPr lang="en-GB" sz="6000" dirty="0" smtClean="0">
                <a:solidFill>
                  <a:schemeClr val="bg1"/>
                </a:solidFill>
              </a:rPr>
              <a:t>analysis</a:t>
            </a:r>
            <a:endParaRPr lang="en-GB" sz="1200" i="1" dirty="0"/>
          </a:p>
        </p:txBody>
      </p:sp>
    </p:spTree>
    <p:extLst>
      <p:ext uri="{BB962C8B-B14F-4D97-AF65-F5344CB8AC3E}">
        <p14:creationId xmlns:p14="http://schemas.microsoft.com/office/powerpoint/2010/main" val="23210909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249</TotalTime>
  <Words>913</Words>
  <Application>Microsoft Macintosh PowerPoint</Application>
  <PresentationFormat>On-screen Show (4:3)</PresentationFormat>
  <Paragraphs>60</Paragraphs>
  <Slides>20</Slides>
  <Notes>0</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HSFC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Hereford Sixth Form College</dc:creator>
  <cp:lastModifiedBy>James Peach</cp:lastModifiedBy>
  <cp:revision>35</cp:revision>
  <cp:lastPrinted>2015-06-16T18:49:48Z</cp:lastPrinted>
  <dcterms:created xsi:type="dcterms:W3CDTF">2015-06-09T16:05:28Z</dcterms:created>
  <dcterms:modified xsi:type="dcterms:W3CDTF">2015-07-03T15:55:29Z</dcterms:modified>
</cp:coreProperties>
</file>