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5"/>
  </p:sldMasterIdLst>
  <p:notesMasterIdLst>
    <p:notesMasterId r:id="rId21"/>
  </p:notesMasterIdLst>
  <p:sldIdLst>
    <p:sldId id="258" r:id="rId6"/>
    <p:sldId id="259" r:id="rId7"/>
    <p:sldId id="261" r:id="rId8"/>
    <p:sldId id="260" r:id="rId9"/>
    <p:sldId id="264" r:id="rId10"/>
    <p:sldId id="265" r:id="rId11"/>
    <p:sldId id="270" r:id="rId12"/>
    <p:sldId id="272" r:id="rId13"/>
    <p:sldId id="271" r:id="rId14"/>
    <p:sldId id="262" r:id="rId15"/>
    <p:sldId id="263" r:id="rId16"/>
    <p:sldId id="267" r:id="rId17"/>
    <p:sldId id="266" r:id="rId18"/>
    <p:sldId id="268" r:id="rId19"/>
    <p:sldId id="269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666B4-1BDF-48EE-BE93-B0AC0D6632D3}" v="244" dt="2021-02-22T10:57:47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18D7-DF4E-4C59-9BBA-548250DAC33A}" type="datetimeFigureOut">
              <a:rPr lang="en-US" smtClean="0"/>
              <a:t>7/7/2021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00A82-9926-4DBA-8BA5-A22EEB8AC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9229-E3F7-4B08-B8B0-567DB9AE2DBD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6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60AF-08CF-488B-8265-5F1D88C1C64E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7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1802-9AAA-4EB8-B737-B207AD0C712F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452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BB6-0FDA-4EDD-A5D1-79FFF12955B7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49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08FB-4F0B-44DE-8994-0595D6ECCDCE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722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015-62A3-4A29-BC49-965FA4BE59CA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37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181-5447-4050-89D3-AA326DE4DA13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23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F08-CAEB-42BA-9362-548763B98147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5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5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8765"/>
            <a:ext cx="8596668" cy="46377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26DC-D31F-40BA-B49D-47D87B9BA087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3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64DF-92FB-4D4C-B2DE-15BC5F46772E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4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1A99-F4C1-4E12-B7D3-A88A44F4EB10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2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7458-324C-48F7-80F5-74B19E1CAFEB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6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054C-5E05-4896-867A-8DB56A20C8AC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3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787-46DA-4B4F-B781-E768630FCF2A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8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8CE2-82D3-4BA2-B844-E7281181CD7A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511-91B4-4318-A9F6-BECE1367AD14}" type="datetime1">
              <a:rPr lang="en-US" smtClean="0"/>
              <a:t>7/7/2021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2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9CD9-90D5-49BD-B792-F7F07D136C39}" type="datetime1">
              <a:rPr lang="en-US" smtClean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8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1D04-249B-46E2-9FAF-8DF29CC4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62" y="579329"/>
            <a:ext cx="8994047" cy="2849671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</a:rPr>
              <a:t>Briefing on New Programme Approvals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B1921-F533-4F9E-8BF6-80EC4D45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62" y="4613730"/>
            <a:ext cx="7181441" cy="166494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>
                    <a:alpha val="70000"/>
                  </a:srgbClr>
                </a:solidFill>
              </a:rPr>
              <a:t>Dr Iain Cross</a:t>
            </a:r>
          </a:p>
          <a:p>
            <a:pPr algn="l"/>
            <a:r>
              <a:rPr lang="en-US" sz="3200" dirty="0">
                <a:solidFill>
                  <a:srgbClr val="FFFFFF">
                    <a:alpha val="70000"/>
                  </a:srgbClr>
                </a:solidFill>
              </a:rPr>
              <a:t>Associate Dean, Learning and Teaching</a:t>
            </a:r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6ACD8B3C-E25F-4430-9050-54EC16E2F785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7F7E5F01-D9B5-45DC-9CE4-05093AD4D47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A1E626DB-EDCB-4D20-8CC7-1B867A8B9055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9EB896B1-94D3-4571-9800-01F893E15AB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8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1A5B-12DC-4748-9676-47D7ACDF2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4" y="308230"/>
            <a:ext cx="8596668" cy="955964"/>
          </a:xfrm>
        </p:spPr>
        <p:txBody>
          <a:bodyPr>
            <a:normAutofit/>
          </a:bodyPr>
          <a:lstStyle/>
          <a:p>
            <a:r>
              <a:rPr lang="en-GB" sz="2800" dirty="0"/>
              <a:t>Timelines for programme development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8915F-9054-4E7A-86B0-C4BC91A0D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004792"/>
              </p:ext>
            </p:extLst>
          </p:nvPr>
        </p:nvGraphicFramePr>
        <p:xfrm>
          <a:off x="303916" y="1619728"/>
          <a:ext cx="6867659" cy="4624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0958">
                  <a:extLst>
                    <a:ext uri="{9D8B030D-6E8A-4147-A177-3AD203B41FA5}">
                      <a16:colId xmlns:a16="http://schemas.microsoft.com/office/drawing/2014/main" val="4055597209"/>
                    </a:ext>
                  </a:extLst>
                </a:gridCol>
                <a:gridCol w="5156701">
                  <a:extLst>
                    <a:ext uri="{9D8B030D-6E8A-4147-A177-3AD203B41FA5}">
                      <a16:colId xmlns:a16="http://schemas.microsoft.com/office/drawing/2014/main" val="2349985949"/>
                    </a:ext>
                  </a:extLst>
                </a:gridCol>
              </a:tblGrid>
              <a:tr h="225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Month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Indicative Schedule (latest dates)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ctr"/>
                </a:tc>
                <a:extLst>
                  <a:ext uri="{0D108BD9-81ED-4DB2-BD59-A6C34878D82A}">
                    <a16:rowId xmlns:a16="http://schemas.microsoft.com/office/drawing/2014/main" val="2333476075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Mar-21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extLst>
                  <a:ext uri="{0D108BD9-81ED-4DB2-BD59-A6C34878D82A}">
                    <a16:rowId xmlns:a16="http://schemas.microsoft.com/office/drawing/2014/main" val="628790438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Apr-21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Faculty / Institute Exec Approval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extLst>
                  <a:ext uri="{0D108BD9-81ED-4DB2-BD59-A6C34878D82A}">
                    <a16:rowId xmlns:a16="http://schemas.microsoft.com/office/drawing/2014/main" val="4219553794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May-21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Initial Proposal Design Workshop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extLst>
                  <a:ext uri="{0D108BD9-81ED-4DB2-BD59-A6C34878D82A}">
                    <a16:rowId xmlns:a16="http://schemas.microsoft.com/office/drawing/2014/main" val="3062764915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Jun-21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CTESS Approval of Proposal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extLst>
                  <a:ext uri="{0D108BD9-81ED-4DB2-BD59-A6C34878D82A}">
                    <a16:rowId xmlns:a16="http://schemas.microsoft.com/office/drawing/2014/main" val="4149649561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Jul-21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I/FADC Approval of Proposal 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extLst>
                  <a:ext uri="{0D108BD9-81ED-4DB2-BD59-A6C34878D82A}">
                    <a16:rowId xmlns:a16="http://schemas.microsoft.com/office/drawing/2014/main" val="2123414390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Aug-21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extLst>
                  <a:ext uri="{0D108BD9-81ED-4DB2-BD59-A6C34878D82A}">
                    <a16:rowId xmlns:a16="http://schemas.microsoft.com/office/drawing/2014/main" val="1267506954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Sep-21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Programme Design Intensive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extLst>
                  <a:ext uri="{0D108BD9-81ED-4DB2-BD59-A6C34878D82A}">
                    <a16:rowId xmlns:a16="http://schemas.microsoft.com/office/drawing/2014/main" val="2701975704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Oct-21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Programme Development Phase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/>
                </a:tc>
                <a:extLst>
                  <a:ext uri="{0D108BD9-81ED-4DB2-BD59-A6C34878D82A}">
                    <a16:rowId xmlns:a16="http://schemas.microsoft.com/office/drawing/2014/main" val="3880761119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Nov-21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54300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Dec-21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965343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Jan-22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989064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Feb-22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70983"/>
                  </a:ext>
                </a:extLst>
              </a:tr>
              <a:tr h="2802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Mar-22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I/FADC Approval of Final Programme Documentation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extLst>
                  <a:ext uri="{0D108BD9-81ED-4DB2-BD59-A6C34878D82A}">
                    <a16:rowId xmlns:a16="http://schemas.microsoft.com/office/drawing/2014/main" val="2974274061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Apr-22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extLst>
                  <a:ext uri="{0D108BD9-81ED-4DB2-BD59-A6C34878D82A}">
                    <a16:rowId xmlns:a16="http://schemas.microsoft.com/office/drawing/2014/main" val="1569630186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May-22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Programme Approval Event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extLst>
                  <a:ext uri="{0D108BD9-81ED-4DB2-BD59-A6C34878D82A}">
                    <a16:rowId xmlns:a16="http://schemas.microsoft.com/office/drawing/2014/main" val="3051634331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Jun-22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Report to QAEC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extLst>
                  <a:ext uri="{0D108BD9-81ED-4DB2-BD59-A6C34878D82A}">
                    <a16:rowId xmlns:a16="http://schemas.microsoft.com/office/drawing/2014/main" val="1603302284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Jul-22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Approval by ADC &amp; </a:t>
                      </a:r>
                      <a:r>
                        <a:rPr lang="en-GB" sz="1400" b="1" u="sng" dirty="0">
                          <a:effectLst/>
                        </a:rPr>
                        <a:t>notification to Academic Board</a:t>
                      </a:r>
                      <a:endParaRPr lang="en-GB" sz="1400" b="1" u="sng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extLst>
                  <a:ext uri="{0D108BD9-81ED-4DB2-BD59-A6C34878D82A}">
                    <a16:rowId xmlns:a16="http://schemas.microsoft.com/office/drawing/2014/main" val="1031594115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Aug-22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extLst>
                  <a:ext uri="{0D108BD9-81ED-4DB2-BD59-A6C34878D82A}">
                    <a16:rowId xmlns:a16="http://schemas.microsoft.com/office/drawing/2014/main" val="2747687485"/>
                  </a:ext>
                </a:extLst>
              </a:tr>
              <a:tr h="150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Sep-22- Aug 23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Recruitment window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ctr"/>
                </a:tc>
                <a:extLst>
                  <a:ext uri="{0D108BD9-81ED-4DB2-BD59-A6C34878D82A}">
                    <a16:rowId xmlns:a16="http://schemas.microsoft.com/office/drawing/2014/main" val="1546957414"/>
                  </a:ext>
                </a:extLst>
              </a:tr>
              <a:tr h="1576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Sep-23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Programme Delivery commences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28" marR="42928" marT="0" marB="0" anchor="b"/>
                </a:tc>
                <a:extLst>
                  <a:ext uri="{0D108BD9-81ED-4DB2-BD59-A6C34878D82A}">
                    <a16:rowId xmlns:a16="http://schemas.microsoft.com/office/drawing/2014/main" val="186666933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231B83-CABF-4BEB-B0D8-B0829192F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82384"/>
              </p:ext>
            </p:extLst>
          </p:nvPr>
        </p:nvGraphicFramePr>
        <p:xfrm>
          <a:off x="7939308" y="3042357"/>
          <a:ext cx="3897053" cy="3194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083">
                  <a:extLst>
                    <a:ext uri="{9D8B030D-6E8A-4147-A177-3AD203B41FA5}">
                      <a16:colId xmlns:a16="http://schemas.microsoft.com/office/drawing/2014/main" val="2403143345"/>
                    </a:ext>
                  </a:extLst>
                </a:gridCol>
                <a:gridCol w="3061970">
                  <a:extLst>
                    <a:ext uri="{9D8B030D-6E8A-4147-A177-3AD203B41FA5}">
                      <a16:colId xmlns:a16="http://schemas.microsoft.com/office/drawing/2014/main" val="2612012278"/>
                    </a:ext>
                  </a:extLst>
                </a:gridCol>
              </a:tblGrid>
              <a:tr h="211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Indicative Schedule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8597171"/>
                  </a:ext>
                </a:extLst>
              </a:tr>
              <a:tr h="211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Sep-22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Faculty / Institute Exec Approval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62424975"/>
                  </a:ext>
                </a:extLst>
              </a:tr>
              <a:tr h="211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Oct-22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Initial Proposal Design Workshop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95783021"/>
                  </a:ext>
                </a:extLst>
              </a:tr>
              <a:tr h="211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Nov-22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CTESS / F/IADC Approval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28357821"/>
                  </a:ext>
                </a:extLst>
              </a:tr>
              <a:tr h="211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Dec-22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Programme Design Intensive &amp; Programme Development Phase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5204639"/>
                  </a:ext>
                </a:extLst>
              </a:tr>
              <a:tr h="211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Jan-23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107265"/>
                  </a:ext>
                </a:extLst>
              </a:tr>
              <a:tr h="211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Feb-23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281323"/>
                  </a:ext>
                </a:extLst>
              </a:tr>
              <a:tr h="211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Mar-23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Programme Development Phase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761258"/>
                  </a:ext>
                </a:extLst>
              </a:tr>
              <a:tr h="211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Apr-23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69085"/>
                  </a:ext>
                </a:extLst>
              </a:tr>
              <a:tr h="211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May-23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Approval Event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0258795"/>
                  </a:ext>
                </a:extLst>
              </a:tr>
              <a:tr h="211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Jun-23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Report to QAEC, Approval by ADC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56567157"/>
                  </a:ext>
                </a:extLst>
              </a:tr>
              <a:tr h="2111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Jul-23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Notification to Academic Board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5712669"/>
                  </a:ext>
                </a:extLst>
              </a:tr>
              <a:tr h="2711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Aug-23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61489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Sep-23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</a:rPr>
                        <a:t>Programme Delivery commences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89135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755E9A-8937-4EEA-8643-752908D647FF}"/>
              </a:ext>
            </a:extLst>
          </p:cNvPr>
          <p:cNvCxnSpPr>
            <a:cxnSpLocks/>
          </p:cNvCxnSpPr>
          <p:nvPr/>
        </p:nvCxnSpPr>
        <p:spPr>
          <a:xfrm flipV="1">
            <a:off x="7163493" y="3050010"/>
            <a:ext cx="775815" cy="2751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429130-B682-4A24-BA84-4C26D34BDAAD}"/>
              </a:ext>
            </a:extLst>
          </p:cNvPr>
          <p:cNvCxnSpPr>
            <a:cxnSpLocks/>
          </p:cNvCxnSpPr>
          <p:nvPr/>
        </p:nvCxnSpPr>
        <p:spPr>
          <a:xfrm flipV="1">
            <a:off x="7171575" y="5925551"/>
            <a:ext cx="767733" cy="90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0810DE7-0E33-4D35-A131-E3AF6329A9B8}"/>
              </a:ext>
            </a:extLst>
          </p:cNvPr>
          <p:cNvSpPr txBox="1"/>
          <p:nvPr/>
        </p:nvSpPr>
        <p:spPr>
          <a:xfrm>
            <a:off x="303917" y="1142114"/>
            <a:ext cx="686765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New Approval Process – typical timeline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E5C1F-6E07-4833-A56B-E189A6510031}"/>
              </a:ext>
            </a:extLst>
          </p:cNvPr>
          <p:cNvSpPr txBox="1"/>
          <p:nvPr/>
        </p:nvSpPr>
        <p:spPr>
          <a:xfrm>
            <a:off x="7939307" y="2573913"/>
            <a:ext cx="389705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New Approval Process – Fast-Track</a:t>
            </a:r>
          </a:p>
        </p:txBody>
      </p:sp>
    </p:spTree>
    <p:extLst>
      <p:ext uri="{BB962C8B-B14F-4D97-AF65-F5344CB8AC3E}">
        <p14:creationId xmlns:p14="http://schemas.microsoft.com/office/powerpoint/2010/main" val="257492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B6E6-2846-43C4-92AE-8CAEDED1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 stakeholders interact with the proposal and programme design process?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F7B97-20E5-464A-B8B9-5155FEC02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4399"/>
            <a:ext cx="8596668" cy="4222087"/>
          </a:xfrm>
        </p:spPr>
        <p:txBody>
          <a:bodyPr/>
          <a:lstStyle/>
          <a:p>
            <a:r>
              <a:rPr lang="en-GB" dirty="0"/>
              <a:t>Initial Proposal Workshop (Proposal Stage)</a:t>
            </a:r>
          </a:p>
          <a:p>
            <a:pPr lvl="1"/>
            <a:r>
              <a:rPr lang="en-GB" dirty="0"/>
              <a:t>Programme Proposers and Professional Services</a:t>
            </a:r>
          </a:p>
          <a:p>
            <a:pPr lvl="1"/>
            <a:r>
              <a:rPr lang="en-GB" dirty="0"/>
              <a:t>Reviewing key requirements for programmes e.g. technology, estates, library</a:t>
            </a:r>
          </a:p>
          <a:p>
            <a:pPr lvl="1"/>
            <a:r>
              <a:rPr lang="en-GB" dirty="0"/>
              <a:t>Developing marketing / financial plans</a:t>
            </a:r>
          </a:p>
          <a:p>
            <a:pPr lvl="1"/>
            <a:endParaRPr lang="en-GB" dirty="0"/>
          </a:p>
          <a:p>
            <a:r>
              <a:rPr lang="en-GB" dirty="0"/>
              <a:t>Programme Design Intensives</a:t>
            </a:r>
          </a:p>
          <a:p>
            <a:pPr lvl="1"/>
            <a:r>
              <a:rPr lang="en-GB" dirty="0"/>
              <a:t>Led by CTESS colleagues</a:t>
            </a:r>
          </a:p>
          <a:p>
            <a:pPr lvl="1"/>
            <a:r>
              <a:rPr lang="en-GB" dirty="0"/>
              <a:t>Full programme team plus professional services e.g. TEL, widening participation</a:t>
            </a:r>
          </a:p>
          <a:p>
            <a:pPr lvl="1"/>
            <a:r>
              <a:rPr lang="en-GB" dirty="0"/>
              <a:t>Designing key programme strategies e.g. retention, assessment, alignment with CF</a:t>
            </a:r>
          </a:p>
          <a:p>
            <a:pPr lvl="1"/>
            <a:r>
              <a:rPr lang="en-GB" dirty="0"/>
              <a:t>Embedding good practice; sector issues; integrating PSRB requirements</a:t>
            </a:r>
          </a:p>
        </p:txBody>
      </p:sp>
    </p:spTree>
    <p:extLst>
      <p:ext uri="{BB962C8B-B14F-4D97-AF65-F5344CB8AC3E}">
        <p14:creationId xmlns:p14="http://schemas.microsoft.com/office/powerpoint/2010/main" val="304170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B6E6-2846-43C4-92AE-8CAEDED1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109314" cy="955964"/>
          </a:xfrm>
        </p:spPr>
        <p:txBody>
          <a:bodyPr>
            <a:normAutofit fontScale="90000"/>
          </a:bodyPr>
          <a:lstStyle/>
          <a:p>
            <a:r>
              <a:rPr lang="en-GB" dirty="0"/>
              <a:t>How do stakeholders interact with the proposal and programme design process?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F7B97-20E5-464A-B8B9-5155FEC02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4399"/>
            <a:ext cx="6117604" cy="4222087"/>
          </a:xfrm>
        </p:spPr>
        <p:txBody>
          <a:bodyPr/>
          <a:lstStyle/>
          <a:p>
            <a:r>
              <a:rPr lang="en-GB" dirty="0"/>
              <a:t>Approval, comments and notifications via e:Vision tool</a:t>
            </a:r>
          </a:p>
          <a:p>
            <a:r>
              <a:rPr lang="en-GB" dirty="0"/>
              <a:t>Programme approval process modelled as a series of stages</a:t>
            </a:r>
          </a:p>
          <a:p>
            <a:r>
              <a:rPr lang="en-GB" dirty="0"/>
              <a:t>Proposer (academic) initiates proposal</a:t>
            </a:r>
          </a:p>
          <a:p>
            <a:r>
              <a:rPr lang="en-GB" dirty="0"/>
              <a:t>Information about the proposal available to stakeholders – including feedback from others</a:t>
            </a:r>
          </a:p>
          <a:p>
            <a:r>
              <a:rPr lang="en-GB" dirty="0"/>
              <a:t>One or more members of stakeholder teams approves – allows proposal to move on to the next stage</a:t>
            </a:r>
          </a:p>
          <a:p>
            <a:r>
              <a:rPr lang="en-GB" dirty="0"/>
              <a:t>No more requirement for emailing at each stage</a:t>
            </a:r>
          </a:p>
          <a:p>
            <a:endParaRPr lang="en-GB" dirty="0"/>
          </a:p>
          <a:p>
            <a:r>
              <a:rPr lang="en-GB" dirty="0"/>
              <a:t>Does not replace off-line discussion!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DB3E5-1878-4108-B9B8-7F6C2844880C}"/>
              </a:ext>
            </a:extLst>
          </p:cNvPr>
          <p:cNvSpPr/>
          <p:nvPr/>
        </p:nvSpPr>
        <p:spPr>
          <a:xfrm>
            <a:off x="7483364" y="2312277"/>
            <a:ext cx="4288221" cy="2900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 demonstration programme will progress through the approvals process in early March</a:t>
            </a:r>
          </a:p>
        </p:txBody>
      </p:sp>
    </p:spTree>
    <p:extLst>
      <p:ext uri="{BB962C8B-B14F-4D97-AF65-F5344CB8AC3E}">
        <p14:creationId xmlns:p14="http://schemas.microsoft.com/office/powerpoint/2010/main" val="2748876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B8DA-DAA4-451E-8F84-DB935BECE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Approval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44A2D-E4F3-45B1-9FA2-08A7D875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985"/>
            <a:ext cx="8596668" cy="1042753"/>
          </a:xfrm>
        </p:spPr>
        <p:txBody>
          <a:bodyPr/>
          <a:lstStyle/>
          <a:p>
            <a:r>
              <a:rPr lang="en-GB" dirty="0"/>
              <a:t>Programme specification and module outlines have been updated</a:t>
            </a:r>
          </a:p>
          <a:p>
            <a:pPr lvl="1"/>
            <a:r>
              <a:rPr lang="en-GB" dirty="0"/>
              <a:t>Additional information; accessible format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47202-5B0E-44CF-BA63-4B691CC19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5" y="2330589"/>
            <a:ext cx="5157343" cy="4449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17244-CC1E-49BE-86FE-FBA8D7F8A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118" y="2330589"/>
            <a:ext cx="5366295" cy="45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9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F8B4-4DEB-4FD9-A504-AE56900E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Approval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7C6E-3D52-41DA-9C73-2D13EF23E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Approval events with external / internal advisors and students continue to be part of the process</a:t>
            </a:r>
          </a:p>
          <a:p>
            <a:endParaRPr lang="en-GB" dirty="0"/>
          </a:p>
          <a:p>
            <a:r>
              <a:rPr lang="en-GB" dirty="0"/>
              <a:t>Approval events have worked well in online format during lockdown</a:t>
            </a:r>
          </a:p>
          <a:p>
            <a:endParaRPr lang="en-GB" dirty="0"/>
          </a:p>
          <a:p>
            <a:r>
              <a:rPr lang="en-GB" dirty="0"/>
              <a:t>Likely to continue to use this approach for the majority of approval events</a:t>
            </a:r>
          </a:p>
          <a:p>
            <a:endParaRPr lang="en-GB" dirty="0"/>
          </a:p>
          <a:p>
            <a:r>
              <a:rPr lang="en-GB" dirty="0"/>
              <a:t>Periodic Review will also utilise external and student advisors</a:t>
            </a:r>
          </a:p>
        </p:txBody>
      </p:sp>
    </p:spTree>
    <p:extLst>
      <p:ext uri="{BB962C8B-B14F-4D97-AF65-F5344CB8AC3E}">
        <p14:creationId xmlns:p14="http://schemas.microsoft.com/office/powerpoint/2010/main" val="366876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DC9E-B57E-49E0-8C1B-656F7566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for new approvals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C4D03-0331-44DE-B518-7D85CFA1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8765"/>
            <a:ext cx="6863838" cy="463772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Programme Approval</a:t>
            </a:r>
          </a:p>
          <a:p>
            <a:pPr lvl="1"/>
            <a:r>
              <a:rPr lang="en-GB" dirty="0" err="1"/>
              <a:t>StaffNet</a:t>
            </a:r>
            <a:r>
              <a:rPr lang="en-GB" dirty="0"/>
              <a:t> pages (live)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b="1" dirty="0"/>
              <a:t>e:Vision tool</a:t>
            </a:r>
          </a:p>
          <a:p>
            <a:pPr lvl="1"/>
            <a:r>
              <a:rPr lang="en-GB" dirty="0"/>
              <a:t>Training Guide (in preparation)</a:t>
            </a:r>
          </a:p>
          <a:p>
            <a:pPr lvl="1"/>
            <a:r>
              <a:rPr lang="en-GB" dirty="0"/>
              <a:t>Video walk-throughs (March 2021)</a:t>
            </a:r>
          </a:p>
          <a:p>
            <a:pPr lvl="1"/>
            <a:r>
              <a:rPr lang="en-GB" dirty="0"/>
              <a:t>Trial programme approval for approvers (March 2021)</a:t>
            </a:r>
          </a:p>
          <a:p>
            <a:pPr lvl="1"/>
            <a:r>
              <a:rPr lang="en-GB" dirty="0"/>
              <a:t>e:Vision training for academics / programme proposers (April 2021)</a:t>
            </a:r>
          </a:p>
          <a:p>
            <a:endParaRPr lang="en-GB" dirty="0"/>
          </a:p>
          <a:p>
            <a:r>
              <a:rPr lang="en-GB" b="1" dirty="0"/>
              <a:t>Template documents</a:t>
            </a:r>
          </a:p>
          <a:p>
            <a:pPr lvl="1"/>
            <a:r>
              <a:rPr lang="en-GB" dirty="0"/>
              <a:t>Programme Specification &amp; Module Outline (live)</a:t>
            </a:r>
          </a:p>
          <a:p>
            <a:pPr lvl="1"/>
            <a:r>
              <a:rPr lang="en-GB" dirty="0"/>
              <a:t>Student Handbook: in production – contributions from PS teams (in preparation)</a:t>
            </a:r>
          </a:p>
          <a:p>
            <a:pPr lvl="1"/>
            <a:r>
              <a:rPr lang="en-GB" dirty="0"/>
              <a:t>Programme Approval Document  (in preparation)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A8CAC-2034-4AE0-9CE6-FD76D50E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27" y="1483896"/>
            <a:ext cx="4853916" cy="46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FB2A-945B-4F4B-9994-CB99E829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Approvals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F6EA4-C550-42FF-8002-8551EA26B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8765"/>
            <a:ext cx="9766656" cy="4637722"/>
          </a:xfrm>
        </p:spPr>
        <p:txBody>
          <a:bodyPr/>
          <a:lstStyle/>
          <a:p>
            <a:r>
              <a:rPr lang="en-GB" dirty="0"/>
              <a:t>New approach to new programme approvals being introduced from 1 May 2021</a:t>
            </a:r>
          </a:p>
          <a:p>
            <a:r>
              <a:rPr lang="en-GB" dirty="0"/>
              <a:t>Approved by Academic Board on 10 June 2020</a:t>
            </a:r>
          </a:p>
          <a:p>
            <a:r>
              <a:rPr lang="en-GB" dirty="0"/>
              <a:t>Programme Approvals replaces ‘Validation’</a:t>
            </a:r>
          </a:p>
          <a:p>
            <a:r>
              <a:rPr lang="en-GB" dirty="0"/>
              <a:t>Switch from 5 year to 6 year gap (maximum) between approval and first periodic review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‘Revalidation’ will be replaced by Periodic Review for 21/22 AY</a:t>
            </a:r>
          </a:p>
          <a:p>
            <a:r>
              <a:rPr lang="en-GB" dirty="0"/>
              <a:t>Revalidations planned for September 2021 will be subject to new PR process</a:t>
            </a:r>
          </a:p>
          <a:p>
            <a:r>
              <a:rPr lang="en-GB" dirty="0"/>
              <a:t>This will be developed and approved by QAEC - ADC during 20/21 AY</a:t>
            </a:r>
          </a:p>
          <a:p>
            <a:r>
              <a:rPr lang="en-GB" dirty="0"/>
              <a:t>Emphasis on critically reflective analysis of programme, developing enhancements and alignment to programme KPIs</a:t>
            </a:r>
          </a:p>
        </p:txBody>
      </p: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32FF91A5-D31C-4302-9528-907CE38499C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2A3AD5C3-AE05-4326-9234-8065C60431E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8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7E3B-2DB8-4D07-AA78-25B993E9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Approvals Process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F8A5CCD-09A6-41AB-8C66-CAFBB1F2A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192" y="1424871"/>
            <a:ext cx="7455071" cy="4823529"/>
          </a:xfrm>
        </p:spPr>
      </p:pic>
    </p:spTree>
    <p:extLst>
      <p:ext uri="{BB962C8B-B14F-4D97-AF65-F5344CB8AC3E}">
        <p14:creationId xmlns:p14="http://schemas.microsoft.com/office/powerpoint/2010/main" val="70014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EFF7-D6CD-448C-AD7B-D6D14309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5964"/>
          </a:xfrm>
        </p:spPr>
        <p:txBody>
          <a:bodyPr/>
          <a:lstStyle/>
          <a:p>
            <a:r>
              <a:rPr lang="en-GB" dirty="0"/>
              <a:t>What’s changing and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B437-1647-4177-9B6D-911BD5902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8765"/>
            <a:ext cx="8596668" cy="4637722"/>
          </a:xfrm>
        </p:spPr>
        <p:txBody>
          <a:bodyPr>
            <a:normAutofit/>
          </a:bodyPr>
          <a:lstStyle/>
          <a:p>
            <a:r>
              <a:rPr lang="en-GB" dirty="0"/>
              <a:t>Proposals and development process managed using SITS e:Vision Curriculum Management Tool</a:t>
            </a:r>
          </a:p>
          <a:p>
            <a:pPr lvl="1"/>
            <a:r>
              <a:rPr lang="en-GB" dirty="0"/>
              <a:t>Easier flow of approvals; reduced administrative details</a:t>
            </a:r>
          </a:p>
          <a:p>
            <a:pPr lvl="1"/>
            <a:r>
              <a:rPr lang="en-GB" dirty="0"/>
              <a:t>Communication among professional services</a:t>
            </a:r>
          </a:p>
          <a:p>
            <a:pPr lvl="1"/>
            <a:r>
              <a:rPr lang="en-GB" dirty="0"/>
              <a:t>Setting up of key SITS data fields automatically</a:t>
            </a:r>
          </a:p>
          <a:p>
            <a:pPr lvl="1"/>
            <a:endParaRPr lang="en-GB" dirty="0"/>
          </a:p>
          <a:p>
            <a:r>
              <a:rPr lang="en-GB" dirty="0"/>
              <a:t>Initial Proposal Workshops &amp; Programme Design Intensives</a:t>
            </a:r>
          </a:p>
          <a:p>
            <a:pPr lvl="1"/>
            <a:r>
              <a:rPr lang="en-GB" dirty="0"/>
              <a:t>Supportive processes to enhance curriculum design</a:t>
            </a:r>
          </a:p>
          <a:p>
            <a:pPr lvl="1"/>
            <a:r>
              <a:rPr lang="en-GB" dirty="0"/>
              <a:t>IPW: integrating professional services into discussions </a:t>
            </a:r>
            <a:r>
              <a:rPr lang="en-GB" i="1" u="sng" dirty="0"/>
              <a:t>prior to </a:t>
            </a:r>
            <a:r>
              <a:rPr lang="en-GB" dirty="0"/>
              <a:t>proposal submission</a:t>
            </a:r>
          </a:p>
          <a:p>
            <a:pPr lvl="1"/>
            <a:r>
              <a:rPr lang="en-GB" dirty="0"/>
              <a:t>PDI: facilitated curriculum design session; alignment to institutional priorities &amp; embedding best practice: </a:t>
            </a:r>
            <a:r>
              <a:rPr lang="en-GB" i="1" u="sng" dirty="0"/>
              <a:t>after</a:t>
            </a:r>
            <a:r>
              <a:rPr lang="en-GB" dirty="0"/>
              <a:t> approval of proposal</a:t>
            </a:r>
            <a:endParaRPr lang="en-GB" i="1" u="sng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8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EFF7-D6CD-448C-AD7B-D6D14309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5964"/>
          </a:xfrm>
        </p:spPr>
        <p:txBody>
          <a:bodyPr/>
          <a:lstStyle/>
          <a:p>
            <a:r>
              <a:rPr lang="en-GB" dirty="0"/>
              <a:t>What’s changing and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B437-1647-4177-9B6D-911BD5902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8765"/>
            <a:ext cx="8596668" cy="4637722"/>
          </a:xfrm>
        </p:spPr>
        <p:txBody>
          <a:bodyPr>
            <a:normAutofit/>
          </a:bodyPr>
          <a:lstStyle/>
          <a:p>
            <a:r>
              <a:rPr lang="en-GB" dirty="0"/>
              <a:t>Introduction of a one-year recruitment window</a:t>
            </a:r>
          </a:p>
          <a:p>
            <a:pPr lvl="1"/>
            <a:r>
              <a:rPr lang="en-GB" dirty="0"/>
              <a:t>Improved recruitment opportunity through marketing without ‘subject to validation’</a:t>
            </a:r>
          </a:p>
          <a:p>
            <a:pPr lvl="1"/>
            <a:r>
              <a:rPr lang="en-GB" dirty="0"/>
              <a:t>Extends programme development window: AB approval in the July of the academic year prior to delivery (e.g. July 2021 for a September 2022 start)</a:t>
            </a:r>
          </a:p>
          <a:p>
            <a:pPr lvl="1"/>
            <a:r>
              <a:rPr lang="en-GB" dirty="0"/>
              <a:t>New Fast-Track process facilitates rapid / compressed development phase subject to QAEC approval</a:t>
            </a:r>
          </a:p>
          <a:p>
            <a:endParaRPr lang="en-GB" dirty="0"/>
          </a:p>
          <a:p>
            <a:r>
              <a:rPr lang="en-GB" dirty="0"/>
              <a:t>Revised documents for programme approval</a:t>
            </a:r>
          </a:p>
          <a:p>
            <a:pPr lvl="1"/>
            <a:r>
              <a:rPr lang="en-GB" dirty="0"/>
              <a:t>Accessibility compliant designs for module outlines and programme specifications</a:t>
            </a:r>
          </a:p>
          <a:p>
            <a:pPr lvl="1"/>
            <a:r>
              <a:rPr lang="en-GB" dirty="0"/>
              <a:t>New Student Handbook </a:t>
            </a:r>
          </a:p>
          <a:p>
            <a:pPr lvl="1"/>
            <a:r>
              <a:rPr lang="en-GB" dirty="0"/>
              <a:t>Significantly briefer Programme Approval Document replaces Validation Document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27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EFF7-D6CD-448C-AD7B-D6D14309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5964"/>
          </a:xfrm>
        </p:spPr>
        <p:txBody>
          <a:bodyPr/>
          <a:lstStyle/>
          <a:p>
            <a:r>
              <a:rPr lang="en-GB" dirty="0"/>
              <a:t>What’s changing and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B437-1647-4177-9B6D-911BD5902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8765"/>
            <a:ext cx="8596668" cy="4637722"/>
          </a:xfrm>
        </p:spPr>
        <p:txBody>
          <a:bodyPr>
            <a:normAutofit/>
          </a:bodyPr>
          <a:lstStyle/>
          <a:p>
            <a:r>
              <a:rPr lang="en-GB" dirty="0"/>
              <a:t>Enhancements to financial modelling &amp; marketing information</a:t>
            </a:r>
          </a:p>
          <a:p>
            <a:pPr lvl="1"/>
            <a:r>
              <a:rPr lang="en-GB" dirty="0"/>
              <a:t>Improved finance template improves estimates of financial performance</a:t>
            </a:r>
          </a:p>
          <a:p>
            <a:pPr lvl="1"/>
            <a:r>
              <a:rPr lang="en-GB" dirty="0"/>
              <a:t>More dialogue between marketing consultant and programme team</a:t>
            </a:r>
          </a:p>
          <a:p>
            <a:endParaRPr lang="en-GB" dirty="0"/>
          </a:p>
          <a:p>
            <a:r>
              <a:rPr lang="en-GB" dirty="0"/>
              <a:t>Extension of ‘cycle’ length to six years</a:t>
            </a:r>
          </a:p>
          <a:p>
            <a:pPr lvl="1"/>
            <a:r>
              <a:rPr lang="en-GB" dirty="0"/>
              <a:t>Introduction Periodic Review means no more ‘out of validation’</a:t>
            </a:r>
          </a:p>
          <a:p>
            <a:pPr lvl="1"/>
            <a:r>
              <a:rPr lang="en-GB" dirty="0"/>
              <a:t>Newly approved programmes will be due Periodic Review after maximum of six years</a:t>
            </a:r>
          </a:p>
          <a:p>
            <a:pPr lvl="1"/>
            <a:r>
              <a:rPr lang="en-GB" dirty="0"/>
              <a:t>PR will reoccur on intervals no longer than six years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13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9E90-BE4F-45C8-A7B4-07897AD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132098"/>
            <a:ext cx="8596668" cy="651641"/>
          </a:xfrm>
        </p:spPr>
        <p:txBody>
          <a:bodyPr>
            <a:normAutofit/>
          </a:bodyPr>
          <a:lstStyle/>
          <a:p>
            <a:r>
              <a:rPr lang="en-GB" sz="3200"/>
              <a:t>Curriculum Management Tool (SITS e:Vision)</a:t>
            </a: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421FAE-2835-4288-B191-79B94078A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700" y="936538"/>
            <a:ext cx="7607621" cy="57893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C5CF60-619B-4EEE-8BC2-9B96A5FA103C}"/>
              </a:ext>
            </a:extLst>
          </p:cNvPr>
          <p:cNvSpPr/>
          <p:nvPr/>
        </p:nvSpPr>
        <p:spPr>
          <a:xfrm>
            <a:off x="4605051" y="3084723"/>
            <a:ext cx="4891489" cy="892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86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9E90-BE4F-45C8-A7B4-07897AD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132098"/>
            <a:ext cx="8596668" cy="651641"/>
          </a:xfrm>
        </p:spPr>
        <p:txBody>
          <a:bodyPr>
            <a:normAutofit/>
          </a:bodyPr>
          <a:lstStyle/>
          <a:p>
            <a:r>
              <a:rPr lang="en-GB" sz="3200" dirty="0"/>
              <a:t>Curriculum Management Tool (SITS e:Vision)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27F22-2B97-4C20-9411-E007DF3727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806" y="677634"/>
            <a:ext cx="10710287" cy="2312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D666B5-9DB5-4D9A-832B-16449BDF8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58" y="3201277"/>
            <a:ext cx="11051083" cy="33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5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807D37-B843-459E-8C9E-6735AEBF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132098"/>
            <a:ext cx="8596668" cy="651641"/>
          </a:xfrm>
        </p:spPr>
        <p:txBody>
          <a:bodyPr>
            <a:normAutofit/>
          </a:bodyPr>
          <a:lstStyle/>
          <a:p>
            <a:r>
              <a:rPr lang="en-GB" sz="3200" dirty="0"/>
              <a:t>Curriculum Management Tool (SITS e:Vision)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1C401-B66D-4951-80E7-EC91BC96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7" y="783739"/>
            <a:ext cx="6761729" cy="4156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A17A73-9BDA-42F2-92DE-BDF144B02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63" y="3486290"/>
            <a:ext cx="6789683" cy="3195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3C3361-8E0A-4C1B-B326-84C968D34C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42283"/>
          <a:stretch/>
        </p:blipFill>
        <p:spPr>
          <a:xfrm>
            <a:off x="7141780" y="2191435"/>
            <a:ext cx="4857457" cy="27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26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43e368e-a7ce-4678-82d4-4a1dac21a4cf"/>
</p:tagLst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DCFE2CEBB7F44A1FEDA935F022A3D" ma:contentTypeVersion="0" ma:contentTypeDescription="Create a new document." ma:contentTypeScope="" ma:versionID="5a76bdbdb6eb1cb108fa3e7487e72d0e">
  <xsd:schema xmlns:xsd="http://www.w3.org/2001/XMLSchema" xmlns:xs="http://www.w3.org/2001/XMLSchema" xmlns:p="http://schemas.microsoft.com/office/2006/metadata/properties" xmlns:ns2="559e8a90-c5f0-4960-93bb-48a9a6be2d22" targetNamespace="http://schemas.microsoft.com/office/2006/metadata/properties" ma:root="true" ma:fieldsID="0e11bda46350256e5c89528a8ce795b5" ns2:_="">
    <xsd:import namespace="559e8a90-c5f0-4960-93bb-48a9a6be2d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e8a90-c5f0-4960-93bb-48a9a6be2d2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59e8a90-c5f0-4960-93bb-48a9a6be2d22">R63NPHTH4QFH-1278-227</_dlc_DocId>
    <_dlc_DocIdUrl xmlns="559e8a90-c5f0-4960-93bb-48a9a6be2d22">
      <Url>https://staffnet.stmarys.ac.uk/academic-services/CTESS/_layouts/15/DocIdRedir.aspx?ID=R63NPHTH4QFH-1278-227</Url>
      <Description>R63NPHTH4QFH-1278-227</Description>
    </_dlc_DocIdUrl>
  </documentManagement>
</p:properties>
</file>

<file path=customXml/itemProps1.xml><?xml version="1.0" encoding="utf-8"?>
<ds:datastoreItem xmlns:ds="http://schemas.openxmlformats.org/officeDocument/2006/customXml" ds:itemID="{9AEF1282-A6E9-4912-8AB9-8ED69BF709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C850B9-9009-47F0-BC2A-18980626A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e8a90-c5f0-4960-93bb-48a9a6be2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469B05-EA8C-4A26-8C1F-D3BF76AD134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C24F515-356D-4532-BE08-F6D7771916F0}">
  <ds:schemaRefs>
    <ds:schemaRef ds:uri="http://schemas.microsoft.com/office/2006/documentManagement/types"/>
    <ds:schemaRef ds:uri="023ec32a-081c-4fb6-941a-b8bf8c9d5add"/>
    <ds:schemaRef ds:uri="http://purl.org/dc/dcmitype/"/>
    <ds:schemaRef ds:uri="e36e02b9-1875-4178-a514-aad9bc27cce7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559e8a90-c5f0-4960-93bb-48a9a6be2d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874</Words>
  <Application>Microsoft Office PowerPoint</Application>
  <PresentationFormat>Widescreen</PresentationFormat>
  <Paragraphs>160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 3</vt:lpstr>
      <vt:lpstr>Facet</vt:lpstr>
      <vt:lpstr>Briefing on New Programme Approvals process</vt:lpstr>
      <vt:lpstr>Programme Approvals Process</vt:lpstr>
      <vt:lpstr>Programme Approvals Process</vt:lpstr>
      <vt:lpstr>What’s changing and why?</vt:lpstr>
      <vt:lpstr>What’s changing and why?</vt:lpstr>
      <vt:lpstr>What’s changing and why?</vt:lpstr>
      <vt:lpstr>Curriculum Management Tool (SITS e:Vision)</vt:lpstr>
      <vt:lpstr>Curriculum Management Tool (SITS e:Vision)</vt:lpstr>
      <vt:lpstr>Curriculum Management Tool (SITS e:Vision)</vt:lpstr>
      <vt:lpstr>Timelines for programme development</vt:lpstr>
      <vt:lpstr>How do stakeholders interact with the proposal and programme design process?</vt:lpstr>
      <vt:lpstr>How do stakeholders interact with the proposal and programme design process?</vt:lpstr>
      <vt:lpstr>Programme Approval Documents</vt:lpstr>
      <vt:lpstr>Programme Approval events</vt:lpstr>
      <vt:lpstr>Support for new approvals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Iain Cross</dc:creator>
  <cp:lastModifiedBy>Emma Akinlusi</cp:lastModifiedBy>
  <cp:revision>9</cp:revision>
  <dcterms:created xsi:type="dcterms:W3CDTF">2021-02-02T15:59:17Z</dcterms:created>
  <dcterms:modified xsi:type="dcterms:W3CDTF">2021-07-07T14:42:39Z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0x0101002D0DCFE2CEBB7F44A1FEDA935F022A3D</vt:lpwstr>
  </property>
  <property fmtid="{D5CDD505-2E9C-101B-9397-08002B2CF9AE}" pid="3" name="_dlc_DocIdItemGuid">
    <vt:lpwstr>8af679e2-3650-4fc6-ad7a-9195ba53ff56</vt:lpwstr>
  </property>
</Properties>
</file>