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diagrams/drawing2.xml" ContentType="application/vnd.ms-office.drawingml.diagramDrawing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4" r:id="rId1"/>
  </p:sldMasterIdLst>
  <p:sldIdLst>
    <p:sldId id="258" r:id="rId2"/>
    <p:sldId id="259" r:id="rId3"/>
    <p:sldId id="257" r:id="rId4"/>
    <p:sldId id="260" r:id="rId5"/>
    <p:sldId id="264" r:id="rId6"/>
    <p:sldId id="266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4D990B-B70E-849C-B1C6-24DC8883952F}" v="431" dt="2021-03-06T21:26:41.778"/>
    <p1510:client id="{4386EA9D-29FE-4F2C-8AA0-8A8B8366616C}" v="2790" dt="2021-03-04T20:32:00.251"/>
    <p1510:client id="{5653F6E2-9C25-8D9F-8316-B5B961B4F3B0}" v="362" dt="2021-03-11T12:12:48.6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9D77FC-5682-4DFB-939D-770DB91F41E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5775FA-A2BB-4705-BDC4-FBDC5305D8FF}">
      <dgm:prSet phldrT="[Text]"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</a:t>
          </a:r>
          <a:r>
            <a:rPr lang="en-US" dirty="0" err="1">
              <a:latin typeface="Century Gothic" panose="020B0502020202020204"/>
            </a:rPr>
            <a:t>Programme</a:t>
          </a:r>
          <a:r>
            <a:rPr lang="en-US" dirty="0">
              <a:latin typeface="Century Gothic" panose="020B0502020202020204"/>
            </a:rPr>
            <a:t> Approvals</a:t>
          </a:r>
          <a:endParaRPr lang="en-US" dirty="0"/>
        </a:p>
      </dgm:t>
    </dgm:pt>
    <dgm:pt modelId="{C4AE8EB1-9F6A-4FA9-B8E8-5ED0D389351A}" type="parTrans" cxnId="{20DED6E2-71C1-4936-9F6E-964878CB6685}">
      <dgm:prSet/>
      <dgm:spPr/>
      <dgm:t>
        <a:bodyPr/>
        <a:lstStyle/>
        <a:p>
          <a:endParaRPr lang="en-US"/>
        </a:p>
      </dgm:t>
    </dgm:pt>
    <dgm:pt modelId="{6C8395B3-EEDA-4D87-9DE0-51D1FFC525A5}" type="sibTrans" cxnId="{20DED6E2-71C1-4936-9F6E-964878CB6685}">
      <dgm:prSet/>
      <dgm:spPr/>
      <dgm:t>
        <a:bodyPr/>
        <a:lstStyle/>
        <a:p>
          <a:endParaRPr lang="en-US"/>
        </a:p>
      </dgm:t>
    </dgm:pt>
    <dgm:pt modelId="{DB6361F1-7D33-40FA-B5D4-3F6DFCDB3E2D}">
      <dgm:prSet phldrT="[Text]"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</a:t>
          </a:r>
          <a:r>
            <a:rPr lang="en-US" b="1" u="sng" dirty="0">
              <a:latin typeface="Century Gothic" panose="020B0502020202020204"/>
            </a:rPr>
            <a:t>Modifications</a:t>
          </a:r>
          <a:endParaRPr lang="en-US" b="1" u="sng" dirty="0"/>
        </a:p>
      </dgm:t>
    </dgm:pt>
    <dgm:pt modelId="{84F5C802-31ED-421C-951E-D33AD4166554}" type="parTrans" cxnId="{6B6332DE-F84F-4C5E-941C-6BA61A28F8C0}">
      <dgm:prSet/>
      <dgm:spPr/>
      <dgm:t>
        <a:bodyPr/>
        <a:lstStyle/>
        <a:p>
          <a:endParaRPr lang="en-US"/>
        </a:p>
      </dgm:t>
    </dgm:pt>
    <dgm:pt modelId="{3E2BC17F-3DF5-4917-B413-06709E813CC8}" type="sibTrans" cxnId="{6B6332DE-F84F-4C5E-941C-6BA61A28F8C0}">
      <dgm:prSet/>
      <dgm:spPr/>
      <dgm:t>
        <a:bodyPr/>
        <a:lstStyle/>
        <a:p>
          <a:endParaRPr lang="en-US"/>
        </a:p>
      </dgm:t>
    </dgm:pt>
    <dgm:pt modelId="{4E4A5BE9-DDAF-45C8-87B8-13295A7460FC}">
      <dgm:prSet phldrT="[Text]"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Annual </a:t>
          </a:r>
          <a:r>
            <a:rPr lang="en-US" dirty="0" err="1">
              <a:latin typeface="Century Gothic" panose="020B0502020202020204"/>
            </a:rPr>
            <a:t>Programme</a:t>
          </a:r>
          <a:r>
            <a:rPr lang="en-US" dirty="0">
              <a:latin typeface="Century Gothic" panose="020B0502020202020204"/>
            </a:rPr>
            <a:t> Reviews</a:t>
          </a:r>
          <a:endParaRPr lang="en-US" dirty="0"/>
        </a:p>
      </dgm:t>
    </dgm:pt>
    <dgm:pt modelId="{754D356B-0B56-404C-9A2C-03F0BABFC4F2}" type="parTrans" cxnId="{662025CA-725F-41C9-B050-4457490F847B}">
      <dgm:prSet/>
      <dgm:spPr/>
      <dgm:t>
        <a:bodyPr/>
        <a:lstStyle/>
        <a:p>
          <a:endParaRPr lang="en-US"/>
        </a:p>
      </dgm:t>
    </dgm:pt>
    <dgm:pt modelId="{7011BB15-FEBB-403B-94CB-65B63E5C9D5E}" type="sibTrans" cxnId="{662025CA-725F-41C9-B050-4457490F847B}">
      <dgm:prSet/>
      <dgm:spPr/>
      <dgm:t>
        <a:bodyPr/>
        <a:lstStyle/>
        <a:p>
          <a:endParaRPr lang="en-US"/>
        </a:p>
      </dgm:t>
    </dgm:pt>
    <dgm:pt modelId="{753A12A6-ABB0-4CF9-AEAC-7D7A8DEE0B43}">
      <dgm:prSet phldrT="[Text]"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External Examining</a:t>
          </a:r>
          <a:endParaRPr lang="en-US" dirty="0"/>
        </a:p>
      </dgm:t>
    </dgm:pt>
    <dgm:pt modelId="{B7A8FA38-69EF-46A0-90B4-979069F29443}" type="parTrans" cxnId="{0EE5AED9-CF02-4B7B-83D9-14D9540DC302}">
      <dgm:prSet/>
      <dgm:spPr/>
      <dgm:t>
        <a:bodyPr/>
        <a:lstStyle/>
        <a:p>
          <a:endParaRPr lang="en-US"/>
        </a:p>
      </dgm:t>
    </dgm:pt>
    <dgm:pt modelId="{23ED8605-8EF5-49DF-8912-DC2247AD27D9}" type="sibTrans" cxnId="{0EE5AED9-CF02-4B7B-83D9-14D9540DC302}">
      <dgm:prSet/>
      <dgm:spPr/>
      <dgm:t>
        <a:bodyPr/>
        <a:lstStyle/>
        <a:p>
          <a:endParaRPr lang="en-US"/>
        </a:p>
      </dgm:t>
    </dgm:pt>
    <dgm:pt modelId="{945312D3-D4F2-4283-AF14-C12C26FCC867}">
      <dgm:prSet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Programme Closure and Interruptions </a:t>
          </a:r>
        </a:p>
      </dgm:t>
    </dgm:pt>
    <dgm:pt modelId="{E82EAAA7-1F0F-4F7C-86BE-F2220F78585C}" type="parTrans" cxnId="{C058F57B-E73C-4F8F-929D-64B8837627AC}">
      <dgm:prSet/>
      <dgm:spPr/>
    </dgm:pt>
    <dgm:pt modelId="{C5985221-6228-414E-BA1D-A37DC717E180}" type="sibTrans" cxnId="{C058F57B-E73C-4F8F-929D-64B8837627AC}">
      <dgm:prSet/>
      <dgm:spPr/>
    </dgm:pt>
    <dgm:pt modelId="{5E1D27F0-E529-4341-A90F-9E1F551D0ABD}" type="pres">
      <dgm:prSet presAssocID="{A99D77FC-5682-4DFB-939D-770DB91F41EA}" presName="Name0" presStyleCnt="0">
        <dgm:presLayoutVars>
          <dgm:dir/>
          <dgm:resizeHandles val="exact"/>
        </dgm:presLayoutVars>
      </dgm:prSet>
      <dgm:spPr/>
    </dgm:pt>
    <dgm:pt modelId="{ADF7333F-4952-4037-B6DA-A09C401A72C6}" type="pres">
      <dgm:prSet presAssocID="{BD5775FA-A2BB-4705-BDC4-FBDC5305D8FF}" presName="Name5" presStyleLbl="vennNode1" presStyleIdx="0" presStyleCnt="5">
        <dgm:presLayoutVars>
          <dgm:bulletEnabled val="1"/>
        </dgm:presLayoutVars>
      </dgm:prSet>
      <dgm:spPr/>
    </dgm:pt>
    <dgm:pt modelId="{689D5C80-1B34-469C-B43B-6105A608E652}" type="pres">
      <dgm:prSet presAssocID="{6C8395B3-EEDA-4D87-9DE0-51D1FFC525A5}" presName="space" presStyleCnt="0"/>
      <dgm:spPr/>
    </dgm:pt>
    <dgm:pt modelId="{561C8A72-6284-49B8-8608-4C00BEE2860B}" type="pres">
      <dgm:prSet presAssocID="{DB6361F1-7D33-40FA-B5D4-3F6DFCDB3E2D}" presName="Name5" presStyleLbl="vennNode1" presStyleIdx="1" presStyleCnt="5">
        <dgm:presLayoutVars>
          <dgm:bulletEnabled val="1"/>
        </dgm:presLayoutVars>
      </dgm:prSet>
      <dgm:spPr/>
    </dgm:pt>
    <dgm:pt modelId="{BF47FC35-3769-4910-B312-0CA642A7F7E1}" type="pres">
      <dgm:prSet presAssocID="{3E2BC17F-3DF5-4917-B413-06709E813CC8}" presName="space" presStyleCnt="0"/>
      <dgm:spPr/>
    </dgm:pt>
    <dgm:pt modelId="{A5963930-2097-4367-89AE-C6E1D757515C}" type="pres">
      <dgm:prSet presAssocID="{4E4A5BE9-DDAF-45C8-87B8-13295A7460FC}" presName="Name5" presStyleLbl="vennNode1" presStyleIdx="2" presStyleCnt="5">
        <dgm:presLayoutVars>
          <dgm:bulletEnabled val="1"/>
        </dgm:presLayoutVars>
      </dgm:prSet>
      <dgm:spPr/>
    </dgm:pt>
    <dgm:pt modelId="{7B8727D9-113E-40E7-9782-701A7299CB4C}" type="pres">
      <dgm:prSet presAssocID="{7011BB15-FEBB-403B-94CB-65B63E5C9D5E}" presName="space" presStyleCnt="0"/>
      <dgm:spPr/>
    </dgm:pt>
    <dgm:pt modelId="{BF3565CA-19B5-40FF-96EC-BAF2783B2DD4}" type="pres">
      <dgm:prSet presAssocID="{753A12A6-ABB0-4CF9-AEAC-7D7A8DEE0B43}" presName="Name5" presStyleLbl="vennNode1" presStyleIdx="3" presStyleCnt="5">
        <dgm:presLayoutVars>
          <dgm:bulletEnabled val="1"/>
        </dgm:presLayoutVars>
      </dgm:prSet>
      <dgm:spPr/>
    </dgm:pt>
    <dgm:pt modelId="{37C13146-C5B9-4758-8BF5-6E9E17351EAD}" type="pres">
      <dgm:prSet presAssocID="{23ED8605-8EF5-49DF-8912-DC2247AD27D9}" presName="space" presStyleCnt="0"/>
      <dgm:spPr/>
    </dgm:pt>
    <dgm:pt modelId="{1068BD81-4C00-4289-8FCC-AAE4C201FCBA}" type="pres">
      <dgm:prSet presAssocID="{945312D3-D4F2-4283-AF14-C12C26FCC867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4F379B37-9602-45A4-863A-75E3099F2DEB}" type="presOf" srcId="{4E4A5BE9-DDAF-45C8-87B8-13295A7460FC}" destId="{A5963930-2097-4367-89AE-C6E1D757515C}" srcOrd="0" destOrd="0" presId="urn:microsoft.com/office/officeart/2005/8/layout/venn3"/>
    <dgm:cxn modelId="{1B31B95F-A0A9-4309-8CEE-28D8596C3CF9}" type="presOf" srcId="{BD5775FA-A2BB-4705-BDC4-FBDC5305D8FF}" destId="{ADF7333F-4952-4037-B6DA-A09C401A72C6}" srcOrd="0" destOrd="0" presId="urn:microsoft.com/office/officeart/2005/8/layout/venn3"/>
    <dgm:cxn modelId="{C058F57B-E73C-4F8F-929D-64B8837627AC}" srcId="{A99D77FC-5682-4DFB-939D-770DB91F41EA}" destId="{945312D3-D4F2-4283-AF14-C12C26FCC867}" srcOrd="4" destOrd="0" parTransId="{E82EAAA7-1F0F-4F7C-86BE-F2220F78585C}" sibTransId="{C5985221-6228-414E-BA1D-A37DC717E180}"/>
    <dgm:cxn modelId="{FC9F9687-2EF0-45EE-B314-A6973A3AC99F}" type="presOf" srcId="{945312D3-D4F2-4283-AF14-C12C26FCC867}" destId="{1068BD81-4C00-4289-8FCC-AAE4C201FCBA}" srcOrd="0" destOrd="0" presId="urn:microsoft.com/office/officeart/2005/8/layout/venn3"/>
    <dgm:cxn modelId="{0AD47895-8DAC-46CA-B98F-1CFA969EA7D6}" type="presOf" srcId="{753A12A6-ABB0-4CF9-AEAC-7D7A8DEE0B43}" destId="{BF3565CA-19B5-40FF-96EC-BAF2783B2DD4}" srcOrd="0" destOrd="0" presId="urn:microsoft.com/office/officeart/2005/8/layout/venn3"/>
    <dgm:cxn modelId="{E4FD25A4-AC1C-4806-BFC3-184ADA812ECD}" type="presOf" srcId="{A99D77FC-5682-4DFB-939D-770DB91F41EA}" destId="{5E1D27F0-E529-4341-A90F-9E1F551D0ABD}" srcOrd="0" destOrd="0" presId="urn:microsoft.com/office/officeart/2005/8/layout/venn3"/>
    <dgm:cxn modelId="{332845C3-AB26-4981-85D0-DF1AE27CA7C0}" type="presOf" srcId="{DB6361F1-7D33-40FA-B5D4-3F6DFCDB3E2D}" destId="{561C8A72-6284-49B8-8608-4C00BEE2860B}" srcOrd="0" destOrd="0" presId="urn:microsoft.com/office/officeart/2005/8/layout/venn3"/>
    <dgm:cxn modelId="{662025CA-725F-41C9-B050-4457490F847B}" srcId="{A99D77FC-5682-4DFB-939D-770DB91F41EA}" destId="{4E4A5BE9-DDAF-45C8-87B8-13295A7460FC}" srcOrd="2" destOrd="0" parTransId="{754D356B-0B56-404C-9A2C-03F0BABFC4F2}" sibTransId="{7011BB15-FEBB-403B-94CB-65B63E5C9D5E}"/>
    <dgm:cxn modelId="{0EE5AED9-CF02-4B7B-83D9-14D9540DC302}" srcId="{A99D77FC-5682-4DFB-939D-770DB91F41EA}" destId="{753A12A6-ABB0-4CF9-AEAC-7D7A8DEE0B43}" srcOrd="3" destOrd="0" parTransId="{B7A8FA38-69EF-46A0-90B4-979069F29443}" sibTransId="{23ED8605-8EF5-49DF-8912-DC2247AD27D9}"/>
    <dgm:cxn modelId="{6B6332DE-F84F-4C5E-941C-6BA61A28F8C0}" srcId="{A99D77FC-5682-4DFB-939D-770DB91F41EA}" destId="{DB6361F1-7D33-40FA-B5D4-3F6DFCDB3E2D}" srcOrd="1" destOrd="0" parTransId="{84F5C802-31ED-421C-951E-D33AD4166554}" sibTransId="{3E2BC17F-3DF5-4917-B413-06709E813CC8}"/>
    <dgm:cxn modelId="{20DED6E2-71C1-4936-9F6E-964878CB6685}" srcId="{A99D77FC-5682-4DFB-939D-770DB91F41EA}" destId="{BD5775FA-A2BB-4705-BDC4-FBDC5305D8FF}" srcOrd="0" destOrd="0" parTransId="{C4AE8EB1-9F6A-4FA9-B8E8-5ED0D389351A}" sibTransId="{6C8395B3-EEDA-4D87-9DE0-51D1FFC525A5}"/>
    <dgm:cxn modelId="{55DB660C-C437-4E13-B38C-B73DAE8027F8}" type="presParOf" srcId="{5E1D27F0-E529-4341-A90F-9E1F551D0ABD}" destId="{ADF7333F-4952-4037-B6DA-A09C401A72C6}" srcOrd="0" destOrd="0" presId="urn:microsoft.com/office/officeart/2005/8/layout/venn3"/>
    <dgm:cxn modelId="{6FF4E877-C0E3-42D5-A74B-FB50CD62E88E}" type="presParOf" srcId="{5E1D27F0-E529-4341-A90F-9E1F551D0ABD}" destId="{689D5C80-1B34-469C-B43B-6105A608E652}" srcOrd="1" destOrd="0" presId="urn:microsoft.com/office/officeart/2005/8/layout/venn3"/>
    <dgm:cxn modelId="{FF455348-90D0-47F0-B1A5-558DF37CDD4E}" type="presParOf" srcId="{5E1D27F0-E529-4341-A90F-9E1F551D0ABD}" destId="{561C8A72-6284-49B8-8608-4C00BEE2860B}" srcOrd="2" destOrd="0" presId="urn:microsoft.com/office/officeart/2005/8/layout/venn3"/>
    <dgm:cxn modelId="{9AA1D90D-7AAF-4540-BFDC-6832DE63ED02}" type="presParOf" srcId="{5E1D27F0-E529-4341-A90F-9E1F551D0ABD}" destId="{BF47FC35-3769-4910-B312-0CA642A7F7E1}" srcOrd="3" destOrd="0" presId="urn:microsoft.com/office/officeart/2005/8/layout/venn3"/>
    <dgm:cxn modelId="{F47BE440-C897-4401-95FE-E11C20F93035}" type="presParOf" srcId="{5E1D27F0-E529-4341-A90F-9E1F551D0ABD}" destId="{A5963930-2097-4367-89AE-C6E1D757515C}" srcOrd="4" destOrd="0" presId="urn:microsoft.com/office/officeart/2005/8/layout/venn3"/>
    <dgm:cxn modelId="{0EC9F490-471B-4823-922B-76647CDEB973}" type="presParOf" srcId="{5E1D27F0-E529-4341-A90F-9E1F551D0ABD}" destId="{7B8727D9-113E-40E7-9782-701A7299CB4C}" srcOrd="5" destOrd="0" presId="urn:microsoft.com/office/officeart/2005/8/layout/venn3"/>
    <dgm:cxn modelId="{F9B10365-6339-49E8-82C3-2B00A6B8C66E}" type="presParOf" srcId="{5E1D27F0-E529-4341-A90F-9E1F551D0ABD}" destId="{BF3565CA-19B5-40FF-96EC-BAF2783B2DD4}" srcOrd="6" destOrd="0" presId="urn:microsoft.com/office/officeart/2005/8/layout/venn3"/>
    <dgm:cxn modelId="{F946E723-B74A-48A5-839D-38CEFEC20773}" type="presParOf" srcId="{5E1D27F0-E529-4341-A90F-9E1F551D0ABD}" destId="{37C13146-C5B9-4758-8BF5-6E9E17351EAD}" srcOrd="7" destOrd="0" presId="urn:microsoft.com/office/officeart/2005/8/layout/venn3"/>
    <dgm:cxn modelId="{BB378317-AC8D-46CA-9473-98A4B5C6E837}" type="presParOf" srcId="{5E1D27F0-E529-4341-A90F-9E1F551D0ABD}" destId="{1068BD81-4C00-4289-8FCC-AAE4C201FCBA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9D77FC-5682-4DFB-939D-770DB91F41E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5775FA-A2BB-4705-BDC4-FBDC5305D8FF}">
      <dgm:prSet phldrT="[Text]"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1. Proposal (Academic)</a:t>
          </a:r>
        </a:p>
      </dgm:t>
    </dgm:pt>
    <dgm:pt modelId="{C4AE8EB1-9F6A-4FA9-B8E8-5ED0D389351A}" type="parTrans" cxnId="{20DED6E2-71C1-4936-9F6E-964878CB6685}">
      <dgm:prSet/>
      <dgm:spPr/>
      <dgm:t>
        <a:bodyPr/>
        <a:lstStyle/>
        <a:p>
          <a:endParaRPr lang="en-US"/>
        </a:p>
      </dgm:t>
    </dgm:pt>
    <dgm:pt modelId="{6C8395B3-EEDA-4D87-9DE0-51D1FFC525A5}" type="sibTrans" cxnId="{20DED6E2-71C1-4936-9F6E-964878CB6685}">
      <dgm:prSet/>
      <dgm:spPr/>
      <dgm:t>
        <a:bodyPr/>
        <a:lstStyle/>
        <a:p>
          <a:endParaRPr lang="en-US"/>
        </a:p>
      </dgm:t>
    </dgm:pt>
    <dgm:pt modelId="{DB6361F1-7D33-40FA-B5D4-3F6DFCDB3E2D}">
      <dgm:prSet phldrT="[Text]"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2.Consulation and key stakeholder meetings</a:t>
          </a:r>
          <a:endParaRPr lang="en-US" dirty="0"/>
        </a:p>
      </dgm:t>
    </dgm:pt>
    <dgm:pt modelId="{84F5C802-31ED-421C-951E-D33AD4166554}" type="parTrans" cxnId="{6B6332DE-F84F-4C5E-941C-6BA61A28F8C0}">
      <dgm:prSet/>
      <dgm:spPr/>
      <dgm:t>
        <a:bodyPr/>
        <a:lstStyle/>
        <a:p>
          <a:endParaRPr lang="en-US"/>
        </a:p>
      </dgm:t>
    </dgm:pt>
    <dgm:pt modelId="{3E2BC17F-3DF5-4917-B413-06709E813CC8}" type="sibTrans" cxnId="{6B6332DE-F84F-4C5E-941C-6BA61A28F8C0}">
      <dgm:prSet/>
      <dgm:spPr/>
      <dgm:t>
        <a:bodyPr/>
        <a:lstStyle/>
        <a:p>
          <a:endParaRPr lang="en-US"/>
        </a:p>
      </dgm:t>
    </dgm:pt>
    <dgm:pt modelId="{4E4A5BE9-DDAF-45C8-87B8-13295A7460FC}">
      <dgm:prSet phldrT="[Text]"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3. Approval (F/IADC)</a:t>
          </a:r>
          <a:endParaRPr lang="en-US" dirty="0"/>
        </a:p>
      </dgm:t>
    </dgm:pt>
    <dgm:pt modelId="{754D356B-0B56-404C-9A2C-03F0BABFC4F2}" type="parTrans" cxnId="{662025CA-725F-41C9-B050-4457490F847B}">
      <dgm:prSet/>
      <dgm:spPr/>
      <dgm:t>
        <a:bodyPr/>
        <a:lstStyle/>
        <a:p>
          <a:endParaRPr lang="en-US"/>
        </a:p>
      </dgm:t>
    </dgm:pt>
    <dgm:pt modelId="{7011BB15-FEBB-403B-94CB-65B63E5C9D5E}" type="sibTrans" cxnId="{662025CA-725F-41C9-B050-4457490F847B}">
      <dgm:prSet/>
      <dgm:spPr/>
      <dgm:t>
        <a:bodyPr/>
        <a:lstStyle/>
        <a:p>
          <a:endParaRPr lang="en-US"/>
        </a:p>
      </dgm:t>
    </dgm:pt>
    <dgm:pt modelId="{753A12A6-ABB0-4CF9-AEAC-7D7A8DEE0B43}">
      <dgm:prSet phldrT="[Text]"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4. SITS updates (QS)</a:t>
          </a:r>
          <a:endParaRPr lang="en-US" dirty="0"/>
        </a:p>
      </dgm:t>
    </dgm:pt>
    <dgm:pt modelId="{B7A8FA38-69EF-46A0-90B4-979069F29443}" type="parTrans" cxnId="{0EE5AED9-CF02-4B7B-83D9-14D9540DC302}">
      <dgm:prSet/>
      <dgm:spPr/>
      <dgm:t>
        <a:bodyPr/>
        <a:lstStyle/>
        <a:p>
          <a:endParaRPr lang="en-US"/>
        </a:p>
      </dgm:t>
    </dgm:pt>
    <dgm:pt modelId="{23ED8605-8EF5-49DF-8912-DC2247AD27D9}" type="sibTrans" cxnId="{0EE5AED9-CF02-4B7B-83D9-14D9540DC302}">
      <dgm:prSet/>
      <dgm:spPr/>
      <dgm:t>
        <a:bodyPr/>
        <a:lstStyle/>
        <a:p>
          <a:endParaRPr lang="en-US"/>
        </a:p>
      </dgm:t>
    </dgm:pt>
    <dgm:pt modelId="{945312D3-D4F2-4283-AF14-C12C26FCC867}">
      <dgm:prSet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 5. Published information updates (QS)</a:t>
          </a:r>
        </a:p>
      </dgm:t>
    </dgm:pt>
    <dgm:pt modelId="{E82EAAA7-1F0F-4F7C-86BE-F2220F78585C}" type="parTrans" cxnId="{C058F57B-E73C-4F8F-929D-64B8837627AC}">
      <dgm:prSet/>
      <dgm:spPr/>
    </dgm:pt>
    <dgm:pt modelId="{C5985221-6228-414E-BA1D-A37DC717E180}" type="sibTrans" cxnId="{C058F57B-E73C-4F8F-929D-64B8837627AC}">
      <dgm:prSet/>
      <dgm:spPr/>
    </dgm:pt>
    <dgm:pt modelId="{38A09D29-5CD0-440F-ABD0-3BFAF7DFE4E9}">
      <dgm:prSet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6. Communication to Professional Services (QS)</a:t>
          </a:r>
        </a:p>
      </dgm:t>
    </dgm:pt>
    <dgm:pt modelId="{DD53D9EA-4B89-4C2D-B37A-DDA9BB4E5ED8}" type="parTrans" cxnId="{60E958B9-D9FC-4826-AEA5-F6747DD03C58}">
      <dgm:prSet/>
      <dgm:spPr/>
    </dgm:pt>
    <dgm:pt modelId="{C858E4EC-F3EF-405D-8108-968BB0F668F5}" type="sibTrans" cxnId="{60E958B9-D9FC-4826-AEA5-F6747DD03C58}">
      <dgm:prSet/>
      <dgm:spPr/>
    </dgm:pt>
    <dgm:pt modelId="{95A353F4-982F-47F8-A970-C79A361C988E}">
      <dgm:prSet phldr="0"/>
      <dgm:spPr/>
      <dgm:t>
        <a:bodyPr/>
        <a:lstStyle/>
        <a:p>
          <a:pPr rtl="0"/>
          <a:r>
            <a:rPr lang="en-US" dirty="0">
              <a:latin typeface="Century Gothic" panose="020B0502020202020204"/>
            </a:rPr>
            <a:t>7. </a:t>
          </a:r>
          <a:r>
            <a:rPr lang="en-US" dirty="0"/>
            <a:t>Modifications overview reported to QAEC</a:t>
          </a:r>
        </a:p>
      </dgm:t>
    </dgm:pt>
    <dgm:pt modelId="{41CF98CF-A6FC-4457-9C2B-23EDFD4409C0}" type="parTrans" cxnId="{157E8556-401C-40E4-8C55-B6051C8BD923}">
      <dgm:prSet/>
      <dgm:spPr/>
    </dgm:pt>
    <dgm:pt modelId="{D8AAABD4-4B0C-44CD-A237-52FE7AE67046}" type="sibTrans" cxnId="{157E8556-401C-40E4-8C55-B6051C8BD923}">
      <dgm:prSet/>
      <dgm:spPr/>
    </dgm:pt>
    <dgm:pt modelId="{5E1D27F0-E529-4341-A90F-9E1F551D0ABD}" type="pres">
      <dgm:prSet presAssocID="{A99D77FC-5682-4DFB-939D-770DB91F41EA}" presName="Name0" presStyleCnt="0">
        <dgm:presLayoutVars>
          <dgm:dir/>
          <dgm:resizeHandles val="exact"/>
        </dgm:presLayoutVars>
      </dgm:prSet>
      <dgm:spPr/>
    </dgm:pt>
    <dgm:pt modelId="{ADF7333F-4952-4037-B6DA-A09C401A72C6}" type="pres">
      <dgm:prSet presAssocID="{BD5775FA-A2BB-4705-BDC4-FBDC5305D8FF}" presName="Name5" presStyleLbl="vennNode1" presStyleIdx="0" presStyleCnt="7">
        <dgm:presLayoutVars>
          <dgm:bulletEnabled val="1"/>
        </dgm:presLayoutVars>
      </dgm:prSet>
      <dgm:spPr/>
    </dgm:pt>
    <dgm:pt modelId="{689D5C80-1B34-469C-B43B-6105A608E652}" type="pres">
      <dgm:prSet presAssocID="{6C8395B3-EEDA-4D87-9DE0-51D1FFC525A5}" presName="space" presStyleCnt="0"/>
      <dgm:spPr/>
    </dgm:pt>
    <dgm:pt modelId="{561C8A72-6284-49B8-8608-4C00BEE2860B}" type="pres">
      <dgm:prSet presAssocID="{DB6361F1-7D33-40FA-B5D4-3F6DFCDB3E2D}" presName="Name5" presStyleLbl="vennNode1" presStyleIdx="1" presStyleCnt="7">
        <dgm:presLayoutVars>
          <dgm:bulletEnabled val="1"/>
        </dgm:presLayoutVars>
      </dgm:prSet>
      <dgm:spPr/>
    </dgm:pt>
    <dgm:pt modelId="{BF47FC35-3769-4910-B312-0CA642A7F7E1}" type="pres">
      <dgm:prSet presAssocID="{3E2BC17F-3DF5-4917-B413-06709E813CC8}" presName="space" presStyleCnt="0"/>
      <dgm:spPr/>
    </dgm:pt>
    <dgm:pt modelId="{A5963930-2097-4367-89AE-C6E1D757515C}" type="pres">
      <dgm:prSet presAssocID="{4E4A5BE9-DDAF-45C8-87B8-13295A7460FC}" presName="Name5" presStyleLbl="vennNode1" presStyleIdx="2" presStyleCnt="7">
        <dgm:presLayoutVars>
          <dgm:bulletEnabled val="1"/>
        </dgm:presLayoutVars>
      </dgm:prSet>
      <dgm:spPr/>
    </dgm:pt>
    <dgm:pt modelId="{7B8727D9-113E-40E7-9782-701A7299CB4C}" type="pres">
      <dgm:prSet presAssocID="{7011BB15-FEBB-403B-94CB-65B63E5C9D5E}" presName="space" presStyleCnt="0"/>
      <dgm:spPr/>
    </dgm:pt>
    <dgm:pt modelId="{BF3565CA-19B5-40FF-96EC-BAF2783B2DD4}" type="pres">
      <dgm:prSet presAssocID="{753A12A6-ABB0-4CF9-AEAC-7D7A8DEE0B43}" presName="Name5" presStyleLbl="vennNode1" presStyleIdx="3" presStyleCnt="7">
        <dgm:presLayoutVars>
          <dgm:bulletEnabled val="1"/>
        </dgm:presLayoutVars>
      </dgm:prSet>
      <dgm:spPr/>
    </dgm:pt>
    <dgm:pt modelId="{37C13146-C5B9-4758-8BF5-6E9E17351EAD}" type="pres">
      <dgm:prSet presAssocID="{23ED8605-8EF5-49DF-8912-DC2247AD27D9}" presName="space" presStyleCnt="0"/>
      <dgm:spPr/>
    </dgm:pt>
    <dgm:pt modelId="{1068BD81-4C00-4289-8FCC-AAE4C201FCBA}" type="pres">
      <dgm:prSet presAssocID="{945312D3-D4F2-4283-AF14-C12C26FCC867}" presName="Name5" presStyleLbl="vennNode1" presStyleIdx="4" presStyleCnt="7">
        <dgm:presLayoutVars>
          <dgm:bulletEnabled val="1"/>
        </dgm:presLayoutVars>
      </dgm:prSet>
      <dgm:spPr/>
    </dgm:pt>
    <dgm:pt modelId="{31FA5B84-D06F-49C3-81D9-D70959632C74}" type="pres">
      <dgm:prSet presAssocID="{C5985221-6228-414E-BA1D-A37DC717E180}" presName="space" presStyleCnt="0"/>
      <dgm:spPr/>
    </dgm:pt>
    <dgm:pt modelId="{7AC34377-2801-43B8-87C7-8D3E661419DF}" type="pres">
      <dgm:prSet presAssocID="{38A09D29-5CD0-440F-ABD0-3BFAF7DFE4E9}" presName="Name5" presStyleLbl="vennNode1" presStyleIdx="5" presStyleCnt="7">
        <dgm:presLayoutVars>
          <dgm:bulletEnabled val="1"/>
        </dgm:presLayoutVars>
      </dgm:prSet>
      <dgm:spPr/>
    </dgm:pt>
    <dgm:pt modelId="{91EB5441-BB35-45DF-935C-3421C1B5B666}" type="pres">
      <dgm:prSet presAssocID="{C858E4EC-F3EF-405D-8108-968BB0F668F5}" presName="space" presStyleCnt="0"/>
      <dgm:spPr/>
    </dgm:pt>
    <dgm:pt modelId="{B976E709-3EC9-431C-8508-062D87FF76D9}" type="pres">
      <dgm:prSet presAssocID="{95A353F4-982F-47F8-A970-C79A361C988E}" presName="Name5" presStyleLbl="vennNode1" presStyleIdx="6" presStyleCnt="7">
        <dgm:presLayoutVars>
          <dgm:bulletEnabled val="1"/>
        </dgm:presLayoutVars>
      </dgm:prSet>
      <dgm:spPr/>
    </dgm:pt>
  </dgm:ptLst>
  <dgm:cxnLst>
    <dgm:cxn modelId="{63EB9904-28F7-4EBF-9824-D46197DB192A}" type="presOf" srcId="{753A12A6-ABB0-4CF9-AEAC-7D7A8DEE0B43}" destId="{BF3565CA-19B5-40FF-96EC-BAF2783B2DD4}" srcOrd="0" destOrd="0" presId="urn:microsoft.com/office/officeart/2005/8/layout/venn3"/>
    <dgm:cxn modelId="{7FDCA734-CBB8-40C4-A6AA-62CB6001FBA9}" type="presOf" srcId="{945312D3-D4F2-4283-AF14-C12C26FCC867}" destId="{1068BD81-4C00-4289-8FCC-AAE4C201FCBA}" srcOrd="0" destOrd="0" presId="urn:microsoft.com/office/officeart/2005/8/layout/venn3"/>
    <dgm:cxn modelId="{157E8556-401C-40E4-8C55-B6051C8BD923}" srcId="{A99D77FC-5682-4DFB-939D-770DB91F41EA}" destId="{95A353F4-982F-47F8-A970-C79A361C988E}" srcOrd="6" destOrd="0" parTransId="{41CF98CF-A6FC-4457-9C2B-23EDFD4409C0}" sibTransId="{D8AAABD4-4B0C-44CD-A237-52FE7AE67046}"/>
    <dgm:cxn modelId="{C058F57B-E73C-4F8F-929D-64B8837627AC}" srcId="{A99D77FC-5682-4DFB-939D-770DB91F41EA}" destId="{945312D3-D4F2-4283-AF14-C12C26FCC867}" srcOrd="4" destOrd="0" parTransId="{E82EAAA7-1F0F-4F7C-86BE-F2220F78585C}" sibTransId="{C5985221-6228-414E-BA1D-A37DC717E180}"/>
    <dgm:cxn modelId="{E4FD25A4-AC1C-4806-BFC3-184ADA812ECD}" type="presOf" srcId="{A99D77FC-5682-4DFB-939D-770DB91F41EA}" destId="{5E1D27F0-E529-4341-A90F-9E1F551D0ABD}" srcOrd="0" destOrd="0" presId="urn:microsoft.com/office/officeart/2005/8/layout/venn3"/>
    <dgm:cxn modelId="{8BF9A2B8-5B7D-43F5-A1EF-8ACD7C21CCAB}" type="presOf" srcId="{38A09D29-5CD0-440F-ABD0-3BFAF7DFE4E9}" destId="{7AC34377-2801-43B8-87C7-8D3E661419DF}" srcOrd="0" destOrd="0" presId="urn:microsoft.com/office/officeart/2005/8/layout/venn3"/>
    <dgm:cxn modelId="{60E958B9-D9FC-4826-AEA5-F6747DD03C58}" srcId="{A99D77FC-5682-4DFB-939D-770DB91F41EA}" destId="{38A09D29-5CD0-440F-ABD0-3BFAF7DFE4E9}" srcOrd="5" destOrd="0" parTransId="{DD53D9EA-4B89-4C2D-B37A-DDA9BB4E5ED8}" sibTransId="{C858E4EC-F3EF-405D-8108-968BB0F668F5}"/>
    <dgm:cxn modelId="{662025CA-725F-41C9-B050-4457490F847B}" srcId="{A99D77FC-5682-4DFB-939D-770DB91F41EA}" destId="{4E4A5BE9-DDAF-45C8-87B8-13295A7460FC}" srcOrd="2" destOrd="0" parTransId="{754D356B-0B56-404C-9A2C-03F0BABFC4F2}" sibTransId="{7011BB15-FEBB-403B-94CB-65B63E5C9D5E}"/>
    <dgm:cxn modelId="{0EE5AED9-CF02-4B7B-83D9-14D9540DC302}" srcId="{A99D77FC-5682-4DFB-939D-770DB91F41EA}" destId="{753A12A6-ABB0-4CF9-AEAC-7D7A8DEE0B43}" srcOrd="3" destOrd="0" parTransId="{B7A8FA38-69EF-46A0-90B4-979069F29443}" sibTransId="{23ED8605-8EF5-49DF-8912-DC2247AD27D9}"/>
    <dgm:cxn modelId="{6B6332DE-F84F-4C5E-941C-6BA61A28F8C0}" srcId="{A99D77FC-5682-4DFB-939D-770DB91F41EA}" destId="{DB6361F1-7D33-40FA-B5D4-3F6DFCDB3E2D}" srcOrd="1" destOrd="0" parTransId="{84F5C802-31ED-421C-951E-D33AD4166554}" sibTransId="{3E2BC17F-3DF5-4917-B413-06709E813CC8}"/>
    <dgm:cxn modelId="{79CA74E0-CD4A-4953-B36E-F2D2126D65E5}" type="presOf" srcId="{4E4A5BE9-DDAF-45C8-87B8-13295A7460FC}" destId="{A5963930-2097-4367-89AE-C6E1D757515C}" srcOrd="0" destOrd="0" presId="urn:microsoft.com/office/officeart/2005/8/layout/venn3"/>
    <dgm:cxn modelId="{20DED6E2-71C1-4936-9F6E-964878CB6685}" srcId="{A99D77FC-5682-4DFB-939D-770DB91F41EA}" destId="{BD5775FA-A2BB-4705-BDC4-FBDC5305D8FF}" srcOrd="0" destOrd="0" parTransId="{C4AE8EB1-9F6A-4FA9-B8E8-5ED0D389351A}" sibTransId="{6C8395B3-EEDA-4D87-9DE0-51D1FFC525A5}"/>
    <dgm:cxn modelId="{36123DE9-9EFF-4D62-8C58-AB5CC758431A}" type="presOf" srcId="{DB6361F1-7D33-40FA-B5D4-3F6DFCDB3E2D}" destId="{561C8A72-6284-49B8-8608-4C00BEE2860B}" srcOrd="0" destOrd="0" presId="urn:microsoft.com/office/officeart/2005/8/layout/venn3"/>
    <dgm:cxn modelId="{7FD1A2F5-58B4-40AC-9C49-8D8305B52117}" type="presOf" srcId="{BD5775FA-A2BB-4705-BDC4-FBDC5305D8FF}" destId="{ADF7333F-4952-4037-B6DA-A09C401A72C6}" srcOrd="0" destOrd="0" presId="urn:microsoft.com/office/officeart/2005/8/layout/venn3"/>
    <dgm:cxn modelId="{D03BA1FA-8E0F-4BB9-9714-81725033BB60}" type="presOf" srcId="{95A353F4-982F-47F8-A970-C79A361C988E}" destId="{B976E709-3EC9-431C-8508-062D87FF76D9}" srcOrd="0" destOrd="0" presId="urn:microsoft.com/office/officeart/2005/8/layout/venn3"/>
    <dgm:cxn modelId="{42528D66-D5A1-43EE-908A-F3DB26B03E8B}" type="presParOf" srcId="{5E1D27F0-E529-4341-A90F-9E1F551D0ABD}" destId="{ADF7333F-4952-4037-B6DA-A09C401A72C6}" srcOrd="0" destOrd="0" presId="urn:microsoft.com/office/officeart/2005/8/layout/venn3"/>
    <dgm:cxn modelId="{B4D204C6-64D7-43C9-8EF4-99EA8374168D}" type="presParOf" srcId="{5E1D27F0-E529-4341-A90F-9E1F551D0ABD}" destId="{689D5C80-1B34-469C-B43B-6105A608E652}" srcOrd="1" destOrd="0" presId="urn:microsoft.com/office/officeart/2005/8/layout/venn3"/>
    <dgm:cxn modelId="{3F2F57FD-65C4-406F-86DE-478CF2CCD6C6}" type="presParOf" srcId="{5E1D27F0-E529-4341-A90F-9E1F551D0ABD}" destId="{561C8A72-6284-49B8-8608-4C00BEE2860B}" srcOrd="2" destOrd="0" presId="urn:microsoft.com/office/officeart/2005/8/layout/venn3"/>
    <dgm:cxn modelId="{790FF7BC-5673-40E0-997E-916F601AFE7B}" type="presParOf" srcId="{5E1D27F0-E529-4341-A90F-9E1F551D0ABD}" destId="{BF47FC35-3769-4910-B312-0CA642A7F7E1}" srcOrd="3" destOrd="0" presId="urn:microsoft.com/office/officeart/2005/8/layout/venn3"/>
    <dgm:cxn modelId="{659D106E-4573-46F9-91F7-401251678929}" type="presParOf" srcId="{5E1D27F0-E529-4341-A90F-9E1F551D0ABD}" destId="{A5963930-2097-4367-89AE-C6E1D757515C}" srcOrd="4" destOrd="0" presId="urn:microsoft.com/office/officeart/2005/8/layout/venn3"/>
    <dgm:cxn modelId="{0511554A-54C8-4FA0-9224-2B25795B0EBA}" type="presParOf" srcId="{5E1D27F0-E529-4341-A90F-9E1F551D0ABD}" destId="{7B8727D9-113E-40E7-9782-701A7299CB4C}" srcOrd="5" destOrd="0" presId="urn:microsoft.com/office/officeart/2005/8/layout/venn3"/>
    <dgm:cxn modelId="{71EC6CBD-F202-418E-AA37-E2A507D882B2}" type="presParOf" srcId="{5E1D27F0-E529-4341-A90F-9E1F551D0ABD}" destId="{BF3565CA-19B5-40FF-96EC-BAF2783B2DD4}" srcOrd="6" destOrd="0" presId="urn:microsoft.com/office/officeart/2005/8/layout/venn3"/>
    <dgm:cxn modelId="{53D9F278-11DB-445C-8A9B-76F1EE1F2F35}" type="presParOf" srcId="{5E1D27F0-E529-4341-A90F-9E1F551D0ABD}" destId="{37C13146-C5B9-4758-8BF5-6E9E17351EAD}" srcOrd="7" destOrd="0" presId="urn:microsoft.com/office/officeart/2005/8/layout/venn3"/>
    <dgm:cxn modelId="{E15D4B6C-B6E6-4834-8C61-4A74CB215EC5}" type="presParOf" srcId="{5E1D27F0-E529-4341-A90F-9E1F551D0ABD}" destId="{1068BD81-4C00-4289-8FCC-AAE4C201FCBA}" srcOrd="8" destOrd="0" presId="urn:microsoft.com/office/officeart/2005/8/layout/venn3"/>
    <dgm:cxn modelId="{8A07CCB1-327D-44FF-BDF5-1CF2B09B4EE3}" type="presParOf" srcId="{5E1D27F0-E529-4341-A90F-9E1F551D0ABD}" destId="{31FA5B84-D06F-49C3-81D9-D70959632C74}" srcOrd="9" destOrd="0" presId="urn:microsoft.com/office/officeart/2005/8/layout/venn3"/>
    <dgm:cxn modelId="{D40BE5B6-A35D-4A40-84DF-A01E43BB7764}" type="presParOf" srcId="{5E1D27F0-E529-4341-A90F-9E1F551D0ABD}" destId="{7AC34377-2801-43B8-87C7-8D3E661419DF}" srcOrd="10" destOrd="0" presId="urn:microsoft.com/office/officeart/2005/8/layout/venn3"/>
    <dgm:cxn modelId="{E7DF1002-7881-4AA7-8181-872235B775E5}" type="presParOf" srcId="{5E1D27F0-E529-4341-A90F-9E1F551D0ABD}" destId="{91EB5441-BB35-45DF-935C-3421C1B5B666}" srcOrd="11" destOrd="0" presId="urn:microsoft.com/office/officeart/2005/8/layout/venn3"/>
    <dgm:cxn modelId="{E03F522E-CA29-4B80-B2BE-2A1EB7AA01FF}" type="presParOf" srcId="{5E1D27F0-E529-4341-A90F-9E1F551D0ABD}" destId="{B976E709-3EC9-431C-8508-062D87FF76D9}" srcOrd="1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7333F-4952-4037-B6DA-A09C401A72C6}">
      <dsp:nvSpPr>
        <dsp:cNvPr id="0" name=""/>
        <dsp:cNvSpPr/>
      </dsp:nvSpPr>
      <dsp:spPr>
        <a:xfrm>
          <a:off x="1069" y="1043937"/>
          <a:ext cx="2085918" cy="20859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795" tIns="17780" rIns="114795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/>
            </a:rPr>
            <a:t> </a:t>
          </a:r>
          <a:r>
            <a:rPr lang="en-US" sz="1400" kern="1200" dirty="0" err="1">
              <a:latin typeface="Century Gothic" panose="020B0502020202020204"/>
            </a:rPr>
            <a:t>Programme</a:t>
          </a:r>
          <a:r>
            <a:rPr lang="en-US" sz="1400" kern="1200" dirty="0">
              <a:latin typeface="Century Gothic" panose="020B0502020202020204"/>
            </a:rPr>
            <a:t> Approvals</a:t>
          </a:r>
          <a:endParaRPr lang="en-US" sz="1400" kern="1200" dirty="0"/>
        </a:p>
      </dsp:txBody>
      <dsp:txXfrm>
        <a:off x="306545" y="1349413"/>
        <a:ext cx="1474966" cy="1474966"/>
      </dsp:txXfrm>
    </dsp:sp>
    <dsp:sp modelId="{561C8A72-6284-49B8-8608-4C00BEE2860B}">
      <dsp:nvSpPr>
        <dsp:cNvPr id="0" name=""/>
        <dsp:cNvSpPr/>
      </dsp:nvSpPr>
      <dsp:spPr>
        <a:xfrm>
          <a:off x="1669804" y="1043937"/>
          <a:ext cx="2085918" cy="20859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795" tIns="17780" rIns="114795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/>
            </a:rPr>
            <a:t> </a:t>
          </a:r>
          <a:r>
            <a:rPr lang="en-US" sz="1400" b="1" u="sng" kern="1200" dirty="0">
              <a:latin typeface="Century Gothic" panose="020B0502020202020204"/>
            </a:rPr>
            <a:t>Modifications</a:t>
          </a:r>
          <a:endParaRPr lang="en-US" sz="1400" b="1" u="sng" kern="1200" dirty="0"/>
        </a:p>
      </dsp:txBody>
      <dsp:txXfrm>
        <a:off x="1975280" y="1349413"/>
        <a:ext cx="1474966" cy="1474966"/>
      </dsp:txXfrm>
    </dsp:sp>
    <dsp:sp modelId="{A5963930-2097-4367-89AE-C6E1D757515C}">
      <dsp:nvSpPr>
        <dsp:cNvPr id="0" name=""/>
        <dsp:cNvSpPr/>
      </dsp:nvSpPr>
      <dsp:spPr>
        <a:xfrm>
          <a:off x="3338539" y="1043937"/>
          <a:ext cx="2085918" cy="20859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795" tIns="17780" rIns="114795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/>
            </a:rPr>
            <a:t> Annual </a:t>
          </a:r>
          <a:r>
            <a:rPr lang="en-US" sz="1400" kern="1200" dirty="0" err="1">
              <a:latin typeface="Century Gothic" panose="020B0502020202020204"/>
            </a:rPr>
            <a:t>Programme</a:t>
          </a:r>
          <a:r>
            <a:rPr lang="en-US" sz="1400" kern="1200" dirty="0">
              <a:latin typeface="Century Gothic" panose="020B0502020202020204"/>
            </a:rPr>
            <a:t> Reviews</a:t>
          </a:r>
          <a:endParaRPr lang="en-US" sz="1400" kern="1200" dirty="0"/>
        </a:p>
      </dsp:txBody>
      <dsp:txXfrm>
        <a:off x="3644015" y="1349413"/>
        <a:ext cx="1474966" cy="1474966"/>
      </dsp:txXfrm>
    </dsp:sp>
    <dsp:sp modelId="{BF3565CA-19B5-40FF-96EC-BAF2783B2DD4}">
      <dsp:nvSpPr>
        <dsp:cNvPr id="0" name=""/>
        <dsp:cNvSpPr/>
      </dsp:nvSpPr>
      <dsp:spPr>
        <a:xfrm>
          <a:off x="5007274" y="1043937"/>
          <a:ext cx="2085918" cy="20859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795" tIns="17780" rIns="114795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/>
            </a:rPr>
            <a:t> External Examining</a:t>
          </a:r>
          <a:endParaRPr lang="en-US" sz="1400" kern="1200" dirty="0"/>
        </a:p>
      </dsp:txBody>
      <dsp:txXfrm>
        <a:off x="5312750" y="1349413"/>
        <a:ext cx="1474966" cy="1474966"/>
      </dsp:txXfrm>
    </dsp:sp>
    <dsp:sp modelId="{1068BD81-4C00-4289-8FCC-AAE4C201FCBA}">
      <dsp:nvSpPr>
        <dsp:cNvPr id="0" name=""/>
        <dsp:cNvSpPr/>
      </dsp:nvSpPr>
      <dsp:spPr>
        <a:xfrm>
          <a:off x="6676009" y="1043937"/>
          <a:ext cx="2085918" cy="20859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795" tIns="17780" rIns="114795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entury Gothic" panose="020B0502020202020204"/>
            </a:rPr>
            <a:t> Programme Closure and Interruptions </a:t>
          </a:r>
        </a:p>
      </dsp:txBody>
      <dsp:txXfrm>
        <a:off x="6981485" y="1349413"/>
        <a:ext cx="1474966" cy="14749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7333F-4952-4037-B6DA-A09C401A72C6}">
      <dsp:nvSpPr>
        <dsp:cNvPr id="0" name=""/>
        <dsp:cNvSpPr/>
      </dsp:nvSpPr>
      <dsp:spPr>
        <a:xfrm>
          <a:off x="1447" y="1177165"/>
          <a:ext cx="1703035" cy="17030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724" tIns="12700" rIns="93724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Century Gothic" panose="020B0502020202020204"/>
            </a:rPr>
            <a:t> 1. Proposal (Academic)</a:t>
          </a:r>
        </a:p>
      </dsp:txBody>
      <dsp:txXfrm>
        <a:off x="250851" y="1426569"/>
        <a:ext cx="1204227" cy="1204227"/>
      </dsp:txXfrm>
    </dsp:sp>
    <dsp:sp modelId="{561C8A72-6284-49B8-8608-4C00BEE2860B}">
      <dsp:nvSpPr>
        <dsp:cNvPr id="0" name=""/>
        <dsp:cNvSpPr/>
      </dsp:nvSpPr>
      <dsp:spPr>
        <a:xfrm>
          <a:off x="1363875" y="1177165"/>
          <a:ext cx="1703035" cy="17030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724" tIns="12700" rIns="93724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Century Gothic" panose="020B0502020202020204"/>
            </a:rPr>
            <a:t> 2.Consulation and key stakeholder meetings</a:t>
          </a:r>
          <a:endParaRPr lang="en-US" sz="1000" kern="1200" dirty="0"/>
        </a:p>
      </dsp:txBody>
      <dsp:txXfrm>
        <a:off x="1613279" y="1426569"/>
        <a:ext cx="1204227" cy="1204227"/>
      </dsp:txXfrm>
    </dsp:sp>
    <dsp:sp modelId="{A5963930-2097-4367-89AE-C6E1D757515C}">
      <dsp:nvSpPr>
        <dsp:cNvPr id="0" name=""/>
        <dsp:cNvSpPr/>
      </dsp:nvSpPr>
      <dsp:spPr>
        <a:xfrm>
          <a:off x="2726303" y="1177165"/>
          <a:ext cx="1703035" cy="17030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724" tIns="12700" rIns="93724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Century Gothic" panose="020B0502020202020204"/>
            </a:rPr>
            <a:t> 3. Approval (F/IADC)</a:t>
          </a:r>
          <a:endParaRPr lang="en-US" sz="1000" kern="1200" dirty="0"/>
        </a:p>
      </dsp:txBody>
      <dsp:txXfrm>
        <a:off x="2975707" y="1426569"/>
        <a:ext cx="1204227" cy="1204227"/>
      </dsp:txXfrm>
    </dsp:sp>
    <dsp:sp modelId="{BF3565CA-19B5-40FF-96EC-BAF2783B2DD4}">
      <dsp:nvSpPr>
        <dsp:cNvPr id="0" name=""/>
        <dsp:cNvSpPr/>
      </dsp:nvSpPr>
      <dsp:spPr>
        <a:xfrm>
          <a:off x="4088731" y="1177165"/>
          <a:ext cx="1703035" cy="17030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724" tIns="12700" rIns="93724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Century Gothic" panose="020B0502020202020204"/>
            </a:rPr>
            <a:t> 4. SITS updates (QS)</a:t>
          </a:r>
          <a:endParaRPr lang="en-US" sz="1000" kern="1200" dirty="0"/>
        </a:p>
      </dsp:txBody>
      <dsp:txXfrm>
        <a:off x="4338135" y="1426569"/>
        <a:ext cx="1204227" cy="1204227"/>
      </dsp:txXfrm>
    </dsp:sp>
    <dsp:sp modelId="{1068BD81-4C00-4289-8FCC-AAE4C201FCBA}">
      <dsp:nvSpPr>
        <dsp:cNvPr id="0" name=""/>
        <dsp:cNvSpPr/>
      </dsp:nvSpPr>
      <dsp:spPr>
        <a:xfrm>
          <a:off x="5451160" y="1177165"/>
          <a:ext cx="1703035" cy="17030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724" tIns="12700" rIns="93724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Century Gothic" panose="020B0502020202020204"/>
            </a:rPr>
            <a:t> 5. Published information updates (QS)</a:t>
          </a:r>
        </a:p>
      </dsp:txBody>
      <dsp:txXfrm>
        <a:off x="5700564" y="1426569"/>
        <a:ext cx="1204227" cy="1204227"/>
      </dsp:txXfrm>
    </dsp:sp>
    <dsp:sp modelId="{7AC34377-2801-43B8-87C7-8D3E661419DF}">
      <dsp:nvSpPr>
        <dsp:cNvPr id="0" name=""/>
        <dsp:cNvSpPr/>
      </dsp:nvSpPr>
      <dsp:spPr>
        <a:xfrm>
          <a:off x="6813588" y="1177165"/>
          <a:ext cx="1703035" cy="17030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724" tIns="12700" rIns="93724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Century Gothic" panose="020B0502020202020204"/>
            </a:rPr>
            <a:t>6. Communication to Professional Services (QS)</a:t>
          </a:r>
        </a:p>
      </dsp:txBody>
      <dsp:txXfrm>
        <a:off x="7062992" y="1426569"/>
        <a:ext cx="1204227" cy="1204227"/>
      </dsp:txXfrm>
    </dsp:sp>
    <dsp:sp modelId="{B976E709-3EC9-431C-8508-062D87FF76D9}">
      <dsp:nvSpPr>
        <dsp:cNvPr id="0" name=""/>
        <dsp:cNvSpPr/>
      </dsp:nvSpPr>
      <dsp:spPr>
        <a:xfrm>
          <a:off x="8176016" y="1177165"/>
          <a:ext cx="1703035" cy="17030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3724" tIns="12700" rIns="93724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Century Gothic" panose="020B0502020202020204"/>
            </a:rPr>
            <a:t>7. </a:t>
          </a:r>
          <a:r>
            <a:rPr lang="en-US" sz="1000" kern="1200" dirty="0"/>
            <a:t>Modifications overview reported to QAEC</a:t>
          </a:r>
        </a:p>
      </dsp:txBody>
      <dsp:txXfrm>
        <a:off x="8425420" y="1426569"/>
        <a:ext cx="1204227" cy="1204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20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9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3225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46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740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0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01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0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13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8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5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6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5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2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6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affnet.stmarys.ac.uk/academic-services/CTESS/Pages/Programme-Specifications.aspx" TargetMode="External"/><Relationship Id="rId2" Type="http://schemas.openxmlformats.org/officeDocument/2006/relationships/hyperlink" Target="https://staffnet.stmarys.ac.uk/academic-services/CTESS/Pages/Programme-and-Module-Approval-and-Modification.asp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qateam@stmarys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699DA3-8EA9-4A68-85AE-F38D5BE15AC6}"/>
              </a:ext>
            </a:extLst>
          </p:cNvPr>
          <p:cNvSpPr txBox="1"/>
          <p:nvPr/>
        </p:nvSpPr>
        <p:spPr>
          <a:xfrm>
            <a:off x="2290916" y="730044"/>
            <a:ext cx="781910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/>
              <a:t>Overview of some key Quality Processes  </a:t>
            </a:r>
            <a:endParaRPr lang="en-US"/>
          </a:p>
        </p:txBody>
      </p:sp>
      <p:graphicFrame>
        <p:nvGraphicFramePr>
          <p:cNvPr id="3" name="Diagram 3">
            <a:extLst>
              <a:ext uri="{FF2B5EF4-FFF2-40B4-BE49-F238E27FC236}">
                <a16:creationId xmlns:a16="http://schemas.microsoft.com/office/drawing/2014/main" id="{418272BD-2039-42AE-85A7-BA9AAB7756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0394253"/>
              </p:ext>
            </p:extLst>
          </p:nvPr>
        </p:nvGraphicFramePr>
        <p:xfrm>
          <a:off x="2433484" y="1133168"/>
          <a:ext cx="8762998" cy="4173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0175E867-5A4A-4EA2-AE32-85155A7A85CA}"/>
              </a:ext>
            </a:extLst>
          </p:cNvPr>
          <p:cNvSpPr txBox="1"/>
          <p:nvPr/>
        </p:nvSpPr>
        <p:spPr>
          <a:xfrm>
            <a:off x="2376617" y="5023021"/>
            <a:ext cx="860236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These slides gives an overview of the </a:t>
            </a:r>
            <a:r>
              <a:rPr lang="en-US" sz="1400" b="1" dirty="0"/>
              <a:t>modifications</a:t>
            </a:r>
            <a:r>
              <a:rPr lang="en-US" sz="1400" dirty="0"/>
              <a:t> process. 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6E388F-E0C5-4E5C-98B5-FC4E26A56F72}"/>
              </a:ext>
            </a:extLst>
          </p:cNvPr>
          <p:cNvSpPr txBox="1"/>
          <p:nvPr/>
        </p:nvSpPr>
        <p:spPr>
          <a:xfrm>
            <a:off x="224481" y="6413155"/>
            <a:ext cx="274319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/>
              <a:t>Marcia Kelly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DF7333F-4952-4037-B6DA-A09C401A72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ADF7333F-4952-4037-B6DA-A09C401A72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61C8A72-6284-49B8-8608-4C00BEE286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561C8A72-6284-49B8-8608-4C00BEE286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5963930-2097-4367-89AE-C6E1D7575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A5963930-2097-4367-89AE-C6E1D75751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F3565CA-19B5-40FF-96EC-BAF2783B2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BF3565CA-19B5-40FF-96EC-BAF2783B2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68BD81-4C00-4289-8FCC-AAE4C201F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1068BD81-4C00-4289-8FCC-AAE4C201FC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B87360-464A-448B-A265-3C0E310096B4}"/>
              </a:ext>
            </a:extLst>
          </p:cNvPr>
          <p:cNvSpPr txBox="1"/>
          <p:nvPr/>
        </p:nvSpPr>
        <p:spPr>
          <a:xfrm>
            <a:off x="1656894" y="496528"/>
            <a:ext cx="10013995" cy="12618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/>
              <a:t>The two types of Modifications </a:t>
            </a:r>
            <a:endParaRPr lang="en-US"/>
          </a:p>
          <a:p>
            <a:pPr algn="ctr"/>
            <a:endParaRPr lang="en-US" sz="2000" b="1" dirty="0"/>
          </a:p>
          <a:p>
            <a:pPr algn="ctr"/>
            <a:r>
              <a:rPr lang="en-US" sz="1600" b="1" dirty="0"/>
              <a:t>(a change to </a:t>
            </a:r>
            <a:r>
              <a:rPr lang="en-US" sz="1600" b="1" err="1"/>
              <a:t>programme</a:t>
            </a:r>
            <a:r>
              <a:rPr lang="en-US" sz="1600" b="1" dirty="0"/>
              <a:t> and or modules associated to that </a:t>
            </a:r>
            <a:r>
              <a:rPr lang="en-US" sz="1600" b="1" err="1"/>
              <a:t>programme</a:t>
            </a:r>
            <a:r>
              <a:rPr lang="en-US" sz="1600" b="1" dirty="0"/>
              <a:t> )</a:t>
            </a:r>
            <a:endParaRPr lang="en-US" sz="1600"/>
          </a:p>
          <a:p>
            <a:endParaRPr lang="en-US" sz="2000" b="1" dirty="0"/>
          </a:p>
        </p:txBody>
      </p:sp>
      <p:sp>
        <p:nvSpPr>
          <p:cNvPr id="929" name="Rectangle: Rounded Corners 928">
            <a:extLst>
              <a:ext uri="{FF2B5EF4-FFF2-40B4-BE49-F238E27FC236}">
                <a16:creationId xmlns:a16="http://schemas.microsoft.com/office/drawing/2014/main" id="{A3251207-4FC4-4AB3-A52D-4D78682B6574}"/>
              </a:ext>
            </a:extLst>
          </p:cNvPr>
          <p:cNvSpPr/>
          <p:nvPr/>
        </p:nvSpPr>
        <p:spPr>
          <a:xfrm>
            <a:off x="3365089" y="2283541"/>
            <a:ext cx="3011128" cy="9094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1. Programme</a:t>
            </a:r>
            <a:r>
              <a:rPr lang="en-US" dirty="0">
                <a:solidFill>
                  <a:srgbClr val="000000"/>
                </a:solidFill>
              </a:rPr>
              <a:t> level</a:t>
            </a:r>
          </a:p>
        </p:txBody>
      </p:sp>
      <p:sp>
        <p:nvSpPr>
          <p:cNvPr id="930" name="Rectangle: Rounded Corners 929">
            <a:extLst>
              <a:ext uri="{FF2B5EF4-FFF2-40B4-BE49-F238E27FC236}">
                <a16:creationId xmlns:a16="http://schemas.microsoft.com/office/drawing/2014/main" id="{AD4C7E8C-BC9D-4A0B-8000-22B17DD4A182}"/>
              </a:ext>
            </a:extLst>
          </p:cNvPr>
          <p:cNvSpPr/>
          <p:nvPr/>
        </p:nvSpPr>
        <p:spPr>
          <a:xfrm>
            <a:off x="8158313" y="2246669"/>
            <a:ext cx="3011128" cy="9094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2. Modular level</a:t>
            </a:r>
          </a:p>
        </p:txBody>
      </p:sp>
      <p:sp>
        <p:nvSpPr>
          <p:cNvPr id="1284" name="Rectangle: Rounded Corners 1283">
            <a:extLst>
              <a:ext uri="{FF2B5EF4-FFF2-40B4-BE49-F238E27FC236}">
                <a16:creationId xmlns:a16="http://schemas.microsoft.com/office/drawing/2014/main" id="{C0BAE8D5-7B2A-4419-969C-1012908D91D5}"/>
              </a:ext>
            </a:extLst>
          </p:cNvPr>
          <p:cNvSpPr/>
          <p:nvPr/>
        </p:nvSpPr>
        <p:spPr>
          <a:xfrm>
            <a:off x="4082845" y="4156585"/>
            <a:ext cx="6059127" cy="9094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University deadline is 30 January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C53A0C-3D39-4313-9184-9E5EB4F48ACD}"/>
              </a:ext>
            </a:extLst>
          </p:cNvPr>
          <p:cNvSpPr txBox="1"/>
          <p:nvPr/>
        </p:nvSpPr>
        <p:spPr>
          <a:xfrm>
            <a:off x="224481" y="6413155"/>
            <a:ext cx="274319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/>
              <a:t>Marcia Kelly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591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29" grpId="0" animBg="1"/>
      <p:bldP spid="930" grpId="0" animBg="1"/>
      <p:bldP spid="12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TextBox 1208">
            <a:extLst>
              <a:ext uri="{FF2B5EF4-FFF2-40B4-BE49-F238E27FC236}">
                <a16:creationId xmlns:a16="http://schemas.microsoft.com/office/drawing/2014/main" id="{3472136F-FF80-4858-B7FD-5522669BBA9B}"/>
              </a:ext>
            </a:extLst>
          </p:cNvPr>
          <p:cNvSpPr txBox="1"/>
          <p:nvPr/>
        </p:nvSpPr>
        <p:spPr>
          <a:xfrm>
            <a:off x="2745658" y="471947"/>
            <a:ext cx="742537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/>
              <a:t>Some examples of </a:t>
            </a:r>
            <a:r>
              <a:rPr lang="en-US" sz="2000" b="1" err="1"/>
              <a:t>programme</a:t>
            </a:r>
            <a:r>
              <a:rPr lang="en-US" sz="2000" b="1"/>
              <a:t> level modifications</a:t>
            </a:r>
          </a:p>
        </p:txBody>
      </p:sp>
      <p:sp>
        <p:nvSpPr>
          <p:cNvPr id="1242" name="TextBox 1241">
            <a:extLst>
              <a:ext uri="{FF2B5EF4-FFF2-40B4-BE49-F238E27FC236}">
                <a16:creationId xmlns:a16="http://schemas.microsoft.com/office/drawing/2014/main" id="{AA6CBDCA-A5E7-41D5-B42D-B140888E2113}"/>
              </a:ext>
            </a:extLst>
          </p:cNvPr>
          <p:cNvSpPr txBox="1"/>
          <p:nvPr/>
        </p:nvSpPr>
        <p:spPr>
          <a:xfrm>
            <a:off x="2671916" y="1160206"/>
            <a:ext cx="8974393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AutoNum type="arabicPeriod"/>
            </a:pPr>
            <a:r>
              <a:rPr lang="en-US" sz="1600" dirty="0">
                <a:cs typeface="Arial"/>
              </a:rPr>
              <a:t>  </a:t>
            </a:r>
            <a:r>
              <a:rPr lang="en-US" sz="1600" dirty="0" err="1">
                <a:cs typeface="Arial"/>
              </a:rPr>
              <a:t>Programme</a:t>
            </a:r>
            <a:r>
              <a:rPr lang="en-US" sz="1600" dirty="0">
                <a:cs typeface="Arial"/>
              </a:rPr>
              <a:t> learning outcomes and associated curriculum content​</a:t>
            </a:r>
          </a:p>
          <a:p>
            <a:endParaRPr lang="en-US" sz="1600" dirty="0">
              <a:cs typeface="Arial"/>
            </a:endParaRPr>
          </a:p>
          <a:p>
            <a:pPr>
              <a:buAutoNum type="arabicPeriod" startAt="2"/>
            </a:pPr>
            <a:r>
              <a:rPr lang="en-US" sz="1600" dirty="0">
                <a:cs typeface="Arial"/>
              </a:rPr>
              <a:t>  </a:t>
            </a:r>
            <a:r>
              <a:rPr lang="en-US" sz="1600" dirty="0" err="1">
                <a:cs typeface="Arial"/>
              </a:rPr>
              <a:t>Programme</a:t>
            </a:r>
            <a:r>
              <a:rPr lang="en-US" sz="1600" dirty="0">
                <a:cs typeface="Arial"/>
              </a:rPr>
              <a:t> mode of study (e.g. full-time or part-time) ​</a:t>
            </a:r>
          </a:p>
          <a:p>
            <a:endParaRPr lang="en-US" sz="1600" dirty="0">
              <a:cs typeface="Arial"/>
            </a:endParaRPr>
          </a:p>
          <a:p>
            <a:pPr>
              <a:buAutoNum type="arabicPeriod" startAt="3"/>
            </a:pPr>
            <a:r>
              <a:rPr lang="en-US" sz="1600" dirty="0">
                <a:cs typeface="Arial"/>
              </a:rPr>
              <a:t>  Change or introduction of </a:t>
            </a:r>
            <a:r>
              <a:rPr lang="en-US" sz="1600" dirty="0" err="1">
                <a:cs typeface="Arial"/>
              </a:rPr>
              <a:t>programme</a:t>
            </a:r>
            <a:r>
              <a:rPr lang="en-US" sz="1600" dirty="0">
                <a:cs typeface="Arial"/>
              </a:rPr>
              <a:t> start dates (e.g. introduction of January start) ​</a:t>
            </a:r>
          </a:p>
          <a:p>
            <a:endParaRPr lang="en-US" sz="1600" dirty="0">
              <a:cs typeface="Arial"/>
            </a:endParaRPr>
          </a:p>
          <a:p>
            <a:pPr>
              <a:buAutoNum type="arabicPeriod" startAt="4"/>
            </a:pPr>
            <a:r>
              <a:rPr lang="en-US" sz="1600" dirty="0">
                <a:cs typeface="Arial"/>
              </a:rPr>
              <a:t>  </a:t>
            </a:r>
            <a:r>
              <a:rPr lang="en-US" sz="1600" dirty="0" err="1">
                <a:cs typeface="Arial"/>
              </a:rPr>
              <a:t>Programme</a:t>
            </a:r>
            <a:r>
              <a:rPr lang="en-US" sz="1600" dirty="0">
                <a:cs typeface="Arial"/>
              </a:rPr>
              <a:t> mode of delivery ​</a:t>
            </a:r>
          </a:p>
          <a:p>
            <a:endParaRPr lang="en-US" sz="1600" dirty="0">
              <a:cs typeface="Arial"/>
            </a:endParaRPr>
          </a:p>
          <a:p>
            <a:pPr>
              <a:buAutoNum type="arabicPeriod" startAt="5"/>
            </a:pPr>
            <a:r>
              <a:rPr lang="en-US" sz="1600" dirty="0">
                <a:cs typeface="Arial"/>
              </a:rPr>
              <a:t>  </a:t>
            </a:r>
            <a:r>
              <a:rPr lang="en-US" sz="1600" dirty="0" err="1">
                <a:cs typeface="Arial"/>
              </a:rPr>
              <a:t>Programme</a:t>
            </a:r>
            <a:r>
              <a:rPr lang="en-US" sz="1600" dirty="0">
                <a:cs typeface="Arial"/>
              </a:rPr>
              <a:t> specific regulations (normally as a result of PSRB requirements) ​</a:t>
            </a:r>
          </a:p>
          <a:p>
            <a:endParaRPr lang="en-US" sz="1600" dirty="0">
              <a:cs typeface="Arial"/>
            </a:endParaRPr>
          </a:p>
          <a:p>
            <a:pPr>
              <a:buAutoNum type="arabicPeriod" startAt="6"/>
            </a:pPr>
            <a:r>
              <a:rPr lang="en-US" sz="1600" dirty="0">
                <a:cs typeface="Arial"/>
              </a:rPr>
              <a:t>  Status of module from core to optional or vice versa ​</a:t>
            </a:r>
          </a:p>
          <a:p>
            <a:endParaRPr lang="en-US" sz="1600" dirty="0">
              <a:cs typeface="Arial"/>
            </a:endParaRPr>
          </a:p>
          <a:p>
            <a:pPr>
              <a:buAutoNum type="arabicPeriod" startAt="7"/>
            </a:pPr>
            <a:r>
              <a:rPr lang="en-US" sz="1600" dirty="0">
                <a:cs typeface="Arial"/>
              </a:rPr>
              <a:t>  The introduction, withdrawal, or replacement of core and or optional modules. This includes new, existing and cross-validated/ shared modules.​</a:t>
            </a:r>
          </a:p>
          <a:p>
            <a:endParaRPr lang="en-US" sz="1600" dirty="0">
              <a:cs typeface="Arial"/>
            </a:endParaRPr>
          </a:p>
          <a:p>
            <a:pPr>
              <a:buAutoNum type="arabicPeriod" startAt="8"/>
            </a:pPr>
            <a:r>
              <a:rPr lang="en-US" sz="1600" dirty="0">
                <a:cs typeface="Arial"/>
              </a:rPr>
              <a:t>  The credit value or level of modules  ​</a:t>
            </a:r>
          </a:p>
          <a:p>
            <a:endParaRPr lang="en-US" sz="1600" dirty="0">
              <a:cs typeface="Arial"/>
            </a:endParaRPr>
          </a:p>
          <a:p>
            <a:pPr>
              <a:buAutoNum type="arabicPeriod" startAt="9"/>
            </a:pPr>
            <a:r>
              <a:rPr lang="en-US" sz="1600" dirty="0">
                <a:cs typeface="Arial"/>
              </a:rPr>
              <a:t>  Module titles​</a:t>
            </a:r>
          </a:p>
          <a:p>
            <a:pPr>
              <a:buAutoNum type="arabicPeriod" startAt="9"/>
            </a:pPr>
            <a:endParaRPr lang="en-US" sz="1600" dirty="0">
              <a:cs typeface="Arial"/>
            </a:endParaRPr>
          </a:p>
          <a:p>
            <a:pPr>
              <a:buAutoNum type="arabicPeriod" startAt="9"/>
            </a:pPr>
            <a:r>
              <a:rPr lang="en-US" sz="1600" dirty="0">
                <a:cs typeface="Arial"/>
              </a:rPr>
              <a:t> Semester of delivery</a:t>
            </a:r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800BEE-22BF-4F83-BA68-65C28B224269}"/>
              </a:ext>
            </a:extLst>
          </p:cNvPr>
          <p:cNvSpPr txBox="1"/>
          <p:nvPr/>
        </p:nvSpPr>
        <p:spPr>
          <a:xfrm>
            <a:off x="224481" y="6413155"/>
            <a:ext cx="274319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/>
              <a:t>Marcia Kelly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53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9" grpId="0"/>
      <p:bldP spid="12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TextBox 1208">
            <a:extLst>
              <a:ext uri="{FF2B5EF4-FFF2-40B4-BE49-F238E27FC236}">
                <a16:creationId xmlns:a16="http://schemas.microsoft.com/office/drawing/2014/main" id="{3472136F-FF80-4858-B7FD-5522669BBA9B}"/>
              </a:ext>
            </a:extLst>
          </p:cNvPr>
          <p:cNvSpPr txBox="1"/>
          <p:nvPr/>
        </p:nvSpPr>
        <p:spPr>
          <a:xfrm>
            <a:off x="2598174" y="672981"/>
            <a:ext cx="767030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/>
              <a:t>Some examples of module modifications</a:t>
            </a:r>
          </a:p>
        </p:txBody>
      </p:sp>
      <p:sp>
        <p:nvSpPr>
          <p:cNvPr id="1242" name="TextBox 1241">
            <a:extLst>
              <a:ext uri="{FF2B5EF4-FFF2-40B4-BE49-F238E27FC236}">
                <a16:creationId xmlns:a16="http://schemas.microsoft.com/office/drawing/2014/main" id="{AA6CBDCA-A5E7-41D5-B42D-B140888E2113}"/>
              </a:ext>
            </a:extLst>
          </p:cNvPr>
          <p:cNvSpPr txBox="1"/>
          <p:nvPr/>
        </p:nvSpPr>
        <p:spPr>
          <a:xfrm>
            <a:off x="2598174" y="1922206"/>
            <a:ext cx="9060425" cy="22313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>
                <a:ea typeface="+mn-lt"/>
                <a:cs typeface="+mn-lt"/>
              </a:rPr>
              <a:t>Module learning outcomes and associate curriculum content</a:t>
            </a:r>
            <a:endParaRPr lang="en-US" sz="1600"/>
          </a:p>
          <a:p>
            <a:pPr marL="228600" indent="-228600">
              <a:buAutoNum type="arabicPeriod"/>
            </a:pPr>
            <a:endParaRPr lang="en-US" sz="1600" dirty="0">
              <a:ea typeface="+mn-lt"/>
              <a:cs typeface="+mn-lt"/>
            </a:endParaRPr>
          </a:p>
          <a:p>
            <a:pPr marL="228600" indent="-228600">
              <a:buAutoNum type="arabicPeriod"/>
            </a:pPr>
            <a:r>
              <a:rPr lang="en-US" sz="1600" dirty="0">
                <a:ea typeface="+mn-lt"/>
                <a:cs typeface="+mn-lt"/>
              </a:rPr>
              <a:t>Module assessment methods, assessment weightings, assessment type(s) or </a:t>
            </a:r>
            <a:r>
              <a:rPr lang="fr-FR" sz="1600" dirty="0" err="1">
                <a:ea typeface="+mn-lt"/>
                <a:cs typeface="+mn-lt"/>
              </a:rPr>
              <a:t>assessment</a:t>
            </a:r>
            <a:r>
              <a:rPr lang="fr-FR" sz="1600" dirty="0">
                <a:ea typeface="+mn-lt"/>
                <a:cs typeface="+mn-lt"/>
              </a:rPr>
              <a:t> </a:t>
            </a:r>
            <a:r>
              <a:rPr lang="fr-FR" sz="1600" dirty="0" err="1">
                <a:ea typeface="+mn-lt"/>
                <a:cs typeface="+mn-lt"/>
              </a:rPr>
              <a:t>criteria</a:t>
            </a:r>
            <a:r>
              <a:rPr lang="en-US" sz="1600" dirty="0">
                <a:ea typeface="+mn-lt"/>
                <a:cs typeface="+mn-lt"/>
              </a:rPr>
              <a:t> </a:t>
            </a:r>
            <a:endParaRPr lang="en-US" sz="1600"/>
          </a:p>
          <a:p>
            <a:pPr marL="228600" indent="-228600">
              <a:buAutoNum type="arabicPeriod"/>
            </a:pPr>
            <a:endParaRPr lang="en-US" sz="1600" dirty="0">
              <a:cs typeface="Arial"/>
            </a:endParaRPr>
          </a:p>
          <a:p>
            <a:pPr marL="228600" indent="-228600">
              <a:buAutoNum type="arabicPeriod"/>
            </a:pPr>
            <a:r>
              <a:rPr lang="en-US" sz="1600" dirty="0">
                <a:ea typeface="+mn-lt"/>
                <a:cs typeface="+mn-lt"/>
              </a:rPr>
              <a:t>Module mode of delivery (e.g. from face to face to distance learning mode) </a:t>
            </a:r>
          </a:p>
          <a:p>
            <a:pPr marL="228600" indent="-228600">
              <a:buAutoNum type="arabicPeriod"/>
            </a:pPr>
            <a:endParaRPr lang="en-US" sz="1600" dirty="0">
              <a:ea typeface="+mn-lt"/>
              <a:cs typeface="+mn-lt"/>
            </a:endParaRPr>
          </a:p>
          <a:p>
            <a:pPr marL="228600" indent="-228600">
              <a:buAutoNum type="arabicPeriod"/>
            </a:pPr>
            <a:r>
              <a:rPr lang="en-US" sz="1600" dirty="0">
                <a:ea typeface="+mn-lt"/>
                <a:cs typeface="+mn-lt"/>
              </a:rPr>
              <a:t>Module pre and or co-requisites </a:t>
            </a:r>
            <a:endParaRPr lang="en-US" sz="1600" dirty="0">
              <a:cs typeface="Arial"/>
            </a:endParaRPr>
          </a:p>
          <a:p>
            <a:pPr marL="171450" indent="-171450">
              <a:buFont typeface="Arial"/>
              <a:buChar char="•"/>
            </a:pPr>
            <a:endParaRPr lang="en-US" sz="1100" dirty="0"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D97AB6-3EC7-4D90-8152-1032CADD2AD4}"/>
              </a:ext>
            </a:extLst>
          </p:cNvPr>
          <p:cNvSpPr txBox="1"/>
          <p:nvPr/>
        </p:nvSpPr>
        <p:spPr>
          <a:xfrm>
            <a:off x="224481" y="6413155"/>
            <a:ext cx="274319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/>
              <a:t>Marcia Kelly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15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9" grpId="0"/>
      <p:bldP spid="1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18B3599-89AA-4DBB-A090-0F5F5A5D86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8180070"/>
              </p:ext>
            </p:extLst>
          </p:nvPr>
        </p:nvGraphicFramePr>
        <p:xfrm>
          <a:off x="2168792" y="615814"/>
          <a:ext cx="9880499" cy="4057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4603D02-66DA-40B1-B0D8-8DA9BDE5DA94}"/>
              </a:ext>
            </a:extLst>
          </p:cNvPr>
          <p:cNvSpPr txBox="1"/>
          <p:nvPr/>
        </p:nvSpPr>
        <p:spPr>
          <a:xfrm>
            <a:off x="2287258" y="705270"/>
            <a:ext cx="926770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/>
              <a:t>An overview of modification process from proposal to approval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71B1C73-8FB8-40B2-86D6-136A4379332B}"/>
              </a:ext>
            </a:extLst>
          </p:cNvPr>
          <p:cNvSpPr/>
          <p:nvPr/>
        </p:nvSpPr>
        <p:spPr>
          <a:xfrm>
            <a:off x="3205316" y="5184056"/>
            <a:ext cx="7681450" cy="6759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Approved modification comes into effective from </a:t>
            </a:r>
            <a:endParaRPr lang="en-US" dirty="0"/>
          </a:p>
          <a:p>
            <a:pPr algn="ctr"/>
            <a:r>
              <a:rPr lang="en-US" dirty="0">
                <a:solidFill>
                  <a:srgbClr val="000000"/>
                </a:solidFill>
              </a:rPr>
              <a:t>the next academic session</a:t>
            </a:r>
            <a:endParaRPr lang="en-US" dirty="0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24152AD7-8AE1-4AB6-A565-102C3A371623}"/>
              </a:ext>
            </a:extLst>
          </p:cNvPr>
          <p:cNvSpPr txBox="1"/>
          <p:nvPr/>
        </p:nvSpPr>
        <p:spPr>
          <a:xfrm>
            <a:off x="224481" y="6413155"/>
            <a:ext cx="274319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/>
              <a:t>Marcia Kelly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5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19" grpId="0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8">
            <a:extLst>
              <a:ext uri="{FF2B5EF4-FFF2-40B4-BE49-F238E27FC236}">
                <a16:creationId xmlns:a16="http://schemas.microsoft.com/office/drawing/2014/main" id="{51B860BB-F934-4DE1-A930-090DD47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927C55-8047-466F-9FE4-B42D3D1AF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E914D83D-75AE-426B-90AC-E37CBA2BD7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DDB740D6-20EA-4164-9EDB-243B210E8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0843EF7D-8FF7-4B1B-810B-AA92D132E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F995A1BF-26D5-42BA-83D6-B74B0793A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706BB22B-358C-43E3-A01E-2CCD2EFD4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09828090-C04F-4B25-BD86-CE7A94A346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B062093C-CFDD-4759-8CD6-EB2CCD1DB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FB33C2A8-7609-427D-BC55-13F956201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9FF51B36-24F3-42B4-9ACD-2B83F4B570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6EBCB31E-7CBF-45FC-B7A3-7FE8E8C8A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404CB86A-82A5-40B9-8D4B-159ED1A3CE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22">
            <a:extLst>
              <a:ext uri="{FF2B5EF4-FFF2-40B4-BE49-F238E27FC236}">
                <a16:creationId xmlns:a16="http://schemas.microsoft.com/office/drawing/2014/main" id="{DD17BCFA-C80F-4670-B8B9-034B5B1C8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2"/>
            <a:ext cx="2356675" cy="6853285"/>
            <a:chOff x="6627813" y="195454"/>
            <a:chExt cx="1952625" cy="5678297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F705DA76-B301-4098-9966-310A00C31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7484AECD-B027-45E9-8764-6E1A4A4A0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CB341AF9-DEB1-42CB-8D1D-F262CFE46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1C7213C3-CCDC-48BD-BF51-7AB8EE57A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7568F4E5-84C7-4F79-A40F-AC4885CB63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81654B91-DAE7-4763-8F60-7A35727C21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E9C665F1-5409-4590-AA69-79EABC1EA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C3192F7D-0C18-4DB2-A88B-EBF562748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86BE4725-AC90-44AE-8B17-D13BA4BF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2C0C171A-856F-4606-9D98-B5318639A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B6D57E3C-42A8-4054-B617-CE82DD8B7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C0A815A3-B7C7-4090-88EA-DA48AE474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50" name="Rectangle 36">
            <a:extLst>
              <a:ext uri="{FF2B5EF4-FFF2-40B4-BE49-F238E27FC236}">
                <a16:creationId xmlns:a16="http://schemas.microsoft.com/office/drawing/2014/main" id="{AE2F7D72-C98C-4C79-88A4-1DD7AAE7B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 11">
            <a:extLst>
              <a:ext uri="{FF2B5EF4-FFF2-40B4-BE49-F238E27FC236}">
                <a16:creationId xmlns:a16="http://schemas.microsoft.com/office/drawing/2014/main" id="{17BE9237-F367-4B09-A610-9AC21A4323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746D95-FDCF-4EE5-9FF2-C78F82498FBE}"/>
              </a:ext>
            </a:extLst>
          </p:cNvPr>
          <p:cNvSpPr txBox="1"/>
          <p:nvPr/>
        </p:nvSpPr>
        <p:spPr>
          <a:xfrm>
            <a:off x="1683956" y="718458"/>
            <a:ext cx="1951534" cy="79009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en-US" sz="1600" b="1" dirty="0">
                <a:solidFill>
                  <a:srgbClr val="000000"/>
                </a:solidFill>
              </a:rPr>
              <a:t>SITS Updates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8602FE-7E6C-4278-9238-D00D9DF8E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14536"/>
              </p:ext>
            </p:extLst>
          </p:nvPr>
        </p:nvGraphicFramePr>
        <p:xfrm>
          <a:off x="3120081" y="380999"/>
          <a:ext cx="8430808" cy="611327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39616">
                  <a:extLst>
                    <a:ext uri="{9D8B030D-6E8A-4147-A177-3AD203B41FA5}">
                      <a16:colId xmlns:a16="http://schemas.microsoft.com/office/drawing/2014/main" val="229915291"/>
                    </a:ext>
                  </a:extLst>
                </a:gridCol>
                <a:gridCol w="4107035">
                  <a:extLst>
                    <a:ext uri="{9D8B030D-6E8A-4147-A177-3AD203B41FA5}">
                      <a16:colId xmlns:a16="http://schemas.microsoft.com/office/drawing/2014/main" val="791972213"/>
                    </a:ext>
                  </a:extLst>
                </a:gridCol>
                <a:gridCol w="3984157">
                  <a:extLst>
                    <a:ext uri="{9D8B030D-6E8A-4147-A177-3AD203B41FA5}">
                      <a16:colId xmlns:a16="http://schemas.microsoft.com/office/drawing/2014/main" val="2257647924"/>
                    </a:ext>
                  </a:extLst>
                </a:gridCol>
              </a:tblGrid>
              <a:tr h="490632">
                <a:tc>
                  <a:txBody>
                    <a:bodyPr/>
                    <a:lstStyle/>
                    <a:p>
                      <a:pPr algn="just" fontAlgn="base"/>
                      <a:endParaRPr lang="en-US" sz="9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900" b="0" cap="none" spc="0" dirty="0">
                          <a:solidFill>
                            <a:schemeClr val="tx1"/>
                          </a:solidFill>
                          <a:effectLst/>
                        </a:rPr>
                        <a:t>Types of </a:t>
                      </a:r>
                      <a:r>
                        <a:rPr lang="en-US" sz="9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900" b="0" cap="none" spc="0" dirty="0">
                          <a:solidFill>
                            <a:schemeClr val="tx1"/>
                          </a:solidFill>
                          <a:effectLst/>
                        </a:rPr>
                        <a:t> and module modification </a:t>
                      </a:r>
                    </a:p>
                  </a:txBody>
                  <a:tcPr marL="24344" marR="24344" marT="24344" marB="4868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900" b="0" cap="none" spc="0" dirty="0">
                          <a:solidFill>
                            <a:schemeClr val="tx1"/>
                          </a:solidFill>
                          <a:effectLst/>
                        </a:rPr>
                        <a:t>SITS updates for noting </a:t>
                      </a:r>
                      <a:endParaRPr lang="en-US" dirty="0"/>
                    </a:p>
                    <a:p>
                      <a:pPr algn="just" fontAlgn="base"/>
                      <a:endParaRPr lang="en-US" sz="900" b="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4344" marR="24344" marT="24344" marB="4868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103558"/>
                  </a:ext>
                </a:extLst>
              </a:tr>
              <a:tr h="264941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mode of study (e.g. full-time of part-time)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records 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9206000"/>
                  </a:ext>
                </a:extLst>
              </a:tr>
              <a:tr h="421943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Change or introduction of </a:t>
                      </a:r>
                      <a:r>
                        <a:rPr lang="en-US" sz="6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start dates (e.g. introduction of January start)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records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560947"/>
                  </a:ext>
                </a:extLst>
              </a:tr>
              <a:tr h="264941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mode of delivery (e.g. online or blended learning)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records 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9840737"/>
                  </a:ext>
                </a:extLst>
              </a:tr>
              <a:tr h="421943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specific regulations (normally as a result of PSRB requirements)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n/a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78012"/>
                  </a:ext>
                </a:extLst>
              </a:tr>
              <a:tr h="264941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Status of module from core to optional or vice versa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diet records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478401"/>
                  </a:ext>
                </a:extLst>
              </a:tr>
              <a:tr h="539695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The introduction, withdrawal or replacement of core and or optional modules.  </a:t>
                      </a:r>
                    </a:p>
                    <a:p>
                      <a:pPr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This includes new, existing and cross-validated/ shared modules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 record with new module code assigned for new modules, module availability record and module diet record 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747"/>
                  </a:ext>
                </a:extLst>
              </a:tr>
              <a:tr h="421943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The credit value or level of modules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record with a new module code assigned, module availability record and module diet record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302567"/>
                  </a:ext>
                </a:extLst>
              </a:tr>
              <a:tr h="686885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title(s)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record with a new module code assigned, module availability record and module diet record Module record with new module code assigned </a:t>
                      </a:r>
                    </a:p>
                    <a:p>
                      <a:pPr fontAlgn="base"/>
                      <a:endParaRPr lang="en-US" sz="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1483"/>
                  </a:ext>
                </a:extLst>
              </a:tr>
              <a:tr h="264941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Semester of delivery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availability record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849860"/>
                  </a:ext>
                </a:extLst>
              </a:tr>
              <a:tr h="421943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learning outcomes and associate curriculum content 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n/a </a:t>
                      </a:r>
                    </a:p>
                    <a:p>
                      <a:pPr fontAlgn="base"/>
                      <a:endParaRPr lang="en-US" sz="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959653"/>
                  </a:ext>
                </a:extLst>
              </a:tr>
              <a:tr h="421943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assessment methods, assessment weightings, assessment type(s) or assessment criteria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assessment and module availability records.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251088"/>
                  </a:ext>
                </a:extLst>
              </a:tr>
              <a:tr h="421943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mode of delivery (e.g. from face to face to distance learning mode)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Programme</a:t>
                      </a:r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 records 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817003"/>
                  </a:ext>
                </a:extLst>
              </a:tr>
              <a:tr h="264941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pre and or co-requisites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Module records, module diet records </a:t>
                      </a: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104563"/>
                  </a:ext>
                </a:extLst>
              </a:tr>
              <a:tr h="539695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☐ </a:t>
                      </a:r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600" cap="none" spc="0" dirty="0">
                          <a:solidFill>
                            <a:schemeClr val="tx1"/>
                          </a:solidFill>
                          <a:effectLst/>
                        </a:rPr>
                        <a:t>Other, please specify  - additional modules to be added </a:t>
                      </a:r>
                    </a:p>
                    <a:p>
                      <a:pPr algn="just" fontAlgn="base"/>
                      <a:endParaRPr lang="en-US" sz="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 fontAlgn="base"/>
                      <a:endParaRPr lang="en-US" sz="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endParaRPr lang="en-US" sz="6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344" marR="24344" marT="24344" marB="4868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7384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25FDC4E-9115-400C-B752-9272E7AE0FE6}"/>
              </a:ext>
            </a:extLst>
          </p:cNvPr>
          <p:cNvSpPr txBox="1"/>
          <p:nvPr/>
        </p:nvSpPr>
        <p:spPr>
          <a:xfrm>
            <a:off x="224481" y="6413155"/>
            <a:ext cx="274319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/>
              <a:t>Marcia Kelly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20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171DDF-2611-470C-871B-C3C549E1B24B}"/>
              </a:ext>
            </a:extLst>
          </p:cNvPr>
          <p:cNvSpPr txBox="1"/>
          <p:nvPr/>
        </p:nvSpPr>
        <p:spPr>
          <a:xfrm>
            <a:off x="2782530" y="238431"/>
            <a:ext cx="9035843" cy="59093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  <a:p>
            <a:r>
              <a:rPr lang="en-US" sz="2000" b="1" dirty="0"/>
              <a:t>Useful guidance, links and contacts </a:t>
            </a:r>
          </a:p>
          <a:p>
            <a:endParaRPr lang="en-US" sz="2000" b="1" dirty="0"/>
          </a:p>
          <a:p>
            <a:r>
              <a:rPr lang="en-US" sz="1600" b="1" u="sng" dirty="0"/>
              <a:t>Guidance</a:t>
            </a:r>
            <a:endParaRPr lang="en-US" sz="1600" dirty="0"/>
          </a:p>
          <a:p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>
                <a:hlinkClick r:id="rId2"/>
              </a:rPr>
              <a:t>Modifications form </a:t>
            </a:r>
            <a:r>
              <a:rPr lang="en-US" sz="1600" dirty="0">
                <a:ea typeface="+mn-lt"/>
                <a:cs typeface="+mn-lt"/>
                <a:hlinkClick r:id="rId2"/>
              </a:rPr>
              <a:t>guidance on StaffNet to include details on consultation with key stakeholders</a:t>
            </a:r>
            <a:r>
              <a:rPr lang="en-US" sz="1600" dirty="0">
                <a:ea typeface="+mn-lt"/>
                <a:cs typeface="+mn-lt"/>
              </a:rPr>
              <a:t> </a:t>
            </a:r>
            <a:endParaRPr lang="en-US" sz="1600" dirty="0"/>
          </a:p>
          <a:p>
            <a:endParaRPr lang="en-US" sz="1600" dirty="0"/>
          </a:p>
          <a:p>
            <a:r>
              <a:rPr lang="en-US" sz="1600" b="1" u="sng" dirty="0"/>
              <a:t>Published information</a:t>
            </a:r>
          </a:p>
          <a:p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 err="1"/>
              <a:t>Centralised</a:t>
            </a:r>
            <a:r>
              <a:rPr lang="en-US" sz="1600" dirty="0"/>
              <a:t> Module outlines repository 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hlinkClick r:id="rId3"/>
              </a:rPr>
              <a:t>Programme Specifications</a:t>
            </a:r>
            <a:endParaRPr lang="en-US" sz="1600"/>
          </a:p>
          <a:p>
            <a:endParaRPr lang="en-US" sz="1600" dirty="0"/>
          </a:p>
          <a:p>
            <a:r>
              <a:rPr lang="en-US" sz="1600" b="1" u="sng" dirty="0"/>
              <a:t>Quality and Standard contacts</a:t>
            </a:r>
          </a:p>
          <a:p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>
                <a:ea typeface="+mn-lt"/>
                <a:cs typeface="+mn-lt"/>
              </a:rPr>
              <a:t>Education and Theology </a:t>
            </a:r>
            <a:r>
              <a:rPr lang="en-US" sz="1600" dirty="0" err="1">
                <a:ea typeface="+mn-lt"/>
                <a:cs typeface="+mn-lt"/>
              </a:rPr>
              <a:t>programmes</a:t>
            </a:r>
            <a:r>
              <a:rPr lang="en-US" sz="1600" dirty="0">
                <a:ea typeface="+mn-lt"/>
                <a:cs typeface="+mn-lt"/>
              </a:rPr>
              <a:t> - Marcia Kelly 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ea typeface="+mn-lt"/>
                <a:cs typeface="+mn-lt"/>
              </a:rPr>
              <a:t>Collaborative Partnership </a:t>
            </a:r>
            <a:r>
              <a:rPr lang="en-US" sz="1600" dirty="0" err="1">
                <a:ea typeface="+mn-lt"/>
                <a:cs typeface="+mn-lt"/>
              </a:rPr>
              <a:t>programmes</a:t>
            </a:r>
            <a:r>
              <a:rPr lang="en-US" sz="1600" dirty="0">
                <a:ea typeface="+mn-lt"/>
                <a:cs typeface="+mn-lt"/>
              </a:rPr>
              <a:t> – Rebecca (Becky) Pointer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1600" dirty="0">
                <a:ea typeface="+mn-lt"/>
                <a:cs typeface="+mn-lt"/>
              </a:rPr>
              <a:t>SAHPS </a:t>
            </a:r>
            <a:r>
              <a:rPr lang="en-US" sz="1600" dirty="0" err="1">
                <a:ea typeface="+mn-lt"/>
                <a:cs typeface="+mn-lt"/>
              </a:rPr>
              <a:t>programmes</a:t>
            </a:r>
            <a:r>
              <a:rPr lang="en-US" sz="1600" dirty="0">
                <a:ea typeface="+mn-lt"/>
                <a:cs typeface="+mn-lt"/>
              </a:rPr>
              <a:t> - </a:t>
            </a:r>
            <a:r>
              <a:rPr lang="en-US" sz="1600" dirty="0" err="1">
                <a:ea typeface="+mn-lt"/>
                <a:cs typeface="+mn-lt"/>
              </a:rPr>
              <a:t>Mandhir</a:t>
            </a:r>
            <a:r>
              <a:rPr lang="en-US" sz="1600" dirty="0">
                <a:ea typeface="+mn-lt"/>
                <a:cs typeface="+mn-lt"/>
              </a:rPr>
              <a:t> Gill 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ea typeface="+mn-lt"/>
                <a:cs typeface="+mn-lt"/>
              </a:rPr>
              <a:t>BLS, HCI, Drama and Liberal Arts </a:t>
            </a:r>
            <a:r>
              <a:rPr lang="en-US" sz="1600" dirty="0" err="1">
                <a:ea typeface="+mn-lt"/>
                <a:cs typeface="+mn-lt"/>
              </a:rPr>
              <a:t>programmes</a:t>
            </a:r>
            <a:r>
              <a:rPr lang="en-US" sz="1600" dirty="0">
                <a:ea typeface="+mn-lt"/>
                <a:cs typeface="+mn-lt"/>
              </a:rPr>
              <a:t> – Emma </a:t>
            </a:r>
            <a:r>
              <a:rPr lang="en-US" sz="1600" dirty="0" err="1">
                <a:ea typeface="+mn-lt"/>
                <a:cs typeface="+mn-lt"/>
              </a:rPr>
              <a:t>Akinlusi</a:t>
            </a:r>
            <a:endParaRPr lang="en-US" sz="1600" dirty="0" err="1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SITS Data Officer – </a:t>
            </a:r>
            <a:r>
              <a:rPr lang="en-US" sz="1600" dirty="0" err="1"/>
              <a:t>Mihiri</a:t>
            </a:r>
            <a:r>
              <a:rPr lang="en-US" sz="1600" dirty="0"/>
              <a:t> Vithanage</a:t>
            </a:r>
            <a:endParaRPr lang="en-US" sz="1600" dirty="0">
              <a:ea typeface="+mn-lt"/>
              <a:cs typeface="+mn-lt"/>
            </a:endParaRPr>
          </a:p>
          <a:p>
            <a:endParaRPr lang="en-US" sz="1600" dirty="0"/>
          </a:p>
          <a:p>
            <a:r>
              <a:rPr lang="en-US" sz="1600" dirty="0">
                <a:ea typeface="+mn-lt"/>
                <a:cs typeface="+mn-lt"/>
              </a:rPr>
              <a:t>Quality and Standards team </a:t>
            </a:r>
            <a:r>
              <a:rPr lang="en-US" sz="1600" dirty="0">
                <a:ea typeface="+mn-lt"/>
                <a:cs typeface="+mn-lt"/>
                <a:hlinkClick r:id="rId4"/>
              </a:rPr>
              <a:t>qateam@stmarys.ac.uk</a:t>
            </a:r>
            <a:r>
              <a:rPr lang="en-US" sz="1600" dirty="0">
                <a:ea typeface="+mn-lt"/>
                <a:cs typeface="+mn-lt"/>
              </a:rPr>
              <a:t> </a:t>
            </a:r>
          </a:p>
          <a:p>
            <a:endParaRPr lang="en-US" sz="1600" dirty="0">
              <a:ea typeface="+mn-lt"/>
              <a:cs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30CA6A-7542-43E2-88AE-D5A6A0C18B8E}"/>
              </a:ext>
            </a:extLst>
          </p:cNvPr>
          <p:cNvSpPr txBox="1"/>
          <p:nvPr/>
        </p:nvSpPr>
        <p:spPr>
          <a:xfrm>
            <a:off x="224481" y="6413155"/>
            <a:ext cx="2743199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/>
              <a:t>Marcia Kelly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900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DCFE2CEBB7F44A1FEDA935F022A3D" ma:contentTypeVersion="0" ma:contentTypeDescription="Create a new document." ma:contentTypeScope="" ma:versionID="5a76bdbdb6eb1cb108fa3e7487e72d0e">
  <xsd:schema xmlns:xsd="http://www.w3.org/2001/XMLSchema" xmlns:xs="http://www.w3.org/2001/XMLSchema" xmlns:p="http://schemas.microsoft.com/office/2006/metadata/properties" xmlns:ns2="559e8a90-c5f0-4960-93bb-48a9a6be2d22" targetNamespace="http://schemas.microsoft.com/office/2006/metadata/properties" ma:root="true" ma:fieldsID="0e11bda46350256e5c89528a8ce795b5" ns2:_="">
    <xsd:import namespace="559e8a90-c5f0-4960-93bb-48a9a6be2d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9e8a90-c5f0-4960-93bb-48a9a6be2d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59e8a90-c5f0-4960-93bb-48a9a6be2d22">R63NPHTH4QFH-1278-211</_dlc_DocId>
    <_dlc_DocIdUrl xmlns="559e8a90-c5f0-4960-93bb-48a9a6be2d22">
      <Url>https://staffnet.stmarys.ac.uk/academic-services/CTESS/_layouts/15/DocIdRedir.aspx?ID=R63NPHTH4QFH-1278-211</Url>
      <Description>R63NPHTH4QFH-1278-211</Description>
    </_dlc_DocIdUrl>
  </documentManagement>
</p:properties>
</file>

<file path=customXml/itemProps1.xml><?xml version="1.0" encoding="utf-8"?>
<ds:datastoreItem xmlns:ds="http://schemas.openxmlformats.org/officeDocument/2006/customXml" ds:itemID="{FF257411-1E9D-4725-8E7A-67298834D387}"/>
</file>

<file path=customXml/itemProps2.xml><?xml version="1.0" encoding="utf-8"?>
<ds:datastoreItem xmlns:ds="http://schemas.openxmlformats.org/officeDocument/2006/customXml" ds:itemID="{6BBC4817-F982-48EB-B86F-678A0AA63570}"/>
</file>

<file path=customXml/itemProps3.xml><?xml version="1.0" encoding="utf-8"?>
<ds:datastoreItem xmlns:ds="http://schemas.openxmlformats.org/officeDocument/2006/customXml" ds:itemID="{16EC2731-DC39-499C-B289-8010F8A3572C}"/>
</file>

<file path=customXml/itemProps4.xml><?xml version="1.0" encoding="utf-8"?>
<ds:datastoreItem xmlns:ds="http://schemas.openxmlformats.org/officeDocument/2006/customXml" ds:itemID="{9D8E4A85-9CD5-4051-A983-4A51DF1F9775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736</cp:revision>
  <dcterms:created xsi:type="dcterms:W3CDTF">2021-03-04T18:18:16Z</dcterms:created>
  <dcterms:modified xsi:type="dcterms:W3CDTF">2021-03-11T12:14:50Z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0x0101002D0DCFE2CEBB7F44A1FEDA935F022A3D</vt:lpwstr>
  </property>
  <property fmtid="{D5CDD505-2E9C-101B-9397-08002B2CF9AE}" pid="3" name="_dlc_DocIdItemGuid">
    <vt:lpwstr>aec54960-c64e-47c0-849e-0285207d5343</vt:lpwstr>
  </property>
</Properties>
</file>