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4"/>
  </p:notesMasterIdLst>
  <p:sldIdLst>
    <p:sldId id="257" r:id="rId6"/>
    <p:sldId id="260" r:id="rId7"/>
    <p:sldId id="258" r:id="rId8"/>
    <p:sldId id="267" r:id="rId9"/>
    <p:sldId id="259" r:id="rId10"/>
    <p:sldId id="261" r:id="rId11"/>
    <p:sldId id="268" r:id="rId12"/>
    <p:sldId id="270" r:id="rId13"/>
    <p:sldId id="266" r:id="rId14"/>
    <p:sldId id="262" r:id="rId15"/>
    <p:sldId id="269" r:id="rId16"/>
    <p:sldId id="271" r:id="rId17"/>
    <p:sldId id="265" r:id="rId18"/>
    <p:sldId id="272" r:id="rId19"/>
    <p:sldId id="273" r:id="rId20"/>
    <p:sldId id="264" r:id="rId21"/>
    <p:sldId id="275" r:id="rId22"/>
    <p:sldId id="276" r:id="rId23"/>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lly Kandola" initials="TK" lastIdx="1" clrIdx="0">
    <p:extLst>
      <p:ext uri="{19B8F6BF-5375-455C-9EA6-DF929625EA0E}">
        <p15:presenceInfo xmlns:p15="http://schemas.microsoft.com/office/powerpoint/2012/main" userId="S-1-5-21-515967899-1979792683-682003330-11175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3D2FF"/>
    <a:srgbClr val="00CCFF"/>
    <a:srgbClr val="66CCFF"/>
    <a:srgbClr val="FF66FF"/>
    <a:srgbClr val="CC00CC"/>
    <a:srgbClr val="B414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78084" autoAdjust="0"/>
  </p:normalViewPr>
  <p:slideViewPr>
    <p:cSldViewPr snapToGrid="0">
      <p:cViewPr varScale="1">
        <p:scale>
          <a:sx n="56" d="100"/>
          <a:sy n="56" d="100"/>
        </p:scale>
        <p:origin x="12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8-20T12:24:24.863" idx="1">
    <p:pos x="10" y="10"/>
    <p:text/>
    <p:extLst>
      <p:ext uri="{C676402C-5697-4E1C-873F-D02D1690AC5C}">
        <p15:threadingInfo xmlns:p15="http://schemas.microsoft.com/office/powerpoint/2012/main" timeZoneBias="-60"/>
      </p:ext>
    </p:extLst>
  </p:cm>
</p:cmLst>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CE0B3C-9D8E-43CB-BF3A-A189E91A9958}" type="doc">
      <dgm:prSet loTypeId="urn:microsoft.com/office/officeart/2005/8/layout/hProcess9" loCatId="process" qsTypeId="urn:microsoft.com/office/officeart/2005/8/quickstyle/simple1" qsCatId="simple" csTypeId="urn:microsoft.com/office/officeart/2005/8/colors/accent0_2" csCatId="mainScheme" phldr="1"/>
      <dgm:spPr/>
    </dgm:pt>
    <dgm:pt modelId="{1B3B4ED9-5114-4A23-91F0-39002947FA6C}">
      <dgm:prSet phldrT="[Text]"/>
      <dgm:spPr/>
      <dgm:t>
        <a:bodyPr/>
        <a:lstStyle/>
        <a:p>
          <a:r>
            <a:rPr lang="en-GB" dirty="0">
              <a:latin typeface="Helvetica" panose="020B0604020202030204" pitchFamily="34" charset="0"/>
            </a:rPr>
            <a:t>Review of 7 existing values with staff &amp; students in 2016</a:t>
          </a:r>
        </a:p>
      </dgm:t>
    </dgm:pt>
    <dgm:pt modelId="{3F0DAB6A-5DD4-4E8D-AD9B-BB20F8575605}" type="parTrans" cxnId="{FCB1FE65-A524-4BF6-916E-EEE50A9A3707}">
      <dgm:prSet/>
      <dgm:spPr/>
      <dgm:t>
        <a:bodyPr/>
        <a:lstStyle/>
        <a:p>
          <a:endParaRPr lang="en-GB">
            <a:latin typeface="Helvetica" panose="020B0604020202030204" pitchFamily="34" charset="0"/>
          </a:endParaRPr>
        </a:p>
      </dgm:t>
    </dgm:pt>
    <dgm:pt modelId="{6121ACFB-1DBB-4117-8A1D-E7592E2E92B8}" type="sibTrans" cxnId="{FCB1FE65-A524-4BF6-916E-EEE50A9A3707}">
      <dgm:prSet/>
      <dgm:spPr/>
      <dgm:t>
        <a:bodyPr/>
        <a:lstStyle/>
        <a:p>
          <a:endParaRPr lang="en-GB">
            <a:latin typeface="Helvetica" panose="020B0604020202030204" pitchFamily="34" charset="0"/>
          </a:endParaRPr>
        </a:p>
      </dgm:t>
    </dgm:pt>
    <dgm:pt modelId="{B9394999-F895-49D4-8033-05C8FF8F24EB}">
      <dgm:prSet phldrT="[Text]"/>
      <dgm:spPr/>
      <dgm:t>
        <a:bodyPr/>
        <a:lstStyle/>
        <a:p>
          <a:r>
            <a:rPr lang="en-GB" dirty="0">
              <a:latin typeface="Helvetica" panose="020B0604020202030204" pitchFamily="34" charset="0"/>
            </a:rPr>
            <a:t>Choice of 4 new values in 2016</a:t>
          </a:r>
        </a:p>
      </dgm:t>
    </dgm:pt>
    <dgm:pt modelId="{FD5D620A-7244-4F57-9133-C80D5E19FB00}" type="parTrans" cxnId="{DD1F218D-906B-4157-86B4-C17EF1354120}">
      <dgm:prSet/>
      <dgm:spPr/>
      <dgm:t>
        <a:bodyPr/>
        <a:lstStyle/>
        <a:p>
          <a:endParaRPr lang="en-GB">
            <a:latin typeface="Helvetica" panose="020B0604020202030204" pitchFamily="34" charset="0"/>
          </a:endParaRPr>
        </a:p>
      </dgm:t>
    </dgm:pt>
    <dgm:pt modelId="{A179BB72-533D-4598-8918-60D689EEE754}" type="sibTrans" cxnId="{DD1F218D-906B-4157-86B4-C17EF1354120}">
      <dgm:prSet/>
      <dgm:spPr/>
      <dgm:t>
        <a:bodyPr/>
        <a:lstStyle/>
        <a:p>
          <a:endParaRPr lang="en-GB">
            <a:latin typeface="Helvetica" panose="020B0604020202030204" pitchFamily="34" charset="0"/>
          </a:endParaRPr>
        </a:p>
      </dgm:t>
    </dgm:pt>
    <dgm:pt modelId="{C73FA00D-AA26-473D-932D-068A0554B36F}">
      <dgm:prSet phldrT="[Text]"/>
      <dgm:spPr/>
      <dgm:t>
        <a:bodyPr/>
        <a:lstStyle/>
        <a:p>
          <a:r>
            <a:rPr lang="en-GB" dirty="0">
              <a:latin typeface="Helvetica" panose="020B0604020202030204" pitchFamily="34" charset="0"/>
            </a:rPr>
            <a:t>New phase of values embedding work in 2019</a:t>
          </a:r>
        </a:p>
      </dgm:t>
    </dgm:pt>
    <dgm:pt modelId="{F3193EF0-2D9F-4A03-A35D-0EE16456BAFC}" type="parTrans" cxnId="{1F00A5B1-6970-42BE-B08B-D214E8A7FDED}">
      <dgm:prSet/>
      <dgm:spPr/>
      <dgm:t>
        <a:bodyPr/>
        <a:lstStyle/>
        <a:p>
          <a:endParaRPr lang="en-GB">
            <a:latin typeface="Helvetica" panose="020B0604020202030204" pitchFamily="34" charset="0"/>
          </a:endParaRPr>
        </a:p>
      </dgm:t>
    </dgm:pt>
    <dgm:pt modelId="{6232F8FB-DF2F-4DEA-B721-FF93F5F7DF9B}" type="sibTrans" cxnId="{1F00A5B1-6970-42BE-B08B-D214E8A7FDED}">
      <dgm:prSet/>
      <dgm:spPr/>
      <dgm:t>
        <a:bodyPr/>
        <a:lstStyle/>
        <a:p>
          <a:endParaRPr lang="en-GB">
            <a:latin typeface="Helvetica" panose="020B0604020202030204" pitchFamily="34" charset="0"/>
          </a:endParaRPr>
        </a:p>
      </dgm:t>
    </dgm:pt>
    <dgm:pt modelId="{A1C8981B-7BAF-49DA-95F5-8600C8987AD7}">
      <dgm:prSet phldrT="[Text]"/>
      <dgm:spPr/>
      <dgm:t>
        <a:bodyPr/>
        <a:lstStyle/>
        <a:p>
          <a:r>
            <a:rPr lang="en-GB" dirty="0">
              <a:latin typeface="Helvetica" panose="020B0604020202030204" pitchFamily="34" charset="0"/>
            </a:rPr>
            <a:t>Work to refresh the values began in 2016</a:t>
          </a:r>
        </a:p>
      </dgm:t>
    </dgm:pt>
    <dgm:pt modelId="{26127973-9E57-465C-8C94-304F38B47100}" type="parTrans" cxnId="{16BC06ED-94C8-41A2-9BD3-12D99D90185B}">
      <dgm:prSet/>
      <dgm:spPr/>
      <dgm:t>
        <a:bodyPr/>
        <a:lstStyle/>
        <a:p>
          <a:endParaRPr lang="en-GB">
            <a:latin typeface="Helvetica" panose="020B0604020202030204" pitchFamily="34" charset="0"/>
          </a:endParaRPr>
        </a:p>
      </dgm:t>
    </dgm:pt>
    <dgm:pt modelId="{17F67E6A-2DC1-4158-826A-C9DE8FC09FB3}" type="sibTrans" cxnId="{16BC06ED-94C8-41A2-9BD3-12D99D90185B}">
      <dgm:prSet/>
      <dgm:spPr/>
      <dgm:t>
        <a:bodyPr/>
        <a:lstStyle/>
        <a:p>
          <a:endParaRPr lang="en-GB">
            <a:latin typeface="Helvetica" panose="020B0604020202030204" pitchFamily="34" charset="0"/>
          </a:endParaRPr>
        </a:p>
      </dgm:t>
    </dgm:pt>
    <dgm:pt modelId="{E5AFEA12-EF8F-4B9A-BC88-38B92696A40B}" type="pres">
      <dgm:prSet presAssocID="{FACE0B3C-9D8E-43CB-BF3A-A189E91A9958}" presName="CompostProcess" presStyleCnt="0">
        <dgm:presLayoutVars>
          <dgm:dir/>
          <dgm:resizeHandles val="exact"/>
        </dgm:presLayoutVars>
      </dgm:prSet>
      <dgm:spPr/>
    </dgm:pt>
    <dgm:pt modelId="{0DB1ADEC-4932-4BCC-885A-B8DD885A9D02}" type="pres">
      <dgm:prSet presAssocID="{FACE0B3C-9D8E-43CB-BF3A-A189E91A9958}" presName="arrow" presStyleLbl="bgShp" presStyleIdx="0" presStyleCnt="1"/>
      <dgm:spPr>
        <a:solidFill>
          <a:schemeClr val="accent1">
            <a:lumMod val="60000"/>
            <a:lumOff val="40000"/>
          </a:schemeClr>
        </a:solidFill>
      </dgm:spPr>
    </dgm:pt>
    <dgm:pt modelId="{F2DDC64F-0849-4C70-887D-5344292DCA3A}" type="pres">
      <dgm:prSet presAssocID="{FACE0B3C-9D8E-43CB-BF3A-A189E91A9958}" presName="linearProcess" presStyleCnt="0"/>
      <dgm:spPr/>
    </dgm:pt>
    <dgm:pt modelId="{34F3E774-661F-46B7-B1B6-1E6F21232383}" type="pres">
      <dgm:prSet presAssocID="{A1C8981B-7BAF-49DA-95F5-8600C8987AD7}" presName="textNode" presStyleLbl="node1" presStyleIdx="0" presStyleCnt="4">
        <dgm:presLayoutVars>
          <dgm:bulletEnabled val="1"/>
        </dgm:presLayoutVars>
      </dgm:prSet>
      <dgm:spPr/>
    </dgm:pt>
    <dgm:pt modelId="{8396E3F2-79B3-41FE-A483-ABFE1A19E72D}" type="pres">
      <dgm:prSet presAssocID="{17F67E6A-2DC1-4158-826A-C9DE8FC09FB3}" presName="sibTrans" presStyleCnt="0"/>
      <dgm:spPr/>
    </dgm:pt>
    <dgm:pt modelId="{4262E16D-AF65-4587-9381-4AE0DB842361}" type="pres">
      <dgm:prSet presAssocID="{1B3B4ED9-5114-4A23-91F0-39002947FA6C}" presName="textNode" presStyleLbl="node1" presStyleIdx="1" presStyleCnt="4" custScaleX="86223">
        <dgm:presLayoutVars>
          <dgm:bulletEnabled val="1"/>
        </dgm:presLayoutVars>
      </dgm:prSet>
      <dgm:spPr/>
    </dgm:pt>
    <dgm:pt modelId="{3D731684-FF61-48CB-B819-BB0B7A7B4363}" type="pres">
      <dgm:prSet presAssocID="{6121ACFB-1DBB-4117-8A1D-E7592E2E92B8}" presName="sibTrans" presStyleCnt="0"/>
      <dgm:spPr/>
    </dgm:pt>
    <dgm:pt modelId="{F783FF9C-2EB3-4186-B0C1-2723BC7BFB93}" type="pres">
      <dgm:prSet presAssocID="{B9394999-F895-49D4-8033-05C8FF8F24EB}" presName="textNode" presStyleLbl="node1" presStyleIdx="2" presStyleCnt="4" custScaleX="91783">
        <dgm:presLayoutVars>
          <dgm:bulletEnabled val="1"/>
        </dgm:presLayoutVars>
      </dgm:prSet>
      <dgm:spPr/>
    </dgm:pt>
    <dgm:pt modelId="{D15E211F-2453-4B8E-8008-1EB92DCC8A3D}" type="pres">
      <dgm:prSet presAssocID="{A179BB72-533D-4598-8918-60D689EEE754}" presName="sibTrans" presStyleCnt="0"/>
      <dgm:spPr/>
    </dgm:pt>
    <dgm:pt modelId="{422D06AA-1902-420D-9073-69F3261575AA}" type="pres">
      <dgm:prSet presAssocID="{C73FA00D-AA26-473D-932D-068A0554B36F}" presName="textNode" presStyleLbl="node1" presStyleIdx="3" presStyleCnt="4" custScaleX="87326">
        <dgm:presLayoutVars>
          <dgm:bulletEnabled val="1"/>
        </dgm:presLayoutVars>
      </dgm:prSet>
      <dgm:spPr/>
    </dgm:pt>
  </dgm:ptLst>
  <dgm:cxnLst>
    <dgm:cxn modelId="{BC63F533-8116-40A3-AB2B-359460A94A81}" type="presOf" srcId="{B9394999-F895-49D4-8033-05C8FF8F24EB}" destId="{F783FF9C-2EB3-4186-B0C1-2723BC7BFB93}" srcOrd="0" destOrd="0" presId="urn:microsoft.com/office/officeart/2005/8/layout/hProcess9"/>
    <dgm:cxn modelId="{FCB1FE65-A524-4BF6-916E-EEE50A9A3707}" srcId="{FACE0B3C-9D8E-43CB-BF3A-A189E91A9958}" destId="{1B3B4ED9-5114-4A23-91F0-39002947FA6C}" srcOrd="1" destOrd="0" parTransId="{3F0DAB6A-5DD4-4E8D-AD9B-BB20F8575605}" sibTransId="{6121ACFB-1DBB-4117-8A1D-E7592E2E92B8}"/>
    <dgm:cxn modelId="{DD1F218D-906B-4157-86B4-C17EF1354120}" srcId="{FACE0B3C-9D8E-43CB-BF3A-A189E91A9958}" destId="{B9394999-F895-49D4-8033-05C8FF8F24EB}" srcOrd="2" destOrd="0" parTransId="{FD5D620A-7244-4F57-9133-C80D5E19FB00}" sibTransId="{A179BB72-533D-4598-8918-60D689EEE754}"/>
    <dgm:cxn modelId="{276D8397-50B0-4C23-8E2F-42C01EF73C2A}" type="presOf" srcId="{A1C8981B-7BAF-49DA-95F5-8600C8987AD7}" destId="{34F3E774-661F-46B7-B1B6-1E6F21232383}" srcOrd="0" destOrd="0" presId="urn:microsoft.com/office/officeart/2005/8/layout/hProcess9"/>
    <dgm:cxn modelId="{1F00A5B1-6970-42BE-B08B-D214E8A7FDED}" srcId="{FACE0B3C-9D8E-43CB-BF3A-A189E91A9958}" destId="{C73FA00D-AA26-473D-932D-068A0554B36F}" srcOrd="3" destOrd="0" parTransId="{F3193EF0-2D9F-4A03-A35D-0EE16456BAFC}" sibTransId="{6232F8FB-DF2F-4DEA-B721-FF93F5F7DF9B}"/>
    <dgm:cxn modelId="{E476DBBA-FAE0-47FB-B9AE-2CC7ECF70250}" type="presOf" srcId="{FACE0B3C-9D8E-43CB-BF3A-A189E91A9958}" destId="{E5AFEA12-EF8F-4B9A-BC88-38B92696A40B}" srcOrd="0" destOrd="0" presId="urn:microsoft.com/office/officeart/2005/8/layout/hProcess9"/>
    <dgm:cxn modelId="{A36682E6-4A61-4809-99A3-7557966B1341}" type="presOf" srcId="{1B3B4ED9-5114-4A23-91F0-39002947FA6C}" destId="{4262E16D-AF65-4587-9381-4AE0DB842361}" srcOrd="0" destOrd="0" presId="urn:microsoft.com/office/officeart/2005/8/layout/hProcess9"/>
    <dgm:cxn modelId="{16BC06ED-94C8-41A2-9BD3-12D99D90185B}" srcId="{FACE0B3C-9D8E-43CB-BF3A-A189E91A9958}" destId="{A1C8981B-7BAF-49DA-95F5-8600C8987AD7}" srcOrd="0" destOrd="0" parTransId="{26127973-9E57-465C-8C94-304F38B47100}" sibTransId="{17F67E6A-2DC1-4158-826A-C9DE8FC09FB3}"/>
    <dgm:cxn modelId="{29C67FED-C9BD-4DD9-B1FA-9355896086EE}" type="presOf" srcId="{C73FA00D-AA26-473D-932D-068A0554B36F}" destId="{422D06AA-1902-420D-9073-69F3261575AA}" srcOrd="0" destOrd="0" presId="urn:microsoft.com/office/officeart/2005/8/layout/hProcess9"/>
    <dgm:cxn modelId="{E35A7980-30CF-4A43-A6F7-228837A58885}" type="presParOf" srcId="{E5AFEA12-EF8F-4B9A-BC88-38B92696A40B}" destId="{0DB1ADEC-4932-4BCC-885A-B8DD885A9D02}" srcOrd="0" destOrd="0" presId="urn:microsoft.com/office/officeart/2005/8/layout/hProcess9"/>
    <dgm:cxn modelId="{7ADF2F53-A4DA-4598-A44F-AD4A9F6F3F9B}" type="presParOf" srcId="{E5AFEA12-EF8F-4B9A-BC88-38B92696A40B}" destId="{F2DDC64F-0849-4C70-887D-5344292DCA3A}" srcOrd="1" destOrd="0" presId="urn:microsoft.com/office/officeart/2005/8/layout/hProcess9"/>
    <dgm:cxn modelId="{6EC27F5F-CBF0-4D06-9DB1-48BA1B04630C}" type="presParOf" srcId="{F2DDC64F-0849-4C70-887D-5344292DCA3A}" destId="{34F3E774-661F-46B7-B1B6-1E6F21232383}" srcOrd="0" destOrd="0" presId="urn:microsoft.com/office/officeart/2005/8/layout/hProcess9"/>
    <dgm:cxn modelId="{F1416951-7710-4C33-A1B9-7E70F3D3D603}" type="presParOf" srcId="{F2DDC64F-0849-4C70-887D-5344292DCA3A}" destId="{8396E3F2-79B3-41FE-A483-ABFE1A19E72D}" srcOrd="1" destOrd="0" presId="urn:microsoft.com/office/officeart/2005/8/layout/hProcess9"/>
    <dgm:cxn modelId="{3655B76F-465D-4728-9237-304D66FC54FF}" type="presParOf" srcId="{F2DDC64F-0849-4C70-887D-5344292DCA3A}" destId="{4262E16D-AF65-4587-9381-4AE0DB842361}" srcOrd="2" destOrd="0" presId="urn:microsoft.com/office/officeart/2005/8/layout/hProcess9"/>
    <dgm:cxn modelId="{1332C722-B744-476B-850E-FE3E0B23EBF1}" type="presParOf" srcId="{F2DDC64F-0849-4C70-887D-5344292DCA3A}" destId="{3D731684-FF61-48CB-B819-BB0B7A7B4363}" srcOrd="3" destOrd="0" presId="urn:microsoft.com/office/officeart/2005/8/layout/hProcess9"/>
    <dgm:cxn modelId="{642BA300-C52F-43A5-AB2E-5BC562E66D16}" type="presParOf" srcId="{F2DDC64F-0849-4C70-887D-5344292DCA3A}" destId="{F783FF9C-2EB3-4186-B0C1-2723BC7BFB93}" srcOrd="4" destOrd="0" presId="urn:microsoft.com/office/officeart/2005/8/layout/hProcess9"/>
    <dgm:cxn modelId="{F672E1F9-8FB8-4FB2-8FC7-642B1BDCC1B2}" type="presParOf" srcId="{F2DDC64F-0849-4C70-887D-5344292DCA3A}" destId="{D15E211F-2453-4B8E-8008-1EB92DCC8A3D}" srcOrd="5" destOrd="0" presId="urn:microsoft.com/office/officeart/2005/8/layout/hProcess9"/>
    <dgm:cxn modelId="{0CC3913D-30F6-4118-8DD6-F995137D6081}" type="presParOf" srcId="{F2DDC64F-0849-4C70-887D-5344292DCA3A}" destId="{422D06AA-1902-420D-9073-69F3261575AA}"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B1ADEC-4932-4BCC-885A-B8DD885A9D02}">
      <dsp:nvSpPr>
        <dsp:cNvPr id="0" name=""/>
        <dsp:cNvSpPr/>
      </dsp:nvSpPr>
      <dsp:spPr>
        <a:xfrm>
          <a:off x="733350" y="0"/>
          <a:ext cx="8311310" cy="4559303"/>
        </a:xfrm>
        <a:prstGeom prst="rightArrow">
          <a:avLst/>
        </a:prstGeom>
        <a:solidFill>
          <a:schemeClr val="accent1">
            <a:lumMod val="60000"/>
            <a:lumOff val="40000"/>
          </a:schemeClr>
        </a:solidFill>
        <a:ln>
          <a:noFill/>
        </a:ln>
        <a:effectLst/>
      </dsp:spPr>
      <dsp:style>
        <a:lnRef idx="0">
          <a:scrgbClr r="0" g="0" b="0"/>
        </a:lnRef>
        <a:fillRef idx="1">
          <a:scrgbClr r="0" g="0" b="0"/>
        </a:fillRef>
        <a:effectRef idx="0">
          <a:scrgbClr r="0" g="0" b="0"/>
        </a:effectRef>
        <a:fontRef idx="minor"/>
      </dsp:style>
    </dsp:sp>
    <dsp:sp modelId="{34F3E774-661F-46B7-B1B6-1E6F21232383}">
      <dsp:nvSpPr>
        <dsp:cNvPr id="0" name=""/>
        <dsp:cNvSpPr/>
      </dsp:nvSpPr>
      <dsp:spPr>
        <a:xfrm>
          <a:off x="390715" y="1367790"/>
          <a:ext cx="2365454" cy="182372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Helvetica" panose="020B0604020202030204" pitchFamily="34" charset="0"/>
            </a:rPr>
            <a:t>Work to refresh the values began in 2016</a:t>
          </a:r>
        </a:p>
      </dsp:txBody>
      <dsp:txXfrm>
        <a:off x="479742" y="1456817"/>
        <a:ext cx="2187400" cy="1645667"/>
      </dsp:txXfrm>
    </dsp:sp>
    <dsp:sp modelId="{4262E16D-AF65-4587-9381-4AE0DB842361}">
      <dsp:nvSpPr>
        <dsp:cNvPr id="0" name=""/>
        <dsp:cNvSpPr/>
      </dsp:nvSpPr>
      <dsp:spPr>
        <a:xfrm>
          <a:off x="2874442" y="1367790"/>
          <a:ext cx="2039565" cy="182372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Helvetica" panose="020B0604020202030204" pitchFamily="34" charset="0"/>
            </a:rPr>
            <a:t>Review of 7 existing values with staff &amp; students in 2016</a:t>
          </a:r>
        </a:p>
      </dsp:txBody>
      <dsp:txXfrm>
        <a:off x="2963469" y="1456817"/>
        <a:ext cx="1861511" cy="1645667"/>
      </dsp:txXfrm>
    </dsp:sp>
    <dsp:sp modelId="{F783FF9C-2EB3-4186-B0C1-2723BC7BFB93}">
      <dsp:nvSpPr>
        <dsp:cNvPr id="0" name=""/>
        <dsp:cNvSpPr/>
      </dsp:nvSpPr>
      <dsp:spPr>
        <a:xfrm>
          <a:off x="5032281" y="1367790"/>
          <a:ext cx="2171085" cy="182372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Helvetica" panose="020B0604020202030204" pitchFamily="34" charset="0"/>
            </a:rPr>
            <a:t>Choice of 4 new values in 2016</a:t>
          </a:r>
        </a:p>
      </dsp:txBody>
      <dsp:txXfrm>
        <a:off x="5121308" y="1456817"/>
        <a:ext cx="1993031" cy="1645667"/>
      </dsp:txXfrm>
    </dsp:sp>
    <dsp:sp modelId="{422D06AA-1902-420D-9073-69F3261575AA}">
      <dsp:nvSpPr>
        <dsp:cNvPr id="0" name=""/>
        <dsp:cNvSpPr/>
      </dsp:nvSpPr>
      <dsp:spPr>
        <a:xfrm>
          <a:off x="7321639" y="1367790"/>
          <a:ext cx="2065656" cy="1823721"/>
        </a:xfrm>
        <a:prstGeom prst="round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Helvetica" panose="020B0604020202030204" pitchFamily="34" charset="0"/>
            </a:rPr>
            <a:t>New phase of values embedding work in 2019</a:t>
          </a:r>
        </a:p>
      </dsp:txBody>
      <dsp:txXfrm>
        <a:off x="7410666" y="1456817"/>
        <a:ext cx="1887602" cy="164566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910A3834-BB6C-47C6-BDA3-9C10E45775E5}" type="datetimeFigureOut">
              <a:rPr lang="en-GB" smtClean="0"/>
              <a:t>05/03/2021</a:t>
            </a:fld>
            <a:endParaRPr lang="en-GB"/>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72655582-BD29-4B13-810A-952B89A721FE}" type="slidenum">
              <a:rPr lang="en-GB" smtClean="0"/>
              <a:t>‹#›</a:t>
            </a:fld>
            <a:endParaRPr lang="en-GB"/>
          </a:p>
        </p:txBody>
      </p:sp>
    </p:spTree>
    <p:extLst>
      <p:ext uri="{BB962C8B-B14F-4D97-AF65-F5344CB8AC3E}">
        <p14:creationId xmlns:p14="http://schemas.microsoft.com/office/powerpoint/2010/main" val="26001624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B1FBAAE-D139-1647-B801-EEE51D870F14}" type="slidenum">
              <a:rPr lang="en-US" smtClean="0"/>
              <a:t>1</a:t>
            </a:fld>
            <a:endParaRPr lang="en-US" dirty="0"/>
          </a:p>
        </p:txBody>
      </p:sp>
    </p:spTree>
    <p:extLst>
      <p:ext uri="{BB962C8B-B14F-4D97-AF65-F5344CB8AC3E}">
        <p14:creationId xmlns:p14="http://schemas.microsoft.com/office/powerpoint/2010/main" val="1995649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Work on new university values began in 2016</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There was wide consultation with</a:t>
            </a:r>
            <a:r>
              <a:rPr lang="en-GB" baseline="0" dirty="0"/>
              <a:t> staff on the university’s existing values. 320 staff attended the consultation events, making up 56% staff, so these values come very much from how staff here view St Mary’s, and their thoughts on the culture we want to build.</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The new values were ‘Road tested’ with students before being formally adopted into Vision 2025.</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We are new in a new phase of values work, embedding the values at a team level. This includes the A.S.E.R.T. model of communication and managers will be doing some work with their teams to develop some aspirational statements about how you will live the values in your teams.</a:t>
            </a:r>
            <a:endParaRPr lang="en-GB" dirty="0"/>
          </a:p>
          <a:p>
            <a:endParaRPr lang="en-GB" dirty="0"/>
          </a:p>
        </p:txBody>
      </p:sp>
      <p:sp>
        <p:nvSpPr>
          <p:cNvPr id="4" name="Slide Number Placeholder 3"/>
          <p:cNvSpPr>
            <a:spLocks noGrp="1"/>
          </p:cNvSpPr>
          <p:nvPr>
            <p:ph type="sldNum" sz="quarter" idx="10"/>
          </p:nvPr>
        </p:nvSpPr>
        <p:spPr/>
        <p:txBody>
          <a:bodyPr/>
          <a:lstStyle/>
          <a:p>
            <a:fld id="{72655582-BD29-4B13-810A-952B89A721FE}" type="slidenum">
              <a:rPr lang="en-GB" smtClean="0"/>
              <a:t>2</a:t>
            </a:fld>
            <a:endParaRPr lang="en-GB"/>
          </a:p>
        </p:txBody>
      </p:sp>
    </p:spTree>
    <p:extLst>
      <p:ext uri="{BB962C8B-B14F-4D97-AF65-F5344CB8AC3E}">
        <p14:creationId xmlns:p14="http://schemas.microsoft.com/office/powerpoint/2010/main" val="2913640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655582-BD29-4B13-810A-952B89A721FE}" type="slidenum">
              <a:rPr lang="en-GB" smtClean="0"/>
              <a:t>3</a:t>
            </a:fld>
            <a:endParaRPr lang="en-GB" dirty="0"/>
          </a:p>
        </p:txBody>
      </p:sp>
    </p:spTree>
    <p:extLst>
      <p:ext uri="{BB962C8B-B14F-4D97-AF65-F5344CB8AC3E}">
        <p14:creationId xmlns:p14="http://schemas.microsoft.com/office/powerpoint/2010/main" val="388061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“an enduring belief that a specific mode of conduct or end-state of existence is personally or socially preferable to an opposite or converse mode of conduct or end-state of existence” (</a:t>
            </a:r>
            <a:r>
              <a:rPr lang="en-GB" sz="1200" dirty="0" err="1"/>
              <a:t>Rokeach</a:t>
            </a:r>
            <a:r>
              <a:rPr lang="en-GB" sz="1200" dirty="0"/>
              <a:t>, 1973)</a:t>
            </a:r>
          </a:p>
          <a:p>
            <a:r>
              <a:rPr lang="en-GB" sz="1200" dirty="0"/>
              <a:t>Poor fit between individual and organisational values is related to lower organisational commitment, lower job satisfaction and higher intention to quit (</a:t>
            </a:r>
            <a:r>
              <a:rPr lang="it-IT" sz="1200" dirty="0"/>
              <a:t>Lucy Cennamo &amp; Dianne Gardner, 2008) and employee burnout (Siegall &amp; McDonald, 2004)</a:t>
            </a:r>
          </a:p>
          <a:p>
            <a:r>
              <a:rPr lang="it-IT" sz="1200" dirty="0"/>
              <a:t>Top 100 brands are perceived by managers as having stronger corporate cultures, defined as </a:t>
            </a:r>
            <a:r>
              <a:rPr lang="en-GB" sz="1200" dirty="0"/>
              <a:t>“widespread agreement as to a company's values, beliefs and behaviours”</a:t>
            </a:r>
            <a:r>
              <a:rPr lang="it-IT" sz="1200" dirty="0"/>
              <a:t> than managers in organisations outside the Top 100 (Hankinson &amp; Hankinson, 1999)</a:t>
            </a:r>
          </a:p>
        </p:txBody>
      </p:sp>
      <p:sp>
        <p:nvSpPr>
          <p:cNvPr id="4" name="Slide Number Placeholder 3"/>
          <p:cNvSpPr>
            <a:spLocks noGrp="1"/>
          </p:cNvSpPr>
          <p:nvPr>
            <p:ph type="sldNum" sz="quarter" idx="10"/>
          </p:nvPr>
        </p:nvSpPr>
        <p:spPr/>
        <p:txBody>
          <a:bodyPr/>
          <a:lstStyle/>
          <a:p>
            <a:fld id="{72655582-BD29-4B13-810A-952B89A721FE}" type="slidenum">
              <a:rPr lang="en-GB" smtClean="0"/>
              <a:t>5</a:t>
            </a:fld>
            <a:endParaRPr lang="en-GB"/>
          </a:p>
        </p:txBody>
      </p:sp>
    </p:spTree>
    <p:extLst>
      <p:ext uri="{BB962C8B-B14F-4D97-AF65-F5344CB8AC3E}">
        <p14:creationId xmlns:p14="http://schemas.microsoft.com/office/powerpoint/2010/main" val="2031054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value has a set</a:t>
            </a:r>
            <a:r>
              <a:rPr lang="en-GB" baseline="0" dirty="0"/>
              <a:t> of corresponding behaviours</a:t>
            </a:r>
          </a:p>
          <a:p>
            <a:r>
              <a:rPr lang="en-GB" baseline="0" dirty="0"/>
              <a:t>Work will soon be happening to embed the values in their teams to design values behaviours that are relevant to them</a:t>
            </a:r>
          </a:p>
          <a:p>
            <a:endParaRPr lang="en-GB" baseline="0" dirty="0"/>
          </a:p>
        </p:txBody>
      </p:sp>
      <p:sp>
        <p:nvSpPr>
          <p:cNvPr id="4" name="Slide Number Placeholder 3"/>
          <p:cNvSpPr>
            <a:spLocks noGrp="1"/>
          </p:cNvSpPr>
          <p:nvPr>
            <p:ph type="sldNum" sz="quarter" idx="10"/>
          </p:nvPr>
        </p:nvSpPr>
        <p:spPr/>
        <p:txBody>
          <a:bodyPr/>
          <a:lstStyle/>
          <a:p>
            <a:fld id="{72655582-BD29-4B13-810A-952B89A721FE}" type="slidenum">
              <a:rPr lang="en-GB" smtClean="0"/>
              <a:t>6</a:t>
            </a:fld>
            <a:endParaRPr lang="en-GB"/>
          </a:p>
        </p:txBody>
      </p:sp>
    </p:spTree>
    <p:extLst>
      <p:ext uri="{BB962C8B-B14F-4D97-AF65-F5344CB8AC3E}">
        <p14:creationId xmlns:p14="http://schemas.microsoft.com/office/powerpoint/2010/main" val="3435509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655582-BD29-4B13-810A-952B89A721FE}" type="slidenum">
              <a:rPr lang="en-GB" smtClean="0"/>
              <a:t>8</a:t>
            </a:fld>
            <a:endParaRPr lang="en-GB"/>
          </a:p>
        </p:txBody>
      </p:sp>
    </p:spTree>
    <p:extLst>
      <p:ext uri="{BB962C8B-B14F-4D97-AF65-F5344CB8AC3E}">
        <p14:creationId xmlns:p14="http://schemas.microsoft.com/office/powerpoint/2010/main" val="1241237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655582-BD29-4B13-810A-952B89A721FE}" type="slidenum">
              <a:rPr lang="en-GB" smtClean="0"/>
              <a:t>11</a:t>
            </a:fld>
            <a:endParaRPr lang="en-GB"/>
          </a:p>
        </p:txBody>
      </p:sp>
    </p:spTree>
    <p:extLst>
      <p:ext uri="{BB962C8B-B14F-4D97-AF65-F5344CB8AC3E}">
        <p14:creationId xmlns:p14="http://schemas.microsoft.com/office/powerpoint/2010/main" val="405823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2655582-BD29-4B13-810A-952B89A721FE}" type="slidenum">
              <a:rPr lang="en-GB" smtClean="0"/>
              <a:t>17</a:t>
            </a:fld>
            <a:endParaRPr lang="en-GB"/>
          </a:p>
        </p:txBody>
      </p:sp>
    </p:spTree>
    <p:extLst>
      <p:ext uri="{BB962C8B-B14F-4D97-AF65-F5344CB8AC3E}">
        <p14:creationId xmlns:p14="http://schemas.microsoft.com/office/powerpoint/2010/main" val="39405649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6984" y="1063244"/>
            <a:ext cx="8891016"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776984" y="3602038"/>
            <a:ext cx="8891016"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F6FC286-8389-468B-B546-B4B678F5EEA1}" type="datetimeFigureOut">
              <a:rPr lang="en-GB" smtClean="0"/>
              <a:t>05/03/2021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7FF12-6564-418F-8EB1-A6DE0C853F75}"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332355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6FC286-8389-468B-B546-B4B678F5EEA1}" type="datetimeFigureOut">
              <a:rPr lang="en-GB" smtClean="0"/>
              <a:t>05/03/2021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7FF12-6564-418F-8EB1-A6DE0C853F75}" type="slidenum">
              <a:rPr lang="en-GB" smtClean="0"/>
              <a:t>‹#›</a:t>
            </a:fld>
            <a:endParaRPr lang="en-GB"/>
          </a:p>
        </p:txBody>
      </p:sp>
    </p:spTree>
    <p:extLst>
      <p:ext uri="{BB962C8B-B14F-4D97-AF65-F5344CB8AC3E}">
        <p14:creationId xmlns:p14="http://schemas.microsoft.com/office/powerpoint/2010/main" val="612442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F6FC286-8389-468B-B546-B4B678F5EEA1}" type="datetimeFigureOut">
              <a:rPr lang="en-GB" smtClean="0"/>
              <a:t>05/03/2021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7FF12-6564-418F-8EB1-A6DE0C853F75}" type="slidenum">
              <a:rPr lang="en-GB" smtClean="0"/>
              <a:t>‹#›</a:t>
            </a:fld>
            <a:endParaRPr lang="en-GB"/>
          </a:p>
        </p:txBody>
      </p:sp>
    </p:spTree>
    <p:extLst>
      <p:ext uri="{BB962C8B-B14F-4D97-AF65-F5344CB8AC3E}">
        <p14:creationId xmlns:p14="http://schemas.microsoft.com/office/powerpoint/2010/main" val="97326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776984" y="365125"/>
            <a:ext cx="9576816" cy="1325563"/>
          </a:xfrm>
        </p:spPr>
        <p:txBody>
          <a:bodyPr/>
          <a:lstStyle/>
          <a:p>
            <a:r>
              <a:rPr lang="en-US" dirty="0"/>
              <a:t>Click to edit Master title style</a:t>
            </a:r>
            <a:endParaRPr lang="en-GB" dirty="0"/>
          </a:p>
        </p:txBody>
      </p:sp>
      <p:sp>
        <p:nvSpPr>
          <p:cNvPr id="3" name="Content Placeholder 2"/>
          <p:cNvSpPr>
            <a:spLocks noGrp="1"/>
          </p:cNvSpPr>
          <p:nvPr>
            <p:ph idx="1"/>
          </p:nvPr>
        </p:nvSpPr>
        <p:spPr>
          <a:xfrm>
            <a:off x="1776984" y="1825625"/>
            <a:ext cx="9576816"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CF6FC286-8389-468B-B546-B4B678F5EEA1}" type="datetimeFigureOut">
              <a:rPr lang="en-GB" smtClean="0"/>
              <a:t>05/03/2021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7FF12-6564-418F-8EB1-A6DE0C853F75}" type="slidenum">
              <a:rPr lang="en-GB" smtClean="0"/>
              <a:t>‹#›</a:t>
            </a:fld>
            <a:endParaRPr lang="en-GB"/>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2052746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6984" y="1709738"/>
            <a:ext cx="9570466" cy="2852737"/>
          </a:xfrm>
        </p:spPr>
        <p:txBody>
          <a:bodyPr anchor="b"/>
          <a:lstStyle>
            <a:lvl1pPr>
              <a:defRPr sz="6000"/>
            </a:lvl1pPr>
          </a:lstStyle>
          <a:p>
            <a:r>
              <a:rPr lang="en-US" dirty="0"/>
              <a:t>Click to edit Master title style</a:t>
            </a:r>
            <a:endParaRPr lang="en-GB" dirty="0"/>
          </a:p>
        </p:txBody>
      </p:sp>
      <p:sp>
        <p:nvSpPr>
          <p:cNvPr id="3" name="Text Placeholder 2"/>
          <p:cNvSpPr>
            <a:spLocks noGrp="1"/>
          </p:cNvSpPr>
          <p:nvPr>
            <p:ph type="body" idx="1"/>
          </p:nvPr>
        </p:nvSpPr>
        <p:spPr>
          <a:xfrm>
            <a:off x="1776984" y="4589463"/>
            <a:ext cx="957046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6FC286-8389-468B-B546-B4B678F5EEA1}" type="datetimeFigureOut">
              <a:rPr lang="en-GB" smtClean="0"/>
              <a:t>05/03/2021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8E7FF12-6564-418F-8EB1-A6DE0C853F75}"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1951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76984" y="365125"/>
            <a:ext cx="9576816" cy="1325563"/>
          </a:xfrm>
        </p:spPr>
        <p:txBody>
          <a:bodyPr/>
          <a:lstStyle/>
          <a:p>
            <a:r>
              <a:rPr lang="en-US" dirty="0"/>
              <a:t>Click to edit Master title style</a:t>
            </a:r>
            <a:endParaRPr lang="en-GB" dirty="0"/>
          </a:p>
        </p:txBody>
      </p:sp>
      <p:sp>
        <p:nvSpPr>
          <p:cNvPr id="3" name="Content Placeholder 2"/>
          <p:cNvSpPr>
            <a:spLocks noGrp="1"/>
          </p:cNvSpPr>
          <p:nvPr>
            <p:ph sz="half" idx="1"/>
          </p:nvPr>
        </p:nvSpPr>
        <p:spPr>
          <a:xfrm>
            <a:off x="1776984" y="1825625"/>
            <a:ext cx="42428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F6FC286-8389-468B-B546-B4B678F5EEA1}" type="datetimeFigureOut">
              <a:rPr lang="en-GB" smtClean="0"/>
              <a:t>05/03/2021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7FF12-6564-418F-8EB1-A6DE0C853F75}"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254218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78000" y="365125"/>
            <a:ext cx="9577388" cy="1325563"/>
          </a:xfrm>
        </p:spPr>
        <p:txBody>
          <a:bodyPr/>
          <a:lstStyle/>
          <a:p>
            <a:r>
              <a:rPr lang="en-US" dirty="0"/>
              <a:t>Click to edit Master title style</a:t>
            </a:r>
            <a:endParaRPr lang="en-GB" dirty="0"/>
          </a:p>
        </p:txBody>
      </p:sp>
      <p:sp>
        <p:nvSpPr>
          <p:cNvPr id="3" name="Text Placeholder 2"/>
          <p:cNvSpPr>
            <a:spLocks noGrp="1"/>
          </p:cNvSpPr>
          <p:nvPr>
            <p:ph type="body" idx="1"/>
          </p:nvPr>
        </p:nvSpPr>
        <p:spPr>
          <a:xfrm>
            <a:off x="1778000" y="1681163"/>
            <a:ext cx="42195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778000" y="2505075"/>
            <a:ext cx="4219575"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F6FC286-8389-468B-B546-B4B678F5EEA1}" type="datetimeFigureOut">
              <a:rPr lang="en-GB" smtClean="0"/>
              <a:t>05/03/2021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8E7FF12-6564-418F-8EB1-A6DE0C853F75}" type="slidenum">
              <a:rPr lang="en-GB" smtClean="0"/>
              <a:t>‹#›</a:t>
            </a:fld>
            <a:endParaRPr lang="en-GB"/>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778000" cy="4521200"/>
          </a:xfrm>
          <a:prstGeom prst="rect">
            <a:avLst/>
          </a:prstGeom>
        </p:spPr>
      </p:pic>
    </p:spTree>
    <p:extLst>
      <p:ext uri="{BB962C8B-B14F-4D97-AF65-F5344CB8AC3E}">
        <p14:creationId xmlns:p14="http://schemas.microsoft.com/office/powerpoint/2010/main" val="548621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76984" y="365125"/>
            <a:ext cx="9576816" cy="1325563"/>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CF6FC286-8389-468B-B546-B4B678F5EEA1}" type="datetimeFigureOut">
              <a:rPr lang="en-GB" smtClean="0"/>
              <a:t>05/03/2021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8E7FF12-6564-418F-8EB1-A6DE0C853F75}" type="slidenum">
              <a:rPr lang="en-GB" smtClean="0"/>
              <a:t>‹#›</a:t>
            </a:fld>
            <a:endParaRPr lang="en-GB"/>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404453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6FC286-8389-468B-B546-B4B678F5EEA1}" type="datetimeFigureOut">
              <a:rPr lang="en-GB" smtClean="0"/>
              <a:t>05/03/2021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8E7FF12-6564-418F-8EB1-A6DE0C853F75}" type="slidenum">
              <a:rPr lang="en-GB" smtClean="0"/>
              <a:t>‹#›</a:t>
            </a:fld>
            <a:endParaRPr lang="en-GB"/>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2714543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76984" y="457200"/>
            <a:ext cx="3817366" cy="1600200"/>
          </a:xfrm>
        </p:spPr>
        <p:txBody>
          <a:bodyPr anchor="b"/>
          <a:lstStyle>
            <a:lvl1pPr>
              <a:defRPr sz="3200"/>
            </a:lvl1pPr>
          </a:lstStyle>
          <a:p>
            <a:r>
              <a:rPr lang="en-US" dirty="0"/>
              <a:t>Click to edit Master title style</a:t>
            </a:r>
            <a:endParaRPr lang="en-GB" dirty="0"/>
          </a:p>
        </p:txBody>
      </p:sp>
      <p:sp>
        <p:nvSpPr>
          <p:cNvPr id="3" name="Content Placeholder 2"/>
          <p:cNvSpPr>
            <a:spLocks noGrp="1"/>
          </p:cNvSpPr>
          <p:nvPr>
            <p:ph idx="1"/>
          </p:nvPr>
        </p:nvSpPr>
        <p:spPr>
          <a:xfrm>
            <a:off x="5594350" y="987425"/>
            <a:ext cx="5761037"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p:cNvSpPr>
            <a:spLocks noGrp="1"/>
          </p:cNvSpPr>
          <p:nvPr>
            <p:ph type="body" sz="half" idx="2"/>
          </p:nvPr>
        </p:nvSpPr>
        <p:spPr>
          <a:xfrm>
            <a:off x="1776984" y="2053431"/>
            <a:ext cx="381736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6FC286-8389-468B-B546-B4B678F5EEA1}" type="datetimeFigureOut">
              <a:rPr lang="en-GB" smtClean="0"/>
              <a:t>05/03/2021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7FF12-6564-418F-8EB1-A6DE0C853F75}" type="slidenum">
              <a:rPr lang="en-GB" smtClean="0"/>
              <a:t>‹#›</a:t>
            </a:fld>
            <a:endParaRPr lang="en-GB"/>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776984" cy="4514088"/>
          </a:xfrm>
          <a:prstGeom prst="rect">
            <a:avLst/>
          </a:prstGeom>
        </p:spPr>
      </p:pic>
    </p:spTree>
    <p:extLst>
      <p:ext uri="{BB962C8B-B14F-4D97-AF65-F5344CB8AC3E}">
        <p14:creationId xmlns:p14="http://schemas.microsoft.com/office/powerpoint/2010/main" val="3415352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F6FC286-8389-468B-B546-B4B678F5EEA1}" type="datetimeFigureOut">
              <a:rPr lang="en-GB" smtClean="0"/>
              <a:t>05/03/2021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8E7FF12-6564-418F-8EB1-A6DE0C853F75}" type="slidenum">
              <a:rPr lang="en-GB" smtClean="0"/>
              <a:t>‹#›</a:t>
            </a:fld>
            <a:endParaRPr lang="en-GB"/>
          </a:p>
        </p:txBody>
      </p:sp>
    </p:spTree>
    <p:extLst>
      <p:ext uri="{BB962C8B-B14F-4D97-AF65-F5344CB8AC3E}">
        <p14:creationId xmlns:p14="http://schemas.microsoft.com/office/powerpoint/2010/main" val="169859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6FC286-8389-468B-B546-B4B678F5EEA1}" type="datetimeFigureOut">
              <a:rPr lang="en-GB" smtClean="0"/>
              <a:t>05/03/2021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E7FF12-6564-418F-8EB1-A6DE0C853F75}" type="slidenum">
              <a:rPr lang="en-GB" smtClean="0"/>
              <a:t>‹#›</a:t>
            </a:fld>
            <a:endParaRPr lang="en-GB"/>
          </a:p>
        </p:txBody>
      </p:sp>
    </p:spTree>
    <p:extLst>
      <p:ext uri="{BB962C8B-B14F-4D97-AF65-F5344CB8AC3E}">
        <p14:creationId xmlns:p14="http://schemas.microsoft.com/office/powerpoint/2010/main" val="225235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video" Target="https://www.youtube.com/embed/6oh6qHMQ0-0"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2771" y="4004458"/>
            <a:ext cx="9507683" cy="1470025"/>
          </a:xfrm>
        </p:spPr>
        <p:txBody>
          <a:bodyPr>
            <a:noAutofit/>
          </a:bodyPr>
          <a:lstStyle/>
          <a:p>
            <a:pPr algn="r"/>
            <a:br>
              <a:rPr lang="en-US" sz="2800" b="1" dirty="0">
                <a:solidFill>
                  <a:srgbClr val="002060"/>
                </a:solidFill>
                <a:latin typeface="Helvetica"/>
                <a:cs typeface="Helvetica"/>
              </a:rPr>
            </a:br>
            <a:br>
              <a:rPr lang="en-US" sz="2800" b="1" dirty="0">
                <a:solidFill>
                  <a:srgbClr val="002060"/>
                </a:solidFill>
                <a:latin typeface="Helvetica"/>
                <a:cs typeface="Helvetica"/>
              </a:rPr>
            </a:br>
            <a:br>
              <a:rPr lang="en-US" sz="2800" b="1" dirty="0">
                <a:solidFill>
                  <a:srgbClr val="002060"/>
                </a:solidFill>
                <a:latin typeface="Helvetica"/>
                <a:cs typeface="Helvetica"/>
              </a:rPr>
            </a:br>
            <a:r>
              <a:rPr lang="en-US" sz="2800" b="1" dirty="0">
                <a:solidFill>
                  <a:srgbClr val="002060"/>
                </a:solidFill>
                <a:latin typeface="Helvetica"/>
                <a:cs typeface="Helvetica"/>
              </a:rPr>
              <a:t>Our Values</a:t>
            </a:r>
            <a:br>
              <a:rPr lang="en-US" sz="2800" b="1" dirty="0">
                <a:solidFill>
                  <a:srgbClr val="002060"/>
                </a:solidFill>
                <a:latin typeface="Helvetica"/>
                <a:cs typeface="Helvetica"/>
              </a:rPr>
            </a:br>
            <a:r>
              <a:rPr lang="en-US" sz="2800" b="1" dirty="0">
                <a:solidFill>
                  <a:srgbClr val="002060"/>
                </a:solidFill>
                <a:latin typeface="Helvetica"/>
                <a:cs typeface="Helvetica"/>
              </a:rPr>
              <a:t>Manager Train the Trainer Session</a:t>
            </a:r>
            <a:br>
              <a:rPr lang="en-US" sz="2800" b="1" dirty="0">
                <a:solidFill>
                  <a:srgbClr val="002060"/>
                </a:solidFill>
                <a:latin typeface="Helvetica"/>
                <a:cs typeface="Helvetica"/>
              </a:rPr>
            </a:br>
            <a:br>
              <a:rPr lang="en-US" sz="2800" b="1" dirty="0">
                <a:solidFill>
                  <a:srgbClr val="002060"/>
                </a:solidFill>
                <a:latin typeface="Helvetica"/>
                <a:cs typeface="Helvetica"/>
              </a:rPr>
            </a:br>
            <a:r>
              <a:rPr lang="en-US" sz="1800" dirty="0">
                <a:solidFill>
                  <a:srgbClr val="002060"/>
                </a:solidFill>
                <a:latin typeface="Helvetica"/>
                <a:cs typeface="Helvetica"/>
              </a:rPr>
              <a:t>Tally Kandola, OD Lead</a:t>
            </a:r>
            <a:br>
              <a:rPr lang="en-US" sz="1800" dirty="0">
                <a:solidFill>
                  <a:srgbClr val="002060"/>
                </a:solidFill>
                <a:latin typeface="Helvetica"/>
                <a:cs typeface="Helvetica"/>
              </a:rPr>
            </a:br>
            <a:r>
              <a:rPr lang="en-US" sz="1800" dirty="0">
                <a:solidFill>
                  <a:srgbClr val="002060"/>
                </a:solidFill>
                <a:latin typeface="Helvetica"/>
                <a:cs typeface="Helvetica"/>
              </a:rPr>
              <a:t>Maria Stopyra, OD Partner</a:t>
            </a:r>
            <a:endParaRPr lang="en-US" sz="2800" dirty="0">
              <a:solidFill>
                <a:srgbClr val="002060"/>
              </a:solidFill>
              <a:latin typeface="Helvetica"/>
              <a:cs typeface="Helvetica"/>
            </a:endParaRPr>
          </a:p>
        </p:txBody>
      </p:sp>
    </p:spTree>
    <p:extLst>
      <p:ext uri="{BB962C8B-B14F-4D97-AF65-F5344CB8AC3E}">
        <p14:creationId xmlns:p14="http://schemas.microsoft.com/office/powerpoint/2010/main" val="250523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Session Plan</a:t>
            </a:r>
          </a:p>
        </p:txBody>
      </p:sp>
      <p:sp>
        <p:nvSpPr>
          <p:cNvPr id="3" name="Content Placeholder 2"/>
          <p:cNvSpPr>
            <a:spLocks noGrp="1"/>
          </p:cNvSpPr>
          <p:nvPr>
            <p:ph idx="1"/>
          </p:nvPr>
        </p:nvSpPr>
        <p:spPr>
          <a:xfrm>
            <a:off x="2011680" y="1825625"/>
            <a:ext cx="9342120" cy="4351338"/>
          </a:xfrm>
        </p:spPr>
        <p:txBody>
          <a:bodyPr>
            <a:normAutofit lnSpcReduction="10000"/>
          </a:bodyPr>
          <a:lstStyle/>
          <a:p>
            <a:pPr marL="0" indent="0">
              <a:buNone/>
            </a:pPr>
            <a:r>
              <a:rPr lang="en-GB" dirty="0">
                <a:latin typeface="Helvetica" panose="020B0604020202030204" pitchFamily="34" charset="0"/>
              </a:rPr>
              <a:t>Outcome</a:t>
            </a:r>
          </a:p>
          <a:p>
            <a:r>
              <a:rPr lang="en-GB" dirty="0">
                <a:latin typeface="Helvetica" panose="020B0604020202030204" pitchFamily="34" charset="0"/>
              </a:rPr>
              <a:t>Up to 3 attitudes or behaviours that show how your team will demonstrate the values within the team.</a:t>
            </a:r>
          </a:p>
          <a:p>
            <a:pPr marL="0" indent="0">
              <a:buNone/>
            </a:pPr>
            <a:endParaRPr lang="en-GB" dirty="0">
              <a:latin typeface="Helvetica" panose="020B0604020202030204" pitchFamily="34" charset="0"/>
            </a:endParaRPr>
          </a:p>
          <a:p>
            <a:pPr marL="0" indent="0">
              <a:buNone/>
            </a:pPr>
            <a:r>
              <a:rPr lang="en-GB" dirty="0">
                <a:latin typeface="Helvetica" panose="020B0604020202030204" pitchFamily="34" charset="0"/>
              </a:rPr>
              <a:t>Outline</a:t>
            </a:r>
          </a:p>
          <a:p>
            <a:r>
              <a:rPr lang="en-GB" dirty="0">
                <a:latin typeface="Helvetica" panose="020B0604020202030204" pitchFamily="34" charset="0"/>
              </a:rPr>
              <a:t>Introduction</a:t>
            </a:r>
          </a:p>
          <a:p>
            <a:r>
              <a:rPr lang="en-GB" dirty="0">
                <a:latin typeface="Helvetica" panose="020B0604020202030204" pitchFamily="34" charset="0"/>
              </a:rPr>
              <a:t>Values Discussion</a:t>
            </a:r>
          </a:p>
          <a:p>
            <a:r>
              <a:rPr lang="en-GB" dirty="0">
                <a:latin typeface="Helvetica" panose="020B0604020202030204" pitchFamily="34" charset="0"/>
              </a:rPr>
              <a:t>Analysis and Selection</a:t>
            </a:r>
          </a:p>
          <a:p>
            <a:r>
              <a:rPr lang="en-GB" dirty="0">
                <a:latin typeface="Helvetica" panose="020B0604020202030204" pitchFamily="34" charset="0"/>
              </a:rPr>
              <a:t>Discussion and close</a:t>
            </a:r>
          </a:p>
        </p:txBody>
      </p:sp>
    </p:spTree>
    <p:extLst>
      <p:ext uri="{BB962C8B-B14F-4D97-AF65-F5344CB8AC3E}">
        <p14:creationId xmlns:p14="http://schemas.microsoft.com/office/powerpoint/2010/main" val="173683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Values Poster</a:t>
            </a:r>
          </a:p>
        </p:txBody>
      </p:sp>
      <p:pic>
        <p:nvPicPr>
          <p:cNvPr id="4" name="Picture 3" descr="values poster">
            <a:extLs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923827" y="365125"/>
            <a:ext cx="4429973" cy="6126480"/>
          </a:xfrm>
          <a:prstGeom prst="rect">
            <a:avLst/>
          </a:prstGeom>
        </p:spPr>
      </p:pic>
      <p:sp>
        <p:nvSpPr>
          <p:cNvPr id="5" name="TextBox 4"/>
          <p:cNvSpPr txBox="1"/>
          <p:nvPr/>
        </p:nvSpPr>
        <p:spPr>
          <a:xfrm>
            <a:off x="1776984" y="1904871"/>
            <a:ext cx="4862967" cy="3416320"/>
          </a:xfrm>
          <a:prstGeom prst="rect">
            <a:avLst/>
          </a:prstGeom>
          <a:noFill/>
        </p:spPr>
        <p:txBody>
          <a:bodyPr wrap="square" rtlCol="0">
            <a:spAutoFit/>
          </a:bodyPr>
          <a:lstStyle/>
          <a:p>
            <a:r>
              <a:rPr lang="en-GB" sz="2400" dirty="0">
                <a:latin typeface="Helvetica" panose="020B0604020202030204" pitchFamily="34" charset="0"/>
              </a:rPr>
              <a:t>Behaviours should be</a:t>
            </a:r>
          </a:p>
          <a:p>
            <a:endParaRPr lang="en-GB" sz="2400" dirty="0">
              <a:latin typeface="Helvetica" panose="020B0604020202030204" pitchFamily="34" charset="0"/>
            </a:endParaRPr>
          </a:p>
          <a:p>
            <a:pPr marL="633413" indent="-285750">
              <a:buFont typeface="Arial" panose="020B0604020202020204" pitchFamily="34" charset="0"/>
              <a:buChar char="•"/>
            </a:pPr>
            <a:r>
              <a:rPr lang="en-GB" sz="2400" dirty="0">
                <a:latin typeface="Helvetica" panose="020B0604020202030204" pitchFamily="34" charset="0"/>
              </a:rPr>
              <a:t>Directly Relevant</a:t>
            </a:r>
          </a:p>
          <a:p>
            <a:pPr marL="633413" indent="-285750">
              <a:buFont typeface="Arial" panose="020B0604020202020204" pitchFamily="34" charset="0"/>
              <a:buChar char="•"/>
            </a:pPr>
            <a:endParaRPr lang="en-GB" sz="2400" dirty="0">
              <a:latin typeface="Helvetica" panose="020B0604020202030204" pitchFamily="34" charset="0"/>
            </a:endParaRPr>
          </a:p>
          <a:p>
            <a:pPr marL="633413" indent="-285750">
              <a:buFont typeface="Arial" panose="020B0604020202020204" pitchFamily="34" charset="0"/>
              <a:buChar char="•"/>
            </a:pPr>
            <a:r>
              <a:rPr lang="en-GB" sz="2400" dirty="0">
                <a:latin typeface="Helvetica" panose="020B0604020202030204" pitchFamily="34" charset="0"/>
              </a:rPr>
              <a:t>Aspirational</a:t>
            </a:r>
          </a:p>
          <a:p>
            <a:pPr marL="633413" indent="-285750">
              <a:buFont typeface="Arial" panose="020B0604020202020204" pitchFamily="34" charset="0"/>
              <a:buChar char="•"/>
            </a:pPr>
            <a:endParaRPr lang="en-GB" sz="2400" dirty="0">
              <a:latin typeface="Helvetica" panose="020B0604020202030204" pitchFamily="34" charset="0"/>
            </a:endParaRPr>
          </a:p>
          <a:p>
            <a:pPr marL="633413" indent="-285750">
              <a:buFont typeface="Arial" panose="020B0604020202020204" pitchFamily="34" charset="0"/>
              <a:buChar char="•"/>
            </a:pPr>
            <a:r>
              <a:rPr lang="en-US" sz="2400" dirty="0">
                <a:latin typeface="Helvetica" panose="020B0604020202030204" pitchFamily="34" charset="0"/>
              </a:rPr>
              <a:t>About </a:t>
            </a:r>
            <a:r>
              <a:rPr lang="en-US" sz="2400" b="1" dirty="0">
                <a:latin typeface="Helvetica" panose="020B0604020202030204" pitchFamily="34" charset="0"/>
              </a:rPr>
              <a:t>HOW</a:t>
            </a:r>
            <a:r>
              <a:rPr lang="en-US" sz="2400" dirty="0">
                <a:latin typeface="Helvetica" panose="020B0604020202030204" pitchFamily="34" charset="0"/>
              </a:rPr>
              <a:t> we work around here</a:t>
            </a:r>
            <a:endParaRPr lang="en-GB" sz="2400" dirty="0">
              <a:latin typeface="Helvetica" panose="020B0604020202030204" pitchFamily="34" charset="0"/>
            </a:endParaRPr>
          </a:p>
          <a:p>
            <a:pPr marL="285750" indent="-285750">
              <a:buFont typeface="Arial" panose="020B0604020202020204" pitchFamily="34" charset="0"/>
              <a:buChar char="•"/>
            </a:pPr>
            <a:endParaRPr lang="en-GB" sz="2400" dirty="0">
              <a:latin typeface="Helvetica" panose="020B0604020202030204" pitchFamily="34" charset="0"/>
            </a:endParaRPr>
          </a:p>
        </p:txBody>
      </p:sp>
    </p:spTree>
    <p:extLst>
      <p:ext uri="{BB962C8B-B14F-4D97-AF65-F5344CB8AC3E}">
        <p14:creationId xmlns:p14="http://schemas.microsoft.com/office/powerpoint/2010/main" val="4205047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What can managers do?</a:t>
            </a:r>
          </a:p>
        </p:txBody>
      </p:sp>
      <p:sp>
        <p:nvSpPr>
          <p:cNvPr id="3" name="Content Placeholder 2"/>
          <p:cNvSpPr>
            <a:spLocks noGrp="1"/>
          </p:cNvSpPr>
          <p:nvPr>
            <p:ph idx="1"/>
          </p:nvPr>
        </p:nvSpPr>
        <p:spPr/>
        <p:txBody>
          <a:bodyPr/>
          <a:lstStyle/>
          <a:p>
            <a:r>
              <a:rPr lang="en-GB" dirty="0">
                <a:latin typeface="Helvetica" panose="020B0604020202030204" pitchFamily="34" charset="0"/>
              </a:rPr>
              <a:t>Lead by example</a:t>
            </a:r>
          </a:p>
          <a:p>
            <a:endParaRPr lang="en-GB" dirty="0">
              <a:latin typeface="Helvetica" panose="020B0604020202030204" pitchFamily="34" charset="0"/>
            </a:endParaRPr>
          </a:p>
          <a:p>
            <a:r>
              <a:rPr lang="en-GB" dirty="0">
                <a:latin typeface="Helvetica" panose="020B0604020202030204" pitchFamily="34" charset="0"/>
              </a:rPr>
              <a:t>Ensure values and culture are discussed</a:t>
            </a:r>
          </a:p>
        </p:txBody>
      </p:sp>
    </p:spTree>
    <p:extLst>
      <p:ext uri="{BB962C8B-B14F-4D97-AF65-F5344CB8AC3E}">
        <p14:creationId xmlns:p14="http://schemas.microsoft.com/office/powerpoint/2010/main" val="16059596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Helvetica" panose="020B0604020202030204" pitchFamily="34" charset="0"/>
              </a:rPr>
              <a:t>Case Study: </a:t>
            </a:r>
            <a:br>
              <a:rPr lang="en-GB" dirty="0">
                <a:latin typeface="Helvetica" panose="020B0604020202030204" pitchFamily="34" charset="0"/>
              </a:rPr>
            </a:br>
            <a:r>
              <a:rPr lang="en-GB" dirty="0">
                <a:latin typeface="Helvetica" panose="020B0604020202030204" pitchFamily="34" charset="0"/>
              </a:rPr>
              <a:t>London North West University Healthcare NHS Trust </a:t>
            </a:r>
          </a:p>
        </p:txBody>
      </p:sp>
      <p:pic>
        <p:nvPicPr>
          <p:cNvPr id="4" name="6oh6qHMQ0-0" descr="Video of staff at London North West University Healthcare NHS Trust talking about the organisational values."/>
          <p:cNvPicPr>
            <a:picLocks noGrp="1" noRot="1" noChangeAspect="1"/>
          </p:cNvPicPr>
          <p:nvPr>
            <p:ph idx="1"/>
            <a:videoFile r:link="rId1"/>
          </p:nvPr>
        </p:nvPicPr>
        <p:blipFill>
          <a:blip r:embed="rId3"/>
          <a:stretch>
            <a:fillRect/>
          </a:stretch>
        </p:blipFill>
        <p:spPr>
          <a:xfrm>
            <a:off x="2912786" y="1953994"/>
            <a:ext cx="7305211" cy="4109181"/>
          </a:xfrm>
          <a:prstGeom prst="rect">
            <a:avLst/>
          </a:prstGeom>
        </p:spPr>
      </p:pic>
    </p:spTree>
    <p:extLst>
      <p:ext uri="{BB962C8B-B14F-4D97-AF65-F5344CB8AC3E}">
        <p14:creationId xmlns:p14="http://schemas.microsoft.com/office/powerpoint/2010/main" val="414975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How are we measuring impact?</a:t>
            </a:r>
          </a:p>
        </p:txBody>
      </p:sp>
      <p:sp>
        <p:nvSpPr>
          <p:cNvPr id="3" name="Content Placeholder 2"/>
          <p:cNvSpPr>
            <a:spLocks noGrp="1"/>
          </p:cNvSpPr>
          <p:nvPr>
            <p:ph idx="1"/>
          </p:nvPr>
        </p:nvSpPr>
        <p:spPr/>
        <p:txBody>
          <a:bodyPr/>
          <a:lstStyle/>
          <a:p>
            <a:r>
              <a:rPr lang="en-GB" dirty="0">
                <a:latin typeface="Helvetica" panose="020B0604020202030204" pitchFamily="34" charset="0"/>
              </a:rPr>
              <a:t>Staff survey results</a:t>
            </a:r>
          </a:p>
          <a:p>
            <a:endParaRPr lang="en-GB" dirty="0">
              <a:latin typeface="Helvetica" panose="020B0604020202030204" pitchFamily="34" charset="0"/>
            </a:endParaRPr>
          </a:p>
          <a:p>
            <a:r>
              <a:rPr lang="en-GB" dirty="0">
                <a:latin typeface="Helvetica" panose="020B0604020202030204" pitchFamily="34" charset="0"/>
              </a:rPr>
              <a:t>Reduced Turnover</a:t>
            </a:r>
          </a:p>
          <a:p>
            <a:endParaRPr lang="en-GB" dirty="0">
              <a:latin typeface="Helvetica" panose="020B0604020202030204" pitchFamily="34" charset="0"/>
            </a:endParaRPr>
          </a:p>
          <a:p>
            <a:r>
              <a:rPr lang="en-GB" dirty="0">
                <a:latin typeface="Helvetica" panose="020B0604020202030204" pitchFamily="34" charset="0"/>
              </a:rPr>
              <a:t>Reduced Sickness absence</a:t>
            </a:r>
          </a:p>
          <a:p>
            <a:endParaRPr lang="en-GB" dirty="0">
              <a:latin typeface="Helvetica" panose="020B0604020202030204" pitchFamily="34" charset="0"/>
            </a:endParaRPr>
          </a:p>
          <a:p>
            <a:r>
              <a:rPr lang="en-GB" dirty="0">
                <a:latin typeface="Helvetica" panose="020B0604020202030204" pitchFamily="34" charset="0"/>
              </a:rPr>
              <a:t>Fewer grievances/</a:t>
            </a:r>
            <a:r>
              <a:rPr lang="en-GB" dirty="0" err="1">
                <a:latin typeface="Helvetica" panose="020B0604020202030204" pitchFamily="34" charset="0"/>
              </a:rPr>
              <a:t>disciplinaries</a:t>
            </a:r>
            <a:endParaRPr lang="en-GB" dirty="0">
              <a:latin typeface="Helvetica" panose="020B0604020202030204" pitchFamily="34" charset="0"/>
            </a:endParaRPr>
          </a:p>
        </p:txBody>
      </p:sp>
    </p:spTree>
    <p:extLst>
      <p:ext uri="{BB962C8B-B14F-4D97-AF65-F5344CB8AC3E}">
        <p14:creationId xmlns:p14="http://schemas.microsoft.com/office/powerpoint/2010/main" val="2235594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Back to your role</a:t>
            </a:r>
          </a:p>
        </p:txBody>
      </p:sp>
      <p:sp>
        <p:nvSpPr>
          <p:cNvPr id="3" name="Content Placeholder 2"/>
          <p:cNvSpPr>
            <a:spLocks noGrp="1"/>
          </p:cNvSpPr>
          <p:nvPr>
            <p:ph idx="1"/>
          </p:nvPr>
        </p:nvSpPr>
        <p:spPr>
          <a:xfrm>
            <a:off x="1776984" y="1589649"/>
            <a:ext cx="9576816" cy="4587314"/>
          </a:xfrm>
        </p:spPr>
        <p:txBody>
          <a:bodyPr>
            <a:normAutofit fontScale="92500" lnSpcReduction="10000"/>
          </a:bodyPr>
          <a:lstStyle/>
          <a:p>
            <a:r>
              <a:rPr lang="en-GB" dirty="0">
                <a:latin typeface="Helvetica" panose="020B0604020202030204" pitchFamily="34" charset="0"/>
              </a:rPr>
              <a:t>Keep people on track</a:t>
            </a:r>
          </a:p>
          <a:p>
            <a:endParaRPr lang="en-GB" dirty="0">
              <a:latin typeface="Helvetica" panose="020B0604020202030204" pitchFamily="34" charset="0"/>
            </a:endParaRPr>
          </a:p>
          <a:p>
            <a:r>
              <a:rPr lang="en-GB" dirty="0">
                <a:latin typeface="Helvetica" panose="020B0604020202030204" pitchFamily="34" charset="0"/>
              </a:rPr>
              <a:t>Ensure people are coming up with behaviours which are:</a:t>
            </a:r>
          </a:p>
          <a:p>
            <a:pPr marL="633413" indent="-285750"/>
            <a:r>
              <a:rPr lang="en-GB" sz="2400" dirty="0">
                <a:latin typeface="Helvetica" panose="020B0604020202030204" pitchFamily="34" charset="0"/>
              </a:rPr>
              <a:t>Reflective Tool</a:t>
            </a:r>
          </a:p>
          <a:p>
            <a:pPr marL="633413" indent="-285750"/>
            <a:r>
              <a:rPr lang="en-GB" sz="2400" dirty="0">
                <a:latin typeface="Helvetica" panose="020B0604020202030204" pitchFamily="34" charset="0"/>
              </a:rPr>
              <a:t>Aspirational</a:t>
            </a:r>
          </a:p>
          <a:p>
            <a:pPr marL="633413" indent="-285750"/>
            <a:r>
              <a:rPr lang="en-US" sz="2400" dirty="0">
                <a:latin typeface="Helvetica" panose="020B0604020202030204" pitchFamily="34" charset="0"/>
              </a:rPr>
              <a:t>About </a:t>
            </a:r>
            <a:r>
              <a:rPr lang="en-US" sz="2400" b="1" dirty="0">
                <a:latin typeface="Helvetica" panose="020B0604020202030204" pitchFamily="34" charset="0"/>
              </a:rPr>
              <a:t>HOW</a:t>
            </a:r>
            <a:r>
              <a:rPr lang="en-US" sz="2400" dirty="0">
                <a:latin typeface="Helvetica" panose="020B0604020202030204" pitchFamily="34" charset="0"/>
              </a:rPr>
              <a:t> we work not what we do</a:t>
            </a:r>
          </a:p>
          <a:p>
            <a:pPr marL="633413" indent="-285750"/>
            <a:endParaRPr lang="en-GB" dirty="0">
              <a:latin typeface="Helvetica" panose="020B0604020202030204" pitchFamily="34" charset="0"/>
            </a:endParaRPr>
          </a:p>
          <a:p>
            <a:r>
              <a:rPr lang="en-GB" dirty="0">
                <a:latin typeface="Helvetica" panose="020B0604020202030204" pitchFamily="34" charset="0"/>
              </a:rPr>
              <a:t>Be positive and explaining the benefits</a:t>
            </a:r>
          </a:p>
          <a:p>
            <a:endParaRPr lang="en-GB" dirty="0">
              <a:latin typeface="Helvetica" panose="020B0604020202030204" pitchFamily="34" charset="0"/>
            </a:endParaRPr>
          </a:p>
          <a:p>
            <a:r>
              <a:rPr lang="en-GB" dirty="0">
                <a:latin typeface="Helvetica" panose="020B0604020202030204" pitchFamily="34" charset="0"/>
              </a:rPr>
              <a:t>Ensure chosen behaviours are typed into the template and sent back to OD within 2 weeks of this session</a:t>
            </a:r>
          </a:p>
          <a:p>
            <a:endParaRPr lang="en-GB" dirty="0">
              <a:latin typeface="Helvetica" panose="020B0604020202030204" pitchFamily="34" charset="0"/>
            </a:endParaRPr>
          </a:p>
        </p:txBody>
      </p:sp>
    </p:spTree>
    <p:extLst>
      <p:ext uri="{BB962C8B-B14F-4D97-AF65-F5344CB8AC3E}">
        <p14:creationId xmlns:p14="http://schemas.microsoft.com/office/powerpoint/2010/main" val="1602716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Resources</a:t>
            </a:r>
          </a:p>
        </p:txBody>
      </p:sp>
      <p:sp>
        <p:nvSpPr>
          <p:cNvPr id="3" name="Content Placeholder 2"/>
          <p:cNvSpPr>
            <a:spLocks noGrp="1"/>
          </p:cNvSpPr>
          <p:nvPr>
            <p:ph idx="1"/>
          </p:nvPr>
        </p:nvSpPr>
        <p:spPr/>
        <p:txBody>
          <a:bodyPr/>
          <a:lstStyle/>
          <a:p>
            <a:r>
              <a:rPr lang="en-GB" dirty="0">
                <a:latin typeface="Helvetica" panose="020B0604020202030204" pitchFamily="34" charset="0"/>
              </a:rPr>
              <a:t>Manager FAQs</a:t>
            </a:r>
          </a:p>
          <a:p>
            <a:endParaRPr lang="en-GB" dirty="0">
              <a:latin typeface="Helvetica" panose="020B0604020202030204" pitchFamily="34" charset="0"/>
            </a:endParaRPr>
          </a:p>
          <a:p>
            <a:r>
              <a:rPr lang="en-GB" dirty="0">
                <a:latin typeface="Helvetica" panose="020B0604020202030204" pitchFamily="34" charset="0"/>
              </a:rPr>
              <a:t>Session Plan</a:t>
            </a:r>
          </a:p>
          <a:p>
            <a:endParaRPr lang="en-GB" dirty="0">
              <a:latin typeface="Helvetica" panose="020B0604020202030204" pitchFamily="34" charset="0"/>
            </a:endParaRPr>
          </a:p>
          <a:p>
            <a:r>
              <a:rPr lang="en-GB" dirty="0">
                <a:latin typeface="Helvetica" panose="020B0604020202030204" pitchFamily="34" charset="0"/>
              </a:rPr>
              <a:t>St Mary’s Values poster template</a:t>
            </a:r>
          </a:p>
          <a:p>
            <a:endParaRPr lang="en-GB" dirty="0">
              <a:latin typeface="Helvetica" panose="020B0604020202030204" pitchFamily="34" charset="0"/>
            </a:endParaRPr>
          </a:p>
        </p:txBody>
      </p:sp>
    </p:spTree>
    <p:extLst>
      <p:ext uri="{BB962C8B-B14F-4D97-AF65-F5344CB8AC3E}">
        <p14:creationId xmlns:p14="http://schemas.microsoft.com/office/powerpoint/2010/main" val="9405929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4270" y="1738493"/>
            <a:ext cx="8891016" cy="2387600"/>
          </a:xfrm>
        </p:spPr>
        <p:txBody>
          <a:bodyPr>
            <a:normAutofit fontScale="90000"/>
          </a:bodyPr>
          <a:lstStyle/>
          <a:p>
            <a:r>
              <a:rPr lang="en-GB" dirty="0">
                <a:latin typeface="Helvetica" panose="020B0604020202030204" pitchFamily="34" charset="0"/>
              </a:rPr>
              <a:t>What else could we be doing to embed our values?</a:t>
            </a:r>
          </a:p>
        </p:txBody>
      </p:sp>
    </p:spTree>
    <p:extLst>
      <p:ext uri="{BB962C8B-B14F-4D97-AF65-F5344CB8AC3E}">
        <p14:creationId xmlns:p14="http://schemas.microsoft.com/office/powerpoint/2010/main" val="31400857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Helvetica" panose="020B0604020202030204" pitchFamily="34" charset="0"/>
              </a:rPr>
              <a:t>Questions?</a:t>
            </a:r>
          </a:p>
        </p:txBody>
      </p:sp>
    </p:spTree>
    <p:extLst>
      <p:ext uri="{BB962C8B-B14F-4D97-AF65-F5344CB8AC3E}">
        <p14:creationId xmlns:p14="http://schemas.microsoft.com/office/powerpoint/2010/main" val="1348024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Helvetica" panose="020B0604020202030204" pitchFamily="34" charset="0"/>
              </a:rPr>
              <a:t>St Mary’s Values</a:t>
            </a:r>
          </a:p>
        </p:txBody>
      </p:sp>
      <p:graphicFrame>
        <p:nvGraphicFramePr>
          <p:cNvPr id="10" name="Diagram 9" descr="Work to refresh the values began in 2016.&#10;Review of 7 existing values with staff &amp; students in 2016.&#10;Choice of 4 new values in 2016.&#10;New phase of values embedding work in 2019."/>
          <p:cNvGraphicFramePr/>
          <p:nvPr>
            <p:extLst>
              <p:ext uri="{D42A27DB-BD31-4B8C-83A1-F6EECF244321}">
                <p14:modId xmlns:p14="http://schemas.microsoft.com/office/powerpoint/2010/main" val="1678355638"/>
              </p:ext>
            </p:extLst>
          </p:nvPr>
        </p:nvGraphicFramePr>
        <p:xfrm>
          <a:off x="2015956" y="1340017"/>
          <a:ext cx="9778012" cy="4559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957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584" y="411250"/>
            <a:ext cx="9576816" cy="1325563"/>
          </a:xfrm>
        </p:spPr>
        <p:txBody>
          <a:bodyPr/>
          <a:lstStyle/>
          <a:p>
            <a:r>
              <a:rPr lang="en-US" b="1" dirty="0">
                <a:latin typeface="Helvetica"/>
                <a:cs typeface="Helvetica"/>
              </a:rPr>
              <a:t>Objectives</a:t>
            </a:r>
          </a:p>
        </p:txBody>
      </p:sp>
      <p:sp>
        <p:nvSpPr>
          <p:cNvPr id="4" name="TextBox 3"/>
          <p:cNvSpPr txBox="1"/>
          <p:nvPr/>
        </p:nvSpPr>
        <p:spPr>
          <a:xfrm>
            <a:off x="2351584" y="1736813"/>
            <a:ext cx="8860367" cy="3970318"/>
          </a:xfrm>
          <a:prstGeom prst="rect">
            <a:avLst/>
          </a:prstGeom>
          <a:noFill/>
        </p:spPr>
        <p:txBody>
          <a:bodyPr wrap="square" rtlCol="0">
            <a:spAutoFit/>
          </a:bodyPr>
          <a:lstStyle/>
          <a:p>
            <a:pPr marL="457200" indent="-457200">
              <a:buFont typeface="Arial" panose="020B0604020202020204" pitchFamily="34" charset="0"/>
              <a:buChar char="•"/>
            </a:pPr>
            <a:r>
              <a:rPr lang="en-GB" sz="2800" dirty="0">
                <a:latin typeface="Helvetica" panose="020B0604020202030204" pitchFamily="34" charset="0"/>
              </a:rPr>
              <a:t>Be able to explain why values embedding work is an important strategic priority for St Mary’s</a:t>
            </a:r>
          </a:p>
          <a:p>
            <a:pPr marL="457200" indent="-457200">
              <a:buFont typeface="Arial" panose="020B0604020202020204" pitchFamily="34" charset="0"/>
              <a:buChar char="•"/>
            </a:pPr>
            <a:endParaRPr lang="en-GB" sz="2800" dirty="0">
              <a:latin typeface="Helvetica" panose="020B0604020202030204" pitchFamily="34" charset="0"/>
            </a:endParaRPr>
          </a:p>
          <a:p>
            <a:pPr marL="457200" indent="-457200">
              <a:buFont typeface="Arial" panose="020B0604020202020204" pitchFamily="34" charset="0"/>
              <a:buChar char="•"/>
            </a:pPr>
            <a:r>
              <a:rPr lang="en-GB" sz="2800" dirty="0">
                <a:latin typeface="Helvetica" panose="020B0604020202030204" pitchFamily="34" charset="0"/>
              </a:rPr>
              <a:t>Be able to run a session on identifying and agreeing team attitudes and behaviours that demonstrate the values</a:t>
            </a:r>
          </a:p>
          <a:p>
            <a:pPr marL="457200" indent="-457200">
              <a:buFont typeface="Arial" panose="020B0604020202020204" pitchFamily="34" charset="0"/>
              <a:buChar char="•"/>
            </a:pPr>
            <a:endParaRPr lang="en-GB" sz="2800" dirty="0">
              <a:latin typeface="Helvetica" panose="020B0604020202030204" pitchFamily="34" charset="0"/>
            </a:endParaRPr>
          </a:p>
          <a:p>
            <a:pPr marL="457200" indent="-457200">
              <a:buFont typeface="Arial" panose="020B0604020202020204" pitchFamily="34" charset="0"/>
              <a:buChar char="•"/>
            </a:pPr>
            <a:r>
              <a:rPr lang="en-GB" sz="2800" dirty="0">
                <a:latin typeface="Helvetica" panose="020B0604020202030204" pitchFamily="34" charset="0"/>
              </a:rPr>
              <a:t>Think about some attitudes and behaviours that managers should display to reflect the values</a:t>
            </a:r>
          </a:p>
        </p:txBody>
      </p:sp>
    </p:spTree>
    <p:extLst>
      <p:ext uri="{BB962C8B-B14F-4D97-AF65-F5344CB8AC3E}">
        <p14:creationId xmlns:p14="http://schemas.microsoft.com/office/powerpoint/2010/main" val="426139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Helvetica" panose="020B0604020202030204" pitchFamily="34" charset="0"/>
              </a:rPr>
              <a:t>Why Values?</a:t>
            </a:r>
          </a:p>
        </p:txBody>
      </p:sp>
    </p:spTree>
    <p:extLst>
      <p:ext uri="{BB962C8B-B14F-4D97-AF65-F5344CB8AC3E}">
        <p14:creationId xmlns:p14="http://schemas.microsoft.com/office/powerpoint/2010/main" val="651027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Why Values?</a:t>
            </a:r>
          </a:p>
        </p:txBody>
      </p:sp>
      <p:sp>
        <p:nvSpPr>
          <p:cNvPr id="3" name="Content Placeholder 2"/>
          <p:cNvSpPr>
            <a:spLocks noGrp="1"/>
          </p:cNvSpPr>
          <p:nvPr>
            <p:ph idx="1"/>
          </p:nvPr>
        </p:nvSpPr>
        <p:spPr>
          <a:xfrm>
            <a:off x="1776984" y="1690687"/>
            <a:ext cx="9576816" cy="4486275"/>
          </a:xfrm>
        </p:spPr>
        <p:txBody>
          <a:bodyPr>
            <a:normAutofit/>
          </a:bodyPr>
          <a:lstStyle/>
          <a:p>
            <a:pPr marL="0" indent="0">
              <a:buNone/>
            </a:pPr>
            <a:r>
              <a:rPr lang="fr-FR" sz="2400" dirty="0" err="1">
                <a:latin typeface="Helvetica" panose="020B0604020202030204" pitchFamily="34" charset="0"/>
              </a:rPr>
              <a:t>Glassdoor’s</a:t>
            </a:r>
            <a:r>
              <a:rPr lang="fr-FR" sz="2400" dirty="0">
                <a:latin typeface="Helvetica" panose="020B0604020202030204" pitchFamily="34" charset="0"/>
              </a:rPr>
              <a:t> Mission &amp; Culture Survey 2019</a:t>
            </a:r>
          </a:p>
          <a:p>
            <a:r>
              <a:rPr lang="fr-FR" sz="2400" dirty="0">
                <a:latin typeface="Helvetica" panose="020B0604020202030204" pitchFamily="34" charset="0"/>
              </a:rPr>
              <a:t>5000 people </a:t>
            </a:r>
            <a:r>
              <a:rPr lang="fr-FR" sz="2400" dirty="0" err="1">
                <a:latin typeface="Helvetica" panose="020B0604020202030204" pitchFamily="34" charset="0"/>
              </a:rPr>
              <a:t>from</a:t>
            </a:r>
            <a:r>
              <a:rPr lang="fr-FR" sz="2400" dirty="0">
                <a:latin typeface="Helvetica" panose="020B0604020202030204" pitchFamily="34" charset="0"/>
              </a:rPr>
              <a:t> UK, US, France and Germany</a:t>
            </a:r>
          </a:p>
          <a:p>
            <a:r>
              <a:rPr lang="fr-FR" sz="2400" dirty="0">
                <a:latin typeface="Helvetica" panose="020B0604020202030204" pitchFamily="34" charset="0"/>
              </a:rPr>
              <a:t>79% </a:t>
            </a:r>
            <a:r>
              <a:rPr lang="fr-FR" sz="2400" dirty="0" err="1">
                <a:latin typeface="Helvetica" panose="020B0604020202030204" pitchFamily="34" charset="0"/>
              </a:rPr>
              <a:t>consider</a:t>
            </a:r>
            <a:r>
              <a:rPr lang="fr-FR" sz="2400" dirty="0">
                <a:latin typeface="Helvetica" panose="020B0604020202030204" pitchFamily="34" charset="0"/>
              </a:rPr>
              <a:t> mission and </a:t>
            </a:r>
            <a:r>
              <a:rPr lang="fr-FR" sz="2400" dirty="0" err="1">
                <a:latin typeface="Helvetica" panose="020B0604020202030204" pitchFamily="34" charset="0"/>
              </a:rPr>
              <a:t>purpose</a:t>
            </a:r>
            <a:r>
              <a:rPr lang="fr-FR" sz="2400" dirty="0">
                <a:latin typeface="Helvetica" panose="020B0604020202030204" pitchFamily="34" charset="0"/>
              </a:rPr>
              <a:t> </a:t>
            </a:r>
            <a:r>
              <a:rPr lang="fr-FR" sz="2400" dirty="0" err="1">
                <a:latin typeface="Helvetica" panose="020B0604020202030204" pitchFamily="34" charset="0"/>
              </a:rPr>
              <a:t>when</a:t>
            </a:r>
            <a:r>
              <a:rPr lang="fr-FR" sz="2400" dirty="0">
                <a:latin typeface="Helvetica" panose="020B0604020202030204" pitchFamily="34" charset="0"/>
              </a:rPr>
              <a:t> </a:t>
            </a:r>
            <a:r>
              <a:rPr lang="fr-FR" sz="2400" dirty="0" err="1">
                <a:latin typeface="Helvetica" panose="020B0604020202030204" pitchFamily="34" charset="0"/>
              </a:rPr>
              <a:t>applying</a:t>
            </a:r>
            <a:r>
              <a:rPr lang="fr-FR" sz="2400" dirty="0">
                <a:latin typeface="Helvetica" panose="020B0604020202030204" pitchFamily="34" charset="0"/>
              </a:rPr>
              <a:t> for jobs</a:t>
            </a:r>
          </a:p>
          <a:p>
            <a:r>
              <a:rPr lang="fr-FR" sz="2400" dirty="0">
                <a:latin typeface="Helvetica" panose="020B0604020202030204" pitchFamily="34" charset="0"/>
              </a:rPr>
              <a:t>73% </a:t>
            </a:r>
            <a:r>
              <a:rPr lang="fr-FR" sz="2400" dirty="0" err="1">
                <a:latin typeface="Helvetica" panose="020B0604020202030204" pitchFamily="34" charset="0"/>
              </a:rPr>
              <a:t>would</a:t>
            </a:r>
            <a:r>
              <a:rPr lang="fr-FR" sz="2400" dirty="0">
                <a:latin typeface="Helvetica" panose="020B0604020202030204" pitchFamily="34" charset="0"/>
              </a:rPr>
              <a:t> not </a:t>
            </a:r>
            <a:r>
              <a:rPr lang="fr-FR" sz="2400" dirty="0" err="1">
                <a:latin typeface="Helvetica" panose="020B0604020202030204" pitchFamily="34" charset="0"/>
              </a:rPr>
              <a:t>apply</a:t>
            </a:r>
            <a:r>
              <a:rPr lang="fr-FR" sz="2400" dirty="0">
                <a:latin typeface="Helvetica" panose="020B0604020202030204" pitchFamily="34" charset="0"/>
              </a:rPr>
              <a:t> to a </a:t>
            </a:r>
            <a:r>
              <a:rPr lang="fr-FR" sz="2400" dirty="0" err="1">
                <a:latin typeface="Helvetica" panose="020B0604020202030204" pitchFamily="34" charset="0"/>
              </a:rPr>
              <a:t>company</a:t>
            </a:r>
            <a:r>
              <a:rPr lang="fr-FR" sz="2400" dirty="0">
                <a:latin typeface="Helvetica" panose="020B0604020202030204" pitchFamily="34" charset="0"/>
              </a:rPr>
              <a:t> </a:t>
            </a:r>
            <a:r>
              <a:rPr lang="fr-FR" sz="2400" dirty="0" err="1">
                <a:latin typeface="Helvetica" panose="020B0604020202030204" pitchFamily="34" charset="0"/>
              </a:rPr>
              <a:t>unless</a:t>
            </a:r>
            <a:r>
              <a:rPr lang="fr-FR" sz="2400" dirty="0">
                <a:latin typeface="Helvetica" panose="020B0604020202030204" pitchFamily="34" charset="0"/>
              </a:rPr>
              <a:t> </a:t>
            </a:r>
            <a:r>
              <a:rPr lang="fr-FR" sz="2400" dirty="0" err="1">
                <a:latin typeface="Helvetica" panose="020B0604020202030204" pitchFamily="34" charset="0"/>
              </a:rPr>
              <a:t>its</a:t>
            </a:r>
            <a:r>
              <a:rPr lang="fr-FR" sz="2400" dirty="0">
                <a:latin typeface="Helvetica" panose="020B0604020202030204" pitchFamily="34" charset="0"/>
              </a:rPr>
              <a:t> values </a:t>
            </a:r>
            <a:r>
              <a:rPr lang="fr-FR" sz="2400" dirty="0" err="1">
                <a:latin typeface="Helvetica" panose="020B0604020202030204" pitchFamily="34" charset="0"/>
              </a:rPr>
              <a:t>aligned</a:t>
            </a:r>
            <a:r>
              <a:rPr lang="fr-FR" sz="2400" dirty="0">
                <a:latin typeface="Helvetica" panose="020B0604020202030204" pitchFamily="34" charset="0"/>
              </a:rPr>
              <a:t> </a:t>
            </a:r>
            <a:r>
              <a:rPr lang="fr-FR" sz="2400" dirty="0" err="1">
                <a:latin typeface="Helvetica" panose="020B0604020202030204" pitchFamily="34" charset="0"/>
              </a:rPr>
              <a:t>with</a:t>
            </a:r>
            <a:r>
              <a:rPr lang="fr-FR" sz="2400" dirty="0">
                <a:latin typeface="Helvetica" panose="020B0604020202030204" pitchFamily="34" charset="0"/>
              </a:rPr>
              <a:t> </a:t>
            </a:r>
            <a:r>
              <a:rPr lang="fr-FR" sz="2400" dirty="0" err="1">
                <a:latin typeface="Helvetica" panose="020B0604020202030204" pitchFamily="34" charset="0"/>
              </a:rPr>
              <a:t>their</a:t>
            </a:r>
            <a:r>
              <a:rPr lang="fr-FR" sz="2400" dirty="0">
                <a:latin typeface="Helvetica" panose="020B0604020202030204" pitchFamily="34" charset="0"/>
              </a:rPr>
              <a:t> </a:t>
            </a:r>
            <a:r>
              <a:rPr lang="fr-FR" sz="2400" dirty="0" err="1">
                <a:latin typeface="Helvetica" panose="020B0604020202030204" pitchFamily="34" charset="0"/>
              </a:rPr>
              <a:t>personal</a:t>
            </a:r>
            <a:r>
              <a:rPr lang="fr-FR" sz="2400" dirty="0">
                <a:latin typeface="Helvetica" panose="020B0604020202030204" pitchFamily="34" charset="0"/>
              </a:rPr>
              <a:t> values</a:t>
            </a:r>
          </a:p>
          <a:p>
            <a:endParaRPr lang="fr-FR" sz="2400" dirty="0">
              <a:latin typeface="Helvetica" panose="020B0604020202030204" pitchFamily="34" charset="0"/>
            </a:endParaRPr>
          </a:p>
          <a:p>
            <a:pPr marL="0" indent="0">
              <a:buNone/>
            </a:pPr>
            <a:r>
              <a:rPr lang="en-GB" sz="2400" dirty="0">
                <a:latin typeface="Helvetica" panose="020B0604020202030204" pitchFamily="34" charset="0"/>
              </a:rPr>
              <a:t>Poor fit between individual and organisational values is related to lower organisational commitment, lower job satisfaction and higher intention to quit (</a:t>
            </a:r>
            <a:r>
              <a:rPr lang="it-IT" sz="2400" dirty="0">
                <a:latin typeface="Helvetica" panose="020B0604020202030204" pitchFamily="34" charset="0"/>
              </a:rPr>
              <a:t>Lucy Cennamo &amp; Dianne Gardner, 2008) and employee burnout (Siegall &amp; McDonald, 2004)</a:t>
            </a:r>
          </a:p>
        </p:txBody>
      </p:sp>
    </p:spTree>
    <p:extLst>
      <p:ext uri="{BB962C8B-B14F-4D97-AF65-F5344CB8AC3E}">
        <p14:creationId xmlns:p14="http://schemas.microsoft.com/office/powerpoint/2010/main" val="1241699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Helvetica" panose="020B0604020202030204" pitchFamily="34" charset="0"/>
              </a:rPr>
              <a:t>St Mary’s Values</a:t>
            </a:r>
          </a:p>
        </p:txBody>
      </p:sp>
      <p:grpSp>
        <p:nvGrpSpPr>
          <p:cNvPr id="3" name="Group 2">
            <a:extLst>
              <a:ext uri="{FF2B5EF4-FFF2-40B4-BE49-F238E27FC236}">
                <a16:creationId xmlns:a16="http://schemas.microsoft.com/office/drawing/2014/main" id="{BB40E947-BC22-4F7E-8425-822A9358E682}"/>
              </a:ext>
            </a:extLst>
          </p:cNvPr>
          <p:cNvGrpSpPr/>
          <p:nvPr/>
        </p:nvGrpSpPr>
        <p:grpSpPr>
          <a:xfrm>
            <a:off x="1899354" y="1421877"/>
            <a:ext cx="2672646" cy="4613163"/>
            <a:chOff x="1899354" y="1421877"/>
            <a:chExt cx="2672646" cy="4613163"/>
          </a:xfrm>
        </p:grpSpPr>
        <p:sp>
          <p:nvSpPr>
            <p:cNvPr id="5" name="Rounded Rectangle 4"/>
            <p:cNvSpPr/>
            <p:nvPr/>
          </p:nvSpPr>
          <p:spPr>
            <a:xfrm>
              <a:off x="1899354" y="1421877"/>
              <a:ext cx="2672646" cy="92420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400" dirty="0">
                  <a:latin typeface="Helvetica" panose="020B0604020202030204" pitchFamily="34" charset="0"/>
                </a:rPr>
                <a:t>Inclusiveness</a:t>
              </a:r>
            </a:p>
          </p:txBody>
        </p:sp>
        <p:sp>
          <p:nvSpPr>
            <p:cNvPr id="11" name="Rounded Rectangle 10"/>
            <p:cNvSpPr/>
            <p:nvPr/>
          </p:nvSpPr>
          <p:spPr>
            <a:xfrm>
              <a:off x="1899354" y="2587460"/>
              <a:ext cx="2672646" cy="34475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latin typeface="Helvetica" panose="020B0604020202030204" pitchFamily="34" charset="0"/>
                </a:rPr>
                <a:t>We celebrate differences, recognising that everyone is born with a unique identity. St Mary’s is a place where students and staff can reach their full potential and make a positive contribution to society.</a:t>
              </a:r>
            </a:p>
          </p:txBody>
        </p:sp>
      </p:grpSp>
      <p:grpSp>
        <p:nvGrpSpPr>
          <p:cNvPr id="16" name="Group 15">
            <a:extLst>
              <a:ext uri="{FF2B5EF4-FFF2-40B4-BE49-F238E27FC236}">
                <a16:creationId xmlns:a16="http://schemas.microsoft.com/office/drawing/2014/main" id="{190AA12B-9853-482A-BEDC-7F49FF2D18AE}"/>
              </a:ext>
            </a:extLst>
          </p:cNvPr>
          <p:cNvGrpSpPr/>
          <p:nvPr/>
        </p:nvGrpSpPr>
        <p:grpSpPr>
          <a:xfrm>
            <a:off x="4759570" y="1421876"/>
            <a:ext cx="2230392" cy="4613159"/>
            <a:chOff x="4759570" y="1421876"/>
            <a:chExt cx="2230392" cy="4613159"/>
          </a:xfrm>
        </p:grpSpPr>
        <p:sp>
          <p:nvSpPr>
            <p:cNvPr id="6" name="Rounded Rectangle 5"/>
            <p:cNvSpPr/>
            <p:nvPr/>
          </p:nvSpPr>
          <p:spPr>
            <a:xfrm>
              <a:off x="4759939" y="1421876"/>
              <a:ext cx="2229653" cy="92420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400" dirty="0">
                  <a:latin typeface="Helvetica" panose="020B0604020202030204" pitchFamily="34" charset="0"/>
                </a:rPr>
                <a:t>Generosity of Spirit</a:t>
              </a:r>
            </a:p>
          </p:txBody>
        </p:sp>
        <p:sp>
          <p:nvSpPr>
            <p:cNvPr id="12" name="Rounded Rectangle 11"/>
            <p:cNvSpPr/>
            <p:nvPr/>
          </p:nvSpPr>
          <p:spPr>
            <a:xfrm>
              <a:off x="4759570" y="2587455"/>
              <a:ext cx="2230392" cy="34475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latin typeface="Helvetica" panose="020B0604020202030204" pitchFamily="34" charset="0"/>
                </a:rPr>
                <a:t>Our generosity of spirit sets us apart. It can be seen in the encouragement, collegiality, empathy, helpfulness and service to be found across the University.</a:t>
              </a:r>
            </a:p>
            <a:p>
              <a:pPr algn="ctr"/>
              <a:endParaRPr lang="en-GB" dirty="0">
                <a:latin typeface="Helvetica" panose="020B0604020202030204" pitchFamily="34" charset="0"/>
              </a:endParaRPr>
            </a:p>
          </p:txBody>
        </p:sp>
      </p:grpSp>
      <p:grpSp>
        <p:nvGrpSpPr>
          <p:cNvPr id="17" name="Group 16">
            <a:extLst>
              <a:ext uri="{FF2B5EF4-FFF2-40B4-BE49-F238E27FC236}">
                <a16:creationId xmlns:a16="http://schemas.microsoft.com/office/drawing/2014/main" id="{180B7F49-DD97-43FC-9488-BEABE080F406}"/>
              </a:ext>
            </a:extLst>
          </p:cNvPr>
          <p:cNvGrpSpPr/>
          <p:nvPr/>
        </p:nvGrpSpPr>
        <p:grpSpPr>
          <a:xfrm>
            <a:off x="7190936" y="1421876"/>
            <a:ext cx="2230392" cy="4613159"/>
            <a:chOff x="7190936" y="1421876"/>
            <a:chExt cx="2230392" cy="4613159"/>
          </a:xfrm>
        </p:grpSpPr>
        <p:sp>
          <p:nvSpPr>
            <p:cNvPr id="7" name="Rounded Rectangle 6"/>
            <p:cNvSpPr/>
            <p:nvPr/>
          </p:nvSpPr>
          <p:spPr>
            <a:xfrm>
              <a:off x="7190936" y="1421876"/>
              <a:ext cx="2229653" cy="92420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400" dirty="0">
                  <a:latin typeface="Helvetica" panose="020B0604020202030204" pitchFamily="34" charset="0"/>
                </a:rPr>
                <a:t>Excellence</a:t>
              </a:r>
            </a:p>
          </p:txBody>
        </p:sp>
        <p:sp>
          <p:nvSpPr>
            <p:cNvPr id="13" name="Rounded Rectangle 12"/>
            <p:cNvSpPr/>
            <p:nvPr/>
          </p:nvSpPr>
          <p:spPr>
            <a:xfrm>
              <a:off x="7190936" y="2587455"/>
              <a:ext cx="2230392" cy="34475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dirty="0">
                  <a:latin typeface="Helvetica" panose="020B0604020202030204" pitchFamily="34" charset="0"/>
                </a:rPr>
                <a:t>We strive to be the best at everything we do. We seek professionalism through setting high standards and continuous improvement in all our practices and work.</a:t>
              </a:r>
            </a:p>
            <a:p>
              <a:pPr algn="ctr"/>
              <a:endParaRPr lang="en-GB" dirty="0">
                <a:latin typeface="Helvetica" panose="020B0604020202030204" pitchFamily="34" charset="0"/>
              </a:endParaRPr>
            </a:p>
          </p:txBody>
        </p:sp>
      </p:grpSp>
      <p:grpSp>
        <p:nvGrpSpPr>
          <p:cNvPr id="18" name="Group 17">
            <a:extLst>
              <a:ext uri="{FF2B5EF4-FFF2-40B4-BE49-F238E27FC236}">
                <a16:creationId xmlns:a16="http://schemas.microsoft.com/office/drawing/2014/main" id="{BBF6DB87-9054-4F85-8E1F-DCBFCB080197}"/>
              </a:ext>
            </a:extLst>
          </p:cNvPr>
          <p:cNvGrpSpPr/>
          <p:nvPr/>
        </p:nvGrpSpPr>
        <p:grpSpPr>
          <a:xfrm>
            <a:off x="9622302" y="1421876"/>
            <a:ext cx="2082018" cy="4613161"/>
            <a:chOff x="9622302" y="1421876"/>
            <a:chExt cx="2082018" cy="4613161"/>
          </a:xfrm>
        </p:grpSpPr>
        <p:sp>
          <p:nvSpPr>
            <p:cNvPr id="8" name="Rounded Rectangle 7"/>
            <p:cNvSpPr/>
            <p:nvPr/>
          </p:nvSpPr>
          <p:spPr>
            <a:xfrm>
              <a:off x="9622302" y="1421876"/>
              <a:ext cx="2078770" cy="92420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400" dirty="0">
                  <a:latin typeface="Helvetica" panose="020B0604020202030204" pitchFamily="34" charset="0"/>
                </a:rPr>
                <a:t>Respect</a:t>
              </a:r>
            </a:p>
          </p:txBody>
        </p:sp>
        <p:sp>
          <p:nvSpPr>
            <p:cNvPr id="14" name="Rounded Rectangle 13"/>
            <p:cNvSpPr/>
            <p:nvPr/>
          </p:nvSpPr>
          <p:spPr>
            <a:xfrm>
              <a:off x="9622302" y="2587457"/>
              <a:ext cx="2082018" cy="344758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en-GB" sz="2000" dirty="0">
                  <a:latin typeface="Helvetica" panose="020B0604020202030204" pitchFamily="34" charset="0"/>
                </a:rPr>
                <a:t>We respect everybody. We treat everyone as we ourselves would want to be treated.</a:t>
              </a:r>
            </a:p>
          </p:txBody>
        </p:sp>
      </p:grpSp>
    </p:spTree>
    <p:extLst>
      <p:ext uri="{BB962C8B-B14F-4D97-AF65-F5344CB8AC3E}">
        <p14:creationId xmlns:p14="http://schemas.microsoft.com/office/powerpoint/2010/main" val="46105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Helvetica" panose="020B0604020202030204" pitchFamily="34" charset="0"/>
              </a:rPr>
              <a:t>Your Role</a:t>
            </a:r>
          </a:p>
        </p:txBody>
      </p:sp>
    </p:spTree>
    <p:extLst>
      <p:ext uri="{BB962C8B-B14F-4D97-AF65-F5344CB8AC3E}">
        <p14:creationId xmlns:p14="http://schemas.microsoft.com/office/powerpoint/2010/main" val="578830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Manager’s impact on team culture</a:t>
            </a:r>
          </a:p>
        </p:txBody>
      </p:sp>
      <p:sp>
        <p:nvSpPr>
          <p:cNvPr id="3" name="Content Placeholder 2"/>
          <p:cNvSpPr>
            <a:spLocks noGrp="1"/>
          </p:cNvSpPr>
          <p:nvPr>
            <p:ph idx="1"/>
          </p:nvPr>
        </p:nvSpPr>
        <p:spPr>
          <a:xfrm>
            <a:off x="1776984" y="2602523"/>
            <a:ext cx="9576816" cy="3574440"/>
          </a:xfrm>
        </p:spPr>
        <p:txBody>
          <a:bodyPr/>
          <a:lstStyle/>
          <a:p>
            <a:pPr marL="0" indent="0">
              <a:buNone/>
            </a:pPr>
            <a:r>
              <a:rPr lang="en-GB" dirty="0">
                <a:latin typeface="Helvetica" panose="020B0604020202030204" pitchFamily="34" charset="0"/>
              </a:rPr>
              <a:t>“While many managers acknowledge the significance of culture, few realize the roles and responsibilities that they have in its development.” </a:t>
            </a:r>
          </a:p>
          <a:p>
            <a:pPr marL="0" indent="0" algn="r">
              <a:buNone/>
            </a:pPr>
            <a:r>
              <a:rPr lang="en-GB" dirty="0">
                <a:latin typeface="Helvetica" panose="020B0604020202030204" pitchFamily="34" charset="0"/>
              </a:rPr>
              <a:t>(Christine Kane-</a:t>
            </a:r>
            <a:r>
              <a:rPr lang="en-GB" dirty="0" err="1">
                <a:latin typeface="Helvetica" panose="020B0604020202030204" pitchFamily="34" charset="0"/>
              </a:rPr>
              <a:t>Urrabazo</a:t>
            </a:r>
            <a:r>
              <a:rPr lang="en-GB" dirty="0">
                <a:latin typeface="Helvetica" panose="020B0604020202030204" pitchFamily="34" charset="0"/>
              </a:rPr>
              <a:t>, in Journal of Nursing Management 2006)</a:t>
            </a:r>
          </a:p>
        </p:txBody>
      </p:sp>
    </p:spTree>
    <p:extLst>
      <p:ext uri="{BB962C8B-B14F-4D97-AF65-F5344CB8AC3E}">
        <p14:creationId xmlns:p14="http://schemas.microsoft.com/office/powerpoint/2010/main" val="78895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Helvetica" panose="020B0604020202030204" pitchFamily="34" charset="0"/>
              </a:rPr>
              <a:t>Phase 1 – Manager’s Role</a:t>
            </a:r>
          </a:p>
        </p:txBody>
      </p:sp>
      <p:sp>
        <p:nvSpPr>
          <p:cNvPr id="3" name="Content Placeholder 2"/>
          <p:cNvSpPr>
            <a:spLocks noGrp="1"/>
          </p:cNvSpPr>
          <p:nvPr>
            <p:ph idx="1"/>
          </p:nvPr>
        </p:nvSpPr>
        <p:spPr/>
        <p:txBody>
          <a:bodyPr/>
          <a:lstStyle/>
          <a:p>
            <a:r>
              <a:rPr lang="en-GB" dirty="0">
                <a:latin typeface="Helvetica" panose="020B0604020202030204" pitchFamily="34" charset="0"/>
              </a:rPr>
              <a:t>Agree with the team 2-3 standards of behaviour that lay out how you are going to demonstrate the values in day to day activity to embed St Mary’s Values</a:t>
            </a:r>
          </a:p>
          <a:p>
            <a:endParaRPr lang="en-GB" dirty="0">
              <a:latin typeface="Helvetica" panose="020B0604020202030204" pitchFamily="34" charset="0"/>
            </a:endParaRPr>
          </a:p>
          <a:p>
            <a:r>
              <a:rPr lang="en-GB" dirty="0">
                <a:latin typeface="Helvetica" panose="020B0604020202030204" pitchFamily="34" charset="0"/>
              </a:rPr>
              <a:t>Ensure poster is created and emailed to OD for printing</a:t>
            </a:r>
          </a:p>
          <a:p>
            <a:endParaRPr lang="en-GB" dirty="0">
              <a:latin typeface="Helvetica" panose="020B0604020202030204" pitchFamily="34" charset="0"/>
            </a:endParaRPr>
          </a:p>
          <a:p>
            <a:r>
              <a:rPr lang="en-GB" dirty="0">
                <a:latin typeface="Helvetica" panose="020B0604020202030204" pitchFamily="34" charset="0"/>
              </a:rPr>
              <a:t>Facilitate ongoing discussion about team culture and values</a:t>
            </a:r>
          </a:p>
        </p:txBody>
      </p:sp>
    </p:spTree>
    <p:extLst>
      <p:ext uri="{BB962C8B-B14F-4D97-AF65-F5344CB8AC3E}">
        <p14:creationId xmlns:p14="http://schemas.microsoft.com/office/powerpoint/2010/main" val="1673221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559e8a90-c5f0-4960-93bb-48a9a6be2d22">R63NPHTH4QFH-351016149-10</_dlc_DocId>
    <_dlc_DocIdUrl xmlns="559e8a90-c5f0-4960-93bb-48a9a6be2d22">
      <Url>https://staffnet.stmarys.ac.uk/services-departments/HumanResources/StaffDevelopment/_layouts/15/DocIdRedir.aspx?ID=R63NPHTH4QFH-351016149-10</Url>
      <Description>R63NPHTH4QFH-351016149-10</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6F091C5B2A371D46BCDB7EF32DA97571" ma:contentTypeVersion="0" ma:contentTypeDescription="Create a new document." ma:contentTypeScope="" ma:versionID="86620b067dd157cdcb186537e125a971">
  <xsd:schema xmlns:xsd="http://www.w3.org/2001/XMLSchema" xmlns:xs="http://www.w3.org/2001/XMLSchema" xmlns:p="http://schemas.microsoft.com/office/2006/metadata/properties" xmlns:ns2="559e8a90-c5f0-4960-93bb-48a9a6be2d22" targetNamespace="http://schemas.microsoft.com/office/2006/metadata/properties" ma:root="true" ma:fieldsID="0e11bda46350256e5c89528a8ce795b5" ns2:_="">
    <xsd:import namespace="559e8a90-c5f0-4960-93bb-48a9a6be2d22"/>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9e8a90-c5f0-4960-93bb-48a9a6be2d22"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852371C-D124-4CD3-97F8-C6A4BD382BA2}">
  <ds:schemaRefs>
    <ds:schemaRef ds:uri="http://schemas.microsoft.com/sharepoint/events"/>
  </ds:schemaRefs>
</ds:datastoreItem>
</file>

<file path=customXml/itemProps2.xml><?xml version="1.0" encoding="utf-8"?>
<ds:datastoreItem xmlns:ds="http://schemas.openxmlformats.org/officeDocument/2006/customXml" ds:itemID="{38194137-3889-4BEC-9FC8-B8255C9F7B50}">
  <ds:schemaRefs>
    <ds:schemaRef ds:uri="http://schemas.microsoft.com/sharepoint/v3/contenttype/forms"/>
  </ds:schemaRefs>
</ds:datastoreItem>
</file>

<file path=customXml/itemProps3.xml><?xml version="1.0" encoding="utf-8"?>
<ds:datastoreItem xmlns:ds="http://schemas.openxmlformats.org/officeDocument/2006/customXml" ds:itemID="{42942FB2-B341-448C-8525-D638F00F8DF4}">
  <ds:schemaRefs>
    <ds:schemaRef ds:uri="http://schemas.microsoft.com/office/2006/documentManagement/types"/>
    <ds:schemaRef ds:uri="http://purl.org/dc/dcmitype/"/>
    <ds:schemaRef ds:uri="http://purl.org/dc/terms/"/>
    <ds:schemaRef ds:uri="http://www.w3.org/XML/1998/namespace"/>
    <ds:schemaRef ds:uri="559e8a90-c5f0-4960-93bb-48a9a6be2d22"/>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4.xml><?xml version="1.0" encoding="utf-8"?>
<ds:datastoreItem xmlns:ds="http://schemas.openxmlformats.org/officeDocument/2006/customXml" ds:itemID="{6509B7C6-A95C-4CCD-B9EC-1A5DEC9BD7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9e8a90-c5f0-4960-93bb-48a9a6be2d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1597</TotalTime>
  <Words>872</Words>
  <Application>Microsoft Office PowerPoint</Application>
  <PresentationFormat>Widescreen</PresentationFormat>
  <Paragraphs>105</Paragraphs>
  <Slides>18</Slides>
  <Notes>8</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Helvetica</vt:lpstr>
      <vt:lpstr>Office Theme</vt:lpstr>
      <vt:lpstr>   Our Values Manager Train the Trainer Session  Tally Kandola, OD Lead Maria Stopyra, OD Partner</vt:lpstr>
      <vt:lpstr>St Mary’s Values</vt:lpstr>
      <vt:lpstr>Objectives</vt:lpstr>
      <vt:lpstr>Why Values?</vt:lpstr>
      <vt:lpstr>Why Values?</vt:lpstr>
      <vt:lpstr>St Mary’s Values</vt:lpstr>
      <vt:lpstr>Your Role</vt:lpstr>
      <vt:lpstr>Manager’s impact on team culture</vt:lpstr>
      <vt:lpstr>Phase 1 – Manager’s Role</vt:lpstr>
      <vt:lpstr>Session Plan</vt:lpstr>
      <vt:lpstr>Values Poster</vt:lpstr>
      <vt:lpstr>What can managers do?</vt:lpstr>
      <vt:lpstr>Case Study:  London North West University Healthcare NHS Trust </vt:lpstr>
      <vt:lpstr>How are we measuring impact?</vt:lpstr>
      <vt:lpstr>Back to your role</vt:lpstr>
      <vt:lpstr>Resources</vt:lpstr>
      <vt:lpstr>What else could we be doing to embed our values?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 Mary’s Management Development Programme Module 1: Self as a Manager  Louise Atkinson, OD Consultant Dominika Sarosiek, OD Consultant</dc:title>
  <dc:creator>Louise Atkinson</dc:creator>
  <cp:lastModifiedBy>Andrea McComb</cp:lastModifiedBy>
  <cp:revision>75</cp:revision>
  <cp:lastPrinted>2017-11-20T17:04:35Z</cp:lastPrinted>
  <dcterms:created xsi:type="dcterms:W3CDTF">2017-11-20T13:00:45Z</dcterms:created>
  <dcterms:modified xsi:type="dcterms:W3CDTF">2021-03-05T17:00:08Z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0x0101006F091C5B2A371D46BCDB7EF32DA97571</vt:lpwstr>
  </property>
  <property fmtid="{D5CDD505-2E9C-101B-9397-08002B2CF9AE}" pid="3" name="_dlc_DocIdItemGuid">
    <vt:lpwstr>aa8e07c3-e652-4aa3-b308-78ee0ac4b123</vt:lpwstr>
  </property>
</Properties>
</file>