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 id="2147483671" r:id="rId7"/>
  </p:sldMasterIdLst>
  <p:notesMasterIdLst>
    <p:notesMasterId r:id="rId55"/>
  </p:notesMasterIdLst>
  <p:handoutMasterIdLst>
    <p:handoutMasterId r:id="rId56"/>
  </p:handoutMasterIdLst>
  <p:sldIdLst>
    <p:sldId id="258" r:id="rId8"/>
    <p:sldId id="257" r:id="rId9"/>
    <p:sldId id="274" r:id="rId10"/>
    <p:sldId id="332" r:id="rId11"/>
    <p:sldId id="334" r:id="rId12"/>
    <p:sldId id="335" r:id="rId13"/>
    <p:sldId id="394" r:id="rId14"/>
    <p:sldId id="395" r:id="rId15"/>
    <p:sldId id="415" r:id="rId16"/>
    <p:sldId id="328" r:id="rId17"/>
    <p:sldId id="414" r:id="rId18"/>
    <p:sldId id="386" r:id="rId19"/>
    <p:sldId id="343" r:id="rId20"/>
    <p:sldId id="345" r:id="rId21"/>
    <p:sldId id="359" r:id="rId22"/>
    <p:sldId id="333" r:id="rId23"/>
    <p:sldId id="416" r:id="rId24"/>
    <p:sldId id="398" r:id="rId25"/>
    <p:sldId id="372" r:id="rId26"/>
    <p:sldId id="379" r:id="rId27"/>
    <p:sldId id="399" r:id="rId28"/>
    <p:sldId id="393" r:id="rId29"/>
    <p:sldId id="420" r:id="rId30"/>
    <p:sldId id="421" r:id="rId31"/>
    <p:sldId id="422" r:id="rId32"/>
    <p:sldId id="403" r:id="rId33"/>
    <p:sldId id="423" r:id="rId34"/>
    <p:sldId id="424" r:id="rId35"/>
    <p:sldId id="397" r:id="rId36"/>
    <p:sldId id="425" r:id="rId37"/>
    <p:sldId id="346" r:id="rId38"/>
    <p:sldId id="370" r:id="rId39"/>
    <p:sldId id="400" r:id="rId40"/>
    <p:sldId id="380" r:id="rId41"/>
    <p:sldId id="352" r:id="rId42"/>
    <p:sldId id="426" r:id="rId43"/>
    <p:sldId id="427" r:id="rId44"/>
    <p:sldId id="383" r:id="rId45"/>
    <p:sldId id="406" r:id="rId46"/>
    <p:sldId id="409" r:id="rId47"/>
    <p:sldId id="410" r:id="rId48"/>
    <p:sldId id="411" r:id="rId49"/>
    <p:sldId id="412" r:id="rId50"/>
    <p:sldId id="390" r:id="rId51"/>
    <p:sldId id="417" r:id="rId52"/>
    <p:sldId id="418" r:id="rId53"/>
    <p:sldId id="428" r:id="rId54"/>
  </p:sldIdLst>
  <p:sldSz cx="9144000" cy="6858000" type="screen4x3"/>
  <p:notesSz cx="6858000" cy="9144000"/>
  <p:defaultTex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A"/>
    <a:srgbClr val="1192D1"/>
    <a:srgbClr val="F68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5" autoAdjust="0"/>
    <p:restoredTop sz="94683" autoAdjust="0"/>
  </p:normalViewPr>
  <p:slideViewPr>
    <p:cSldViewPr snapToGrid="0">
      <p:cViewPr varScale="1">
        <p:scale>
          <a:sx n="63" d="100"/>
          <a:sy n="63" d="100"/>
        </p:scale>
        <p:origin x="140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88495550324163E-2"/>
          <c:y val="0.10482939632545932"/>
          <c:w val="0.6160958878158822"/>
          <c:h val="0.61550773662317892"/>
        </c:manualLayout>
      </c:layout>
      <c:barChart>
        <c:barDir val="col"/>
        <c:grouping val="stacked"/>
        <c:varyColors val="0"/>
        <c:ser>
          <c:idx val="0"/>
          <c:order val="0"/>
          <c:tx>
            <c:strRef>
              <c:f>'FL 10 year'!$A$2</c:f>
              <c:strCache>
                <c:ptCount val="1"/>
                <c:pt idx="0">
                  <c:v>BlackRock 50:50 Global Equity Fund</c:v>
                </c:pt>
              </c:strCache>
            </c:strRef>
          </c:tx>
          <c:spPr>
            <a:solidFill>
              <a:schemeClr val="tx2">
                <a:lumMod val="50000"/>
              </a:schemeClr>
            </a:solidFill>
          </c:spPr>
          <c:invertIfNegative val="0"/>
          <c:cat>
            <c:strRef>
              <c:f>'FL 10 year'!$B$1:$L$1</c:f>
              <c:strCache>
                <c:ptCount val="11"/>
                <c:pt idx="0">
                  <c:v>10+</c:v>
                </c:pt>
                <c:pt idx="1">
                  <c:v>9</c:v>
                </c:pt>
                <c:pt idx="2">
                  <c:v>8</c:v>
                </c:pt>
                <c:pt idx="3">
                  <c:v>7</c:v>
                </c:pt>
                <c:pt idx="4">
                  <c:v>6</c:v>
                </c:pt>
                <c:pt idx="5">
                  <c:v>5</c:v>
                </c:pt>
                <c:pt idx="6">
                  <c:v>4</c:v>
                </c:pt>
                <c:pt idx="7">
                  <c:v>3</c:v>
                </c:pt>
                <c:pt idx="8">
                  <c:v>2</c:v>
                </c:pt>
                <c:pt idx="9">
                  <c:v>1</c:v>
                </c:pt>
                <c:pt idx="10">
                  <c:v>0</c:v>
                </c:pt>
              </c:strCache>
            </c:strRef>
          </c:cat>
          <c:val>
            <c:numRef>
              <c:f>'FL 10 year'!$B$2:$L$2</c:f>
              <c:numCache>
                <c:formatCode>0.0%</c:formatCode>
                <c:ptCount val="11"/>
                <c:pt idx="0">
                  <c:v>1</c:v>
                </c:pt>
                <c:pt idx="1">
                  <c:v>0.9</c:v>
                </c:pt>
                <c:pt idx="2">
                  <c:v>0.8</c:v>
                </c:pt>
                <c:pt idx="3">
                  <c:v>0.7</c:v>
                </c:pt>
                <c:pt idx="4">
                  <c:v>0.6</c:v>
                </c:pt>
                <c:pt idx="5">
                  <c:v>0.5</c:v>
                </c:pt>
                <c:pt idx="6">
                  <c:v>0.4</c:v>
                </c:pt>
                <c:pt idx="7">
                  <c:v>0.3</c:v>
                </c:pt>
                <c:pt idx="8">
                  <c:v>0.2</c:v>
                </c:pt>
                <c:pt idx="9">
                  <c:v>0.1</c:v>
                </c:pt>
                <c:pt idx="10">
                  <c:v>0</c:v>
                </c:pt>
              </c:numCache>
            </c:numRef>
          </c:val>
          <c:extLst>
            <c:ext xmlns:c16="http://schemas.microsoft.com/office/drawing/2014/chart" uri="{C3380CC4-5D6E-409C-BE32-E72D297353CC}">
              <c16:uniqueId val="{00000000-42DE-47B8-8E20-0944F88FC5C7}"/>
            </c:ext>
          </c:extLst>
        </c:ser>
        <c:ser>
          <c:idx val="4"/>
          <c:order val="1"/>
          <c:tx>
            <c:strRef>
              <c:f>'FL 10 year'!$A$3</c:f>
              <c:strCache>
                <c:ptCount val="1"/>
                <c:pt idx="0">
                  <c:v>Pre-Retirement Fund</c:v>
                </c:pt>
              </c:strCache>
            </c:strRef>
          </c:tx>
          <c:spPr>
            <a:solidFill>
              <a:schemeClr val="tx2">
                <a:lumMod val="60000"/>
                <a:lumOff val="40000"/>
              </a:schemeClr>
            </a:solidFill>
          </c:spPr>
          <c:invertIfNegative val="0"/>
          <c:cat>
            <c:strRef>
              <c:f>'FL 10 year'!$B$1:$L$1</c:f>
              <c:strCache>
                <c:ptCount val="11"/>
                <c:pt idx="0">
                  <c:v>10+</c:v>
                </c:pt>
                <c:pt idx="1">
                  <c:v>9</c:v>
                </c:pt>
                <c:pt idx="2">
                  <c:v>8</c:v>
                </c:pt>
                <c:pt idx="3">
                  <c:v>7</c:v>
                </c:pt>
                <c:pt idx="4">
                  <c:v>6</c:v>
                </c:pt>
                <c:pt idx="5">
                  <c:v>5</c:v>
                </c:pt>
                <c:pt idx="6">
                  <c:v>4</c:v>
                </c:pt>
                <c:pt idx="7">
                  <c:v>3</c:v>
                </c:pt>
                <c:pt idx="8">
                  <c:v>2</c:v>
                </c:pt>
                <c:pt idx="9">
                  <c:v>1</c:v>
                </c:pt>
                <c:pt idx="10">
                  <c:v>0</c:v>
                </c:pt>
              </c:strCache>
            </c:strRef>
          </c:cat>
          <c:val>
            <c:numRef>
              <c:f>'FL 10 year'!$B$3:$L$3</c:f>
              <c:numCache>
                <c:formatCode>0.0%</c:formatCode>
                <c:ptCount val="11"/>
                <c:pt idx="0">
                  <c:v>0</c:v>
                </c:pt>
                <c:pt idx="1">
                  <c:v>0.1</c:v>
                </c:pt>
                <c:pt idx="2">
                  <c:v>0.2</c:v>
                </c:pt>
                <c:pt idx="3">
                  <c:v>0.3</c:v>
                </c:pt>
                <c:pt idx="4">
                  <c:v>0.4</c:v>
                </c:pt>
                <c:pt idx="5">
                  <c:v>0.5</c:v>
                </c:pt>
                <c:pt idx="6">
                  <c:v>0.55000000000000004</c:v>
                </c:pt>
                <c:pt idx="7">
                  <c:v>0.6</c:v>
                </c:pt>
                <c:pt idx="8">
                  <c:v>0.65</c:v>
                </c:pt>
                <c:pt idx="9">
                  <c:v>0.7</c:v>
                </c:pt>
                <c:pt idx="10">
                  <c:v>0.75</c:v>
                </c:pt>
              </c:numCache>
            </c:numRef>
          </c:val>
          <c:extLst>
            <c:ext xmlns:c16="http://schemas.microsoft.com/office/drawing/2014/chart" uri="{C3380CC4-5D6E-409C-BE32-E72D297353CC}">
              <c16:uniqueId val="{00000001-42DE-47B8-8E20-0944F88FC5C7}"/>
            </c:ext>
          </c:extLst>
        </c:ser>
        <c:ser>
          <c:idx val="5"/>
          <c:order val="2"/>
          <c:tx>
            <c:strRef>
              <c:f>'FL 10 year'!$A$4</c:f>
              <c:strCache>
                <c:ptCount val="1"/>
                <c:pt idx="0">
                  <c:v>Cash Fund</c:v>
                </c:pt>
              </c:strCache>
            </c:strRef>
          </c:tx>
          <c:spPr>
            <a:solidFill>
              <a:schemeClr val="tx2">
                <a:lumMod val="20000"/>
                <a:lumOff val="80000"/>
              </a:schemeClr>
            </a:solidFill>
          </c:spPr>
          <c:invertIfNegative val="0"/>
          <c:cat>
            <c:strRef>
              <c:f>'FL 10 year'!$B$1:$L$1</c:f>
              <c:strCache>
                <c:ptCount val="11"/>
                <c:pt idx="0">
                  <c:v>10+</c:v>
                </c:pt>
                <c:pt idx="1">
                  <c:v>9</c:v>
                </c:pt>
                <c:pt idx="2">
                  <c:v>8</c:v>
                </c:pt>
                <c:pt idx="3">
                  <c:v>7</c:v>
                </c:pt>
                <c:pt idx="4">
                  <c:v>6</c:v>
                </c:pt>
                <c:pt idx="5">
                  <c:v>5</c:v>
                </c:pt>
                <c:pt idx="6">
                  <c:v>4</c:v>
                </c:pt>
                <c:pt idx="7">
                  <c:v>3</c:v>
                </c:pt>
                <c:pt idx="8">
                  <c:v>2</c:v>
                </c:pt>
                <c:pt idx="9">
                  <c:v>1</c:v>
                </c:pt>
                <c:pt idx="10">
                  <c:v>0</c:v>
                </c:pt>
              </c:strCache>
            </c:strRef>
          </c:cat>
          <c:val>
            <c:numRef>
              <c:f>'FL 10 year'!$B$4:$L$4</c:f>
              <c:numCache>
                <c:formatCode>0.0%</c:formatCode>
                <c:ptCount val="11"/>
                <c:pt idx="0">
                  <c:v>0</c:v>
                </c:pt>
                <c:pt idx="1">
                  <c:v>0</c:v>
                </c:pt>
                <c:pt idx="2">
                  <c:v>0</c:v>
                </c:pt>
                <c:pt idx="3">
                  <c:v>0</c:v>
                </c:pt>
                <c:pt idx="4">
                  <c:v>0</c:v>
                </c:pt>
                <c:pt idx="5">
                  <c:v>0</c:v>
                </c:pt>
                <c:pt idx="6">
                  <c:v>0.05</c:v>
                </c:pt>
                <c:pt idx="7">
                  <c:v>0.1</c:v>
                </c:pt>
                <c:pt idx="8">
                  <c:v>0.15</c:v>
                </c:pt>
                <c:pt idx="9">
                  <c:v>0.2</c:v>
                </c:pt>
                <c:pt idx="10">
                  <c:v>0.25</c:v>
                </c:pt>
              </c:numCache>
            </c:numRef>
          </c:val>
          <c:extLst>
            <c:ext xmlns:c16="http://schemas.microsoft.com/office/drawing/2014/chart" uri="{C3380CC4-5D6E-409C-BE32-E72D297353CC}">
              <c16:uniqueId val="{00000002-42DE-47B8-8E20-0944F88FC5C7}"/>
            </c:ext>
          </c:extLst>
        </c:ser>
        <c:dLbls>
          <c:showLegendKey val="0"/>
          <c:showVal val="0"/>
          <c:showCatName val="0"/>
          <c:showSerName val="0"/>
          <c:showPercent val="0"/>
          <c:showBubbleSize val="0"/>
        </c:dLbls>
        <c:gapWidth val="55"/>
        <c:overlap val="100"/>
        <c:axId val="175069056"/>
        <c:axId val="175069616"/>
      </c:barChart>
      <c:catAx>
        <c:axId val="175069056"/>
        <c:scaling>
          <c:orientation val="minMax"/>
        </c:scaling>
        <c:delete val="0"/>
        <c:axPos val="b"/>
        <c:numFmt formatCode="General" sourceLinked="1"/>
        <c:majorTickMark val="none"/>
        <c:minorTickMark val="none"/>
        <c:tickLblPos val="nextTo"/>
        <c:spPr>
          <a:ln>
            <a:noFill/>
          </a:ln>
        </c:spPr>
        <c:crossAx val="175069616"/>
        <c:crosses val="autoZero"/>
        <c:auto val="1"/>
        <c:lblAlgn val="ctr"/>
        <c:lblOffset val="100"/>
        <c:noMultiLvlLbl val="0"/>
      </c:catAx>
      <c:valAx>
        <c:axId val="175069616"/>
        <c:scaling>
          <c:orientation val="minMax"/>
          <c:max val="1"/>
          <c:min val="0"/>
        </c:scaling>
        <c:delete val="0"/>
        <c:axPos val="l"/>
        <c:majorGridlines>
          <c:spPr>
            <a:ln>
              <a:solidFill>
                <a:schemeClr val="accent1">
                  <a:lumMod val="75000"/>
                </a:schemeClr>
              </a:solidFill>
            </a:ln>
          </c:spPr>
        </c:majorGridlines>
        <c:numFmt formatCode="0%" sourceLinked="0"/>
        <c:majorTickMark val="none"/>
        <c:minorTickMark val="none"/>
        <c:tickLblPos val="nextTo"/>
        <c:spPr>
          <a:ln>
            <a:noFill/>
          </a:ln>
        </c:spPr>
        <c:crossAx val="175069056"/>
        <c:crosses val="autoZero"/>
        <c:crossBetween val="between"/>
        <c:majorUnit val="0.1"/>
        <c:minorUnit val="0.05"/>
      </c:valAx>
    </c:plotArea>
    <c:legend>
      <c:legendPos val="r"/>
      <c:layout>
        <c:manualLayout>
          <c:xMode val="edge"/>
          <c:yMode val="edge"/>
          <c:x val="0.73623248559211452"/>
          <c:y val="0.11943383595269215"/>
          <c:w val="0.23730710677797553"/>
          <c:h val="0.54628029795870658"/>
        </c:manualLayout>
      </c:layout>
      <c:overlay val="0"/>
      <c:txPr>
        <a:bodyPr/>
        <a:lstStyle/>
        <a:p>
          <a:pPr>
            <a:defRPr sz="1200" b="1"/>
          </a:pPr>
          <a:endParaRPr lang="en-US"/>
        </a:p>
      </c:txPr>
    </c:legend>
    <c:plotVisOnly val="1"/>
    <c:dispBlanksAs val="gap"/>
    <c:showDLblsOverMax val="0"/>
  </c:chart>
  <c:spPr>
    <a:ln>
      <a:solidFill>
        <a:schemeClr val="accent1"/>
      </a:solidFill>
    </a:ln>
  </c:spPr>
  <c:txPr>
    <a:bodyPr/>
    <a:lstStyle/>
    <a:p>
      <a:pPr>
        <a:defRPr b="1">
          <a:solidFill>
            <a:srgbClr val="00446A"/>
          </a:solidFill>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3364A-CCB3-4C2F-AED5-A8F001A6A56F}" type="doc">
      <dgm:prSet loTypeId="urn:microsoft.com/office/officeart/2005/8/layout/process1" loCatId="process" qsTypeId="urn:microsoft.com/office/officeart/2005/8/quickstyle/simple1" qsCatId="simple" csTypeId="urn:microsoft.com/office/officeart/2005/8/colors/accent1_2" csCatId="accent1" phldr="1"/>
      <dgm:spPr/>
    </dgm:pt>
    <dgm:pt modelId="{7583CCF8-3583-4F05-8131-133D86E33F1A}">
      <dgm:prSet phldrT="[Text]" custT="1"/>
      <dgm:spPr/>
      <dgm:t>
        <a:bodyPr/>
        <a:lstStyle/>
        <a:p>
          <a:r>
            <a:rPr lang="en-GB" sz="2500" b="1" dirty="0">
              <a:latin typeface="Segoe UI" panose="020B0502040204020203" pitchFamily="34" charset="0"/>
              <a:cs typeface="Segoe UI" panose="020B0502040204020203" pitchFamily="34" charset="0"/>
            </a:rPr>
            <a:t>‘My Future Drawdown’</a:t>
          </a:r>
        </a:p>
      </dgm:t>
    </dgm:pt>
    <dgm:pt modelId="{5069D15C-F5A5-40AC-91CF-5DD5C9F33B9D}" type="parTrans" cxnId="{2671C049-3D74-44E9-9895-42CEE89382FB}">
      <dgm:prSet/>
      <dgm:spPr/>
      <dgm:t>
        <a:bodyPr/>
        <a:lstStyle/>
        <a:p>
          <a:endParaRPr lang="en-GB" sz="2500">
            <a:latin typeface="Segoe UI" panose="020B0502040204020203" pitchFamily="34" charset="0"/>
            <a:cs typeface="Segoe UI" panose="020B0502040204020203" pitchFamily="34" charset="0"/>
          </a:endParaRPr>
        </a:p>
      </dgm:t>
    </dgm:pt>
    <dgm:pt modelId="{A7174004-EFEE-4FEC-84A3-9402D23661E9}" type="sibTrans" cxnId="{2671C049-3D74-44E9-9895-42CEE89382FB}">
      <dgm:prSet custT="1"/>
      <dgm:spPr>
        <a:solidFill>
          <a:schemeClr val="accent6"/>
        </a:solidFill>
      </dgm:spPr>
      <dgm:t>
        <a:bodyPr/>
        <a:lstStyle/>
        <a:p>
          <a:endParaRPr lang="en-GB" sz="2500">
            <a:latin typeface="Segoe UI" panose="020B0502040204020203" pitchFamily="34" charset="0"/>
            <a:cs typeface="Segoe UI" panose="020B0502040204020203" pitchFamily="34" charset="0"/>
          </a:endParaRPr>
        </a:p>
      </dgm:t>
    </dgm:pt>
    <dgm:pt modelId="{0379EDF8-D12D-46C3-98BE-82C00B866408}" type="pres">
      <dgm:prSet presAssocID="{4053364A-CCB3-4C2F-AED5-A8F001A6A56F}" presName="Name0" presStyleCnt="0">
        <dgm:presLayoutVars>
          <dgm:dir/>
          <dgm:resizeHandles val="exact"/>
        </dgm:presLayoutVars>
      </dgm:prSet>
      <dgm:spPr/>
    </dgm:pt>
    <dgm:pt modelId="{66EA7DAE-84C9-495B-BA2E-432C6E25EEE0}" type="pres">
      <dgm:prSet presAssocID="{7583CCF8-3583-4F05-8131-133D86E33F1A}" presName="node" presStyleLbl="node1" presStyleIdx="0" presStyleCnt="1">
        <dgm:presLayoutVars>
          <dgm:bulletEnabled val="1"/>
        </dgm:presLayoutVars>
      </dgm:prSet>
      <dgm:spPr/>
    </dgm:pt>
  </dgm:ptLst>
  <dgm:cxnLst>
    <dgm:cxn modelId="{2671C049-3D74-44E9-9895-42CEE89382FB}" srcId="{4053364A-CCB3-4C2F-AED5-A8F001A6A56F}" destId="{7583CCF8-3583-4F05-8131-133D86E33F1A}" srcOrd="0" destOrd="0" parTransId="{5069D15C-F5A5-40AC-91CF-5DD5C9F33B9D}" sibTransId="{A7174004-EFEE-4FEC-84A3-9402D23661E9}"/>
    <dgm:cxn modelId="{DA272B8A-C7F8-405C-9288-61CD31D7196F}" type="presOf" srcId="{7583CCF8-3583-4F05-8131-133D86E33F1A}" destId="{66EA7DAE-84C9-495B-BA2E-432C6E25EEE0}" srcOrd="0" destOrd="0" presId="urn:microsoft.com/office/officeart/2005/8/layout/process1"/>
    <dgm:cxn modelId="{161B3CDB-9BB8-46E9-A838-169DE6C56EAC}" type="presOf" srcId="{4053364A-CCB3-4C2F-AED5-A8F001A6A56F}" destId="{0379EDF8-D12D-46C3-98BE-82C00B866408}" srcOrd="0" destOrd="0" presId="urn:microsoft.com/office/officeart/2005/8/layout/process1"/>
    <dgm:cxn modelId="{434FBC2D-F128-4BCC-B2EC-BB03EDD2C41C}" type="presParOf" srcId="{0379EDF8-D12D-46C3-98BE-82C00B866408}" destId="{66EA7DAE-84C9-495B-BA2E-432C6E25EEE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55E1A5-378C-4716-930B-993BD5B64B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CE43882-3E51-4D68-AAD5-1EBB5854BF21}">
      <dgm:prSet phldrT="[Text]" custT="1"/>
      <dgm:spPr/>
      <dgm:t>
        <a:bodyPr/>
        <a:lstStyle/>
        <a:p>
          <a:r>
            <a:rPr lang="en-GB" sz="2400" b="1" dirty="0">
              <a:latin typeface="Segoe UI" panose="020B0502040204020203" pitchFamily="34" charset="0"/>
              <a:ea typeface="Segoe UI" panose="020B0502040204020203" pitchFamily="34" charset="0"/>
              <a:cs typeface="Segoe UI" panose="020B0502040204020203" pitchFamily="34" charset="0"/>
            </a:rPr>
            <a:t>1. Remain as you are </a:t>
          </a:r>
        </a:p>
      </dgm:t>
    </dgm:pt>
    <dgm:pt modelId="{13AD3DCA-E360-4D5F-B08D-9C25849AE946}" type="parTrans" cxnId="{FFF46EDD-C179-48AA-BA97-7BC4BA9F3530}">
      <dgm:prSet/>
      <dgm:spPr/>
      <dgm:t>
        <a:bodyPr/>
        <a:lstStyle/>
        <a:p>
          <a:endParaRPr lang="en-GB" b="1"/>
        </a:p>
      </dgm:t>
    </dgm:pt>
    <dgm:pt modelId="{899C9277-E638-4F61-BA17-7F416A9E4186}" type="sibTrans" cxnId="{FFF46EDD-C179-48AA-BA97-7BC4BA9F3530}">
      <dgm:prSet/>
      <dgm:spPr/>
      <dgm:t>
        <a:bodyPr/>
        <a:lstStyle/>
        <a:p>
          <a:endParaRPr lang="en-GB" b="1"/>
        </a:p>
      </dgm:t>
    </dgm:pt>
    <dgm:pt modelId="{85298A72-9614-4422-AF8F-25F4EB8A18D7}">
      <dgm:prSet phldrT="[Text]" custT="1"/>
      <dgm:spPr/>
      <dgm:t>
        <a:bodyPr/>
        <a:lstStyle/>
        <a:p>
          <a:r>
            <a:rPr lang="en-GB" sz="1400" b="1" dirty="0">
              <a:solidFill>
                <a:schemeClr val="bg2"/>
              </a:solidFill>
              <a:latin typeface="Segoe UI" panose="020B0502040204020203" pitchFamily="34" charset="0"/>
              <a:ea typeface="Segoe UI" panose="020B0502040204020203" pitchFamily="34" charset="0"/>
              <a:cs typeface="Segoe UI" panose="020B0502040204020203" pitchFamily="34" charset="0"/>
            </a:rPr>
            <a:t>continue to be invested in your current fund choice(s)</a:t>
          </a:r>
        </a:p>
      </dgm:t>
    </dgm:pt>
    <dgm:pt modelId="{3EC92A5C-C78C-4A17-AEB1-66E21F16F140}" type="parTrans" cxnId="{4B5B6D7A-B395-459C-B1A8-E99320CC88AC}">
      <dgm:prSet/>
      <dgm:spPr/>
      <dgm:t>
        <a:bodyPr/>
        <a:lstStyle/>
        <a:p>
          <a:endParaRPr lang="en-GB" b="1"/>
        </a:p>
      </dgm:t>
    </dgm:pt>
    <dgm:pt modelId="{9915A9CF-CCC7-42B8-97F3-E13F9BCEC46F}" type="sibTrans" cxnId="{4B5B6D7A-B395-459C-B1A8-E99320CC88AC}">
      <dgm:prSet/>
      <dgm:spPr/>
      <dgm:t>
        <a:bodyPr/>
        <a:lstStyle/>
        <a:p>
          <a:endParaRPr lang="en-GB" b="1"/>
        </a:p>
      </dgm:t>
    </dgm:pt>
    <dgm:pt modelId="{36BBBA8D-0B1C-4EFE-9A6F-794385A42802}">
      <dgm:prSet phldrT="[Text]" custT="1"/>
      <dgm:spPr/>
      <dgm:t>
        <a:bodyPr/>
        <a:lstStyle/>
        <a:p>
          <a:r>
            <a:rPr lang="en-GB" sz="2400" b="1" dirty="0">
              <a:latin typeface="Segoe UI" panose="020B0502040204020203" pitchFamily="34" charset="0"/>
              <a:ea typeface="Segoe UI" panose="020B0502040204020203" pitchFamily="34" charset="0"/>
              <a:cs typeface="Segoe UI" panose="020B0502040204020203" pitchFamily="34" charset="0"/>
            </a:rPr>
            <a:t>2. Switch to ‘My Future’ - the new default </a:t>
          </a:r>
        </a:p>
      </dgm:t>
    </dgm:pt>
    <dgm:pt modelId="{40A59AE4-0AE8-4107-8AC1-3F37BAD1EA33}" type="parTrans" cxnId="{6DA0BFB0-3F2E-42D2-8179-D43348383DED}">
      <dgm:prSet/>
      <dgm:spPr/>
      <dgm:t>
        <a:bodyPr/>
        <a:lstStyle/>
        <a:p>
          <a:endParaRPr lang="en-GB" b="1"/>
        </a:p>
      </dgm:t>
    </dgm:pt>
    <dgm:pt modelId="{FF4DD8CF-6630-448E-901B-16524AD3DC37}" type="sibTrans" cxnId="{6DA0BFB0-3F2E-42D2-8179-D43348383DED}">
      <dgm:prSet/>
      <dgm:spPr/>
      <dgm:t>
        <a:bodyPr/>
        <a:lstStyle/>
        <a:p>
          <a:endParaRPr lang="en-GB" b="1"/>
        </a:p>
      </dgm:t>
    </dgm:pt>
    <dgm:pt modelId="{C69A7481-22B5-4496-B8F8-A85A07E24AF6}">
      <dgm:prSet phldrT="[Text]" custT="1"/>
      <dgm:spPr/>
      <dgm:t>
        <a:bodyPr/>
        <a:lstStyle/>
        <a:p>
          <a:r>
            <a:rPr lang="en-GB" sz="1400" b="1" dirty="0">
              <a:solidFill>
                <a:schemeClr val="bg2"/>
              </a:solidFill>
              <a:latin typeface="Segoe UI" panose="020B0502040204020203" pitchFamily="34" charset="0"/>
              <a:ea typeface="Segoe UI" panose="020B0502040204020203" pitchFamily="34" charset="0"/>
              <a:cs typeface="Segoe UI" panose="020B0502040204020203" pitchFamily="34" charset="0"/>
            </a:rPr>
            <a:t>invest all accrued funds and future contributions into ‘My Future’ and choose your de-risking strategy</a:t>
          </a:r>
        </a:p>
      </dgm:t>
    </dgm:pt>
    <dgm:pt modelId="{B2F634FF-A35E-4EAF-A03C-8AF7F3087AB7}" type="parTrans" cxnId="{76215687-AA38-4161-9F5A-9169363DDC02}">
      <dgm:prSet/>
      <dgm:spPr/>
      <dgm:t>
        <a:bodyPr/>
        <a:lstStyle/>
        <a:p>
          <a:endParaRPr lang="en-GB" b="1"/>
        </a:p>
      </dgm:t>
    </dgm:pt>
    <dgm:pt modelId="{D0CCF3CF-DF80-4353-825E-B37F973AA3F6}" type="sibTrans" cxnId="{76215687-AA38-4161-9F5A-9169363DDC02}">
      <dgm:prSet/>
      <dgm:spPr/>
      <dgm:t>
        <a:bodyPr/>
        <a:lstStyle/>
        <a:p>
          <a:endParaRPr lang="en-GB" b="1"/>
        </a:p>
      </dgm:t>
    </dgm:pt>
    <dgm:pt modelId="{6CA60CC3-08BB-4F36-8A0C-8BD7C94DB0D3}">
      <dgm:prSet phldrT="[Text]" custT="1"/>
      <dgm:spPr/>
      <dgm:t>
        <a:bodyPr/>
        <a:lstStyle/>
        <a:p>
          <a:r>
            <a:rPr lang="en-GB" sz="1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no action required</a:t>
          </a:r>
        </a:p>
      </dgm:t>
    </dgm:pt>
    <dgm:pt modelId="{9587D5E0-35C6-4012-8F57-3D47C581D528}" type="parTrans" cxnId="{64D88318-2183-43D0-9F09-A3BA1387BAF2}">
      <dgm:prSet/>
      <dgm:spPr/>
      <dgm:t>
        <a:bodyPr/>
        <a:lstStyle/>
        <a:p>
          <a:endParaRPr lang="en-GB" b="1"/>
        </a:p>
      </dgm:t>
    </dgm:pt>
    <dgm:pt modelId="{B62ED77F-6C4F-41B3-A9C0-F1BFB1FBA4D9}" type="sibTrans" cxnId="{64D88318-2183-43D0-9F09-A3BA1387BAF2}">
      <dgm:prSet/>
      <dgm:spPr/>
      <dgm:t>
        <a:bodyPr/>
        <a:lstStyle/>
        <a:p>
          <a:endParaRPr lang="en-GB" b="1"/>
        </a:p>
      </dgm:t>
    </dgm:pt>
    <dgm:pt modelId="{D7660B50-15C0-4D9F-AE52-A5F2EA53EFC3}">
      <dgm:prSet phldrT="[Text]" custT="1"/>
      <dgm:spPr/>
      <dgm:t>
        <a:bodyPr/>
        <a:lstStyle/>
        <a:p>
          <a:r>
            <a:rPr lang="en-GB" sz="1400" b="1" dirty="0">
              <a:solidFill>
                <a:schemeClr val="bg2"/>
              </a:solidFill>
              <a:latin typeface="Segoe UI" panose="020B0502040204020203" pitchFamily="34" charset="0"/>
              <a:ea typeface="Segoe UI" panose="020B0502040204020203" pitchFamily="34" charset="0"/>
              <a:cs typeface="Segoe UI" panose="020B0502040204020203" pitchFamily="34" charset="0"/>
            </a:rPr>
            <a:t>please note, these will not benefit from the same level of ongoing governance as the ‘My Future’ programme</a:t>
          </a:r>
        </a:p>
      </dgm:t>
    </dgm:pt>
    <dgm:pt modelId="{155B6F11-BE64-4438-AA82-C5AFC221CB15}" type="parTrans" cxnId="{F6F7910F-815B-4A67-BBDE-0358BA77316F}">
      <dgm:prSet/>
      <dgm:spPr/>
      <dgm:t>
        <a:bodyPr/>
        <a:lstStyle/>
        <a:p>
          <a:endParaRPr lang="en-GB" b="1"/>
        </a:p>
      </dgm:t>
    </dgm:pt>
    <dgm:pt modelId="{5786C99F-D2EA-48AF-A10E-38BF1CE5421E}" type="sibTrans" cxnId="{F6F7910F-815B-4A67-BBDE-0358BA77316F}">
      <dgm:prSet/>
      <dgm:spPr/>
      <dgm:t>
        <a:bodyPr/>
        <a:lstStyle/>
        <a:p>
          <a:endParaRPr lang="en-GB" b="1"/>
        </a:p>
      </dgm:t>
    </dgm:pt>
    <dgm:pt modelId="{FB31FC70-F958-4A89-9B4C-1F2E168CE670}">
      <dgm:prSet phldrT="[Text]" custT="1"/>
      <dgm:spPr/>
      <dgm:t>
        <a:bodyPr/>
        <a:lstStyle/>
        <a:p>
          <a:r>
            <a:rPr lang="en-GB" sz="1400" b="1" dirty="0">
              <a:solidFill>
                <a:srgbClr val="F68729"/>
              </a:solidFill>
              <a:latin typeface="Segoe UI" panose="020B0502040204020203" pitchFamily="34" charset="0"/>
              <a:ea typeface="Segoe UI" panose="020B0502040204020203" pitchFamily="34" charset="0"/>
              <a:cs typeface="Segoe UI" panose="020B0502040204020203" pitchFamily="34" charset="0"/>
            </a:rPr>
            <a:t>same action points as before</a:t>
          </a:r>
        </a:p>
      </dgm:t>
    </dgm:pt>
    <dgm:pt modelId="{A6B923EA-BDE2-42AD-95C2-B1490C7FC5A8}" type="sibTrans" cxnId="{E15FCBC8-9D71-4F45-A984-82FE484DCD1B}">
      <dgm:prSet/>
      <dgm:spPr/>
      <dgm:t>
        <a:bodyPr/>
        <a:lstStyle/>
        <a:p>
          <a:endParaRPr lang="en-GB" b="1"/>
        </a:p>
      </dgm:t>
    </dgm:pt>
    <dgm:pt modelId="{AAB00EEF-51D2-48EB-A6F4-425C954090A0}" type="parTrans" cxnId="{E15FCBC8-9D71-4F45-A984-82FE484DCD1B}">
      <dgm:prSet/>
      <dgm:spPr/>
      <dgm:t>
        <a:bodyPr/>
        <a:lstStyle/>
        <a:p>
          <a:endParaRPr lang="en-GB" b="1"/>
        </a:p>
      </dgm:t>
    </dgm:pt>
    <dgm:pt modelId="{67A86380-BC32-4BE1-A9A1-64A3925449F2}">
      <dgm:prSet phldrT="[Text]" custT="1"/>
      <dgm:spPr/>
      <dgm:t>
        <a:bodyPr/>
        <a:lstStyle/>
        <a:p>
          <a:r>
            <a:rPr lang="en-GB" sz="1400" b="1" dirty="0">
              <a:solidFill>
                <a:schemeClr val="bg2"/>
              </a:solidFill>
              <a:latin typeface="Segoe UI" panose="020B0502040204020203" pitchFamily="34" charset="0"/>
              <a:ea typeface="Segoe UI" panose="020B0502040204020203" pitchFamily="34" charset="0"/>
              <a:cs typeface="Segoe UI" panose="020B0502040204020203" pitchFamily="34" charset="0"/>
            </a:rPr>
            <a:t>please note that this could result in a significant change to your investments – at your selected retirement age (SRA) up to 30% of your funds could continue to be invested in world stock markets - there would be no stock market exposure at your SRA with the old default.</a:t>
          </a:r>
        </a:p>
      </dgm:t>
    </dgm:pt>
    <dgm:pt modelId="{289A09B5-070A-40DF-91D5-5F0F78BD201A}" type="parTrans" cxnId="{8E2E2167-C5CC-484F-9FE6-9D2D8AC6D8D8}">
      <dgm:prSet/>
      <dgm:spPr/>
      <dgm:t>
        <a:bodyPr/>
        <a:lstStyle/>
        <a:p>
          <a:endParaRPr lang="en-GB" b="1"/>
        </a:p>
      </dgm:t>
    </dgm:pt>
    <dgm:pt modelId="{AD424128-4E2F-4A4B-937E-D97C2FAA7F66}" type="sibTrans" cxnId="{8E2E2167-C5CC-484F-9FE6-9D2D8AC6D8D8}">
      <dgm:prSet/>
      <dgm:spPr/>
      <dgm:t>
        <a:bodyPr/>
        <a:lstStyle/>
        <a:p>
          <a:endParaRPr lang="en-GB" b="1"/>
        </a:p>
      </dgm:t>
    </dgm:pt>
    <dgm:pt modelId="{EAF0B04D-91E0-4D92-B27B-024418D00985}" type="pres">
      <dgm:prSet presAssocID="{D355E1A5-378C-4716-930B-993BD5B64B88}" presName="Name0" presStyleCnt="0">
        <dgm:presLayoutVars>
          <dgm:dir/>
          <dgm:animLvl val="lvl"/>
          <dgm:resizeHandles val="exact"/>
        </dgm:presLayoutVars>
      </dgm:prSet>
      <dgm:spPr/>
    </dgm:pt>
    <dgm:pt modelId="{F4F24694-FF2D-4353-881B-143839F71045}" type="pres">
      <dgm:prSet presAssocID="{CCE43882-3E51-4D68-AAD5-1EBB5854BF21}" presName="linNode" presStyleCnt="0"/>
      <dgm:spPr/>
    </dgm:pt>
    <dgm:pt modelId="{B17BCA8E-4744-47BC-89D4-3C0BBA30B5ED}" type="pres">
      <dgm:prSet presAssocID="{CCE43882-3E51-4D68-AAD5-1EBB5854BF21}" presName="parentText" presStyleLbl="node1" presStyleIdx="0" presStyleCnt="2" custLinFactNeighborX="-461" custLinFactNeighborY="-23056">
        <dgm:presLayoutVars>
          <dgm:chMax val="1"/>
          <dgm:bulletEnabled val="1"/>
        </dgm:presLayoutVars>
      </dgm:prSet>
      <dgm:spPr/>
    </dgm:pt>
    <dgm:pt modelId="{50186BEC-C46B-495C-AF2D-507D54B71370}" type="pres">
      <dgm:prSet presAssocID="{CCE43882-3E51-4D68-AAD5-1EBB5854BF21}" presName="descendantText" presStyleLbl="alignAccFollowNode1" presStyleIdx="0" presStyleCnt="2" custScaleY="141080" custLinFactY="-11011" custLinFactNeighborX="66062" custLinFactNeighborY="-100000">
        <dgm:presLayoutVars>
          <dgm:bulletEnabled val="1"/>
        </dgm:presLayoutVars>
      </dgm:prSet>
      <dgm:spPr/>
    </dgm:pt>
    <dgm:pt modelId="{6D5D5CF5-56FC-40A3-8112-66B09B8D2AD7}" type="pres">
      <dgm:prSet presAssocID="{899C9277-E638-4F61-BA17-7F416A9E4186}" presName="sp" presStyleCnt="0"/>
      <dgm:spPr/>
    </dgm:pt>
    <dgm:pt modelId="{23838029-205C-4DD0-8612-42ED7C8DE73E}" type="pres">
      <dgm:prSet presAssocID="{36BBBA8D-0B1C-4EFE-9A6F-794385A42802}" presName="linNode" presStyleCnt="0"/>
      <dgm:spPr/>
    </dgm:pt>
    <dgm:pt modelId="{C1C9C28B-8B90-4A13-867A-9C4581535097}" type="pres">
      <dgm:prSet presAssocID="{36BBBA8D-0B1C-4EFE-9A6F-794385A42802}" presName="parentText" presStyleLbl="node1" presStyleIdx="1" presStyleCnt="2" custScaleX="95188" custScaleY="90205" custLinFactNeighborX="1209" custLinFactNeighborY="-3275">
        <dgm:presLayoutVars>
          <dgm:chMax val="1"/>
          <dgm:bulletEnabled val="1"/>
        </dgm:presLayoutVars>
      </dgm:prSet>
      <dgm:spPr/>
    </dgm:pt>
    <dgm:pt modelId="{1006E328-C51A-4396-8579-CB2A5C3723AA}" type="pres">
      <dgm:prSet presAssocID="{36BBBA8D-0B1C-4EFE-9A6F-794385A42802}" presName="descendantText" presStyleLbl="alignAccFollowNode1" presStyleIdx="1" presStyleCnt="2" custScaleY="165180" custLinFactNeighborX="4968" custLinFactNeighborY="-3242">
        <dgm:presLayoutVars>
          <dgm:bulletEnabled val="1"/>
        </dgm:presLayoutVars>
      </dgm:prSet>
      <dgm:spPr/>
    </dgm:pt>
  </dgm:ptLst>
  <dgm:cxnLst>
    <dgm:cxn modelId="{83087C03-0034-4AC9-B532-FAFD781C3448}" type="presOf" srcId="{36BBBA8D-0B1C-4EFE-9A6F-794385A42802}" destId="{C1C9C28B-8B90-4A13-867A-9C4581535097}" srcOrd="0" destOrd="0" presId="urn:microsoft.com/office/officeart/2005/8/layout/vList5"/>
    <dgm:cxn modelId="{F6F7910F-815B-4A67-BBDE-0358BA77316F}" srcId="{CCE43882-3E51-4D68-AAD5-1EBB5854BF21}" destId="{D7660B50-15C0-4D9F-AE52-A5F2EA53EFC3}" srcOrd="1" destOrd="0" parTransId="{155B6F11-BE64-4438-AA82-C5AFC221CB15}" sibTransId="{5786C99F-D2EA-48AF-A10E-38BF1CE5421E}"/>
    <dgm:cxn modelId="{69CD1013-E3EF-4C00-9187-8D2FE0CEEE09}" type="presOf" srcId="{85298A72-9614-4422-AF8F-25F4EB8A18D7}" destId="{50186BEC-C46B-495C-AF2D-507D54B71370}" srcOrd="0" destOrd="0" presId="urn:microsoft.com/office/officeart/2005/8/layout/vList5"/>
    <dgm:cxn modelId="{64D88318-2183-43D0-9F09-A3BA1387BAF2}" srcId="{CCE43882-3E51-4D68-AAD5-1EBB5854BF21}" destId="{6CA60CC3-08BB-4F36-8A0C-8BD7C94DB0D3}" srcOrd="2" destOrd="0" parTransId="{9587D5E0-35C6-4012-8F57-3D47C581D528}" sibTransId="{B62ED77F-6C4F-41B3-A9C0-F1BFB1FBA4D9}"/>
    <dgm:cxn modelId="{86388760-5AA9-4689-8F11-FF3E3C982010}" type="presOf" srcId="{6CA60CC3-08BB-4F36-8A0C-8BD7C94DB0D3}" destId="{50186BEC-C46B-495C-AF2D-507D54B71370}" srcOrd="0" destOrd="2" presId="urn:microsoft.com/office/officeart/2005/8/layout/vList5"/>
    <dgm:cxn modelId="{8E2E2167-C5CC-484F-9FE6-9D2D8AC6D8D8}" srcId="{36BBBA8D-0B1C-4EFE-9A6F-794385A42802}" destId="{67A86380-BC32-4BE1-A9A1-64A3925449F2}" srcOrd="1" destOrd="0" parTransId="{289A09B5-070A-40DF-91D5-5F0F78BD201A}" sibTransId="{AD424128-4E2F-4A4B-937E-D97C2FAA7F66}"/>
    <dgm:cxn modelId="{A9082650-4665-4174-AB0A-26B3F0B188E8}" type="presOf" srcId="{FB31FC70-F958-4A89-9B4C-1F2E168CE670}" destId="{1006E328-C51A-4396-8579-CB2A5C3723AA}" srcOrd="0" destOrd="2" presId="urn:microsoft.com/office/officeart/2005/8/layout/vList5"/>
    <dgm:cxn modelId="{4B5B6D7A-B395-459C-B1A8-E99320CC88AC}" srcId="{CCE43882-3E51-4D68-AAD5-1EBB5854BF21}" destId="{85298A72-9614-4422-AF8F-25F4EB8A18D7}" srcOrd="0" destOrd="0" parTransId="{3EC92A5C-C78C-4A17-AEB1-66E21F16F140}" sibTransId="{9915A9CF-CCC7-42B8-97F3-E13F9BCEC46F}"/>
    <dgm:cxn modelId="{76215687-AA38-4161-9F5A-9169363DDC02}" srcId="{36BBBA8D-0B1C-4EFE-9A6F-794385A42802}" destId="{C69A7481-22B5-4496-B8F8-A85A07E24AF6}" srcOrd="0" destOrd="0" parTransId="{B2F634FF-A35E-4EAF-A03C-8AF7F3087AB7}" sibTransId="{D0CCF3CF-DF80-4353-825E-B37F973AA3F6}"/>
    <dgm:cxn modelId="{6DA0BFB0-3F2E-42D2-8179-D43348383DED}" srcId="{D355E1A5-378C-4716-930B-993BD5B64B88}" destId="{36BBBA8D-0B1C-4EFE-9A6F-794385A42802}" srcOrd="1" destOrd="0" parTransId="{40A59AE4-0AE8-4107-8AC1-3F37BAD1EA33}" sibTransId="{FF4DD8CF-6630-448E-901B-16524AD3DC37}"/>
    <dgm:cxn modelId="{0CACDBBF-B3E5-41AE-8D8F-4F1207D71E5B}" type="presOf" srcId="{D355E1A5-378C-4716-930B-993BD5B64B88}" destId="{EAF0B04D-91E0-4D92-B27B-024418D00985}" srcOrd="0" destOrd="0" presId="urn:microsoft.com/office/officeart/2005/8/layout/vList5"/>
    <dgm:cxn modelId="{918452C5-4C9F-45F5-A28A-EC4F94B73C57}" type="presOf" srcId="{D7660B50-15C0-4D9F-AE52-A5F2EA53EFC3}" destId="{50186BEC-C46B-495C-AF2D-507D54B71370}" srcOrd="0" destOrd="1" presId="urn:microsoft.com/office/officeart/2005/8/layout/vList5"/>
    <dgm:cxn modelId="{E15FCBC8-9D71-4F45-A984-82FE484DCD1B}" srcId="{36BBBA8D-0B1C-4EFE-9A6F-794385A42802}" destId="{FB31FC70-F958-4A89-9B4C-1F2E168CE670}" srcOrd="2" destOrd="0" parTransId="{AAB00EEF-51D2-48EB-A6F4-425C954090A0}" sibTransId="{A6B923EA-BDE2-42AD-95C2-B1490C7FC5A8}"/>
    <dgm:cxn modelId="{6EB9CBCC-C9F1-4D3A-ACBF-987E6F91C842}" type="presOf" srcId="{C69A7481-22B5-4496-B8F8-A85A07E24AF6}" destId="{1006E328-C51A-4396-8579-CB2A5C3723AA}" srcOrd="0" destOrd="0" presId="urn:microsoft.com/office/officeart/2005/8/layout/vList5"/>
    <dgm:cxn modelId="{FFF46EDD-C179-48AA-BA97-7BC4BA9F3530}" srcId="{D355E1A5-378C-4716-930B-993BD5B64B88}" destId="{CCE43882-3E51-4D68-AAD5-1EBB5854BF21}" srcOrd="0" destOrd="0" parTransId="{13AD3DCA-E360-4D5F-B08D-9C25849AE946}" sibTransId="{899C9277-E638-4F61-BA17-7F416A9E4186}"/>
    <dgm:cxn modelId="{5B7E3EFA-36E1-44B1-B84B-4C2BC93FD83A}" type="presOf" srcId="{CCE43882-3E51-4D68-AAD5-1EBB5854BF21}" destId="{B17BCA8E-4744-47BC-89D4-3C0BBA30B5ED}" srcOrd="0" destOrd="0" presId="urn:microsoft.com/office/officeart/2005/8/layout/vList5"/>
    <dgm:cxn modelId="{4ED6BCFB-37D3-4953-B05B-64FE5B9538F7}" type="presOf" srcId="{67A86380-BC32-4BE1-A9A1-64A3925449F2}" destId="{1006E328-C51A-4396-8579-CB2A5C3723AA}" srcOrd="0" destOrd="1" presId="urn:microsoft.com/office/officeart/2005/8/layout/vList5"/>
    <dgm:cxn modelId="{FE6DE0C1-C819-4209-8913-371BA121EC09}" type="presParOf" srcId="{EAF0B04D-91E0-4D92-B27B-024418D00985}" destId="{F4F24694-FF2D-4353-881B-143839F71045}" srcOrd="0" destOrd="0" presId="urn:microsoft.com/office/officeart/2005/8/layout/vList5"/>
    <dgm:cxn modelId="{EF5FEAD0-D244-427F-9720-29BAC64CE453}" type="presParOf" srcId="{F4F24694-FF2D-4353-881B-143839F71045}" destId="{B17BCA8E-4744-47BC-89D4-3C0BBA30B5ED}" srcOrd="0" destOrd="0" presId="urn:microsoft.com/office/officeart/2005/8/layout/vList5"/>
    <dgm:cxn modelId="{2960CCC2-94BF-472E-B4CB-4396CC8D3ACC}" type="presParOf" srcId="{F4F24694-FF2D-4353-881B-143839F71045}" destId="{50186BEC-C46B-495C-AF2D-507D54B71370}" srcOrd="1" destOrd="0" presId="urn:microsoft.com/office/officeart/2005/8/layout/vList5"/>
    <dgm:cxn modelId="{68463015-11D8-4FC4-9C6D-B0A178013CCB}" type="presParOf" srcId="{EAF0B04D-91E0-4D92-B27B-024418D00985}" destId="{6D5D5CF5-56FC-40A3-8112-66B09B8D2AD7}" srcOrd="1" destOrd="0" presId="urn:microsoft.com/office/officeart/2005/8/layout/vList5"/>
    <dgm:cxn modelId="{D22F93DB-9AD0-4AF7-A806-5F8052C3F18D}" type="presParOf" srcId="{EAF0B04D-91E0-4D92-B27B-024418D00985}" destId="{23838029-205C-4DD0-8612-42ED7C8DE73E}" srcOrd="2" destOrd="0" presId="urn:microsoft.com/office/officeart/2005/8/layout/vList5"/>
    <dgm:cxn modelId="{14E0FC1A-270D-470D-840D-2CC249B76C8C}" type="presParOf" srcId="{23838029-205C-4DD0-8612-42ED7C8DE73E}" destId="{C1C9C28B-8B90-4A13-867A-9C4581535097}" srcOrd="0" destOrd="0" presId="urn:microsoft.com/office/officeart/2005/8/layout/vList5"/>
    <dgm:cxn modelId="{E7E65F66-76FF-4FD1-89C3-7360E72802AD}" type="presParOf" srcId="{23838029-205C-4DD0-8612-42ED7C8DE73E}" destId="{1006E328-C51A-4396-8579-CB2A5C3723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3CD694-7311-421F-925E-D838708CD0D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C5C3FD5A-61B1-4CC6-AC4A-4FD8EFD8686E}">
      <dgm:prSet custT="1"/>
      <dgm:spPr/>
      <dgm:t>
        <a:bodyPr/>
        <a:lstStyle/>
        <a:p>
          <a:pPr rtl="0"/>
          <a:r>
            <a:rPr lang="en-GB" sz="1400" b="1" dirty="0">
              <a:latin typeface="Segoe UI" panose="020B0502040204020203" pitchFamily="34" charset="0"/>
              <a:ea typeface="Segoe UI" panose="020B0502040204020203" pitchFamily="34" charset="0"/>
              <a:cs typeface="Segoe UI" panose="020B0502040204020203" pitchFamily="34" charset="0"/>
            </a:rPr>
            <a:t>Pensions calculator</a:t>
          </a:r>
        </a:p>
      </dgm:t>
    </dgm:pt>
    <dgm:pt modelId="{60079B43-3B32-41BF-AE86-A2BD2C33DA90}" type="parTrans" cxnId="{4CEA76C8-4D6D-4CEA-BD76-1073DC568F81}">
      <dgm:prSet/>
      <dgm:spPr/>
      <dgm:t>
        <a:bodyPr/>
        <a:lstStyle/>
        <a:p>
          <a:endParaRPr lang="en-GB"/>
        </a:p>
      </dgm:t>
    </dgm:pt>
    <dgm:pt modelId="{7DAD6C09-3B05-4220-A892-55D1AF94C6D5}" type="sibTrans" cxnId="{4CEA76C8-4D6D-4CEA-BD76-1073DC568F81}">
      <dgm:prSet/>
      <dgm:spPr/>
      <dgm:t>
        <a:bodyPr/>
        <a:lstStyle/>
        <a:p>
          <a:endParaRPr lang="en-GB"/>
        </a:p>
      </dgm:t>
    </dgm:pt>
    <dgm:pt modelId="{61594E99-D7C0-4262-8204-19A8D4C29F92}">
      <dgm:prSet custT="1"/>
      <dgm:spPr/>
      <dgm:t>
        <a:bodyPr/>
        <a:lstStyle/>
        <a:p>
          <a:pPr rtl="0"/>
          <a:r>
            <a:rPr lang="en-GB" sz="1400" b="1" dirty="0">
              <a:latin typeface="Segoe UI" panose="020B0502040204020203" pitchFamily="34" charset="0"/>
              <a:ea typeface="Segoe UI" panose="020B0502040204020203" pitchFamily="34" charset="0"/>
              <a:cs typeface="Segoe UI" panose="020B0502040204020203" pitchFamily="34" charset="0"/>
            </a:rPr>
            <a:t>View pension plan details </a:t>
          </a:r>
        </a:p>
      </dgm:t>
    </dgm:pt>
    <dgm:pt modelId="{D8368676-59FC-4B51-A6A8-7743A54C8F9E}" type="parTrans" cxnId="{EE5FDF67-302E-4CD9-97ED-3CA7C4483543}">
      <dgm:prSet/>
      <dgm:spPr/>
      <dgm:t>
        <a:bodyPr/>
        <a:lstStyle/>
        <a:p>
          <a:endParaRPr lang="en-GB"/>
        </a:p>
      </dgm:t>
    </dgm:pt>
    <dgm:pt modelId="{C8374834-611A-4ECF-8F31-5322F587D0EC}" type="sibTrans" cxnId="{EE5FDF67-302E-4CD9-97ED-3CA7C4483543}">
      <dgm:prSet/>
      <dgm:spPr/>
      <dgm:t>
        <a:bodyPr/>
        <a:lstStyle/>
        <a:p>
          <a:endParaRPr lang="en-GB"/>
        </a:p>
      </dgm:t>
    </dgm:pt>
    <dgm:pt modelId="{0CF2A06B-7B9F-4639-8D6A-9F87C42C0A3E}">
      <dgm:prSet/>
      <dgm:spPr/>
      <dgm:t>
        <a:bodyPr/>
        <a:lstStyle/>
        <a:p>
          <a:endParaRPr lang="en-GB" sz="1400" b="1" dirty="0"/>
        </a:p>
      </dgm:t>
    </dgm:pt>
    <dgm:pt modelId="{DFC1E9CC-2AB6-4EFB-A68D-B1E55A450F92}" type="parTrans" cxnId="{0EC71CA3-5C4C-48F6-8844-48A3310366A1}">
      <dgm:prSet/>
      <dgm:spPr/>
      <dgm:t>
        <a:bodyPr/>
        <a:lstStyle/>
        <a:p>
          <a:endParaRPr lang="en-GB"/>
        </a:p>
      </dgm:t>
    </dgm:pt>
    <dgm:pt modelId="{3FA37FF3-45F5-4FEA-AD0A-0B9D1E9A4CCC}" type="sibTrans" cxnId="{0EC71CA3-5C4C-48F6-8844-48A3310366A1}">
      <dgm:prSet/>
      <dgm:spPr/>
      <dgm:t>
        <a:bodyPr/>
        <a:lstStyle/>
        <a:p>
          <a:endParaRPr lang="en-GB"/>
        </a:p>
      </dgm:t>
    </dgm:pt>
    <dgm:pt modelId="{A688BE1F-DD10-4DD9-8B05-D8A1DCB5DE85}">
      <dgm:prSet custT="1"/>
      <dgm:spPr/>
      <dgm:t>
        <a:bodyPr/>
        <a:lstStyle/>
        <a:p>
          <a:pPr rtl="0"/>
          <a:r>
            <a:rPr lang="en-GB" sz="1400" b="1" dirty="0">
              <a:latin typeface="Segoe UI" panose="020B0502040204020203" pitchFamily="34" charset="0"/>
              <a:ea typeface="Segoe UI" panose="020B0502040204020203" pitchFamily="34" charset="0"/>
              <a:cs typeface="Segoe UI" panose="020B0502040204020203" pitchFamily="34" charset="0"/>
            </a:rPr>
            <a:t>Alter investment choice</a:t>
          </a:r>
        </a:p>
      </dgm:t>
    </dgm:pt>
    <dgm:pt modelId="{8C9EFBA1-5205-4551-A364-005CE27B48A9}" type="sibTrans" cxnId="{B57DEC03-D298-441E-A7C5-3B7D12353A2A}">
      <dgm:prSet/>
      <dgm:spPr/>
      <dgm:t>
        <a:bodyPr/>
        <a:lstStyle/>
        <a:p>
          <a:endParaRPr lang="en-GB"/>
        </a:p>
      </dgm:t>
    </dgm:pt>
    <dgm:pt modelId="{64763354-CEB3-4835-A3C2-CB5529F80F94}" type="parTrans" cxnId="{B57DEC03-D298-441E-A7C5-3B7D12353A2A}">
      <dgm:prSet/>
      <dgm:spPr/>
      <dgm:t>
        <a:bodyPr/>
        <a:lstStyle/>
        <a:p>
          <a:endParaRPr lang="en-GB"/>
        </a:p>
      </dgm:t>
    </dgm:pt>
    <dgm:pt modelId="{795D1E76-9AE0-417C-AD36-7A95EC215540}">
      <dgm:prSet custT="1"/>
      <dgm:spPr/>
      <dgm:t>
        <a:bodyPr/>
        <a:lstStyle/>
        <a:p>
          <a:pPr rtl="0"/>
          <a:r>
            <a:rPr lang="en-GB" sz="1400" b="1" dirty="0">
              <a:latin typeface="Segoe UI" panose="020B0502040204020203" pitchFamily="34" charset="0"/>
              <a:ea typeface="Segoe UI" panose="020B0502040204020203" pitchFamily="34" charset="0"/>
              <a:cs typeface="Segoe UI" panose="020B0502040204020203" pitchFamily="34" charset="0"/>
            </a:rPr>
            <a:t>Change personal details</a:t>
          </a:r>
        </a:p>
      </dgm:t>
    </dgm:pt>
    <dgm:pt modelId="{74571415-26C4-4383-B655-0B07C8C2D687}" type="sibTrans" cxnId="{8F6D9F02-D3EE-42CE-BB07-F4515008FEEE}">
      <dgm:prSet/>
      <dgm:spPr/>
      <dgm:t>
        <a:bodyPr/>
        <a:lstStyle/>
        <a:p>
          <a:endParaRPr lang="en-GB"/>
        </a:p>
      </dgm:t>
    </dgm:pt>
    <dgm:pt modelId="{A422636F-6657-4380-BE09-9C1A482C719D}" type="parTrans" cxnId="{8F6D9F02-D3EE-42CE-BB07-F4515008FEEE}">
      <dgm:prSet/>
      <dgm:spPr/>
      <dgm:t>
        <a:bodyPr/>
        <a:lstStyle/>
        <a:p>
          <a:endParaRPr lang="en-GB"/>
        </a:p>
      </dgm:t>
    </dgm:pt>
    <dgm:pt modelId="{9EECB22E-6D31-49F5-9726-FEF619CDD86C}" type="pres">
      <dgm:prSet presAssocID="{533CD694-7311-421F-925E-D838708CD0DF}" presName="matrix" presStyleCnt="0">
        <dgm:presLayoutVars>
          <dgm:chMax val="1"/>
          <dgm:dir/>
          <dgm:resizeHandles val="exact"/>
        </dgm:presLayoutVars>
      </dgm:prSet>
      <dgm:spPr/>
    </dgm:pt>
    <dgm:pt modelId="{2006DC7A-9F9D-4FA0-8031-42ABD294F339}" type="pres">
      <dgm:prSet presAssocID="{533CD694-7311-421F-925E-D838708CD0DF}" presName="diamond" presStyleLbl="bgShp" presStyleIdx="0" presStyleCnt="1" custLinFactX="13664" custLinFactNeighborX="100000" custLinFactNeighborY="-1775"/>
      <dgm:spPr/>
    </dgm:pt>
    <dgm:pt modelId="{9A2EB934-9795-4454-9E65-25496ACD6277}" type="pres">
      <dgm:prSet presAssocID="{533CD694-7311-421F-925E-D838708CD0DF}" presName="quad1" presStyleLbl="node1" presStyleIdx="0" presStyleCnt="4">
        <dgm:presLayoutVars>
          <dgm:chMax val="0"/>
          <dgm:chPref val="0"/>
          <dgm:bulletEnabled val="1"/>
        </dgm:presLayoutVars>
      </dgm:prSet>
      <dgm:spPr/>
    </dgm:pt>
    <dgm:pt modelId="{3E929FC6-BCB4-485B-A6EB-5234F3781C83}" type="pres">
      <dgm:prSet presAssocID="{533CD694-7311-421F-925E-D838708CD0DF}" presName="quad2" presStyleLbl="node1" presStyleIdx="1" presStyleCnt="4">
        <dgm:presLayoutVars>
          <dgm:chMax val="0"/>
          <dgm:chPref val="0"/>
          <dgm:bulletEnabled val="1"/>
        </dgm:presLayoutVars>
      </dgm:prSet>
      <dgm:spPr/>
    </dgm:pt>
    <dgm:pt modelId="{92A77476-22A6-4456-B276-16EFB52680F6}" type="pres">
      <dgm:prSet presAssocID="{533CD694-7311-421F-925E-D838708CD0DF}" presName="quad3" presStyleLbl="node1" presStyleIdx="2" presStyleCnt="4" custLinFactNeighborY="-748">
        <dgm:presLayoutVars>
          <dgm:chMax val="0"/>
          <dgm:chPref val="0"/>
          <dgm:bulletEnabled val="1"/>
        </dgm:presLayoutVars>
      </dgm:prSet>
      <dgm:spPr/>
    </dgm:pt>
    <dgm:pt modelId="{3423E2BC-7A2E-48B9-84E0-68E5B5D2CD5F}" type="pres">
      <dgm:prSet presAssocID="{533CD694-7311-421F-925E-D838708CD0DF}" presName="quad4" presStyleLbl="node1" presStyleIdx="3" presStyleCnt="4">
        <dgm:presLayoutVars>
          <dgm:chMax val="0"/>
          <dgm:chPref val="0"/>
          <dgm:bulletEnabled val="1"/>
        </dgm:presLayoutVars>
      </dgm:prSet>
      <dgm:spPr/>
    </dgm:pt>
  </dgm:ptLst>
  <dgm:cxnLst>
    <dgm:cxn modelId="{8F6D9F02-D3EE-42CE-BB07-F4515008FEEE}" srcId="{533CD694-7311-421F-925E-D838708CD0DF}" destId="{795D1E76-9AE0-417C-AD36-7A95EC215540}" srcOrd="2" destOrd="0" parTransId="{A422636F-6657-4380-BE09-9C1A482C719D}" sibTransId="{74571415-26C4-4383-B655-0B07C8C2D687}"/>
    <dgm:cxn modelId="{B57DEC03-D298-441E-A7C5-3B7D12353A2A}" srcId="{533CD694-7311-421F-925E-D838708CD0DF}" destId="{A688BE1F-DD10-4DD9-8B05-D8A1DCB5DE85}" srcOrd="3" destOrd="0" parTransId="{64763354-CEB3-4835-A3C2-CB5529F80F94}" sibTransId="{8C9EFBA1-5205-4551-A364-005CE27B48A9}"/>
    <dgm:cxn modelId="{9965FE2F-5C18-41E8-A622-08B7EBA5E917}" type="presOf" srcId="{C5C3FD5A-61B1-4CC6-AC4A-4FD8EFD8686E}" destId="{9A2EB934-9795-4454-9E65-25496ACD6277}" srcOrd="0" destOrd="0" presId="urn:microsoft.com/office/officeart/2005/8/layout/matrix3"/>
    <dgm:cxn modelId="{EE5FDF67-302E-4CD9-97ED-3CA7C4483543}" srcId="{533CD694-7311-421F-925E-D838708CD0DF}" destId="{61594E99-D7C0-4262-8204-19A8D4C29F92}" srcOrd="1" destOrd="0" parTransId="{D8368676-59FC-4B51-A6A8-7743A54C8F9E}" sibTransId="{C8374834-611A-4ECF-8F31-5322F587D0EC}"/>
    <dgm:cxn modelId="{0EC71CA3-5C4C-48F6-8844-48A3310366A1}" srcId="{533CD694-7311-421F-925E-D838708CD0DF}" destId="{0CF2A06B-7B9F-4639-8D6A-9F87C42C0A3E}" srcOrd="4" destOrd="0" parTransId="{DFC1E9CC-2AB6-4EFB-A68D-B1E55A450F92}" sibTransId="{3FA37FF3-45F5-4FEA-AD0A-0B9D1E9A4CCC}"/>
    <dgm:cxn modelId="{4F17E5A3-EE7D-4A54-B16E-038FE05C37D1}" type="presOf" srcId="{795D1E76-9AE0-417C-AD36-7A95EC215540}" destId="{92A77476-22A6-4456-B276-16EFB52680F6}" srcOrd="0" destOrd="0" presId="urn:microsoft.com/office/officeart/2005/8/layout/matrix3"/>
    <dgm:cxn modelId="{36E1EABC-299B-4517-8D84-D61BF054205D}" type="presOf" srcId="{A688BE1F-DD10-4DD9-8B05-D8A1DCB5DE85}" destId="{3423E2BC-7A2E-48B9-84E0-68E5B5D2CD5F}" srcOrd="0" destOrd="0" presId="urn:microsoft.com/office/officeart/2005/8/layout/matrix3"/>
    <dgm:cxn modelId="{4CEA76C8-4D6D-4CEA-BD76-1073DC568F81}" srcId="{533CD694-7311-421F-925E-D838708CD0DF}" destId="{C5C3FD5A-61B1-4CC6-AC4A-4FD8EFD8686E}" srcOrd="0" destOrd="0" parTransId="{60079B43-3B32-41BF-AE86-A2BD2C33DA90}" sibTransId="{7DAD6C09-3B05-4220-A892-55D1AF94C6D5}"/>
    <dgm:cxn modelId="{3CE241EE-203B-456B-A12F-8F9CE812A73A}" type="presOf" srcId="{533CD694-7311-421F-925E-D838708CD0DF}" destId="{9EECB22E-6D31-49F5-9726-FEF619CDD86C}" srcOrd="0" destOrd="0" presId="urn:microsoft.com/office/officeart/2005/8/layout/matrix3"/>
    <dgm:cxn modelId="{3DF6BFFB-3780-4AAE-9016-BF836CF86127}" type="presOf" srcId="{61594E99-D7C0-4262-8204-19A8D4C29F92}" destId="{3E929FC6-BCB4-485B-A6EB-5234F3781C83}" srcOrd="0" destOrd="0" presId="urn:microsoft.com/office/officeart/2005/8/layout/matrix3"/>
    <dgm:cxn modelId="{FFA94845-52A0-414C-836D-569FBF7D7D6B}" type="presParOf" srcId="{9EECB22E-6D31-49F5-9726-FEF619CDD86C}" destId="{2006DC7A-9F9D-4FA0-8031-42ABD294F339}" srcOrd="0" destOrd="0" presId="urn:microsoft.com/office/officeart/2005/8/layout/matrix3"/>
    <dgm:cxn modelId="{BFF387DD-A323-4DF5-ACB2-F835E3A1B9CD}" type="presParOf" srcId="{9EECB22E-6D31-49F5-9726-FEF619CDD86C}" destId="{9A2EB934-9795-4454-9E65-25496ACD6277}" srcOrd="1" destOrd="0" presId="urn:microsoft.com/office/officeart/2005/8/layout/matrix3"/>
    <dgm:cxn modelId="{41AD23B3-AD0F-47A1-9643-44D133F3F35C}" type="presParOf" srcId="{9EECB22E-6D31-49F5-9726-FEF619CDD86C}" destId="{3E929FC6-BCB4-485B-A6EB-5234F3781C83}" srcOrd="2" destOrd="0" presId="urn:microsoft.com/office/officeart/2005/8/layout/matrix3"/>
    <dgm:cxn modelId="{C1EB7B9D-B2D3-4FF9-8A1F-BE647EF1EE16}" type="presParOf" srcId="{9EECB22E-6D31-49F5-9726-FEF619CDD86C}" destId="{92A77476-22A6-4456-B276-16EFB52680F6}" srcOrd="3" destOrd="0" presId="urn:microsoft.com/office/officeart/2005/8/layout/matrix3"/>
    <dgm:cxn modelId="{B10C5DEA-4425-47D8-A4CD-85B29A23BD64}" type="presParOf" srcId="{9EECB22E-6D31-49F5-9726-FEF619CDD86C}" destId="{3423E2BC-7A2E-48B9-84E0-68E5B5D2CD5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103C10-E40C-4C61-88BC-7D2A5B5F385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0778F64-64A5-4198-AB7E-74CEA789E39F}">
      <dgm:prSet phldrT="[Text]"/>
      <dgm:spPr/>
      <dgm:t>
        <a:bodyPr/>
        <a:lstStyle/>
        <a:p>
          <a:r>
            <a:rPr lang="en-GB" b="1" u="none"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dgm:t>
    </dgm:pt>
    <dgm:pt modelId="{8D962732-9ECE-4BF0-8F01-E22C5EB11DD9}" type="parTrans" cxnId="{4072D12F-6CB9-4579-A0EB-15D9AFA7C4D1}">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DB0F1E67-01A6-4297-946B-6CD465A4628A}" type="sibTrans" cxnId="{4072D12F-6CB9-4579-A0EB-15D9AFA7C4D1}">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44DB2A20-7550-4C5A-981C-7F9286FBEE4A}">
      <dgm:prSet phldrT="[Text]"/>
      <dgm:spPr/>
      <dgm:t>
        <a:bodyPr/>
        <a:lstStyle/>
        <a:p>
          <a:r>
            <a:rPr lang="en-GB" b="1" u="none"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dgm:t>
    </dgm:pt>
    <dgm:pt modelId="{D4FD35D7-DAED-4A2B-9068-A74F4232FB5C}" type="parTrans" cxnId="{A0BCA98A-3B22-420F-99E8-87047DDF8327}">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3D8EE097-8E7A-4744-AA79-9F91FF4E3DD4}" type="sibTrans" cxnId="{A0BCA98A-3B22-420F-99E8-87047DDF8327}">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1D76DFBC-65A3-46DD-8F35-2A02AF4D3BDE}">
      <dgm:prSet phldrT="[Text]"/>
      <dgm:spPr/>
      <dgm:t>
        <a:bodyPr/>
        <a:lstStyle/>
        <a:p>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what you can do with your pension pot  </a:t>
          </a:r>
          <a:endParaRPr lang="en-GB" b="1" u="none"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8C66D7C9-9745-4AF6-A3F5-CB539EE484E0}" type="parTrans" cxnId="{DD3D01DD-4BAF-4744-8427-5DE138FB033C}">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C98380BE-7B98-45A9-92D1-999BCF571171}" type="sibTrans" cxnId="{DD3D01DD-4BAF-4744-8427-5DE138FB033C}">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13B77824-4590-4783-9E5E-EDC13AA67D09}">
      <dgm:prSet phldrT="[Text]"/>
      <dgm:spPr/>
      <dgm:t>
        <a:bodyPr/>
        <a:lstStyle/>
        <a:p>
          <a:r>
            <a:rPr lang="en-GB" b="1" u="none"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dgm:t>
    </dgm:pt>
    <dgm:pt modelId="{DABAE723-4693-4CB0-9992-2AF6BAB1A36E}" type="parTrans" cxnId="{0E921C39-8EE1-4991-87C6-21A186BEF0C8}">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C96AC64D-D661-43C3-86A4-1EAD0F85D1BE}" type="sibTrans" cxnId="{0E921C39-8EE1-4991-87C6-21A186BEF0C8}">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4A42AD46-AA32-44FC-91E2-4003DCDD13B1}">
      <dgm:prSet phldrT="[Text]"/>
      <dgm:spPr/>
      <dgm:t>
        <a:bodyPr/>
        <a:lstStyle/>
        <a:p>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plan how long your money needs to last  </a:t>
          </a:r>
          <a:endParaRPr lang="en-GB" b="1" u="none"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0381F7C9-98FF-4EDE-B366-2054A3C5687D}" type="parTrans" cxnId="{0DB359AD-86EA-46D6-8394-043F2347E24A}">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74CE7818-6BC9-4D63-8179-4E8CBBEAEB95}" type="sibTrans" cxnId="{0DB359AD-86EA-46D6-8394-043F2347E24A}">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4443A414-2607-4FD5-BACF-778AA1A4B42D}">
      <dgm:prSet phldrT="[Text]"/>
      <dgm:spPr/>
      <dgm:t>
        <a:bodyPr/>
        <a:lstStyle/>
        <a:p>
          <a:r>
            <a:rPr lang="en-GB" b="1" u="none"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dgm:t>
    </dgm:pt>
    <dgm:pt modelId="{5FE95D3B-9E02-47E5-A399-7964E32DBFCB}" type="parTrans" cxnId="{0E953503-7F1B-4468-ABFD-6414B4C57D87}">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31B12B57-E04D-4539-BF10-A3BD54C777DB}" type="sibTrans" cxnId="{0E953503-7F1B-4468-ABFD-6414B4C57D87}">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2F5BA1A6-B9A8-46F0-A579-6067B1730A18}">
      <dgm:prSet phldrT="[Text]"/>
      <dgm:spPr/>
      <dgm:t>
        <a:bodyPr/>
        <a:lstStyle/>
        <a:p>
          <a:r>
            <a:rPr lang="en-GB" b="1" u="none"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dgm:t>
    </dgm:pt>
    <dgm:pt modelId="{E3F5CA71-D5AB-4183-B435-898AB248434C}" type="parTrans" cxnId="{8FCA838F-EDE9-4146-AEDE-CC70BFE67071}">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F43B643A-93DD-4A75-8683-5C4B6EEC9E34}" type="sibTrans" cxnId="{8FCA838F-EDE9-4146-AEDE-CC70BFE67071}">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8ED8D4B2-5D44-4067-8DB3-2596559F3579}">
      <dgm:prSet phldrT="[Text]"/>
      <dgm:spPr/>
      <dgm:t>
        <a:bodyPr/>
        <a:lstStyle/>
        <a:p>
          <a:r>
            <a:rPr lang="en-GB" b="1" u="none"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dgm:t>
    </dgm:pt>
    <dgm:pt modelId="{3AD82CA3-CFC9-4B57-A08A-CA73A6E716D7}" type="parTrans" cxnId="{AE0DB36B-56EB-46EB-996E-317DB7BE7A1F}">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A212615A-DFA1-45B9-BC49-719C5FAA9289}" type="sibTrans" cxnId="{AE0DB36B-56EB-46EB-996E-317DB7BE7A1F}">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B4281D80-8CC9-462B-8172-3C0E17055D46}">
      <dgm:prSet phldrT="[Text]"/>
      <dgm:spPr/>
      <dgm:t>
        <a:bodyPr/>
        <a:lstStyle/>
        <a:p>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work out how much money you'll have in retirement  </a:t>
          </a:r>
          <a:endParaRPr lang="en-GB" b="1" u="none"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E0080B52-2259-4697-8744-3C3C0E8B699E}" type="parTrans" cxnId="{6DCB6A68-63C0-42C9-AB29-7A94BDEDE016}">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D40D0C2E-8822-42A6-B72F-0E2090F61232}" type="sibTrans" cxnId="{6DCB6A68-63C0-42C9-AB29-7A94BDEDE016}">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04938FF8-14C0-4E04-BFF8-7B94E77F5351}">
      <dgm:prSet phldrT="[Text]"/>
      <dgm:spPr/>
      <dgm:t>
        <a:bodyPr/>
        <a:lstStyle/>
        <a:p>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watch out for tax  </a:t>
          </a:r>
          <a:endParaRPr lang="en-GB" b="1" u="none"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DAF36AC1-4DDA-469B-8D50-27665117DEBA}" type="parTrans" cxnId="{FD4F1F0B-E1CD-481E-86E5-9C5CBD641FF2}">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EDBD823D-6A17-4AFC-A0C5-1A2CFDE2F492}" type="sibTrans" cxnId="{FD4F1F0B-E1CD-481E-86E5-9C5CBD641FF2}">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4594C1CB-615F-4E33-8440-FC5FD8438A6E}">
      <dgm:prSet phldrT="[Text]"/>
      <dgm:spPr/>
      <dgm:t>
        <a:bodyPr/>
        <a:lstStyle/>
        <a:p>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shop around for the best deal</a:t>
          </a:r>
          <a:endParaRPr lang="en-GB" b="1" u="none"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6382FF6A-FBA1-405D-8E25-21BF51466A9E}" type="parTrans" cxnId="{6229618A-DE1B-48DF-9A31-0BCBC5C19901}">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55C0C441-A52E-4FC0-AF3C-0A44336AE1BB}" type="sibTrans" cxnId="{6229618A-DE1B-48DF-9A31-0BCBC5C19901}">
      <dgm:prSet/>
      <dgm:spPr/>
      <dgm:t>
        <a:bodyPr/>
        <a:lstStyle/>
        <a:p>
          <a:endParaRPr lang="en-GB" b="1" u="none">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6D62AE9A-896B-41E8-8DB9-E1247D548362}">
      <dgm:prSet phldrT="[Text]"/>
      <dgm:spPr/>
      <dgm:t>
        <a:bodyPr/>
        <a:lstStyle/>
        <a:p>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check how much is in your pension pot  </a:t>
          </a:r>
          <a:endParaRPr lang="en-GB" b="1" u="none"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CB7E578B-2135-40EB-A99F-7DF10CCB2817}" type="parTrans" cxnId="{5EF030EE-5FFC-4192-AAB7-4D52CCE3FAEB}">
      <dgm:prSet/>
      <dgm:spPr/>
      <dgm:t>
        <a:bodyPr/>
        <a:lstStyle/>
        <a:p>
          <a:endParaRPr lang="en-GB" b="1">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65B1F9EC-C7AD-4360-8AEC-2058B9E46AF6}" type="sibTrans" cxnId="{5EF030EE-5FFC-4192-AAB7-4D52CCE3FAEB}">
      <dgm:prSet/>
      <dgm:spPr/>
      <dgm:t>
        <a:bodyPr/>
        <a:lstStyle/>
        <a:p>
          <a:endParaRPr lang="en-GB" b="1">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321674B9-27FC-46C6-89E4-04A3153D37A3}" type="pres">
      <dgm:prSet presAssocID="{20103C10-E40C-4C61-88BC-7D2A5B5F385F}" presName="linearFlow" presStyleCnt="0">
        <dgm:presLayoutVars>
          <dgm:dir/>
          <dgm:animLvl val="lvl"/>
          <dgm:resizeHandles val="exact"/>
        </dgm:presLayoutVars>
      </dgm:prSet>
      <dgm:spPr/>
    </dgm:pt>
    <dgm:pt modelId="{F129C448-C4F9-4BE2-8406-386B53B3EA16}" type="pres">
      <dgm:prSet presAssocID="{50778F64-64A5-4198-AB7E-74CEA789E39F}" presName="composite" presStyleCnt="0"/>
      <dgm:spPr/>
    </dgm:pt>
    <dgm:pt modelId="{4536B91B-23E3-48F5-9F33-6162B562B4AA}" type="pres">
      <dgm:prSet presAssocID="{50778F64-64A5-4198-AB7E-74CEA789E39F}" presName="parentText" presStyleLbl="alignNode1" presStyleIdx="0" presStyleCnt="6">
        <dgm:presLayoutVars>
          <dgm:chMax val="1"/>
          <dgm:bulletEnabled val="1"/>
        </dgm:presLayoutVars>
      </dgm:prSet>
      <dgm:spPr/>
    </dgm:pt>
    <dgm:pt modelId="{DA615D0F-B77B-44E3-8AD6-AD0DC44B1C1E}" type="pres">
      <dgm:prSet presAssocID="{50778F64-64A5-4198-AB7E-74CEA789E39F}" presName="descendantText" presStyleLbl="alignAcc1" presStyleIdx="0" presStyleCnt="6">
        <dgm:presLayoutVars>
          <dgm:bulletEnabled val="1"/>
        </dgm:presLayoutVars>
      </dgm:prSet>
      <dgm:spPr/>
    </dgm:pt>
    <dgm:pt modelId="{8A16B305-83E4-4EA7-A54D-8EEA560BF782}" type="pres">
      <dgm:prSet presAssocID="{DB0F1E67-01A6-4297-946B-6CD465A4628A}" presName="sp" presStyleCnt="0"/>
      <dgm:spPr/>
    </dgm:pt>
    <dgm:pt modelId="{AEB102E7-B731-40C8-BB68-BF840D8DC923}" type="pres">
      <dgm:prSet presAssocID="{44DB2A20-7550-4C5A-981C-7F9286FBEE4A}" presName="composite" presStyleCnt="0"/>
      <dgm:spPr/>
    </dgm:pt>
    <dgm:pt modelId="{8BE62CE9-2068-4682-AFC2-B4BC245C3CEF}" type="pres">
      <dgm:prSet presAssocID="{44DB2A20-7550-4C5A-981C-7F9286FBEE4A}" presName="parentText" presStyleLbl="alignNode1" presStyleIdx="1" presStyleCnt="6">
        <dgm:presLayoutVars>
          <dgm:chMax val="1"/>
          <dgm:bulletEnabled val="1"/>
        </dgm:presLayoutVars>
      </dgm:prSet>
      <dgm:spPr/>
    </dgm:pt>
    <dgm:pt modelId="{E46649A9-9A3F-4527-9D76-83CDE3F5A61D}" type="pres">
      <dgm:prSet presAssocID="{44DB2A20-7550-4C5A-981C-7F9286FBEE4A}" presName="descendantText" presStyleLbl="alignAcc1" presStyleIdx="1" presStyleCnt="6">
        <dgm:presLayoutVars>
          <dgm:bulletEnabled val="1"/>
        </dgm:presLayoutVars>
      </dgm:prSet>
      <dgm:spPr/>
    </dgm:pt>
    <dgm:pt modelId="{876F5BB0-28FE-4C0B-A528-EDA53FF2F72B}" type="pres">
      <dgm:prSet presAssocID="{3D8EE097-8E7A-4744-AA79-9F91FF4E3DD4}" presName="sp" presStyleCnt="0"/>
      <dgm:spPr/>
    </dgm:pt>
    <dgm:pt modelId="{6D309E70-391F-40C8-83BE-EFA62CB49E57}" type="pres">
      <dgm:prSet presAssocID="{13B77824-4590-4783-9E5E-EDC13AA67D09}" presName="composite" presStyleCnt="0"/>
      <dgm:spPr/>
    </dgm:pt>
    <dgm:pt modelId="{2701161B-4516-440E-A97F-C09822CE6FDD}" type="pres">
      <dgm:prSet presAssocID="{13B77824-4590-4783-9E5E-EDC13AA67D09}" presName="parentText" presStyleLbl="alignNode1" presStyleIdx="2" presStyleCnt="6">
        <dgm:presLayoutVars>
          <dgm:chMax val="1"/>
          <dgm:bulletEnabled val="1"/>
        </dgm:presLayoutVars>
      </dgm:prSet>
      <dgm:spPr/>
    </dgm:pt>
    <dgm:pt modelId="{F9C854F3-E859-4906-AD94-BA733B5CCDDC}" type="pres">
      <dgm:prSet presAssocID="{13B77824-4590-4783-9E5E-EDC13AA67D09}" presName="descendantText" presStyleLbl="alignAcc1" presStyleIdx="2" presStyleCnt="6">
        <dgm:presLayoutVars>
          <dgm:bulletEnabled val="1"/>
        </dgm:presLayoutVars>
      </dgm:prSet>
      <dgm:spPr/>
    </dgm:pt>
    <dgm:pt modelId="{F86EBB12-1E25-408E-B293-FC1C30C6F8F4}" type="pres">
      <dgm:prSet presAssocID="{C96AC64D-D661-43C3-86A4-1EAD0F85D1BE}" presName="sp" presStyleCnt="0"/>
      <dgm:spPr/>
    </dgm:pt>
    <dgm:pt modelId="{2D1DFF33-D078-4D77-948D-0FFC355B30DF}" type="pres">
      <dgm:prSet presAssocID="{4443A414-2607-4FD5-BACF-778AA1A4B42D}" presName="composite" presStyleCnt="0"/>
      <dgm:spPr/>
    </dgm:pt>
    <dgm:pt modelId="{C1BA25DF-7F6C-4DBF-B97D-93B78578909F}" type="pres">
      <dgm:prSet presAssocID="{4443A414-2607-4FD5-BACF-778AA1A4B42D}" presName="parentText" presStyleLbl="alignNode1" presStyleIdx="3" presStyleCnt="6">
        <dgm:presLayoutVars>
          <dgm:chMax val="1"/>
          <dgm:bulletEnabled val="1"/>
        </dgm:presLayoutVars>
      </dgm:prSet>
      <dgm:spPr/>
    </dgm:pt>
    <dgm:pt modelId="{FCB58817-9F0F-41E3-AA0D-27868EB35396}" type="pres">
      <dgm:prSet presAssocID="{4443A414-2607-4FD5-BACF-778AA1A4B42D}" presName="descendantText" presStyleLbl="alignAcc1" presStyleIdx="3" presStyleCnt="6">
        <dgm:presLayoutVars>
          <dgm:bulletEnabled val="1"/>
        </dgm:presLayoutVars>
      </dgm:prSet>
      <dgm:spPr/>
    </dgm:pt>
    <dgm:pt modelId="{E6DCD0C1-DE4F-44C1-8908-9629A8239D6F}" type="pres">
      <dgm:prSet presAssocID="{31B12B57-E04D-4539-BF10-A3BD54C777DB}" presName="sp" presStyleCnt="0"/>
      <dgm:spPr/>
    </dgm:pt>
    <dgm:pt modelId="{95A7271F-BECB-4E40-8240-2286F5932D45}" type="pres">
      <dgm:prSet presAssocID="{8ED8D4B2-5D44-4067-8DB3-2596559F3579}" presName="composite" presStyleCnt="0"/>
      <dgm:spPr/>
    </dgm:pt>
    <dgm:pt modelId="{38149636-A466-4177-B2F7-DEBC2B4E5425}" type="pres">
      <dgm:prSet presAssocID="{8ED8D4B2-5D44-4067-8DB3-2596559F3579}" presName="parentText" presStyleLbl="alignNode1" presStyleIdx="4" presStyleCnt="6">
        <dgm:presLayoutVars>
          <dgm:chMax val="1"/>
          <dgm:bulletEnabled val="1"/>
        </dgm:presLayoutVars>
      </dgm:prSet>
      <dgm:spPr/>
    </dgm:pt>
    <dgm:pt modelId="{CFB1BFC0-225C-4D03-A0D9-D6F92CB2BA07}" type="pres">
      <dgm:prSet presAssocID="{8ED8D4B2-5D44-4067-8DB3-2596559F3579}" presName="descendantText" presStyleLbl="alignAcc1" presStyleIdx="4" presStyleCnt="6">
        <dgm:presLayoutVars>
          <dgm:bulletEnabled val="1"/>
        </dgm:presLayoutVars>
      </dgm:prSet>
      <dgm:spPr/>
    </dgm:pt>
    <dgm:pt modelId="{DB1DE600-842A-4FAE-BA94-85316940ECB1}" type="pres">
      <dgm:prSet presAssocID="{A212615A-DFA1-45B9-BC49-719C5FAA9289}" presName="sp" presStyleCnt="0"/>
      <dgm:spPr/>
    </dgm:pt>
    <dgm:pt modelId="{7D6C7FE2-87B0-4F96-A2E7-B4B0A8E62898}" type="pres">
      <dgm:prSet presAssocID="{2F5BA1A6-B9A8-46F0-A579-6067B1730A18}" presName="composite" presStyleCnt="0"/>
      <dgm:spPr/>
    </dgm:pt>
    <dgm:pt modelId="{EDA58630-ABE3-453A-9B7B-F21F04435123}" type="pres">
      <dgm:prSet presAssocID="{2F5BA1A6-B9A8-46F0-A579-6067B1730A18}" presName="parentText" presStyleLbl="alignNode1" presStyleIdx="5" presStyleCnt="6">
        <dgm:presLayoutVars>
          <dgm:chMax val="1"/>
          <dgm:bulletEnabled val="1"/>
        </dgm:presLayoutVars>
      </dgm:prSet>
      <dgm:spPr/>
    </dgm:pt>
    <dgm:pt modelId="{307CB396-CF7A-48ED-8C7E-670696087D89}" type="pres">
      <dgm:prSet presAssocID="{2F5BA1A6-B9A8-46F0-A579-6067B1730A18}" presName="descendantText" presStyleLbl="alignAcc1" presStyleIdx="5" presStyleCnt="6">
        <dgm:presLayoutVars>
          <dgm:bulletEnabled val="1"/>
        </dgm:presLayoutVars>
      </dgm:prSet>
      <dgm:spPr/>
    </dgm:pt>
  </dgm:ptLst>
  <dgm:cxnLst>
    <dgm:cxn modelId="{0E953503-7F1B-4468-ABFD-6414B4C57D87}" srcId="{20103C10-E40C-4C61-88BC-7D2A5B5F385F}" destId="{4443A414-2607-4FD5-BACF-778AA1A4B42D}" srcOrd="3" destOrd="0" parTransId="{5FE95D3B-9E02-47E5-A399-7964E32DBFCB}" sibTransId="{31B12B57-E04D-4539-BF10-A3BD54C777DB}"/>
    <dgm:cxn modelId="{2FF45003-C1C5-4510-B744-B3A2AC96B44F}" type="presOf" srcId="{13B77824-4590-4783-9E5E-EDC13AA67D09}" destId="{2701161B-4516-440E-A97F-C09822CE6FDD}" srcOrd="0" destOrd="0" presId="urn:microsoft.com/office/officeart/2005/8/layout/chevron2"/>
    <dgm:cxn modelId="{FD4F1F0B-E1CD-481E-86E5-9C5CBD641FF2}" srcId="{8ED8D4B2-5D44-4067-8DB3-2596559F3579}" destId="{04938FF8-14C0-4E04-BFF8-7B94E77F5351}" srcOrd="0" destOrd="0" parTransId="{DAF36AC1-4DDA-469B-8D50-27665117DEBA}" sibTransId="{EDBD823D-6A17-4AFC-A0C5-1A2CFDE2F492}"/>
    <dgm:cxn modelId="{CCDC0F12-CBA0-4B2D-BC2E-2932F04DAA09}" type="presOf" srcId="{2F5BA1A6-B9A8-46F0-A579-6067B1730A18}" destId="{EDA58630-ABE3-453A-9B7B-F21F04435123}" srcOrd="0" destOrd="0" presId="urn:microsoft.com/office/officeart/2005/8/layout/chevron2"/>
    <dgm:cxn modelId="{2AD5441C-EED5-40D5-A4B9-D6C447D29E75}" type="presOf" srcId="{1D76DFBC-65A3-46DD-8F35-2A02AF4D3BDE}" destId="{E46649A9-9A3F-4527-9D76-83CDE3F5A61D}" srcOrd="0" destOrd="0" presId="urn:microsoft.com/office/officeart/2005/8/layout/chevron2"/>
    <dgm:cxn modelId="{4072D12F-6CB9-4579-A0EB-15D9AFA7C4D1}" srcId="{20103C10-E40C-4C61-88BC-7D2A5B5F385F}" destId="{50778F64-64A5-4198-AB7E-74CEA789E39F}" srcOrd="0" destOrd="0" parTransId="{8D962732-9ECE-4BF0-8F01-E22C5EB11DD9}" sibTransId="{DB0F1E67-01A6-4297-946B-6CD465A4628A}"/>
    <dgm:cxn modelId="{0E921C39-8EE1-4991-87C6-21A186BEF0C8}" srcId="{20103C10-E40C-4C61-88BC-7D2A5B5F385F}" destId="{13B77824-4590-4783-9E5E-EDC13AA67D09}" srcOrd="2" destOrd="0" parTransId="{DABAE723-4693-4CB0-9992-2AF6BAB1A36E}" sibTransId="{C96AC64D-D661-43C3-86A4-1EAD0F85D1BE}"/>
    <dgm:cxn modelId="{8B44963B-DCD7-465C-9002-B4049CDADD56}" type="presOf" srcId="{6D62AE9A-896B-41E8-8DB9-E1247D548362}" destId="{DA615D0F-B77B-44E3-8AD6-AD0DC44B1C1E}" srcOrd="0" destOrd="0" presId="urn:microsoft.com/office/officeart/2005/8/layout/chevron2"/>
    <dgm:cxn modelId="{FD845561-CAA3-4D10-850A-77166735E4F9}" type="presOf" srcId="{44DB2A20-7550-4C5A-981C-7F9286FBEE4A}" destId="{8BE62CE9-2068-4682-AFC2-B4BC245C3CEF}" srcOrd="0" destOrd="0" presId="urn:microsoft.com/office/officeart/2005/8/layout/chevron2"/>
    <dgm:cxn modelId="{6DCB6A68-63C0-42C9-AB29-7A94BDEDE016}" srcId="{4443A414-2607-4FD5-BACF-778AA1A4B42D}" destId="{B4281D80-8CC9-462B-8172-3C0E17055D46}" srcOrd="0" destOrd="0" parTransId="{E0080B52-2259-4697-8744-3C3C0E8B699E}" sibTransId="{D40D0C2E-8822-42A6-B72F-0E2090F61232}"/>
    <dgm:cxn modelId="{AE0DB36B-56EB-46EB-996E-317DB7BE7A1F}" srcId="{20103C10-E40C-4C61-88BC-7D2A5B5F385F}" destId="{8ED8D4B2-5D44-4067-8DB3-2596559F3579}" srcOrd="4" destOrd="0" parTransId="{3AD82CA3-CFC9-4B57-A08A-CA73A6E716D7}" sibTransId="{A212615A-DFA1-45B9-BC49-719C5FAA9289}"/>
    <dgm:cxn modelId="{FA1B296C-C6D9-495B-98D8-017FE5FDC0DE}" type="presOf" srcId="{50778F64-64A5-4198-AB7E-74CEA789E39F}" destId="{4536B91B-23E3-48F5-9F33-6162B562B4AA}" srcOrd="0" destOrd="0" presId="urn:microsoft.com/office/officeart/2005/8/layout/chevron2"/>
    <dgm:cxn modelId="{17736776-E209-4AFC-9A73-45179914ADD3}" type="presOf" srcId="{4A42AD46-AA32-44FC-91E2-4003DCDD13B1}" destId="{F9C854F3-E859-4906-AD94-BA733B5CCDDC}" srcOrd="0" destOrd="0" presId="urn:microsoft.com/office/officeart/2005/8/layout/chevron2"/>
    <dgm:cxn modelId="{E0EF1D59-E134-4188-B5E8-81C56F21A5BF}" type="presOf" srcId="{20103C10-E40C-4C61-88BC-7D2A5B5F385F}" destId="{321674B9-27FC-46C6-89E4-04A3153D37A3}" srcOrd="0" destOrd="0" presId="urn:microsoft.com/office/officeart/2005/8/layout/chevron2"/>
    <dgm:cxn modelId="{B3DB9386-DC22-4E34-AAEE-2F5BF353D04E}" type="presOf" srcId="{4594C1CB-615F-4E33-8440-FC5FD8438A6E}" destId="{307CB396-CF7A-48ED-8C7E-670696087D89}" srcOrd="0" destOrd="0" presId="urn:microsoft.com/office/officeart/2005/8/layout/chevron2"/>
    <dgm:cxn modelId="{6229618A-DE1B-48DF-9A31-0BCBC5C19901}" srcId="{2F5BA1A6-B9A8-46F0-A579-6067B1730A18}" destId="{4594C1CB-615F-4E33-8440-FC5FD8438A6E}" srcOrd="0" destOrd="0" parTransId="{6382FF6A-FBA1-405D-8E25-21BF51466A9E}" sibTransId="{55C0C441-A52E-4FC0-AF3C-0A44336AE1BB}"/>
    <dgm:cxn modelId="{A0BCA98A-3B22-420F-99E8-87047DDF8327}" srcId="{20103C10-E40C-4C61-88BC-7D2A5B5F385F}" destId="{44DB2A20-7550-4C5A-981C-7F9286FBEE4A}" srcOrd="1" destOrd="0" parTransId="{D4FD35D7-DAED-4A2B-9068-A74F4232FB5C}" sibTransId="{3D8EE097-8E7A-4744-AA79-9F91FF4E3DD4}"/>
    <dgm:cxn modelId="{8FCA838F-EDE9-4146-AEDE-CC70BFE67071}" srcId="{20103C10-E40C-4C61-88BC-7D2A5B5F385F}" destId="{2F5BA1A6-B9A8-46F0-A579-6067B1730A18}" srcOrd="5" destOrd="0" parTransId="{E3F5CA71-D5AB-4183-B435-898AB248434C}" sibTransId="{F43B643A-93DD-4A75-8683-5C4B6EEC9E34}"/>
    <dgm:cxn modelId="{C3185898-6639-4E5B-AFDF-9F408FD9DC50}" type="presOf" srcId="{4443A414-2607-4FD5-BACF-778AA1A4B42D}" destId="{C1BA25DF-7F6C-4DBF-B97D-93B78578909F}" srcOrd="0" destOrd="0" presId="urn:microsoft.com/office/officeart/2005/8/layout/chevron2"/>
    <dgm:cxn modelId="{953FD0A1-1468-4076-B0D4-8A853F5D3A67}" type="presOf" srcId="{B4281D80-8CC9-462B-8172-3C0E17055D46}" destId="{FCB58817-9F0F-41E3-AA0D-27868EB35396}" srcOrd="0" destOrd="0" presId="urn:microsoft.com/office/officeart/2005/8/layout/chevron2"/>
    <dgm:cxn modelId="{0DB359AD-86EA-46D6-8394-043F2347E24A}" srcId="{13B77824-4590-4783-9E5E-EDC13AA67D09}" destId="{4A42AD46-AA32-44FC-91E2-4003DCDD13B1}" srcOrd="0" destOrd="0" parTransId="{0381F7C9-98FF-4EDE-B366-2054A3C5687D}" sibTransId="{74CE7818-6BC9-4D63-8179-4E8CBBEAEB95}"/>
    <dgm:cxn modelId="{DD3D01DD-4BAF-4744-8427-5DE138FB033C}" srcId="{44DB2A20-7550-4C5A-981C-7F9286FBEE4A}" destId="{1D76DFBC-65A3-46DD-8F35-2A02AF4D3BDE}" srcOrd="0" destOrd="0" parTransId="{8C66D7C9-9745-4AF6-A3F5-CB539EE484E0}" sibTransId="{C98380BE-7B98-45A9-92D1-999BCF571171}"/>
    <dgm:cxn modelId="{912532ED-B261-4F53-98CD-CFDF45C01AF9}" type="presOf" srcId="{04938FF8-14C0-4E04-BFF8-7B94E77F5351}" destId="{CFB1BFC0-225C-4D03-A0D9-D6F92CB2BA07}" srcOrd="0" destOrd="0" presId="urn:microsoft.com/office/officeart/2005/8/layout/chevron2"/>
    <dgm:cxn modelId="{5EF030EE-5FFC-4192-AAB7-4D52CCE3FAEB}" srcId="{50778F64-64A5-4198-AB7E-74CEA789E39F}" destId="{6D62AE9A-896B-41E8-8DB9-E1247D548362}" srcOrd="0" destOrd="0" parTransId="{CB7E578B-2135-40EB-A99F-7DF10CCB2817}" sibTransId="{65B1F9EC-C7AD-4360-8AEC-2058B9E46AF6}"/>
    <dgm:cxn modelId="{2C25E8F2-62BB-4257-8DEA-A0460687B3BF}" type="presOf" srcId="{8ED8D4B2-5D44-4067-8DB3-2596559F3579}" destId="{38149636-A466-4177-B2F7-DEBC2B4E5425}" srcOrd="0" destOrd="0" presId="urn:microsoft.com/office/officeart/2005/8/layout/chevron2"/>
    <dgm:cxn modelId="{9905DBEA-F37D-49B6-A14D-6E421C8B2035}" type="presParOf" srcId="{321674B9-27FC-46C6-89E4-04A3153D37A3}" destId="{F129C448-C4F9-4BE2-8406-386B53B3EA16}" srcOrd="0" destOrd="0" presId="urn:microsoft.com/office/officeart/2005/8/layout/chevron2"/>
    <dgm:cxn modelId="{338904FC-D38D-494A-A108-3ED46412B6C0}" type="presParOf" srcId="{F129C448-C4F9-4BE2-8406-386B53B3EA16}" destId="{4536B91B-23E3-48F5-9F33-6162B562B4AA}" srcOrd="0" destOrd="0" presId="urn:microsoft.com/office/officeart/2005/8/layout/chevron2"/>
    <dgm:cxn modelId="{DC61EC21-23AF-4A50-B638-55350DFA8F57}" type="presParOf" srcId="{F129C448-C4F9-4BE2-8406-386B53B3EA16}" destId="{DA615D0F-B77B-44E3-8AD6-AD0DC44B1C1E}" srcOrd="1" destOrd="0" presId="urn:microsoft.com/office/officeart/2005/8/layout/chevron2"/>
    <dgm:cxn modelId="{A51C99EB-58F6-4098-9813-FF751B97CC7B}" type="presParOf" srcId="{321674B9-27FC-46C6-89E4-04A3153D37A3}" destId="{8A16B305-83E4-4EA7-A54D-8EEA560BF782}" srcOrd="1" destOrd="0" presId="urn:microsoft.com/office/officeart/2005/8/layout/chevron2"/>
    <dgm:cxn modelId="{C25886AC-1C45-43CE-8CB8-5A3FD4ADC543}" type="presParOf" srcId="{321674B9-27FC-46C6-89E4-04A3153D37A3}" destId="{AEB102E7-B731-40C8-BB68-BF840D8DC923}" srcOrd="2" destOrd="0" presId="urn:microsoft.com/office/officeart/2005/8/layout/chevron2"/>
    <dgm:cxn modelId="{D85D84E9-A38B-4562-B4BC-A0D963BC95C5}" type="presParOf" srcId="{AEB102E7-B731-40C8-BB68-BF840D8DC923}" destId="{8BE62CE9-2068-4682-AFC2-B4BC245C3CEF}" srcOrd="0" destOrd="0" presId="urn:microsoft.com/office/officeart/2005/8/layout/chevron2"/>
    <dgm:cxn modelId="{EC3E8CEE-59AE-43D8-BE2A-DC238E3903ED}" type="presParOf" srcId="{AEB102E7-B731-40C8-BB68-BF840D8DC923}" destId="{E46649A9-9A3F-4527-9D76-83CDE3F5A61D}" srcOrd="1" destOrd="0" presId="urn:microsoft.com/office/officeart/2005/8/layout/chevron2"/>
    <dgm:cxn modelId="{F931D899-CC32-4814-A5FC-5C15475B2B34}" type="presParOf" srcId="{321674B9-27FC-46C6-89E4-04A3153D37A3}" destId="{876F5BB0-28FE-4C0B-A528-EDA53FF2F72B}" srcOrd="3" destOrd="0" presId="urn:microsoft.com/office/officeart/2005/8/layout/chevron2"/>
    <dgm:cxn modelId="{D30CFE06-811F-45D7-BD21-808CC9EBEBA3}" type="presParOf" srcId="{321674B9-27FC-46C6-89E4-04A3153D37A3}" destId="{6D309E70-391F-40C8-83BE-EFA62CB49E57}" srcOrd="4" destOrd="0" presId="urn:microsoft.com/office/officeart/2005/8/layout/chevron2"/>
    <dgm:cxn modelId="{DA597500-5FF6-41C6-91A4-9899894B83A5}" type="presParOf" srcId="{6D309E70-391F-40C8-83BE-EFA62CB49E57}" destId="{2701161B-4516-440E-A97F-C09822CE6FDD}" srcOrd="0" destOrd="0" presId="urn:microsoft.com/office/officeart/2005/8/layout/chevron2"/>
    <dgm:cxn modelId="{7B67C346-1B01-4712-8846-63A71AABEA61}" type="presParOf" srcId="{6D309E70-391F-40C8-83BE-EFA62CB49E57}" destId="{F9C854F3-E859-4906-AD94-BA733B5CCDDC}" srcOrd="1" destOrd="0" presId="urn:microsoft.com/office/officeart/2005/8/layout/chevron2"/>
    <dgm:cxn modelId="{943E8EF7-89D3-4291-B768-C8EB57A70230}" type="presParOf" srcId="{321674B9-27FC-46C6-89E4-04A3153D37A3}" destId="{F86EBB12-1E25-408E-B293-FC1C30C6F8F4}" srcOrd="5" destOrd="0" presId="urn:microsoft.com/office/officeart/2005/8/layout/chevron2"/>
    <dgm:cxn modelId="{F2A266F8-806C-4A0F-B8D8-9C7B84E56F46}" type="presParOf" srcId="{321674B9-27FC-46C6-89E4-04A3153D37A3}" destId="{2D1DFF33-D078-4D77-948D-0FFC355B30DF}" srcOrd="6" destOrd="0" presId="urn:microsoft.com/office/officeart/2005/8/layout/chevron2"/>
    <dgm:cxn modelId="{FD0F5E9F-25BB-49A0-AADE-41DC4F58B88C}" type="presParOf" srcId="{2D1DFF33-D078-4D77-948D-0FFC355B30DF}" destId="{C1BA25DF-7F6C-4DBF-B97D-93B78578909F}" srcOrd="0" destOrd="0" presId="urn:microsoft.com/office/officeart/2005/8/layout/chevron2"/>
    <dgm:cxn modelId="{4F82DA06-CD1D-435F-9FF9-3806DA1148D2}" type="presParOf" srcId="{2D1DFF33-D078-4D77-948D-0FFC355B30DF}" destId="{FCB58817-9F0F-41E3-AA0D-27868EB35396}" srcOrd="1" destOrd="0" presId="urn:microsoft.com/office/officeart/2005/8/layout/chevron2"/>
    <dgm:cxn modelId="{7E5D1D17-32F9-4DF7-965A-766C0107EC8E}" type="presParOf" srcId="{321674B9-27FC-46C6-89E4-04A3153D37A3}" destId="{E6DCD0C1-DE4F-44C1-8908-9629A8239D6F}" srcOrd="7" destOrd="0" presId="urn:microsoft.com/office/officeart/2005/8/layout/chevron2"/>
    <dgm:cxn modelId="{7DF69E81-6406-4117-A64B-B9B791542E6C}" type="presParOf" srcId="{321674B9-27FC-46C6-89E4-04A3153D37A3}" destId="{95A7271F-BECB-4E40-8240-2286F5932D45}" srcOrd="8" destOrd="0" presId="urn:microsoft.com/office/officeart/2005/8/layout/chevron2"/>
    <dgm:cxn modelId="{F5B7F0E8-3A3A-4AFD-836D-46F353D01547}" type="presParOf" srcId="{95A7271F-BECB-4E40-8240-2286F5932D45}" destId="{38149636-A466-4177-B2F7-DEBC2B4E5425}" srcOrd="0" destOrd="0" presId="urn:microsoft.com/office/officeart/2005/8/layout/chevron2"/>
    <dgm:cxn modelId="{1E8A6C55-5CEA-4435-81F4-3794481149A9}" type="presParOf" srcId="{95A7271F-BECB-4E40-8240-2286F5932D45}" destId="{CFB1BFC0-225C-4D03-A0D9-D6F92CB2BA07}" srcOrd="1" destOrd="0" presId="urn:microsoft.com/office/officeart/2005/8/layout/chevron2"/>
    <dgm:cxn modelId="{DFFEDC3D-189E-4248-9FAD-E1DEA8FF6909}" type="presParOf" srcId="{321674B9-27FC-46C6-89E4-04A3153D37A3}" destId="{DB1DE600-842A-4FAE-BA94-85316940ECB1}" srcOrd="9" destOrd="0" presId="urn:microsoft.com/office/officeart/2005/8/layout/chevron2"/>
    <dgm:cxn modelId="{641BDBD0-3988-4867-8DEA-0B2BAFD40CE7}" type="presParOf" srcId="{321674B9-27FC-46C6-89E4-04A3153D37A3}" destId="{7D6C7FE2-87B0-4F96-A2E7-B4B0A8E62898}" srcOrd="10" destOrd="0" presId="urn:microsoft.com/office/officeart/2005/8/layout/chevron2"/>
    <dgm:cxn modelId="{1B62E622-E153-4AC1-9FC1-161B58C31964}" type="presParOf" srcId="{7D6C7FE2-87B0-4F96-A2E7-B4B0A8E62898}" destId="{EDA58630-ABE3-453A-9B7B-F21F04435123}" srcOrd="0" destOrd="0" presId="urn:microsoft.com/office/officeart/2005/8/layout/chevron2"/>
    <dgm:cxn modelId="{75446EBB-B3A4-4796-8AE2-E3F9977DC587}" type="presParOf" srcId="{7D6C7FE2-87B0-4F96-A2E7-B4B0A8E62898}" destId="{307CB396-CF7A-48ED-8C7E-670696087D8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3364A-CCB3-4C2F-AED5-A8F001A6A56F}" type="doc">
      <dgm:prSet loTypeId="urn:microsoft.com/office/officeart/2005/8/layout/process1" loCatId="process" qsTypeId="urn:microsoft.com/office/officeart/2005/8/quickstyle/simple1" qsCatId="simple" csTypeId="urn:microsoft.com/office/officeart/2005/8/colors/accent1_2" csCatId="accent1" phldr="1"/>
      <dgm:spPr/>
    </dgm:pt>
    <dgm:pt modelId="{7583CCF8-3583-4F05-8131-133D86E33F1A}">
      <dgm:prSet phldrT="[Text]" custT="1"/>
      <dgm:spPr/>
      <dgm:t>
        <a:bodyPr/>
        <a:lstStyle/>
        <a:p>
          <a:r>
            <a:rPr lang="en-GB" sz="2500" b="1" dirty="0">
              <a:latin typeface="Segoe UI" panose="020B0502040204020203" pitchFamily="34" charset="0"/>
              <a:cs typeface="Segoe UI" panose="020B0502040204020203" pitchFamily="34" charset="0"/>
            </a:rPr>
            <a:t>‘My Future Cash’</a:t>
          </a:r>
        </a:p>
      </dgm:t>
    </dgm:pt>
    <dgm:pt modelId="{5069D15C-F5A5-40AC-91CF-5DD5C9F33B9D}" type="parTrans" cxnId="{2671C049-3D74-44E9-9895-42CEE89382FB}">
      <dgm:prSet/>
      <dgm:spPr/>
      <dgm:t>
        <a:bodyPr/>
        <a:lstStyle/>
        <a:p>
          <a:endParaRPr lang="en-GB"/>
        </a:p>
      </dgm:t>
    </dgm:pt>
    <dgm:pt modelId="{A7174004-EFEE-4FEC-84A3-9402D23661E9}" type="sibTrans" cxnId="{2671C049-3D74-44E9-9895-42CEE89382FB}">
      <dgm:prSet/>
      <dgm:spPr>
        <a:solidFill>
          <a:schemeClr val="accent6"/>
        </a:solidFill>
      </dgm:spPr>
      <dgm:t>
        <a:bodyPr/>
        <a:lstStyle/>
        <a:p>
          <a:endParaRPr lang="en-GB"/>
        </a:p>
      </dgm:t>
    </dgm:pt>
    <dgm:pt modelId="{0379EDF8-D12D-46C3-98BE-82C00B866408}" type="pres">
      <dgm:prSet presAssocID="{4053364A-CCB3-4C2F-AED5-A8F001A6A56F}" presName="Name0" presStyleCnt="0">
        <dgm:presLayoutVars>
          <dgm:dir/>
          <dgm:resizeHandles val="exact"/>
        </dgm:presLayoutVars>
      </dgm:prSet>
      <dgm:spPr/>
    </dgm:pt>
    <dgm:pt modelId="{66EA7DAE-84C9-495B-BA2E-432C6E25EEE0}" type="pres">
      <dgm:prSet presAssocID="{7583CCF8-3583-4F05-8131-133D86E33F1A}" presName="node" presStyleLbl="node1" presStyleIdx="0" presStyleCnt="1">
        <dgm:presLayoutVars>
          <dgm:bulletEnabled val="1"/>
        </dgm:presLayoutVars>
      </dgm:prSet>
      <dgm:spPr/>
    </dgm:pt>
  </dgm:ptLst>
  <dgm:cxnLst>
    <dgm:cxn modelId="{D0D6D51E-C8F0-43E8-A622-FE631C5AD4D1}" type="presOf" srcId="{7583CCF8-3583-4F05-8131-133D86E33F1A}" destId="{66EA7DAE-84C9-495B-BA2E-432C6E25EEE0}" srcOrd="0" destOrd="0" presId="urn:microsoft.com/office/officeart/2005/8/layout/process1"/>
    <dgm:cxn modelId="{B3733628-185B-4F78-96AE-7B5734601A54}" type="presOf" srcId="{4053364A-CCB3-4C2F-AED5-A8F001A6A56F}" destId="{0379EDF8-D12D-46C3-98BE-82C00B866408}" srcOrd="0" destOrd="0" presId="urn:microsoft.com/office/officeart/2005/8/layout/process1"/>
    <dgm:cxn modelId="{2671C049-3D74-44E9-9895-42CEE89382FB}" srcId="{4053364A-CCB3-4C2F-AED5-A8F001A6A56F}" destId="{7583CCF8-3583-4F05-8131-133D86E33F1A}" srcOrd="0" destOrd="0" parTransId="{5069D15C-F5A5-40AC-91CF-5DD5C9F33B9D}" sibTransId="{A7174004-EFEE-4FEC-84A3-9402D23661E9}"/>
    <dgm:cxn modelId="{A2FE4F69-2B95-4F27-9297-9B06DB5E127E}" type="presParOf" srcId="{0379EDF8-D12D-46C3-98BE-82C00B866408}" destId="{66EA7DAE-84C9-495B-BA2E-432C6E25EEE0}"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3364A-CCB3-4C2F-AED5-A8F001A6A56F}" type="doc">
      <dgm:prSet loTypeId="urn:microsoft.com/office/officeart/2005/8/layout/process1" loCatId="process" qsTypeId="urn:microsoft.com/office/officeart/2005/8/quickstyle/simple1" qsCatId="simple" csTypeId="urn:microsoft.com/office/officeart/2005/8/colors/accent1_2" csCatId="accent1" phldr="1"/>
      <dgm:spPr/>
    </dgm:pt>
    <dgm:pt modelId="{7583CCF8-3583-4F05-8131-133D86E33F1A}">
      <dgm:prSet phldrT="[Text]" custT="1"/>
      <dgm:spPr/>
      <dgm:t>
        <a:bodyPr/>
        <a:lstStyle/>
        <a:p>
          <a:r>
            <a:rPr lang="en-GB" sz="2500" b="1" dirty="0">
              <a:latin typeface="Segoe UI" panose="020B0502040204020203" pitchFamily="34" charset="0"/>
              <a:cs typeface="Segoe UI" panose="020B0502040204020203" pitchFamily="34" charset="0"/>
            </a:rPr>
            <a:t>‘My Future Annuity’</a:t>
          </a:r>
        </a:p>
      </dgm:t>
    </dgm:pt>
    <dgm:pt modelId="{5069D15C-F5A5-40AC-91CF-5DD5C9F33B9D}" type="parTrans" cxnId="{2671C049-3D74-44E9-9895-42CEE89382FB}">
      <dgm:prSet/>
      <dgm:spPr/>
      <dgm:t>
        <a:bodyPr/>
        <a:lstStyle/>
        <a:p>
          <a:endParaRPr lang="en-GB"/>
        </a:p>
      </dgm:t>
    </dgm:pt>
    <dgm:pt modelId="{A7174004-EFEE-4FEC-84A3-9402D23661E9}" type="sibTrans" cxnId="{2671C049-3D74-44E9-9895-42CEE89382FB}">
      <dgm:prSet/>
      <dgm:spPr>
        <a:solidFill>
          <a:schemeClr val="accent6"/>
        </a:solidFill>
      </dgm:spPr>
      <dgm:t>
        <a:bodyPr/>
        <a:lstStyle/>
        <a:p>
          <a:endParaRPr lang="en-GB"/>
        </a:p>
      </dgm:t>
    </dgm:pt>
    <dgm:pt modelId="{0379EDF8-D12D-46C3-98BE-82C00B866408}" type="pres">
      <dgm:prSet presAssocID="{4053364A-CCB3-4C2F-AED5-A8F001A6A56F}" presName="Name0" presStyleCnt="0">
        <dgm:presLayoutVars>
          <dgm:dir/>
          <dgm:resizeHandles val="exact"/>
        </dgm:presLayoutVars>
      </dgm:prSet>
      <dgm:spPr/>
    </dgm:pt>
    <dgm:pt modelId="{66EA7DAE-84C9-495B-BA2E-432C6E25EEE0}" type="pres">
      <dgm:prSet presAssocID="{7583CCF8-3583-4F05-8131-133D86E33F1A}" presName="node" presStyleLbl="node1" presStyleIdx="0" presStyleCnt="1">
        <dgm:presLayoutVars>
          <dgm:bulletEnabled val="1"/>
        </dgm:presLayoutVars>
      </dgm:prSet>
      <dgm:spPr/>
    </dgm:pt>
  </dgm:ptLst>
  <dgm:cxnLst>
    <dgm:cxn modelId="{2671C049-3D74-44E9-9895-42CEE89382FB}" srcId="{4053364A-CCB3-4C2F-AED5-A8F001A6A56F}" destId="{7583CCF8-3583-4F05-8131-133D86E33F1A}" srcOrd="0" destOrd="0" parTransId="{5069D15C-F5A5-40AC-91CF-5DD5C9F33B9D}" sibTransId="{A7174004-EFEE-4FEC-84A3-9402D23661E9}"/>
    <dgm:cxn modelId="{80D4A482-B9BA-4FDF-9E61-A835D342E4F7}" type="presOf" srcId="{7583CCF8-3583-4F05-8131-133D86E33F1A}" destId="{66EA7DAE-84C9-495B-BA2E-432C6E25EEE0}" srcOrd="0" destOrd="0" presId="urn:microsoft.com/office/officeart/2005/8/layout/process1"/>
    <dgm:cxn modelId="{D0C57BF2-6C06-42FD-903C-A68D77B60368}" type="presOf" srcId="{4053364A-CCB3-4C2F-AED5-A8F001A6A56F}" destId="{0379EDF8-D12D-46C3-98BE-82C00B866408}" srcOrd="0" destOrd="0" presId="urn:microsoft.com/office/officeart/2005/8/layout/process1"/>
    <dgm:cxn modelId="{2552E446-629B-49DF-9650-5E5AD7285863}" type="presParOf" srcId="{0379EDF8-D12D-46C3-98BE-82C00B866408}" destId="{66EA7DAE-84C9-495B-BA2E-432C6E25EEE0}"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3364A-CCB3-4C2F-AED5-A8F001A6A56F}" type="doc">
      <dgm:prSet loTypeId="urn:microsoft.com/office/officeart/2005/8/layout/process1" loCatId="process" qsTypeId="urn:microsoft.com/office/officeart/2005/8/quickstyle/simple1" qsCatId="simple" csTypeId="urn:microsoft.com/office/officeart/2005/8/colors/accent1_2" csCatId="accent1" phldr="1"/>
      <dgm:spPr/>
    </dgm:pt>
    <dgm:pt modelId="{7583CCF8-3583-4F05-8131-133D86E33F1A}">
      <dgm:prSet phldrT="[Text]" custT="1"/>
      <dgm:spPr/>
      <dgm:t>
        <a:bodyPr/>
        <a:lstStyle/>
        <a:p>
          <a:r>
            <a:rPr lang="en-GB" sz="2500" b="1" dirty="0">
              <a:latin typeface="Segoe UI" panose="020B0502040204020203" pitchFamily="34" charset="0"/>
              <a:cs typeface="Segoe UI" panose="020B0502040204020203" pitchFamily="34" charset="0"/>
            </a:rPr>
            <a:t>Default de-risking = consolidation fund</a:t>
          </a:r>
        </a:p>
        <a:p>
          <a:r>
            <a:rPr lang="en-GB" sz="2500" b="1" dirty="0">
              <a:solidFill>
                <a:schemeClr val="bg1"/>
              </a:solidFill>
              <a:latin typeface="Segoe UI" panose="020B0502040204020203" pitchFamily="34" charset="0"/>
              <a:ea typeface="Segoe UI" panose="020B0502040204020203" pitchFamily="34" charset="0"/>
              <a:cs typeface="Segoe UI" panose="020B0502040204020203" pitchFamily="34" charset="0"/>
            </a:rPr>
            <a:t>Targets a broad mix of options at retirement</a:t>
          </a:r>
          <a:endParaRPr lang="en-GB" sz="2500" b="1" dirty="0">
            <a:solidFill>
              <a:schemeClr val="bg1"/>
            </a:solidFill>
            <a:latin typeface="Segoe UI" panose="020B0502040204020203" pitchFamily="34" charset="0"/>
            <a:cs typeface="Segoe UI" panose="020B0502040204020203" pitchFamily="34" charset="0"/>
          </a:endParaRPr>
        </a:p>
      </dgm:t>
    </dgm:pt>
    <dgm:pt modelId="{5069D15C-F5A5-40AC-91CF-5DD5C9F33B9D}" type="parTrans" cxnId="{2671C049-3D74-44E9-9895-42CEE89382FB}">
      <dgm:prSet/>
      <dgm:spPr/>
      <dgm:t>
        <a:bodyPr/>
        <a:lstStyle/>
        <a:p>
          <a:endParaRPr lang="en-GB" sz="2500">
            <a:latin typeface="Segoe UI" panose="020B0502040204020203" pitchFamily="34" charset="0"/>
            <a:cs typeface="Segoe UI" panose="020B0502040204020203" pitchFamily="34" charset="0"/>
          </a:endParaRPr>
        </a:p>
      </dgm:t>
    </dgm:pt>
    <dgm:pt modelId="{A7174004-EFEE-4FEC-84A3-9402D23661E9}" type="sibTrans" cxnId="{2671C049-3D74-44E9-9895-42CEE89382FB}">
      <dgm:prSet custT="1"/>
      <dgm:spPr>
        <a:solidFill>
          <a:schemeClr val="accent6"/>
        </a:solidFill>
      </dgm:spPr>
      <dgm:t>
        <a:bodyPr/>
        <a:lstStyle/>
        <a:p>
          <a:endParaRPr lang="en-GB" sz="2500">
            <a:latin typeface="Segoe UI" panose="020B0502040204020203" pitchFamily="34" charset="0"/>
            <a:cs typeface="Segoe UI" panose="020B0502040204020203" pitchFamily="34" charset="0"/>
          </a:endParaRPr>
        </a:p>
      </dgm:t>
    </dgm:pt>
    <dgm:pt modelId="{0379EDF8-D12D-46C3-98BE-82C00B866408}" type="pres">
      <dgm:prSet presAssocID="{4053364A-CCB3-4C2F-AED5-A8F001A6A56F}" presName="Name0" presStyleCnt="0">
        <dgm:presLayoutVars>
          <dgm:dir/>
          <dgm:resizeHandles val="exact"/>
        </dgm:presLayoutVars>
      </dgm:prSet>
      <dgm:spPr/>
    </dgm:pt>
    <dgm:pt modelId="{66EA7DAE-84C9-495B-BA2E-432C6E25EEE0}" type="pres">
      <dgm:prSet presAssocID="{7583CCF8-3583-4F05-8131-133D86E33F1A}" presName="node" presStyleLbl="node1" presStyleIdx="0" presStyleCnt="1" custLinFactNeighborX="-1518" custLinFactNeighborY="-1986">
        <dgm:presLayoutVars>
          <dgm:bulletEnabled val="1"/>
        </dgm:presLayoutVars>
      </dgm:prSet>
      <dgm:spPr/>
    </dgm:pt>
  </dgm:ptLst>
  <dgm:cxnLst>
    <dgm:cxn modelId="{2671C049-3D74-44E9-9895-42CEE89382FB}" srcId="{4053364A-CCB3-4C2F-AED5-A8F001A6A56F}" destId="{7583CCF8-3583-4F05-8131-133D86E33F1A}" srcOrd="0" destOrd="0" parTransId="{5069D15C-F5A5-40AC-91CF-5DD5C9F33B9D}" sibTransId="{A7174004-EFEE-4FEC-84A3-9402D23661E9}"/>
    <dgm:cxn modelId="{2DB0CE78-9B3F-460D-89AA-85131A72E385}" type="presOf" srcId="{4053364A-CCB3-4C2F-AED5-A8F001A6A56F}" destId="{0379EDF8-D12D-46C3-98BE-82C00B866408}" srcOrd="0" destOrd="0" presId="urn:microsoft.com/office/officeart/2005/8/layout/process1"/>
    <dgm:cxn modelId="{790BCEA0-AC60-4B1A-A2CF-D4803CA65841}" type="presOf" srcId="{7583CCF8-3583-4F05-8131-133D86E33F1A}" destId="{66EA7DAE-84C9-495B-BA2E-432C6E25EEE0}" srcOrd="0" destOrd="0" presId="urn:microsoft.com/office/officeart/2005/8/layout/process1"/>
    <dgm:cxn modelId="{F7F1E683-B52C-49D6-A897-6906224682FB}" type="presParOf" srcId="{0379EDF8-D12D-46C3-98BE-82C00B866408}" destId="{66EA7DAE-84C9-495B-BA2E-432C6E25EEE0}" srcOrd="0"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7CDACF-E6CD-4CDA-9DFD-94CCCBC90BC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A2270E45-89E6-4967-B2FC-2DF4A83315B0}">
      <dgm:prSet phldrT="[Text]" custT="1"/>
      <dgm:spPr/>
      <dgm:t>
        <a:bodyPr/>
        <a:lstStyle/>
        <a:p>
          <a:r>
            <a:rPr lang="en-GB" sz="4000" b="1" dirty="0">
              <a:latin typeface="Segoe UI" panose="020B0502040204020203" pitchFamily="34" charset="0"/>
              <a:ea typeface="Segoe UI" panose="020B0502040204020203" pitchFamily="34" charset="0"/>
              <a:cs typeface="Segoe UI" panose="020B0502040204020203" pitchFamily="34" charset="0"/>
            </a:rPr>
            <a:t>IGC</a:t>
          </a:r>
        </a:p>
      </dgm:t>
    </dgm:pt>
    <dgm:pt modelId="{8F35EACC-6913-41D5-98FE-28A0874B30AA}" type="parTrans" cxnId="{E2C7E511-7BE9-4735-A494-A0360DDA2394}">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1AAE9DEA-92DB-4362-A658-062AADC402D5}" type="sibTrans" cxnId="{E2C7E511-7BE9-4735-A494-A0360DDA2394}">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6709A649-C967-40C6-85C1-E192CE52EA44}">
      <dgm:prSet phldrT="[Text]" custT="1"/>
      <dgm:spPr/>
      <dgm:t>
        <a:bodyPr/>
        <a:lstStyle/>
        <a:p>
          <a:r>
            <a:rPr lang="en-GB" sz="1000" b="1" dirty="0">
              <a:latin typeface="Segoe UI" panose="020B0502040204020203" pitchFamily="34" charset="0"/>
              <a:ea typeface="Segoe UI" panose="020B0502040204020203" pitchFamily="34" charset="0"/>
              <a:cs typeface="Segoe UI" panose="020B0502040204020203" pitchFamily="34" charset="0"/>
            </a:rPr>
            <a:t>Scheme governance</a:t>
          </a:r>
        </a:p>
      </dgm:t>
    </dgm:pt>
    <dgm:pt modelId="{4C69BCFE-8C39-4D91-A4D2-8F4CE8B747F4}" type="parTrans" cxnId="{DC3E96C7-8588-4FEA-B702-4ADEE6F13CDE}">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36F8F78D-04BC-4B39-AA07-ED5F8DB62200}" type="sibTrans" cxnId="{DC3E96C7-8588-4FEA-B702-4ADEE6F13CDE}">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D2F7D7E0-D7D1-42BF-97B7-2D01A44C6052}">
      <dgm:prSet phldrT="[Text]" custT="1"/>
      <dgm:spPr/>
      <dgm:t>
        <a:bodyPr/>
        <a:lstStyle/>
        <a:p>
          <a:r>
            <a:rPr lang="en-GB" sz="1000" b="1" dirty="0">
              <a:latin typeface="Segoe UI" panose="020B0502040204020203" pitchFamily="34" charset="0"/>
              <a:ea typeface="Segoe UI" panose="020B0502040204020203" pitchFamily="34" charset="0"/>
              <a:cs typeface="Segoe UI" panose="020B0502040204020203" pitchFamily="34" charset="0"/>
            </a:rPr>
            <a:t>Scheme charges</a:t>
          </a:r>
        </a:p>
      </dgm:t>
    </dgm:pt>
    <dgm:pt modelId="{27F4CE66-BF97-4639-A63A-2AC67137BDF6}" type="parTrans" cxnId="{B135F444-3724-4CB8-8942-EC99E402A1F1}">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000AB894-764F-4D93-ACEE-062F1D092913}" type="sibTrans" cxnId="{B135F444-3724-4CB8-8942-EC99E402A1F1}">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697BCD5F-0287-4714-8E9F-37BB95C92D2B}">
      <dgm:prSet phldrT="[Text]" custT="1"/>
      <dgm:spPr/>
      <dgm:t>
        <a:bodyPr/>
        <a:lstStyle/>
        <a:p>
          <a:r>
            <a:rPr lang="en-GB" sz="1000" b="1" dirty="0">
              <a:latin typeface="Segoe UI" panose="020B0502040204020203" pitchFamily="34" charset="0"/>
              <a:ea typeface="Segoe UI" panose="020B0502040204020203" pitchFamily="34" charset="0"/>
              <a:cs typeface="Segoe UI" panose="020B0502040204020203" pitchFamily="34" charset="0"/>
            </a:rPr>
            <a:t>Scheme administration</a:t>
          </a:r>
        </a:p>
      </dgm:t>
    </dgm:pt>
    <dgm:pt modelId="{9638C7EE-E80B-4FBD-A25C-4D35CA5608C4}" type="parTrans" cxnId="{4126AEB6-11CA-4DF4-AE73-A8D584AE265B}">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1CFA3F5B-6B29-473C-A038-A8BF525CC92A}" type="sibTrans" cxnId="{4126AEB6-11CA-4DF4-AE73-A8D584AE265B}">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4C6D23CF-2B0F-4DFE-B3A7-72931AED2649}">
      <dgm:prSet phldrT="[Text]" custT="1"/>
      <dgm:spPr/>
      <dgm:t>
        <a:bodyPr/>
        <a:lstStyle/>
        <a:p>
          <a:r>
            <a:rPr lang="en-GB" sz="1000" b="1" dirty="0">
              <a:latin typeface="Segoe UI" panose="020B0502040204020203" pitchFamily="34" charset="0"/>
              <a:ea typeface="Segoe UI" panose="020B0502040204020203" pitchFamily="34" charset="0"/>
              <a:cs typeface="Segoe UI" panose="020B0502040204020203" pitchFamily="34" charset="0"/>
            </a:rPr>
            <a:t>Design and execution of default</a:t>
          </a:r>
        </a:p>
      </dgm:t>
    </dgm:pt>
    <dgm:pt modelId="{9B72D5DE-D598-4202-A737-5CCD86A61741}" type="sibTrans" cxnId="{EAEA18F9-6F5A-40D3-9272-6B52FB22A8AC}">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ED885772-5527-4151-8949-77E57ADABF9C}" type="parTrans" cxnId="{EAEA18F9-6F5A-40D3-9272-6B52FB22A8AC}">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DF4C850C-A55C-40BB-86B9-D0AF9AC2A543}">
      <dgm:prSet phldrT="[Text]" custT="1"/>
      <dgm:spPr/>
      <dgm:t>
        <a:bodyPr/>
        <a:lstStyle/>
        <a:p>
          <a:r>
            <a:rPr lang="en-GB" sz="800" b="1" dirty="0">
              <a:latin typeface="Segoe UI" panose="020B0502040204020203" pitchFamily="34" charset="0"/>
              <a:ea typeface="Segoe UI" panose="020B0502040204020203" pitchFamily="34" charset="0"/>
              <a:cs typeface="Segoe UI" panose="020B0502040204020203" pitchFamily="34" charset="0"/>
            </a:rPr>
            <a:t>Employee engagement </a:t>
          </a:r>
        </a:p>
      </dgm:t>
    </dgm:pt>
    <dgm:pt modelId="{E630EF6D-E35A-44FA-A6B2-0146729C2CF9}" type="parTrans" cxnId="{C7A8A5FF-3175-46C4-87BE-6A8BF0B1EADB}">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407E5A7B-1136-4B97-B1A3-4808216F5C98}" type="sibTrans" cxnId="{C7A8A5FF-3175-46C4-87BE-6A8BF0B1EADB}">
      <dgm:prSet/>
      <dgm:spPr/>
      <dgm:t>
        <a:bodyPr/>
        <a:lstStyle/>
        <a:p>
          <a:endParaRPr lang="en-GB" sz="1800">
            <a:latin typeface="Segoe UI" panose="020B0502040204020203" pitchFamily="34" charset="0"/>
            <a:ea typeface="Segoe UI" panose="020B0502040204020203" pitchFamily="34" charset="0"/>
            <a:cs typeface="Segoe UI" panose="020B0502040204020203" pitchFamily="34" charset="0"/>
          </a:endParaRPr>
        </a:p>
      </dgm:t>
    </dgm:pt>
    <dgm:pt modelId="{D6BC55A9-767B-45EA-AD99-149FCE327CA7}" type="pres">
      <dgm:prSet presAssocID="{7C7CDACF-E6CD-4CDA-9DFD-94CCCBC90BC6}" presName="Name0" presStyleCnt="0">
        <dgm:presLayoutVars>
          <dgm:chMax val="1"/>
          <dgm:dir/>
          <dgm:animLvl val="ctr"/>
          <dgm:resizeHandles val="exact"/>
        </dgm:presLayoutVars>
      </dgm:prSet>
      <dgm:spPr/>
    </dgm:pt>
    <dgm:pt modelId="{F3E4D254-ADA2-4AF9-8A3E-0FEFAA425C31}" type="pres">
      <dgm:prSet presAssocID="{A2270E45-89E6-4967-B2FC-2DF4A83315B0}" presName="centerShape" presStyleLbl="node0" presStyleIdx="0" presStyleCnt="1"/>
      <dgm:spPr/>
    </dgm:pt>
    <dgm:pt modelId="{B263B2EF-DCCD-4EBC-91E7-D8E8F2554E83}" type="pres">
      <dgm:prSet presAssocID="{6709A649-C967-40C6-85C1-E192CE52EA44}" presName="node" presStyleLbl="node1" presStyleIdx="0" presStyleCnt="5" custScaleX="131263" custScaleY="117536">
        <dgm:presLayoutVars>
          <dgm:bulletEnabled val="1"/>
        </dgm:presLayoutVars>
      </dgm:prSet>
      <dgm:spPr/>
    </dgm:pt>
    <dgm:pt modelId="{D6B6A430-7A15-48D5-B58F-3EFAE490AC84}" type="pres">
      <dgm:prSet presAssocID="{6709A649-C967-40C6-85C1-E192CE52EA44}" presName="dummy" presStyleCnt="0"/>
      <dgm:spPr/>
    </dgm:pt>
    <dgm:pt modelId="{C38166DC-7CC1-42A0-86BF-F46964049FE6}" type="pres">
      <dgm:prSet presAssocID="{36F8F78D-04BC-4B39-AA07-ED5F8DB62200}" presName="sibTrans" presStyleLbl="sibTrans2D1" presStyleIdx="0" presStyleCnt="5"/>
      <dgm:spPr/>
    </dgm:pt>
    <dgm:pt modelId="{68BECFDF-14C6-484C-80A5-1C87F8005597}" type="pres">
      <dgm:prSet presAssocID="{D2F7D7E0-D7D1-42BF-97B7-2D01A44C6052}" presName="node" presStyleLbl="node1" presStyleIdx="1" presStyleCnt="5" custScaleX="128277" custScaleY="118898">
        <dgm:presLayoutVars>
          <dgm:bulletEnabled val="1"/>
        </dgm:presLayoutVars>
      </dgm:prSet>
      <dgm:spPr/>
    </dgm:pt>
    <dgm:pt modelId="{E3A9DE69-F02C-4A04-A7F5-371A219F8E5F}" type="pres">
      <dgm:prSet presAssocID="{D2F7D7E0-D7D1-42BF-97B7-2D01A44C6052}" presName="dummy" presStyleCnt="0"/>
      <dgm:spPr/>
    </dgm:pt>
    <dgm:pt modelId="{13CBF6BD-8385-49B6-803B-26C2BA9B5B44}" type="pres">
      <dgm:prSet presAssocID="{000AB894-764F-4D93-ACEE-062F1D092913}" presName="sibTrans" presStyleLbl="sibTrans2D1" presStyleIdx="1" presStyleCnt="5"/>
      <dgm:spPr/>
    </dgm:pt>
    <dgm:pt modelId="{7C035500-C432-41D6-90BE-B6A266FA6C4C}" type="pres">
      <dgm:prSet presAssocID="{4C6D23CF-2B0F-4DFE-B3A7-72931AED2649}" presName="node" presStyleLbl="node1" presStyleIdx="2" presStyleCnt="5" custScaleX="129933" custScaleY="132967">
        <dgm:presLayoutVars>
          <dgm:bulletEnabled val="1"/>
        </dgm:presLayoutVars>
      </dgm:prSet>
      <dgm:spPr/>
    </dgm:pt>
    <dgm:pt modelId="{6C4625A9-348F-4A28-91F7-6B1CF5B320B4}" type="pres">
      <dgm:prSet presAssocID="{4C6D23CF-2B0F-4DFE-B3A7-72931AED2649}" presName="dummy" presStyleCnt="0"/>
      <dgm:spPr/>
    </dgm:pt>
    <dgm:pt modelId="{8FA2AC60-9622-4973-9F6F-FE7BD5F91BF4}" type="pres">
      <dgm:prSet presAssocID="{9B72D5DE-D598-4202-A737-5CCD86A61741}" presName="sibTrans" presStyleLbl="sibTrans2D1" presStyleIdx="2" presStyleCnt="5"/>
      <dgm:spPr/>
    </dgm:pt>
    <dgm:pt modelId="{67D94DC8-65E0-4C35-83CB-94EA25126141}" type="pres">
      <dgm:prSet presAssocID="{697BCD5F-0287-4714-8E9F-37BB95C92D2B}" presName="node" presStyleLbl="node1" presStyleIdx="3" presStyleCnt="5" custScaleX="135287" custScaleY="138167">
        <dgm:presLayoutVars>
          <dgm:bulletEnabled val="1"/>
        </dgm:presLayoutVars>
      </dgm:prSet>
      <dgm:spPr/>
    </dgm:pt>
    <dgm:pt modelId="{BE609F85-AF9F-4E01-B926-57A506D2D397}" type="pres">
      <dgm:prSet presAssocID="{697BCD5F-0287-4714-8E9F-37BB95C92D2B}" presName="dummy" presStyleCnt="0"/>
      <dgm:spPr/>
    </dgm:pt>
    <dgm:pt modelId="{BA259792-743C-42E2-9A25-C4CCB141EB64}" type="pres">
      <dgm:prSet presAssocID="{1CFA3F5B-6B29-473C-A038-A8BF525CC92A}" presName="sibTrans" presStyleLbl="sibTrans2D1" presStyleIdx="3" presStyleCnt="5"/>
      <dgm:spPr/>
    </dgm:pt>
    <dgm:pt modelId="{6ABA3C15-CF8B-4D9A-9BB8-A9F6FD32FC67}" type="pres">
      <dgm:prSet presAssocID="{DF4C850C-A55C-40BB-86B9-D0AF9AC2A543}" presName="node" presStyleLbl="node1" presStyleIdx="4" presStyleCnt="5" custScaleX="121612" custScaleY="123970">
        <dgm:presLayoutVars>
          <dgm:bulletEnabled val="1"/>
        </dgm:presLayoutVars>
      </dgm:prSet>
      <dgm:spPr/>
    </dgm:pt>
    <dgm:pt modelId="{829CB6D3-E899-4FA4-8D85-D46540BD194E}" type="pres">
      <dgm:prSet presAssocID="{DF4C850C-A55C-40BB-86B9-D0AF9AC2A543}" presName="dummy" presStyleCnt="0"/>
      <dgm:spPr/>
    </dgm:pt>
    <dgm:pt modelId="{9BCE3257-94C2-4407-B713-1586DF2399E7}" type="pres">
      <dgm:prSet presAssocID="{407E5A7B-1136-4B97-B1A3-4808216F5C98}" presName="sibTrans" presStyleLbl="sibTrans2D1" presStyleIdx="4" presStyleCnt="5"/>
      <dgm:spPr/>
    </dgm:pt>
  </dgm:ptLst>
  <dgm:cxnLst>
    <dgm:cxn modelId="{E2C7E511-7BE9-4735-A494-A0360DDA2394}" srcId="{7C7CDACF-E6CD-4CDA-9DFD-94CCCBC90BC6}" destId="{A2270E45-89E6-4967-B2FC-2DF4A83315B0}" srcOrd="0" destOrd="0" parTransId="{8F35EACC-6913-41D5-98FE-28A0874B30AA}" sibTransId="{1AAE9DEA-92DB-4362-A658-062AADC402D5}"/>
    <dgm:cxn modelId="{306C7F1E-9D62-47D8-9F23-0A801240DC86}" type="presOf" srcId="{000AB894-764F-4D93-ACEE-062F1D092913}" destId="{13CBF6BD-8385-49B6-803B-26C2BA9B5B44}" srcOrd="0" destOrd="0" presId="urn:microsoft.com/office/officeart/2005/8/layout/radial6"/>
    <dgm:cxn modelId="{488C0828-3B80-464D-BEA4-56AD854DB3B3}" type="presOf" srcId="{6709A649-C967-40C6-85C1-E192CE52EA44}" destId="{B263B2EF-DCCD-4EBC-91E7-D8E8F2554E83}" srcOrd="0" destOrd="0" presId="urn:microsoft.com/office/officeart/2005/8/layout/radial6"/>
    <dgm:cxn modelId="{7403BC2F-A980-440B-811D-BEDE6D8066CB}" type="presOf" srcId="{407E5A7B-1136-4B97-B1A3-4808216F5C98}" destId="{9BCE3257-94C2-4407-B713-1586DF2399E7}" srcOrd="0" destOrd="0" presId="urn:microsoft.com/office/officeart/2005/8/layout/radial6"/>
    <dgm:cxn modelId="{497A233B-F34E-41A7-B548-F24A9E371AF3}" type="presOf" srcId="{36F8F78D-04BC-4B39-AA07-ED5F8DB62200}" destId="{C38166DC-7CC1-42A0-86BF-F46964049FE6}" srcOrd="0" destOrd="0" presId="urn:microsoft.com/office/officeart/2005/8/layout/radial6"/>
    <dgm:cxn modelId="{C8316744-EAA7-4C72-AEC8-F9816B92399A}" type="presOf" srcId="{A2270E45-89E6-4967-B2FC-2DF4A83315B0}" destId="{F3E4D254-ADA2-4AF9-8A3E-0FEFAA425C31}" srcOrd="0" destOrd="0" presId="urn:microsoft.com/office/officeart/2005/8/layout/radial6"/>
    <dgm:cxn modelId="{B135F444-3724-4CB8-8942-EC99E402A1F1}" srcId="{A2270E45-89E6-4967-B2FC-2DF4A83315B0}" destId="{D2F7D7E0-D7D1-42BF-97B7-2D01A44C6052}" srcOrd="1" destOrd="0" parTransId="{27F4CE66-BF97-4639-A63A-2AC67137BDF6}" sibTransId="{000AB894-764F-4D93-ACEE-062F1D092913}"/>
    <dgm:cxn modelId="{163CC949-3B2B-4586-8A26-2229EA712FEA}" type="presOf" srcId="{7C7CDACF-E6CD-4CDA-9DFD-94CCCBC90BC6}" destId="{D6BC55A9-767B-45EA-AD99-149FCE327CA7}" srcOrd="0" destOrd="0" presId="urn:microsoft.com/office/officeart/2005/8/layout/radial6"/>
    <dgm:cxn modelId="{C7221178-D7C7-43A8-95FC-DA9E87518EC4}" type="presOf" srcId="{9B72D5DE-D598-4202-A737-5CCD86A61741}" destId="{8FA2AC60-9622-4973-9F6F-FE7BD5F91BF4}" srcOrd="0" destOrd="0" presId="urn:microsoft.com/office/officeart/2005/8/layout/radial6"/>
    <dgm:cxn modelId="{0A7F71A6-87C2-446A-B3BC-AA423004AD4C}" type="presOf" srcId="{DF4C850C-A55C-40BB-86B9-D0AF9AC2A543}" destId="{6ABA3C15-CF8B-4D9A-9BB8-A9F6FD32FC67}" srcOrd="0" destOrd="0" presId="urn:microsoft.com/office/officeart/2005/8/layout/radial6"/>
    <dgm:cxn modelId="{F29A71AB-BAAE-4CBD-825A-71930494787D}" type="presOf" srcId="{D2F7D7E0-D7D1-42BF-97B7-2D01A44C6052}" destId="{68BECFDF-14C6-484C-80A5-1C87F8005597}" srcOrd="0" destOrd="0" presId="urn:microsoft.com/office/officeart/2005/8/layout/radial6"/>
    <dgm:cxn modelId="{4126AEB6-11CA-4DF4-AE73-A8D584AE265B}" srcId="{A2270E45-89E6-4967-B2FC-2DF4A83315B0}" destId="{697BCD5F-0287-4714-8E9F-37BB95C92D2B}" srcOrd="3" destOrd="0" parTransId="{9638C7EE-E80B-4FBD-A25C-4D35CA5608C4}" sibTransId="{1CFA3F5B-6B29-473C-A038-A8BF525CC92A}"/>
    <dgm:cxn modelId="{DC3E96C7-8588-4FEA-B702-4ADEE6F13CDE}" srcId="{A2270E45-89E6-4967-B2FC-2DF4A83315B0}" destId="{6709A649-C967-40C6-85C1-E192CE52EA44}" srcOrd="0" destOrd="0" parTransId="{4C69BCFE-8C39-4D91-A4D2-8F4CE8B747F4}" sibTransId="{36F8F78D-04BC-4B39-AA07-ED5F8DB62200}"/>
    <dgm:cxn modelId="{847668F1-6E65-41BB-905E-BD4B3A9DADB9}" type="presOf" srcId="{4C6D23CF-2B0F-4DFE-B3A7-72931AED2649}" destId="{7C035500-C432-41D6-90BE-B6A266FA6C4C}" srcOrd="0" destOrd="0" presId="urn:microsoft.com/office/officeart/2005/8/layout/radial6"/>
    <dgm:cxn modelId="{FA931CF5-8D13-4D8B-B36F-FF551D5DE9C7}" type="presOf" srcId="{697BCD5F-0287-4714-8E9F-37BB95C92D2B}" destId="{67D94DC8-65E0-4C35-83CB-94EA25126141}" srcOrd="0" destOrd="0" presId="urn:microsoft.com/office/officeart/2005/8/layout/radial6"/>
    <dgm:cxn modelId="{A843E2F5-15CE-4B17-B9A2-82D04DE5D9E1}" type="presOf" srcId="{1CFA3F5B-6B29-473C-A038-A8BF525CC92A}" destId="{BA259792-743C-42E2-9A25-C4CCB141EB64}" srcOrd="0" destOrd="0" presId="urn:microsoft.com/office/officeart/2005/8/layout/radial6"/>
    <dgm:cxn modelId="{EAEA18F9-6F5A-40D3-9272-6B52FB22A8AC}" srcId="{A2270E45-89E6-4967-B2FC-2DF4A83315B0}" destId="{4C6D23CF-2B0F-4DFE-B3A7-72931AED2649}" srcOrd="2" destOrd="0" parTransId="{ED885772-5527-4151-8949-77E57ADABF9C}" sibTransId="{9B72D5DE-D598-4202-A737-5CCD86A61741}"/>
    <dgm:cxn modelId="{C7A8A5FF-3175-46C4-87BE-6A8BF0B1EADB}" srcId="{A2270E45-89E6-4967-B2FC-2DF4A83315B0}" destId="{DF4C850C-A55C-40BB-86B9-D0AF9AC2A543}" srcOrd="4" destOrd="0" parTransId="{E630EF6D-E35A-44FA-A6B2-0146729C2CF9}" sibTransId="{407E5A7B-1136-4B97-B1A3-4808216F5C98}"/>
    <dgm:cxn modelId="{8636A232-7B5C-45F6-A230-9A7FB013F4FB}" type="presParOf" srcId="{D6BC55A9-767B-45EA-AD99-149FCE327CA7}" destId="{F3E4D254-ADA2-4AF9-8A3E-0FEFAA425C31}" srcOrd="0" destOrd="0" presId="urn:microsoft.com/office/officeart/2005/8/layout/radial6"/>
    <dgm:cxn modelId="{5F56E2C9-3EDD-4FAE-B7AB-CEB30FBA6743}" type="presParOf" srcId="{D6BC55A9-767B-45EA-AD99-149FCE327CA7}" destId="{B263B2EF-DCCD-4EBC-91E7-D8E8F2554E83}" srcOrd="1" destOrd="0" presId="urn:microsoft.com/office/officeart/2005/8/layout/radial6"/>
    <dgm:cxn modelId="{CBCF8F20-D029-4159-B999-BA60EBE113CD}" type="presParOf" srcId="{D6BC55A9-767B-45EA-AD99-149FCE327CA7}" destId="{D6B6A430-7A15-48D5-B58F-3EFAE490AC84}" srcOrd="2" destOrd="0" presId="urn:microsoft.com/office/officeart/2005/8/layout/radial6"/>
    <dgm:cxn modelId="{295AF23B-34A1-49D8-8F3B-A74FD7684E27}" type="presParOf" srcId="{D6BC55A9-767B-45EA-AD99-149FCE327CA7}" destId="{C38166DC-7CC1-42A0-86BF-F46964049FE6}" srcOrd="3" destOrd="0" presId="urn:microsoft.com/office/officeart/2005/8/layout/radial6"/>
    <dgm:cxn modelId="{473A5C55-F259-459F-A4C3-92551ADFDD67}" type="presParOf" srcId="{D6BC55A9-767B-45EA-AD99-149FCE327CA7}" destId="{68BECFDF-14C6-484C-80A5-1C87F8005597}" srcOrd="4" destOrd="0" presId="urn:microsoft.com/office/officeart/2005/8/layout/radial6"/>
    <dgm:cxn modelId="{650AF194-CB51-44FE-A5B4-7123A7231BFA}" type="presParOf" srcId="{D6BC55A9-767B-45EA-AD99-149FCE327CA7}" destId="{E3A9DE69-F02C-4A04-A7F5-371A219F8E5F}" srcOrd="5" destOrd="0" presId="urn:microsoft.com/office/officeart/2005/8/layout/radial6"/>
    <dgm:cxn modelId="{C62DFC9F-2CB4-4C1A-95F3-1577485F7F89}" type="presParOf" srcId="{D6BC55A9-767B-45EA-AD99-149FCE327CA7}" destId="{13CBF6BD-8385-49B6-803B-26C2BA9B5B44}" srcOrd="6" destOrd="0" presId="urn:microsoft.com/office/officeart/2005/8/layout/radial6"/>
    <dgm:cxn modelId="{4135A6FA-CC2E-43FE-B2AE-951A9A472C42}" type="presParOf" srcId="{D6BC55A9-767B-45EA-AD99-149FCE327CA7}" destId="{7C035500-C432-41D6-90BE-B6A266FA6C4C}" srcOrd="7" destOrd="0" presId="urn:microsoft.com/office/officeart/2005/8/layout/radial6"/>
    <dgm:cxn modelId="{CA96189C-8C2E-45B6-B1E4-D77383541E17}" type="presParOf" srcId="{D6BC55A9-767B-45EA-AD99-149FCE327CA7}" destId="{6C4625A9-348F-4A28-91F7-6B1CF5B320B4}" srcOrd="8" destOrd="0" presId="urn:microsoft.com/office/officeart/2005/8/layout/radial6"/>
    <dgm:cxn modelId="{2802E402-117F-4E9D-A468-93756DE7D482}" type="presParOf" srcId="{D6BC55A9-767B-45EA-AD99-149FCE327CA7}" destId="{8FA2AC60-9622-4973-9F6F-FE7BD5F91BF4}" srcOrd="9" destOrd="0" presId="urn:microsoft.com/office/officeart/2005/8/layout/radial6"/>
    <dgm:cxn modelId="{2B23583D-0EFC-4133-9C8B-5B2A004FAFFB}" type="presParOf" srcId="{D6BC55A9-767B-45EA-AD99-149FCE327CA7}" destId="{67D94DC8-65E0-4C35-83CB-94EA25126141}" srcOrd="10" destOrd="0" presId="urn:microsoft.com/office/officeart/2005/8/layout/radial6"/>
    <dgm:cxn modelId="{7C4D83A9-BB29-4AC7-B1D5-13B38E448C24}" type="presParOf" srcId="{D6BC55A9-767B-45EA-AD99-149FCE327CA7}" destId="{BE609F85-AF9F-4E01-B926-57A506D2D397}" srcOrd="11" destOrd="0" presId="urn:microsoft.com/office/officeart/2005/8/layout/radial6"/>
    <dgm:cxn modelId="{9314B992-A504-4162-8F49-24E430277123}" type="presParOf" srcId="{D6BC55A9-767B-45EA-AD99-149FCE327CA7}" destId="{BA259792-743C-42E2-9A25-C4CCB141EB64}" srcOrd="12" destOrd="0" presId="urn:microsoft.com/office/officeart/2005/8/layout/radial6"/>
    <dgm:cxn modelId="{B9DB7E54-A005-4D39-8723-4F80374E40B0}" type="presParOf" srcId="{D6BC55A9-767B-45EA-AD99-149FCE327CA7}" destId="{6ABA3C15-CF8B-4D9A-9BB8-A9F6FD32FC67}" srcOrd="13" destOrd="0" presId="urn:microsoft.com/office/officeart/2005/8/layout/radial6"/>
    <dgm:cxn modelId="{447FFC6C-9E3C-486E-8F67-A880979476C2}" type="presParOf" srcId="{D6BC55A9-767B-45EA-AD99-149FCE327CA7}" destId="{829CB6D3-E899-4FA4-8D85-D46540BD194E}" srcOrd="14" destOrd="0" presId="urn:microsoft.com/office/officeart/2005/8/layout/radial6"/>
    <dgm:cxn modelId="{549A525A-D0FD-4953-B689-41FD43EBDDE0}" type="presParOf" srcId="{D6BC55A9-767B-45EA-AD99-149FCE327CA7}" destId="{9BCE3257-94C2-4407-B713-1586DF2399E7}"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10EFAE-4A17-414A-B8ED-6C7CB6E036C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77A4E89E-3BCA-487C-8AF7-98447C718CC3}">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Before age 75</a:t>
          </a:r>
        </a:p>
      </dgm:t>
    </dgm:pt>
    <dgm:pt modelId="{15408B4A-245D-4E7B-853B-4344E09307A1}" type="parTrans" cxnId="{09A4F409-28E3-42E0-BCDF-EEC6A7E8DB26}">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FCF1B5B8-1D7C-4961-A40B-1B77501C40DC}" type="sibTrans" cxnId="{09A4F409-28E3-42E0-BCDF-EEC6A7E8DB26}">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E5746DEE-17E4-4BF3-B30E-EAD560F0B6A7}">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Lump sum</a:t>
          </a:r>
        </a:p>
      </dgm:t>
    </dgm:pt>
    <dgm:pt modelId="{A9ADFB05-66F6-4C44-9388-6ECC86351F71}" type="parTrans" cxnId="{819CA3B8-106A-4231-82E7-A637E314B79D}">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3C5F7902-9B9D-4BD6-BD9C-82351AFF9BBB}" type="sibTrans" cxnId="{819CA3B8-106A-4231-82E7-A637E314B79D}">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5DAA769D-C4F6-43FC-8B34-6E24963DCD4B}">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Tax-free</a:t>
          </a:r>
        </a:p>
      </dgm:t>
    </dgm:pt>
    <dgm:pt modelId="{006E38F4-8B1A-45AD-87FF-6D96FBFD789D}" type="parTrans" cxnId="{62F4E97A-9391-43AD-A3F9-80DADAD2BD90}">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D7567C50-4FFC-437F-B966-3206C39915EC}" type="sibTrans" cxnId="{62F4E97A-9391-43AD-A3F9-80DADAD2BD90}">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5557A04F-6808-4E01-87CF-86FE077E5358}">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Income</a:t>
          </a:r>
        </a:p>
      </dgm:t>
    </dgm:pt>
    <dgm:pt modelId="{8C13E568-D750-4C9A-A55B-40F0B70B8F36}" type="parTrans" cxnId="{F971877A-CF6A-4CDC-BC5B-3211EB3FFD91}">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240BB351-E7C3-4061-BCCE-EDB04B64BF71}" type="sibTrans" cxnId="{F971877A-CF6A-4CDC-BC5B-3211EB3FFD91}">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24810682-B4ED-4526-BA84-E309137D7A01}">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Tax-free</a:t>
          </a:r>
        </a:p>
      </dgm:t>
    </dgm:pt>
    <dgm:pt modelId="{AC48307C-103A-482E-88C0-5D3EE58BEB79}" type="parTrans" cxnId="{FA8039CE-9C3A-4456-8A02-38F5CC8DAC3B}">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CAB25A1F-E20A-4E2D-A4E1-07FAB0AA6707}" type="sibTrans" cxnId="{FA8039CE-9C3A-4456-8A02-38F5CC8DAC3B}">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C67AE7F6-F087-4017-93D2-A4FDB6258E3B}" type="pres">
      <dgm:prSet presAssocID="{BE10EFAE-4A17-414A-B8ED-6C7CB6E036CA}" presName="diagram" presStyleCnt="0">
        <dgm:presLayoutVars>
          <dgm:chPref val="1"/>
          <dgm:dir/>
          <dgm:animOne val="branch"/>
          <dgm:animLvl val="lvl"/>
          <dgm:resizeHandles val="exact"/>
        </dgm:presLayoutVars>
      </dgm:prSet>
      <dgm:spPr/>
    </dgm:pt>
    <dgm:pt modelId="{8FC10106-2D98-4E5D-9A68-E408A877B706}" type="pres">
      <dgm:prSet presAssocID="{77A4E89E-3BCA-487C-8AF7-98447C718CC3}" presName="root1" presStyleCnt="0"/>
      <dgm:spPr/>
    </dgm:pt>
    <dgm:pt modelId="{9D87E044-4F89-4EA1-9B3D-262385CA68DD}" type="pres">
      <dgm:prSet presAssocID="{77A4E89E-3BCA-487C-8AF7-98447C718CC3}" presName="LevelOneTextNode" presStyleLbl="node0" presStyleIdx="0" presStyleCnt="1">
        <dgm:presLayoutVars>
          <dgm:chPref val="3"/>
        </dgm:presLayoutVars>
      </dgm:prSet>
      <dgm:spPr/>
    </dgm:pt>
    <dgm:pt modelId="{085A1CB1-09C6-4FA5-BEE5-58E3590105BE}" type="pres">
      <dgm:prSet presAssocID="{77A4E89E-3BCA-487C-8AF7-98447C718CC3}" presName="level2hierChild" presStyleCnt="0"/>
      <dgm:spPr/>
    </dgm:pt>
    <dgm:pt modelId="{7D06D993-826E-49D8-9027-852F739B034C}" type="pres">
      <dgm:prSet presAssocID="{A9ADFB05-66F6-4C44-9388-6ECC86351F71}" presName="conn2-1" presStyleLbl="parChTrans1D2" presStyleIdx="0" presStyleCnt="2"/>
      <dgm:spPr/>
    </dgm:pt>
    <dgm:pt modelId="{95AE2B9A-E19E-4A5D-9BD3-F8A714D95A39}" type="pres">
      <dgm:prSet presAssocID="{A9ADFB05-66F6-4C44-9388-6ECC86351F71}" presName="connTx" presStyleLbl="parChTrans1D2" presStyleIdx="0" presStyleCnt="2"/>
      <dgm:spPr/>
    </dgm:pt>
    <dgm:pt modelId="{CF614D05-767E-40BC-BD62-FF6D4524291F}" type="pres">
      <dgm:prSet presAssocID="{E5746DEE-17E4-4BF3-B30E-EAD560F0B6A7}" presName="root2" presStyleCnt="0"/>
      <dgm:spPr/>
    </dgm:pt>
    <dgm:pt modelId="{76405757-956B-4320-9248-5EAA1A3DDA10}" type="pres">
      <dgm:prSet presAssocID="{E5746DEE-17E4-4BF3-B30E-EAD560F0B6A7}" presName="LevelTwoTextNode" presStyleLbl="node2" presStyleIdx="0" presStyleCnt="2">
        <dgm:presLayoutVars>
          <dgm:chPref val="3"/>
        </dgm:presLayoutVars>
      </dgm:prSet>
      <dgm:spPr/>
    </dgm:pt>
    <dgm:pt modelId="{D72DE982-C1C8-4231-A71E-A7BDA168B92C}" type="pres">
      <dgm:prSet presAssocID="{E5746DEE-17E4-4BF3-B30E-EAD560F0B6A7}" presName="level3hierChild" presStyleCnt="0"/>
      <dgm:spPr/>
    </dgm:pt>
    <dgm:pt modelId="{910940E7-602E-4BA4-BD01-77D41C97DB41}" type="pres">
      <dgm:prSet presAssocID="{006E38F4-8B1A-45AD-87FF-6D96FBFD789D}" presName="conn2-1" presStyleLbl="parChTrans1D3" presStyleIdx="0" presStyleCnt="2"/>
      <dgm:spPr/>
    </dgm:pt>
    <dgm:pt modelId="{08FBA592-AF77-4B4F-AA20-DA4D5235AFC9}" type="pres">
      <dgm:prSet presAssocID="{006E38F4-8B1A-45AD-87FF-6D96FBFD789D}" presName="connTx" presStyleLbl="parChTrans1D3" presStyleIdx="0" presStyleCnt="2"/>
      <dgm:spPr/>
    </dgm:pt>
    <dgm:pt modelId="{4AB533FB-5F05-4C2D-BC26-B2F4C710D626}" type="pres">
      <dgm:prSet presAssocID="{5DAA769D-C4F6-43FC-8B34-6E24963DCD4B}" presName="root2" presStyleCnt="0"/>
      <dgm:spPr/>
    </dgm:pt>
    <dgm:pt modelId="{84020834-4766-4357-A8C9-8D72EE6BBD26}" type="pres">
      <dgm:prSet presAssocID="{5DAA769D-C4F6-43FC-8B34-6E24963DCD4B}" presName="LevelTwoTextNode" presStyleLbl="node3" presStyleIdx="0" presStyleCnt="2">
        <dgm:presLayoutVars>
          <dgm:chPref val="3"/>
        </dgm:presLayoutVars>
      </dgm:prSet>
      <dgm:spPr/>
    </dgm:pt>
    <dgm:pt modelId="{DDD83925-AD62-41D6-82E8-875D0EA14E3C}" type="pres">
      <dgm:prSet presAssocID="{5DAA769D-C4F6-43FC-8B34-6E24963DCD4B}" presName="level3hierChild" presStyleCnt="0"/>
      <dgm:spPr/>
    </dgm:pt>
    <dgm:pt modelId="{9D94D310-0624-4104-A076-B1B339DA7521}" type="pres">
      <dgm:prSet presAssocID="{8C13E568-D750-4C9A-A55B-40F0B70B8F36}" presName="conn2-1" presStyleLbl="parChTrans1D2" presStyleIdx="1" presStyleCnt="2"/>
      <dgm:spPr/>
    </dgm:pt>
    <dgm:pt modelId="{41416907-24B1-4964-821A-D96DB935D40A}" type="pres">
      <dgm:prSet presAssocID="{8C13E568-D750-4C9A-A55B-40F0B70B8F36}" presName="connTx" presStyleLbl="parChTrans1D2" presStyleIdx="1" presStyleCnt="2"/>
      <dgm:spPr/>
    </dgm:pt>
    <dgm:pt modelId="{30E6BC9F-941A-4E37-BA95-FC042E9086E3}" type="pres">
      <dgm:prSet presAssocID="{5557A04F-6808-4E01-87CF-86FE077E5358}" presName="root2" presStyleCnt="0"/>
      <dgm:spPr/>
    </dgm:pt>
    <dgm:pt modelId="{D61BA25A-7B69-42F0-A4A1-CAC9698B64D2}" type="pres">
      <dgm:prSet presAssocID="{5557A04F-6808-4E01-87CF-86FE077E5358}" presName="LevelTwoTextNode" presStyleLbl="node2" presStyleIdx="1" presStyleCnt="2">
        <dgm:presLayoutVars>
          <dgm:chPref val="3"/>
        </dgm:presLayoutVars>
      </dgm:prSet>
      <dgm:spPr/>
    </dgm:pt>
    <dgm:pt modelId="{68D9999B-BAA9-4C15-B908-6E4D697AFFC7}" type="pres">
      <dgm:prSet presAssocID="{5557A04F-6808-4E01-87CF-86FE077E5358}" presName="level3hierChild" presStyleCnt="0"/>
      <dgm:spPr/>
    </dgm:pt>
    <dgm:pt modelId="{A28E0C29-705D-4100-8869-CF8CC907FE54}" type="pres">
      <dgm:prSet presAssocID="{AC48307C-103A-482E-88C0-5D3EE58BEB79}" presName="conn2-1" presStyleLbl="parChTrans1D3" presStyleIdx="1" presStyleCnt="2"/>
      <dgm:spPr/>
    </dgm:pt>
    <dgm:pt modelId="{B5C01D6D-3F87-487B-A0DA-89C46A45D030}" type="pres">
      <dgm:prSet presAssocID="{AC48307C-103A-482E-88C0-5D3EE58BEB79}" presName="connTx" presStyleLbl="parChTrans1D3" presStyleIdx="1" presStyleCnt="2"/>
      <dgm:spPr/>
    </dgm:pt>
    <dgm:pt modelId="{9F28B84D-635B-477F-954D-F4E8DAC7B309}" type="pres">
      <dgm:prSet presAssocID="{24810682-B4ED-4526-BA84-E309137D7A01}" presName="root2" presStyleCnt="0"/>
      <dgm:spPr/>
    </dgm:pt>
    <dgm:pt modelId="{3CFB0FA4-501D-46FF-A30E-75ABDE1B68BA}" type="pres">
      <dgm:prSet presAssocID="{24810682-B4ED-4526-BA84-E309137D7A01}" presName="LevelTwoTextNode" presStyleLbl="node3" presStyleIdx="1" presStyleCnt="2">
        <dgm:presLayoutVars>
          <dgm:chPref val="3"/>
        </dgm:presLayoutVars>
      </dgm:prSet>
      <dgm:spPr/>
    </dgm:pt>
    <dgm:pt modelId="{95905732-E938-4FC8-B4C8-EC47B9E078B8}" type="pres">
      <dgm:prSet presAssocID="{24810682-B4ED-4526-BA84-E309137D7A01}" presName="level3hierChild" presStyleCnt="0"/>
      <dgm:spPr/>
    </dgm:pt>
  </dgm:ptLst>
  <dgm:cxnLst>
    <dgm:cxn modelId="{2BECB705-A4CC-4F87-AE26-F7EF5EB8C293}" type="presOf" srcId="{5557A04F-6808-4E01-87CF-86FE077E5358}" destId="{D61BA25A-7B69-42F0-A4A1-CAC9698B64D2}" srcOrd="0" destOrd="0" presId="urn:microsoft.com/office/officeart/2005/8/layout/hierarchy2"/>
    <dgm:cxn modelId="{09A4F409-28E3-42E0-BCDF-EEC6A7E8DB26}" srcId="{BE10EFAE-4A17-414A-B8ED-6C7CB6E036CA}" destId="{77A4E89E-3BCA-487C-8AF7-98447C718CC3}" srcOrd="0" destOrd="0" parTransId="{15408B4A-245D-4E7B-853B-4344E09307A1}" sibTransId="{FCF1B5B8-1D7C-4961-A40B-1B77501C40DC}"/>
    <dgm:cxn modelId="{65EA3A12-26E7-4EEA-985D-8C634DB5580C}" type="presOf" srcId="{AC48307C-103A-482E-88C0-5D3EE58BEB79}" destId="{B5C01D6D-3F87-487B-A0DA-89C46A45D030}" srcOrd="1" destOrd="0" presId="urn:microsoft.com/office/officeart/2005/8/layout/hierarchy2"/>
    <dgm:cxn modelId="{47206525-1458-4730-AA6D-CCE65FDF049B}" type="presOf" srcId="{77A4E89E-3BCA-487C-8AF7-98447C718CC3}" destId="{9D87E044-4F89-4EA1-9B3D-262385CA68DD}" srcOrd="0" destOrd="0" presId="urn:microsoft.com/office/officeart/2005/8/layout/hierarchy2"/>
    <dgm:cxn modelId="{35834468-6104-40D2-9A83-5ED822FB7D7D}" type="presOf" srcId="{8C13E568-D750-4C9A-A55B-40F0B70B8F36}" destId="{41416907-24B1-4964-821A-D96DB935D40A}" srcOrd="1" destOrd="0" presId="urn:microsoft.com/office/officeart/2005/8/layout/hierarchy2"/>
    <dgm:cxn modelId="{7C60CD48-F273-44A7-A24D-2289B6617B37}" type="presOf" srcId="{006E38F4-8B1A-45AD-87FF-6D96FBFD789D}" destId="{08FBA592-AF77-4B4F-AA20-DA4D5235AFC9}" srcOrd="1" destOrd="0" presId="urn:microsoft.com/office/officeart/2005/8/layout/hierarchy2"/>
    <dgm:cxn modelId="{6288B66A-0A61-4A97-A595-8D017D8DA5FD}" type="presOf" srcId="{BE10EFAE-4A17-414A-B8ED-6C7CB6E036CA}" destId="{C67AE7F6-F087-4017-93D2-A4FDB6258E3B}" srcOrd="0" destOrd="0" presId="urn:microsoft.com/office/officeart/2005/8/layout/hierarchy2"/>
    <dgm:cxn modelId="{46187871-0408-409C-9738-001A9B617556}" type="presOf" srcId="{006E38F4-8B1A-45AD-87FF-6D96FBFD789D}" destId="{910940E7-602E-4BA4-BD01-77D41C97DB41}" srcOrd="0" destOrd="0" presId="urn:microsoft.com/office/officeart/2005/8/layout/hierarchy2"/>
    <dgm:cxn modelId="{F971877A-CF6A-4CDC-BC5B-3211EB3FFD91}" srcId="{77A4E89E-3BCA-487C-8AF7-98447C718CC3}" destId="{5557A04F-6808-4E01-87CF-86FE077E5358}" srcOrd="1" destOrd="0" parTransId="{8C13E568-D750-4C9A-A55B-40F0B70B8F36}" sibTransId="{240BB351-E7C3-4061-BCCE-EDB04B64BF71}"/>
    <dgm:cxn modelId="{2C22B15A-7C21-40F8-BBF6-87B6DD79A2A0}" type="presOf" srcId="{8C13E568-D750-4C9A-A55B-40F0B70B8F36}" destId="{9D94D310-0624-4104-A076-B1B339DA7521}" srcOrd="0" destOrd="0" presId="urn:microsoft.com/office/officeart/2005/8/layout/hierarchy2"/>
    <dgm:cxn modelId="{62F4E97A-9391-43AD-A3F9-80DADAD2BD90}" srcId="{E5746DEE-17E4-4BF3-B30E-EAD560F0B6A7}" destId="{5DAA769D-C4F6-43FC-8B34-6E24963DCD4B}" srcOrd="0" destOrd="0" parTransId="{006E38F4-8B1A-45AD-87FF-6D96FBFD789D}" sibTransId="{D7567C50-4FFC-437F-B966-3206C39915EC}"/>
    <dgm:cxn modelId="{52991098-F695-4729-B1E3-FF6AB67660D9}" type="presOf" srcId="{AC48307C-103A-482E-88C0-5D3EE58BEB79}" destId="{A28E0C29-705D-4100-8869-CF8CC907FE54}" srcOrd="0" destOrd="0" presId="urn:microsoft.com/office/officeart/2005/8/layout/hierarchy2"/>
    <dgm:cxn modelId="{819CA3B8-106A-4231-82E7-A637E314B79D}" srcId="{77A4E89E-3BCA-487C-8AF7-98447C718CC3}" destId="{E5746DEE-17E4-4BF3-B30E-EAD560F0B6A7}" srcOrd="0" destOrd="0" parTransId="{A9ADFB05-66F6-4C44-9388-6ECC86351F71}" sibTransId="{3C5F7902-9B9D-4BD6-BD9C-82351AFF9BBB}"/>
    <dgm:cxn modelId="{51A44BC8-D8C2-4C9B-9CD8-2A2EFBE7C078}" type="presOf" srcId="{A9ADFB05-66F6-4C44-9388-6ECC86351F71}" destId="{7D06D993-826E-49D8-9027-852F739B034C}" srcOrd="0" destOrd="0" presId="urn:microsoft.com/office/officeart/2005/8/layout/hierarchy2"/>
    <dgm:cxn modelId="{FA8039CE-9C3A-4456-8A02-38F5CC8DAC3B}" srcId="{5557A04F-6808-4E01-87CF-86FE077E5358}" destId="{24810682-B4ED-4526-BA84-E309137D7A01}" srcOrd="0" destOrd="0" parTransId="{AC48307C-103A-482E-88C0-5D3EE58BEB79}" sibTransId="{CAB25A1F-E20A-4E2D-A4E1-07FAB0AA6707}"/>
    <dgm:cxn modelId="{6D4CFEDA-7E03-482E-8DFA-13BA24E5C189}" type="presOf" srcId="{E5746DEE-17E4-4BF3-B30E-EAD560F0B6A7}" destId="{76405757-956B-4320-9248-5EAA1A3DDA10}" srcOrd="0" destOrd="0" presId="urn:microsoft.com/office/officeart/2005/8/layout/hierarchy2"/>
    <dgm:cxn modelId="{45D63FE1-831E-42D9-A0AF-14405DC57097}" type="presOf" srcId="{A9ADFB05-66F6-4C44-9388-6ECC86351F71}" destId="{95AE2B9A-E19E-4A5D-9BD3-F8A714D95A39}" srcOrd="1" destOrd="0" presId="urn:microsoft.com/office/officeart/2005/8/layout/hierarchy2"/>
    <dgm:cxn modelId="{361909F3-AB26-4A7D-A0A2-4F353DF07F07}" type="presOf" srcId="{24810682-B4ED-4526-BA84-E309137D7A01}" destId="{3CFB0FA4-501D-46FF-A30E-75ABDE1B68BA}" srcOrd="0" destOrd="0" presId="urn:microsoft.com/office/officeart/2005/8/layout/hierarchy2"/>
    <dgm:cxn modelId="{077B48FE-0665-4F04-85B6-974131371302}" type="presOf" srcId="{5DAA769D-C4F6-43FC-8B34-6E24963DCD4B}" destId="{84020834-4766-4357-A8C9-8D72EE6BBD26}" srcOrd="0" destOrd="0" presId="urn:microsoft.com/office/officeart/2005/8/layout/hierarchy2"/>
    <dgm:cxn modelId="{E1F5DF06-0704-4F13-AF1E-A891BB0A489D}" type="presParOf" srcId="{C67AE7F6-F087-4017-93D2-A4FDB6258E3B}" destId="{8FC10106-2D98-4E5D-9A68-E408A877B706}" srcOrd="0" destOrd="0" presId="urn:microsoft.com/office/officeart/2005/8/layout/hierarchy2"/>
    <dgm:cxn modelId="{5C44DDBD-D27F-4B56-A3EC-DE0E2A1FC368}" type="presParOf" srcId="{8FC10106-2D98-4E5D-9A68-E408A877B706}" destId="{9D87E044-4F89-4EA1-9B3D-262385CA68DD}" srcOrd="0" destOrd="0" presId="urn:microsoft.com/office/officeart/2005/8/layout/hierarchy2"/>
    <dgm:cxn modelId="{9BF0572C-6180-4E49-9C7C-7B29E269DF8D}" type="presParOf" srcId="{8FC10106-2D98-4E5D-9A68-E408A877B706}" destId="{085A1CB1-09C6-4FA5-BEE5-58E3590105BE}" srcOrd="1" destOrd="0" presId="urn:microsoft.com/office/officeart/2005/8/layout/hierarchy2"/>
    <dgm:cxn modelId="{2F7A71E1-0ADB-4F37-A345-20014A8E67EA}" type="presParOf" srcId="{085A1CB1-09C6-4FA5-BEE5-58E3590105BE}" destId="{7D06D993-826E-49D8-9027-852F739B034C}" srcOrd="0" destOrd="0" presId="urn:microsoft.com/office/officeart/2005/8/layout/hierarchy2"/>
    <dgm:cxn modelId="{AF43962E-D6F9-47A3-8ABA-81A9C706DAB5}" type="presParOf" srcId="{7D06D993-826E-49D8-9027-852F739B034C}" destId="{95AE2B9A-E19E-4A5D-9BD3-F8A714D95A39}" srcOrd="0" destOrd="0" presId="urn:microsoft.com/office/officeart/2005/8/layout/hierarchy2"/>
    <dgm:cxn modelId="{49FB764B-6E25-48E3-AFFD-5A846C7866B6}" type="presParOf" srcId="{085A1CB1-09C6-4FA5-BEE5-58E3590105BE}" destId="{CF614D05-767E-40BC-BD62-FF6D4524291F}" srcOrd="1" destOrd="0" presId="urn:microsoft.com/office/officeart/2005/8/layout/hierarchy2"/>
    <dgm:cxn modelId="{967E2FCC-F63B-4CB6-A48D-5075BEC1B2D6}" type="presParOf" srcId="{CF614D05-767E-40BC-BD62-FF6D4524291F}" destId="{76405757-956B-4320-9248-5EAA1A3DDA10}" srcOrd="0" destOrd="0" presId="urn:microsoft.com/office/officeart/2005/8/layout/hierarchy2"/>
    <dgm:cxn modelId="{DD550021-DD30-4C96-9831-75EB82A528B8}" type="presParOf" srcId="{CF614D05-767E-40BC-BD62-FF6D4524291F}" destId="{D72DE982-C1C8-4231-A71E-A7BDA168B92C}" srcOrd="1" destOrd="0" presId="urn:microsoft.com/office/officeart/2005/8/layout/hierarchy2"/>
    <dgm:cxn modelId="{1113BB91-249E-4109-B803-9AFF31D255B2}" type="presParOf" srcId="{D72DE982-C1C8-4231-A71E-A7BDA168B92C}" destId="{910940E7-602E-4BA4-BD01-77D41C97DB41}" srcOrd="0" destOrd="0" presId="urn:microsoft.com/office/officeart/2005/8/layout/hierarchy2"/>
    <dgm:cxn modelId="{C29E8AD6-4CBC-48CD-A4C1-7755576CFA0F}" type="presParOf" srcId="{910940E7-602E-4BA4-BD01-77D41C97DB41}" destId="{08FBA592-AF77-4B4F-AA20-DA4D5235AFC9}" srcOrd="0" destOrd="0" presId="urn:microsoft.com/office/officeart/2005/8/layout/hierarchy2"/>
    <dgm:cxn modelId="{4CFACA2C-4630-43D1-8647-6011071F8E29}" type="presParOf" srcId="{D72DE982-C1C8-4231-A71E-A7BDA168B92C}" destId="{4AB533FB-5F05-4C2D-BC26-B2F4C710D626}" srcOrd="1" destOrd="0" presId="urn:microsoft.com/office/officeart/2005/8/layout/hierarchy2"/>
    <dgm:cxn modelId="{83C4240B-1A30-4BFD-BDA1-0A9481D5C3FB}" type="presParOf" srcId="{4AB533FB-5F05-4C2D-BC26-B2F4C710D626}" destId="{84020834-4766-4357-A8C9-8D72EE6BBD26}" srcOrd="0" destOrd="0" presId="urn:microsoft.com/office/officeart/2005/8/layout/hierarchy2"/>
    <dgm:cxn modelId="{BA0D1D31-F4D4-4E98-98B3-04D9AACA3F32}" type="presParOf" srcId="{4AB533FB-5F05-4C2D-BC26-B2F4C710D626}" destId="{DDD83925-AD62-41D6-82E8-875D0EA14E3C}" srcOrd="1" destOrd="0" presId="urn:microsoft.com/office/officeart/2005/8/layout/hierarchy2"/>
    <dgm:cxn modelId="{A0A5FE1C-9C46-4E43-90E7-450CA15D7EB8}" type="presParOf" srcId="{085A1CB1-09C6-4FA5-BEE5-58E3590105BE}" destId="{9D94D310-0624-4104-A076-B1B339DA7521}" srcOrd="2" destOrd="0" presId="urn:microsoft.com/office/officeart/2005/8/layout/hierarchy2"/>
    <dgm:cxn modelId="{26318703-50A3-4EB5-A8BD-0471C9EDB6BD}" type="presParOf" srcId="{9D94D310-0624-4104-A076-B1B339DA7521}" destId="{41416907-24B1-4964-821A-D96DB935D40A}" srcOrd="0" destOrd="0" presId="urn:microsoft.com/office/officeart/2005/8/layout/hierarchy2"/>
    <dgm:cxn modelId="{ADBC673E-FE3F-4DB4-A76C-501D36959275}" type="presParOf" srcId="{085A1CB1-09C6-4FA5-BEE5-58E3590105BE}" destId="{30E6BC9F-941A-4E37-BA95-FC042E9086E3}" srcOrd="3" destOrd="0" presId="urn:microsoft.com/office/officeart/2005/8/layout/hierarchy2"/>
    <dgm:cxn modelId="{125E50BD-4865-4811-8E93-0B8518E7DA33}" type="presParOf" srcId="{30E6BC9F-941A-4E37-BA95-FC042E9086E3}" destId="{D61BA25A-7B69-42F0-A4A1-CAC9698B64D2}" srcOrd="0" destOrd="0" presId="urn:microsoft.com/office/officeart/2005/8/layout/hierarchy2"/>
    <dgm:cxn modelId="{4DEE0DFB-9E60-4699-843B-C74513131477}" type="presParOf" srcId="{30E6BC9F-941A-4E37-BA95-FC042E9086E3}" destId="{68D9999B-BAA9-4C15-B908-6E4D697AFFC7}" srcOrd="1" destOrd="0" presId="urn:microsoft.com/office/officeart/2005/8/layout/hierarchy2"/>
    <dgm:cxn modelId="{4AD5996A-39AD-4773-AAE6-EFFDEB5C0942}" type="presParOf" srcId="{68D9999B-BAA9-4C15-B908-6E4D697AFFC7}" destId="{A28E0C29-705D-4100-8869-CF8CC907FE54}" srcOrd="0" destOrd="0" presId="urn:microsoft.com/office/officeart/2005/8/layout/hierarchy2"/>
    <dgm:cxn modelId="{AFA579A8-4138-4092-A370-1C4577647D23}" type="presParOf" srcId="{A28E0C29-705D-4100-8869-CF8CC907FE54}" destId="{B5C01D6D-3F87-487B-A0DA-89C46A45D030}" srcOrd="0" destOrd="0" presId="urn:microsoft.com/office/officeart/2005/8/layout/hierarchy2"/>
    <dgm:cxn modelId="{5F548765-4348-4EA4-BE4B-A3BDB9344968}" type="presParOf" srcId="{68D9999B-BAA9-4C15-B908-6E4D697AFFC7}" destId="{9F28B84D-635B-477F-954D-F4E8DAC7B309}" srcOrd="1" destOrd="0" presId="urn:microsoft.com/office/officeart/2005/8/layout/hierarchy2"/>
    <dgm:cxn modelId="{058932F2-6EA6-4B9C-A9E2-81BBAA8B16D5}" type="presParOf" srcId="{9F28B84D-635B-477F-954D-F4E8DAC7B309}" destId="{3CFB0FA4-501D-46FF-A30E-75ABDE1B68BA}" srcOrd="0" destOrd="0" presId="urn:microsoft.com/office/officeart/2005/8/layout/hierarchy2"/>
    <dgm:cxn modelId="{6817B730-111E-4201-9DB7-E73E8AFF1348}" type="presParOf" srcId="{9F28B84D-635B-477F-954D-F4E8DAC7B309}" destId="{95905732-E938-4FC8-B4C8-EC47B9E078B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10EFAE-4A17-414A-B8ED-6C7CB6E036CA}"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GB"/>
        </a:p>
      </dgm:t>
    </dgm:pt>
    <dgm:pt modelId="{77A4E89E-3BCA-487C-8AF7-98447C718CC3}">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After age 75</a:t>
          </a:r>
        </a:p>
      </dgm:t>
    </dgm:pt>
    <dgm:pt modelId="{15408B4A-245D-4E7B-853B-4344E09307A1}" type="parTrans" cxnId="{09A4F409-28E3-42E0-BCDF-EEC6A7E8DB26}">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FCF1B5B8-1D7C-4961-A40B-1B77501C40DC}" type="sibTrans" cxnId="{09A4F409-28E3-42E0-BCDF-EEC6A7E8DB26}">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E5746DEE-17E4-4BF3-B30E-EAD560F0B6A7}">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Lump sum</a:t>
          </a:r>
        </a:p>
      </dgm:t>
    </dgm:pt>
    <dgm:pt modelId="{A9ADFB05-66F6-4C44-9388-6ECC86351F71}" type="parTrans" cxnId="{819CA3B8-106A-4231-82E7-A637E314B79D}">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3C5F7902-9B9D-4BD6-BD9C-82351AFF9BBB}" type="sibTrans" cxnId="{819CA3B8-106A-4231-82E7-A637E314B79D}">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5557A04F-6808-4E01-87CF-86FE077E5358}">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Income</a:t>
          </a:r>
        </a:p>
      </dgm:t>
    </dgm:pt>
    <dgm:pt modelId="{8C13E568-D750-4C9A-A55B-40F0B70B8F36}" type="parTrans" cxnId="{F971877A-CF6A-4CDC-BC5B-3211EB3FFD91}">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240BB351-E7C3-4061-BCCE-EDB04B64BF71}" type="sibTrans" cxnId="{F971877A-CF6A-4CDC-BC5B-3211EB3FFD91}">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24810682-B4ED-4526-BA84-E309137D7A01}">
      <dgm:prSet phldrT="[Tex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Recipients rate of income tax</a:t>
          </a:r>
        </a:p>
      </dgm:t>
    </dgm:pt>
    <dgm:pt modelId="{AC48307C-103A-482E-88C0-5D3EE58BEB79}" type="parTrans" cxnId="{FA8039CE-9C3A-4456-8A02-38F5CC8DAC3B}">
      <dgm:prSet custT="1"/>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CAB25A1F-E20A-4E2D-A4E1-07FAB0AA6707}" type="sibTrans" cxnId="{FA8039CE-9C3A-4456-8A02-38F5CC8DAC3B}">
      <dgm:prSet/>
      <dgm:spPr/>
      <dgm:t>
        <a:bodyPr/>
        <a:lstStyle/>
        <a:p>
          <a:endParaRPr lang="en-GB" sz="1800" b="1">
            <a:latin typeface="Segoe UI" panose="020B0502040204020203" pitchFamily="34" charset="0"/>
            <a:ea typeface="Segoe UI" panose="020B0502040204020203" pitchFamily="34" charset="0"/>
            <a:cs typeface="Segoe UI" panose="020B0502040204020203" pitchFamily="34" charset="0"/>
          </a:endParaRPr>
        </a:p>
      </dgm:t>
    </dgm:pt>
    <dgm:pt modelId="{4A16FEAB-A55F-4EF0-94BE-63430E7EB9B2}">
      <dgm:prSet custT="1"/>
      <dgm:spPr/>
      <dgm:t>
        <a:bodyPr/>
        <a:lstStyle/>
        <a:p>
          <a:r>
            <a:rPr lang="en-GB" sz="1800" b="1" dirty="0">
              <a:latin typeface="Segoe UI" panose="020B0502040204020203" pitchFamily="34" charset="0"/>
              <a:ea typeface="Segoe UI" panose="020B0502040204020203" pitchFamily="34" charset="0"/>
              <a:cs typeface="Segoe UI" panose="020B0502040204020203" pitchFamily="34" charset="0"/>
            </a:rPr>
            <a:t>Recipients rate of income tax</a:t>
          </a:r>
        </a:p>
      </dgm:t>
    </dgm:pt>
    <dgm:pt modelId="{4106EB13-23D5-4D65-BFB6-B124054AED99}" type="parTrans" cxnId="{897AF2A2-883B-4FD9-96FD-7D12EE33F1A4}">
      <dgm:prSet/>
      <dgm:spPr/>
      <dgm:t>
        <a:bodyPr/>
        <a:lstStyle/>
        <a:p>
          <a:endParaRPr lang="en-GB"/>
        </a:p>
      </dgm:t>
    </dgm:pt>
    <dgm:pt modelId="{FA6D1641-EFD0-4301-A473-E3DAA48EC415}" type="sibTrans" cxnId="{897AF2A2-883B-4FD9-96FD-7D12EE33F1A4}">
      <dgm:prSet/>
      <dgm:spPr/>
      <dgm:t>
        <a:bodyPr/>
        <a:lstStyle/>
        <a:p>
          <a:endParaRPr lang="en-GB"/>
        </a:p>
      </dgm:t>
    </dgm:pt>
    <dgm:pt modelId="{C67AE7F6-F087-4017-93D2-A4FDB6258E3B}" type="pres">
      <dgm:prSet presAssocID="{BE10EFAE-4A17-414A-B8ED-6C7CB6E036CA}" presName="diagram" presStyleCnt="0">
        <dgm:presLayoutVars>
          <dgm:chPref val="1"/>
          <dgm:dir/>
          <dgm:animOne val="branch"/>
          <dgm:animLvl val="lvl"/>
          <dgm:resizeHandles val="exact"/>
        </dgm:presLayoutVars>
      </dgm:prSet>
      <dgm:spPr/>
    </dgm:pt>
    <dgm:pt modelId="{8FC10106-2D98-4E5D-9A68-E408A877B706}" type="pres">
      <dgm:prSet presAssocID="{77A4E89E-3BCA-487C-8AF7-98447C718CC3}" presName="root1" presStyleCnt="0"/>
      <dgm:spPr/>
    </dgm:pt>
    <dgm:pt modelId="{9D87E044-4F89-4EA1-9B3D-262385CA68DD}" type="pres">
      <dgm:prSet presAssocID="{77A4E89E-3BCA-487C-8AF7-98447C718CC3}" presName="LevelOneTextNode" presStyleLbl="node0" presStyleIdx="0" presStyleCnt="1">
        <dgm:presLayoutVars>
          <dgm:chPref val="3"/>
        </dgm:presLayoutVars>
      </dgm:prSet>
      <dgm:spPr/>
    </dgm:pt>
    <dgm:pt modelId="{085A1CB1-09C6-4FA5-BEE5-58E3590105BE}" type="pres">
      <dgm:prSet presAssocID="{77A4E89E-3BCA-487C-8AF7-98447C718CC3}" presName="level2hierChild" presStyleCnt="0"/>
      <dgm:spPr/>
    </dgm:pt>
    <dgm:pt modelId="{7D06D993-826E-49D8-9027-852F739B034C}" type="pres">
      <dgm:prSet presAssocID="{A9ADFB05-66F6-4C44-9388-6ECC86351F71}" presName="conn2-1" presStyleLbl="parChTrans1D2" presStyleIdx="0" presStyleCnt="2"/>
      <dgm:spPr/>
    </dgm:pt>
    <dgm:pt modelId="{95AE2B9A-E19E-4A5D-9BD3-F8A714D95A39}" type="pres">
      <dgm:prSet presAssocID="{A9ADFB05-66F6-4C44-9388-6ECC86351F71}" presName="connTx" presStyleLbl="parChTrans1D2" presStyleIdx="0" presStyleCnt="2"/>
      <dgm:spPr/>
    </dgm:pt>
    <dgm:pt modelId="{CF614D05-767E-40BC-BD62-FF6D4524291F}" type="pres">
      <dgm:prSet presAssocID="{E5746DEE-17E4-4BF3-B30E-EAD560F0B6A7}" presName="root2" presStyleCnt="0"/>
      <dgm:spPr/>
    </dgm:pt>
    <dgm:pt modelId="{76405757-956B-4320-9248-5EAA1A3DDA10}" type="pres">
      <dgm:prSet presAssocID="{E5746DEE-17E4-4BF3-B30E-EAD560F0B6A7}" presName="LevelTwoTextNode" presStyleLbl="node2" presStyleIdx="0" presStyleCnt="2">
        <dgm:presLayoutVars>
          <dgm:chPref val="3"/>
        </dgm:presLayoutVars>
      </dgm:prSet>
      <dgm:spPr/>
    </dgm:pt>
    <dgm:pt modelId="{D72DE982-C1C8-4231-A71E-A7BDA168B92C}" type="pres">
      <dgm:prSet presAssocID="{E5746DEE-17E4-4BF3-B30E-EAD560F0B6A7}" presName="level3hierChild" presStyleCnt="0"/>
      <dgm:spPr/>
    </dgm:pt>
    <dgm:pt modelId="{6F9F145C-4FE2-415D-8C1E-4953437179CF}" type="pres">
      <dgm:prSet presAssocID="{4106EB13-23D5-4D65-BFB6-B124054AED99}" presName="conn2-1" presStyleLbl="parChTrans1D3" presStyleIdx="0" presStyleCnt="2"/>
      <dgm:spPr/>
    </dgm:pt>
    <dgm:pt modelId="{812C6D66-E895-4CC6-9155-794F5C88CCEF}" type="pres">
      <dgm:prSet presAssocID="{4106EB13-23D5-4D65-BFB6-B124054AED99}" presName="connTx" presStyleLbl="parChTrans1D3" presStyleIdx="0" presStyleCnt="2"/>
      <dgm:spPr/>
    </dgm:pt>
    <dgm:pt modelId="{7CC15733-FF73-4E0D-BBF3-C61AB7CD9B27}" type="pres">
      <dgm:prSet presAssocID="{4A16FEAB-A55F-4EF0-94BE-63430E7EB9B2}" presName="root2" presStyleCnt="0"/>
      <dgm:spPr/>
    </dgm:pt>
    <dgm:pt modelId="{AC0CA019-FC3A-4CFD-ADB8-21ECCEAB3368}" type="pres">
      <dgm:prSet presAssocID="{4A16FEAB-A55F-4EF0-94BE-63430E7EB9B2}" presName="LevelTwoTextNode" presStyleLbl="node3" presStyleIdx="0" presStyleCnt="2">
        <dgm:presLayoutVars>
          <dgm:chPref val="3"/>
        </dgm:presLayoutVars>
      </dgm:prSet>
      <dgm:spPr/>
    </dgm:pt>
    <dgm:pt modelId="{67F1837A-A38E-42B9-A04F-B08BEC4D10D8}" type="pres">
      <dgm:prSet presAssocID="{4A16FEAB-A55F-4EF0-94BE-63430E7EB9B2}" presName="level3hierChild" presStyleCnt="0"/>
      <dgm:spPr/>
    </dgm:pt>
    <dgm:pt modelId="{9D94D310-0624-4104-A076-B1B339DA7521}" type="pres">
      <dgm:prSet presAssocID="{8C13E568-D750-4C9A-A55B-40F0B70B8F36}" presName="conn2-1" presStyleLbl="parChTrans1D2" presStyleIdx="1" presStyleCnt="2"/>
      <dgm:spPr/>
    </dgm:pt>
    <dgm:pt modelId="{41416907-24B1-4964-821A-D96DB935D40A}" type="pres">
      <dgm:prSet presAssocID="{8C13E568-D750-4C9A-A55B-40F0B70B8F36}" presName="connTx" presStyleLbl="parChTrans1D2" presStyleIdx="1" presStyleCnt="2"/>
      <dgm:spPr/>
    </dgm:pt>
    <dgm:pt modelId="{30E6BC9F-941A-4E37-BA95-FC042E9086E3}" type="pres">
      <dgm:prSet presAssocID="{5557A04F-6808-4E01-87CF-86FE077E5358}" presName="root2" presStyleCnt="0"/>
      <dgm:spPr/>
    </dgm:pt>
    <dgm:pt modelId="{D61BA25A-7B69-42F0-A4A1-CAC9698B64D2}" type="pres">
      <dgm:prSet presAssocID="{5557A04F-6808-4E01-87CF-86FE077E5358}" presName="LevelTwoTextNode" presStyleLbl="node2" presStyleIdx="1" presStyleCnt="2">
        <dgm:presLayoutVars>
          <dgm:chPref val="3"/>
        </dgm:presLayoutVars>
      </dgm:prSet>
      <dgm:spPr/>
    </dgm:pt>
    <dgm:pt modelId="{68D9999B-BAA9-4C15-B908-6E4D697AFFC7}" type="pres">
      <dgm:prSet presAssocID="{5557A04F-6808-4E01-87CF-86FE077E5358}" presName="level3hierChild" presStyleCnt="0"/>
      <dgm:spPr/>
    </dgm:pt>
    <dgm:pt modelId="{A28E0C29-705D-4100-8869-CF8CC907FE54}" type="pres">
      <dgm:prSet presAssocID="{AC48307C-103A-482E-88C0-5D3EE58BEB79}" presName="conn2-1" presStyleLbl="parChTrans1D3" presStyleIdx="1" presStyleCnt="2"/>
      <dgm:spPr/>
    </dgm:pt>
    <dgm:pt modelId="{B5C01D6D-3F87-487B-A0DA-89C46A45D030}" type="pres">
      <dgm:prSet presAssocID="{AC48307C-103A-482E-88C0-5D3EE58BEB79}" presName="connTx" presStyleLbl="parChTrans1D3" presStyleIdx="1" presStyleCnt="2"/>
      <dgm:spPr/>
    </dgm:pt>
    <dgm:pt modelId="{9F28B84D-635B-477F-954D-F4E8DAC7B309}" type="pres">
      <dgm:prSet presAssocID="{24810682-B4ED-4526-BA84-E309137D7A01}" presName="root2" presStyleCnt="0"/>
      <dgm:spPr/>
    </dgm:pt>
    <dgm:pt modelId="{3CFB0FA4-501D-46FF-A30E-75ABDE1B68BA}" type="pres">
      <dgm:prSet presAssocID="{24810682-B4ED-4526-BA84-E309137D7A01}" presName="LevelTwoTextNode" presStyleLbl="node3" presStyleIdx="1" presStyleCnt="2">
        <dgm:presLayoutVars>
          <dgm:chPref val="3"/>
        </dgm:presLayoutVars>
      </dgm:prSet>
      <dgm:spPr/>
    </dgm:pt>
    <dgm:pt modelId="{95905732-E938-4FC8-B4C8-EC47B9E078B8}" type="pres">
      <dgm:prSet presAssocID="{24810682-B4ED-4526-BA84-E309137D7A01}" presName="level3hierChild" presStyleCnt="0"/>
      <dgm:spPr/>
    </dgm:pt>
  </dgm:ptLst>
  <dgm:cxnLst>
    <dgm:cxn modelId="{91A79001-D715-41D6-A917-1CD34563E645}" type="presOf" srcId="{8C13E568-D750-4C9A-A55B-40F0B70B8F36}" destId="{41416907-24B1-4964-821A-D96DB935D40A}" srcOrd="1" destOrd="0" presId="urn:microsoft.com/office/officeart/2005/8/layout/hierarchy2"/>
    <dgm:cxn modelId="{09A4F409-28E3-42E0-BCDF-EEC6A7E8DB26}" srcId="{BE10EFAE-4A17-414A-B8ED-6C7CB6E036CA}" destId="{77A4E89E-3BCA-487C-8AF7-98447C718CC3}" srcOrd="0" destOrd="0" parTransId="{15408B4A-245D-4E7B-853B-4344E09307A1}" sibTransId="{FCF1B5B8-1D7C-4961-A40B-1B77501C40DC}"/>
    <dgm:cxn modelId="{1D742A10-0B18-4784-BB7A-3405E62C1CE6}" type="presOf" srcId="{8C13E568-D750-4C9A-A55B-40F0B70B8F36}" destId="{9D94D310-0624-4104-A076-B1B339DA7521}" srcOrd="0" destOrd="0" presId="urn:microsoft.com/office/officeart/2005/8/layout/hierarchy2"/>
    <dgm:cxn modelId="{189BD728-241B-4D94-A440-E055547F8E6A}" type="presOf" srcId="{A9ADFB05-66F6-4C44-9388-6ECC86351F71}" destId="{7D06D993-826E-49D8-9027-852F739B034C}" srcOrd="0" destOrd="0" presId="urn:microsoft.com/office/officeart/2005/8/layout/hierarchy2"/>
    <dgm:cxn modelId="{437FAF29-788D-478A-9DDC-6EF2F17D058E}" type="presOf" srcId="{A9ADFB05-66F6-4C44-9388-6ECC86351F71}" destId="{95AE2B9A-E19E-4A5D-9BD3-F8A714D95A39}" srcOrd="1" destOrd="0" presId="urn:microsoft.com/office/officeart/2005/8/layout/hierarchy2"/>
    <dgm:cxn modelId="{0D34FB2B-C158-4598-835D-7AA8008D90CE}" type="presOf" srcId="{E5746DEE-17E4-4BF3-B30E-EAD560F0B6A7}" destId="{76405757-956B-4320-9248-5EAA1A3DDA10}" srcOrd="0" destOrd="0" presId="urn:microsoft.com/office/officeart/2005/8/layout/hierarchy2"/>
    <dgm:cxn modelId="{231E845A-6268-4C51-BFFE-3A74D14804CF}" type="presOf" srcId="{4A16FEAB-A55F-4EF0-94BE-63430E7EB9B2}" destId="{AC0CA019-FC3A-4CFD-ADB8-21ECCEAB3368}" srcOrd="0" destOrd="0" presId="urn:microsoft.com/office/officeart/2005/8/layout/hierarchy2"/>
    <dgm:cxn modelId="{F971877A-CF6A-4CDC-BC5B-3211EB3FFD91}" srcId="{77A4E89E-3BCA-487C-8AF7-98447C718CC3}" destId="{5557A04F-6808-4E01-87CF-86FE077E5358}" srcOrd="1" destOrd="0" parTransId="{8C13E568-D750-4C9A-A55B-40F0B70B8F36}" sibTransId="{240BB351-E7C3-4061-BCCE-EDB04B64BF71}"/>
    <dgm:cxn modelId="{C934E77D-117C-4833-82EB-94A8BE9E912E}" type="presOf" srcId="{5557A04F-6808-4E01-87CF-86FE077E5358}" destId="{D61BA25A-7B69-42F0-A4A1-CAC9698B64D2}" srcOrd="0" destOrd="0" presId="urn:microsoft.com/office/officeart/2005/8/layout/hierarchy2"/>
    <dgm:cxn modelId="{EBBF2186-7AB2-417F-8D3D-D7A77567F443}" type="presOf" srcId="{AC48307C-103A-482E-88C0-5D3EE58BEB79}" destId="{A28E0C29-705D-4100-8869-CF8CC907FE54}" srcOrd="0" destOrd="0" presId="urn:microsoft.com/office/officeart/2005/8/layout/hierarchy2"/>
    <dgm:cxn modelId="{2F44A08D-0040-49C1-96FA-169AF5725079}" type="presOf" srcId="{AC48307C-103A-482E-88C0-5D3EE58BEB79}" destId="{B5C01D6D-3F87-487B-A0DA-89C46A45D030}" srcOrd="1" destOrd="0" presId="urn:microsoft.com/office/officeart/2005/8/layout/hierarchy2"/>
    <dgm:cxn modelId="{FE8A279C-315F-4060-B9FA-66EA76D2F53F}" type="presOf" srcId="{BE10EFAE-4A17-414A-B8ED-6C7CB6E036CA}" destId="{C67AE7F6-F087-4017-93D2-A4FDB6258E3B}" srcOrd="0" destOrd="0" presId="urn:microsoft.com/office/officeart/2005/8/layout/hierarchy2"/>
    <dgm:cxn modelId="{6E300C9E-21BE-4BED-A67D-BBA82F3FFDA6}" type="presOf" srcId="{4106EB13-23D5-4D65-BFB6-B124054AED99}" destId="{6F9F145C-4FE2-415D-8C1E-4953437179CF}" srcOrd="0" destOrd="0" presId="urn:microsoft.com/office/officeart/2005/8/layout/hierarchy2"/>
    <dgm:cxn modelId="{897AF2A2-883B-4FD9-96FD-7D12EE33F1A4}" srcId="{E5746DEE-17E4-4BF3-B30E-EAD560F0B6A7}" destId="{4A16FEAB-A55F-4EF0-94BE-63430E7EB9B2}" srcOrd="0" destOrd="0" parTransId="{4106EB13-23D5-4D65-BFB6-B124054AED99}" sibTransId="{FA6D1641-EFD0-4301-A473-E3DAA48EC415}"/>
    <dgm:cxn modelId="{E585B9B6-0BBB-49EE-B789-85090ADC9DD6}" type="presOf" srcId="{24810682-B4ED-4526-BA84-E309137D7A01}" destId="{3CFB0FA4-501D-46FF-A30E-75ABDE1B68BA}" srcOrd="0" destOrd="0" presId="urn:microsoft.com/office/officeart/2005/8/layout/hierarchy2"/>
    <dgm:cxn modelId="{819CA3B8-106A-4231-82E7-A637E314B79D}" srcId="{77A4E89E-3BCA-487C-8AF7-98447C718CC3}" destId="{E5746DEE-17E4-4BF3-B30E-EAD560F0B6A7}" srcOrd="0" destOrd="0" parTransId="{A9ADFB05-66F6-4C44-9388-6ECC86351F71}" sibTransId="{3C5F7902-9B9D-4BD6-BD9C-82351AFF9BBB}"/>
    <dgm:cxn modelId="{1DB6C6BC-8880-452A-A57D-0489C72AEFD4}" type="presOf" srcId="{77A4E89E-3BCA-487C-8AF7-98447C718CC3}" destId="{9D87E044-4F89-4EA1-9B3D-262385CA68DD}" srcOrd="0" destOrd="0" presId="urn:microsoft.com/office/officeart/2005/8/layout/hierarchy2"/>
    <dgm:cxn modelId="{5FEA6DCA-EF30-43FF-B3D3-6DA43AF0F986}" type="presOf" srcId="{4106EB13-23D5-4D65-BFB6-B124054AED99}" destId="{812C6D66-E895-4CC6-9155-794F5C88CCEF}" srcOrd="1" destOrd="0" presId="urn:microsoft.com/office/officeart/2005/8/layout/hierarchy2"/>
    <dgm:cxn modelId="{FA8039CE-9C3A-4456-8A02-38F5CC8DAC3B}" srcId="{5557A04F-6808-4E01-87CF-86FE077E5358}" destId="{24810682-B4ED-4526-BA84-E309137D7A01}" srcOrd="0" destOrd="0" parTransId="{AC48307C-103A-482E-88C0-5D3EE58BEB79}" sibTransId="{CAB25A1F-E20A-4E2D-A4E1-07FAB0AA6707}"/>
    <dgm:cxn modelId="{77AC9319-62DF-4644-901A-AD56B83F7C87}" type="presParOf" srcId="{C67AE7F6-F087-4017-93D2-A4FDB6258E3B}" destId="{8FC10106-2D98-4E5D-9A68-E408A877B706}" srcOrd="0" destOrd="0" presId="urn:microsoft.com/office/officeart/2005/8/layout/hierarchy2"/>
    <dgm:cxn modelId="{DE63B486-6CFF-4363-94F8-F408982FCAF8}" type="presParOf" srcId="{8FC10106-2D98-4E5D-9A68-E408A877B706}" destId="{9D87E044-4F89-4EA1-9B3D-262385CA68DD}" srcOrd="0" destOrd="0" presId="urn:microsoft.com/office/officeart/2005/8/layout/hierarchy2"/>
    <dgm:cxn modelId="{4689278C-F394-44A6-BAE8-A349FE21993C}" type="presParOf" srcId="{8FC10106-2D98-4E5D-9A68-E408A877B706}" destId="{085A1CB1-09C6-4FA5-BEE5-58E3590105BE}" srcOrd="1" destOrd="0" presId="urn:microsoft.com/office/officeart/2005/8/layout/hierarchy2"/>
    <dgm:cxn modelId="{4B1497A5-6485-4B28-A95D-DD1FD2576241}" type="presParOf" srcId="{085A1CB1-09C6-4FA5-BEE5-58E3590105BE}" destId="{7D06D993-826E-49D8-9027-852F739B034C}" srcOrd="0" destOrd="0" presId="urn:microsoft.com/office/officeart/2005/8/layout/hierarchy2"/>
    <dgm:cxn modelId="{C928DD40-B262-4CFC-B27A-5B2EE20744E0}" type="presParOf" srcId="{7D06D993-826E-49D8-9027-852F739B034C}" destId="{95AE2B9A-E19E-4A5D-9BD3-F8A714D95A39}" srcOrd="0" destOrd="0" presId="urn:microsoft.com/office/officeart/2005/8/layout/hierarchy2"/>
    <dgm:cxn modelId="{11D9B98E-DA7D-4FDD-8A00-E26F695B7709}" type="presParOf" srcId="{085A1CB1-09C6-4FA5-BEE5-58E3590105BE}" destId="{CF614D05-767E-40BC-BD62-FF6D4524291F}" srcOrd="1" destOrd="0" presId="urn:microsoft.com/office/officeart/2005/8/layout/hierarchy2"/>
    <dgm:cxn modelId="{7749F60E-4A0E-4C03-BB76-CADD3C81531A}" type="presParOf" srcId="{CF614D05-767E-40BC-BD62-FF6D4524291F}" destId="{76405757-956B-4320-9248-5EAA1A3DDA10}" srcOrd="0" destOrd="0" presId="urn:microsoft.com/office/officeart/2005/8/layout/hierarchy2"/>
    <dgm:cxn modelId="{5165D1B5-3C3B-41E1-A49F-E396509AF386}" type="presParOf" srcId="{CF614D05-767E-40BC-BD62-FF6D4524291F}" destId="{D72DE982-C1C8-4231-A71E-A7BDA168B92C}" srcOrd="1" destOrd="0" presId="urn:microsoft.com/office/officeart/2005/8/layout/hierarchy2"/>
    <dgm:cxn modelId="{06CBA3DD-E180-4BD2-AD35-A2AF6CBA1EFB}" type="presParOf" srcId="{D72DE982-C1C8-4231-A71E-A7BDA168B92C}" destId="{6F9F145C-4FE2-415D-8C1E-4953437179CF}" srcOrd="0" destOrd="0" presId="urn:microsoft.com/office/officeart/2005/8/layout/hierarchy2"/>
    <dgm:cxn modelId="{562EF669-2985-4D85-AB9E-661CE9CDC044}" type="presParOf" srcId="{6F9F145C-4FE2-415D-8C1E-4953437179CF}" destId="{812C6D66-E895-4CC6-9155-794F5C88CCEF}" srcOrd="0" destOrd="0" presId="urn:microsoft.com/office/officeart/2005/8/layout/hierarchy2"/>
    <dgm:cxn modelId="{A92394AB-A237-431C-9FFD-B2D8F545DCD6}" type="presParOf" srcId="{D72DE982-C1C8-4231-A71E-A7BDA168B92C}" destId="{7CC15733-FF73-4E0D-BBF3-C61AB7CD9B27}" srcOrd="1" destOrd="0" presId="urn:microsoft.com/office/officeart/2005/8/layout/hierarchy2"/>
    <dgm:cxn modelId="{D3B5A8CE-4940-4A9D-B266-2F0A33925D63}" type="presParOf" srcId="{7CC15733-FF73-4E0D-BBF3-C61AB7CD9B27}" destId="{AC0CA019-FC3A-4CFD-ADB8-21ECCEAB3368}" srcOrd="0" destOrd="0" presId="urn:microsoft.com/office/officeart/2005/8/layout/hierarchy2"/>
    <dgm:cxn modelId="{06AE3655-94F1-4148-B30C-519BED2C8F1F}" type="presParOf" srcId="{7CC15733-FF73-4E0D-BBF3-C61AB7CD9B27}" destId="{67F1837A-A38E-42B9-A04F-B08BEC4D10D8}" srcOrd="1" destOrd="0" presId="urn:microsoft.com/office/officeart/2005/8/layout/hierarchy2"/>
    <dgm:cxn modelId="{1717C9FE-F1E0-48E2-B4D4-87CAC2081129}" type="presParOf" srcId="{085A1CB1-09C6-4FA5-BEE5-58E3590105BE}" destId="{9D94D310-0624-4104-A076-B1B339DA7521}" srcOrd="2" destOrd="0" presId="urn:microsoft.com/office/officeart/2005/8/layout/hierarchy2"/>
    <dgm:cxn modelId="{EA86E7C0-E60A-410A-9400-6BDFD849C31E}" type="presParOf" srcId="{9D94D310-0624-4104-A076-B1B339DA7521}" destId="{41416907-24B1-4964-821A-D96DB935D40A}" srcOrd="0" destOrd="0" presId="urn:microsoft.com/office/officeart/2005/8/layout/hierarchy2"/>
    <dgm:cxn modelId="{97872875-224F-46EC-BC59-0F1CB16D8E42}" type="presParOf" srcId="{085A1CB1-09C6-4FA5-BEE5-58E3590105BE}" destId="{30E6BC9F-941A-4E37-BA95-FC042E9086E3}" srcOrd="3" destOrd="0" presId="urn:microsoft.com/office/officeart/2005/8/layout/hierarchy2"/>
    <dgm:cxn modelId="{E099D237-EC15-45D4-9E32-5762CC4EC2B8}" type="presParOf" srcId="{30E6BC9F-941A-4E37-BA95-FC042E9086E3}" destId="{D61BA25A-7B69-42F0-A4A1-CAC9698B64D2}" srcOrd="0" destOrd="0" presId="urn:microsoft.com/office/officeart/2005/8/layout/hierarchy2"/>
    <dgm:cxn modelId="{4D3DE4BA-C9D4-404D-870A-9C47A93B3375}" type="presParOf" srcId="{30E6BC9F-941A-4E37-BA95-FC042E9086E3}" destId="{68D9999B-BAA9-4C15-B908-6E4D697AFFC7}" srcOrd="1" destOrd="0" presId="urn:microsoft.com/office/officeart/2005/8/layout/hierarchy2"/>
    <dgm:cxn modelId="{9D679BF9-ED4F-4257-92A5-C01850E3EB4D}" type="presParOf" srcId="{68D9999B-BAA9-4C15-B908-6E4D697AFFC7}" destId="{A28E0C29-705D-4100-8869-CF8CC907FE54}" srcOrd="0" destOrd="0" presId="urn:microsoft.com/office/officeart/2005/8/layout/hierarchy2"/>
    <dgm:cxn modelId="{7E071E64-4CC0-496B-9FF8-45A77056D808}" type="presParOf" srcId="{A28E0C29-705D-4100-8869-CF8CC907FE54}" destId="{B5C01D6D-3F87-487B-A0DA-89C46A45D030}" srcOrd="0" destOrd="0" presId="urn:microsoft.com/office/officeart/2005/8/layout/hierarchy2"/>
    <dgm:cxn modelId="{1CE18447-AD2F-48C3-AFE9-0230952483EA}" type="presParOf" srcId="{68D9999B-BAA9-4C15-B908-6E4D697AFFC7}" destId="{9F28B84D-635B-477F-954D-F4E8DAC7B309}" srcOrd="1" destOrd="0" presId="urn:microsoft.com/office/officeart/2005/8/layout/hierarchy2"/>
    <dgm:cxn modelId="{D792F842-945C-4FBD-ABE9-9B8B766F996F}" type="presParOf" srcId="{9F28B84D-635B-477F-954D-F4E8DAC7B309}" destId="{3CFB0FA4-501D-46FF-A30E-75ABDE1B68BA}" srcOrd="0" destOrd="0" presId="urn:microsoft.com/office/officeart/2005/8/layout/hierarchy2"/>
    <dgm:cxn modelId="{8E6787B8-0A05-4506-9973-2053DC850DD9}" type="presParOf" srcId="{9F28B84D-635B-477F-954D-F4E8DAC7B309}" destId="{95905732-E938-4FC8-B4C8-EC47B9E078B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A83782-BB07-4DA2-8274-14D84876575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GB"/>
        </a:p>
      </dgm:t>
    </dgm:pt>
    <dgm:pt modelId="{8A9CD00A-B144-4B8B-A891-1FBC2E64F601}">
      <dgm:prSet phldrT="[Text]"/>
      <dgm:spPr/>
      <dgm:t>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full fund value will be paid</a:t>
          </a:r>
        </a:p>
      </dgm:t>
    </dgm:pt>
    <dgm:pt modelId="{01E04ABB-DCA9-4187-A128-383DE1E0515C}" type="parTrans" cxnId="{EAA1EEAB-F08C-418A-8304-C56F578B3EE3}">
      <dgm:prSet/>
      <dgm:spPr/>
      <dgm:t>
        <a:bodyPr/>
        <a:lstStyle/>
        <a:p>
          <a:endParaRPr lang="en-GB" b="1">
            <a:solidFill>
              <a:srgbClr val="00446A"/>
            </a:solidFill>
            <a:latin typeface="Segoe UI" panose="020B0502040204020203" pitchFamily="34" charset="0"/>
            <a:ea typeface="Segoe UI" panose="020B0502040204020203" pitchFamily="34" charset="0"/>
            <a:cs typeface="Segoe UI" panose="020B0502040204020203" pitchFamily="34" charset="0"/>
          </a:endParaRPr>
        </a:p>
      </dgm:t>
    </dgm:pt>
    <dgm:pt modelId="{1486CA8E-661C-40B0-A6AE-0178753D349E}" type="sibTrans" cxnId="{EAA1EEAB-F08C-418A-8304-C56F578B3EE3}">
      <dgm:prSet/>
      <dgm:spPr/>
      <dgm:t>
        <a:bodyPr/>
        <a:lstStyle/>
        <a:p>
          <a:endParaRPr lang="en-GB" b="1">
            <a:solidFill>
              <a:srgbClr val="00446A"/>
            </a:solidFill>
            <a:latin typeface="Segoe UI" panose="020B0502040204020203" pitchFamily="34" charset="0"/>
            <a:ea typeface="Segoe UI" panose="020B0502040204020203" pitchFamily="34" charset="0"/>
            <a:cs typeface="Segoe UI" panose="020B0502040204020203" pitchFamily="34" charset="0"/>
          </a:endParaRPr>
        </a:p>
      </dgm:t>
    </dgm:pt>
    <dgm:pt modelId="{9F652C26-1ABF-4F62-AB92-B157B54E601E}">
      <dgm:prSet phldrT="[Text]"/>
      <dgm:spPr/>
      <dgm:t>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free of IHT liability provided you die before age 75</a:t>
          </a:r>
        </a:p>
      </dgm:t>
    </dgm:pt>
    <dgm:pt modelId="{2D497E74-54DA-490E-899E-A3878BD61E62}" type="parTrans" cxnId="{878FD7A3-7DF5-443F-B781-BAAA34127A7F}">
      <dgm:prSet/>
      <dgm:spPr/>
      <dgm:t>
        <a:bodyPr/>
        <a:lstStyle/>
        <a:p>
          <a:endParaRPr lang="en-GB" b="1">
            <a:solidFill>
              <a:srgbClr val="00446A"/>
            </a:solidFill>
            <a:latin typeface="Segoe UI" panose="020B0502040204020203" pitchFamily="34" charset="0"/>
            <a:ea typeface="Segoe UI" panose="020B0502040204020203" pitchFamily="34" charset="0"/>
            <a:cs typeface="Segoe UI" panose="020B0502040204020203" pitchFamily="34" charset="0"/>
          </a:endParaRPr>
        </a:p>
      </dgm:t>
    </dgm:pt>
    <dgm:pt modelId="{12C01673-B3FC-40C0-A7D5-7F8925CEC3E4}" type="sibTrans" cxnId="{878FD7A3-7DF5-443F-B781-BAAA34127A7F}">
      <dgm:prSet/>
      <dgm:spPr/>
      <dgm:t>
        <a:bodyPr/>
        <a:lstStyle/>
        <a:p>
          <a:endParaRPr lang="en-GB" b="1">
            <a:solidFill>
              <a:srgbClr val="00446A"/>
            </a:solidFill>
            <a:latin typeface="Segoe UI" panose="020B0502040204020203" pitchFamily="34" charset="0"/>
            <a:ea typeface="Segoe UI" panose="020B0502040204020203" pitchFamily="34" charset="0"/>
            <a:cs typeface="Segoe UI" panose="020B0502040204020203" pitchFamily="34" charset="0"/>
          </a:endParaRPr>
        </a:p>
      </dgm:t>
    </dgm:pt>
    <dgm:pt modelId="{5372B262-6473-4F5A-906E-05A865BBD823}">
      <dgm:prSet phldrT="[Text]"/>
      <dgm:spPr/>
      <dgm:t>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Friends Life will pay the benefits as per instruction on expression of wish form</a:t>
          </a:r>
        </a:p>
      </dgm:t>
    </dgm:pt>
    <dgm:pt modelId="{1B54A6D2-D06D-497C-AEE4-9C3C65CEB6A4}" type="parTrans" cxnId="{D8883EB0-1716-4897-B87F-FF2379A89B17}">
      <dgm:prSet/>
      <dgm:spPr/>
      <dgm:t>
        <a:bodyPr/>
        <a:lstStyle/>
        <a:p>
          <a:endParaRPr lang="en-GB" b="1">
            <a:solidFill>
              <a:srgbClr val="00446A"/>
            </a:solidFill>
            <a:latin typeface="Segoe UI" panose="020B0502040204020203" pitchFamily="34" charset="0"/>
            <a:ea typeface="Segoe UI" panose="020B0502040204020203" pitchFamily="34" charset="0"/>
            <a:cs typeface="Segoe UI" panose="020B0502040204020203" pitchFamily="34" charset="0"/>
          </a:endParaRPr>
        </a:p>
      </dgm:t>
    </dgm:pt>
    <dgm:pt modelId="{0DA0F591-D5FE-44D6-8481-1D55F42B00A3}" type="sibTrans" cxnId="{D8883EB0-1716-4897-B87F-FF2379A89B17}">
      <dgm:prSet/>
      <dgm:spPr/>
      <dgm:t>
        <a:bodyPr/>
        <a:lstStyle/>
        <a:p>
          <a:endParaRPr lang="en-GB" b="1">
            <a:solidFill>
              <a:srgbClr val="00446A"/>
            </a:solidFill>
            <a:latin typeface="Segoe UI" panose="020B0502040204020203" pitchFamily="34" charset="0"/>
            <a:ea typeface="Segoe UI" panose="020B0502040204020203" pitchFamily="34" charset="0"/>
            <a:cs typeface="Segoe UI" panose="020B0502040204020203" pitchFamily="34" charset="0"/>
          </a:endParaRPr>
        </a:p>
      </dgm:t>
    </dgm:pt>
    <dgm:pt modelId="{259C4D60-7DFC-4EB3-91AF-E543EC4272BE}" type="pres">
      <dgm:prSet presAssocID="{AEA83782-BB07-4DA2-8274-14D84876575D}" presName="Name0" presStyleCnt="0">
        <dgm:presLayoutVars>
          <dgm:chMax val="7"/>
          <dgm:dir/>
          <dgm:animLvl val="lvl"/>
          <dgm:resizeHandles val="exact"/>
        </dgm:presLayoutVars>
      </dgm:prSet>
      <dgm:spPr/>
    </dgm:pt>
    <dgm:pt modelId="{FE6018E8-F7FF-4FF0-82FB-42DC0451B6EA}" type="pres">
      <dgm:prSet presAssocID="{8A9CD00A-B144-4B8B-A891-1FBC2E64F601}" presName="circle1" presStyleLbl="node1" presStyleIdx="0" presStyleCnt="3"/>
      <dgm:spPr/>
    </dgm:pt>
    <dgm:pt modelId="{40813E5D-4C20-4FB6-B070-C7BB2568E60D}" type="pres">
      <dgm:prSet presAssocID="{8A9CD00A-B144-4B8B-A891-1FBC2E64F601}" presName="space" presStyleCnt="0"/>
      <dgm:spPr/>
    </dgm:pt>
    <dgm:pt modelId="{29FB9E54-0629-41C3-842B-F47709F2E6E0}" type="pres">
      <dgm:prSet presAssocID="{8A9CD00A-B144-4B8B-A891-1FBC2E64F601}" presName="rect1" presStyleLbl="alignAcc1" presStyleIdx="0" presStyleCnt="3"/>
      <dgm:spPr/>
    </dgm:pt>
    <dgm:pt modelId="{85815450-6EB4-4189-8D06-7082F1C0F639}" type="pres">
      <dgm:prSet presAssocID="{9F652C26-1ABF-4F62-AB92-B157B54E601E}" presName="vertSpace2" presStyleLbl="node1" presStyleIdx="0" presStyleCnt="3"/>
      <dgm:spPr/>
    </dgm:pt>
    <dgm:pt modelId="{0A9076B6-3462-4DE6-8430-AA4FF4B26D4A}" type="pres">
      <dgm:prSet presAssocID="{9F652C26-1ABF-4F62-AB92-B157B54E601E}" presName="circle2" presStyleLbl="node1" presStyleIdx="1" presStyleCnt="3"/>
      <dgm:spPr/>
    </dgm:pt>
    <dgm:pt modelId="{B5EBBD81-C47B-4610-B709-50ED1B3E7A1B}" type="pres">
      <dgm:prSet presAssocID="{9F652C26-1ABF-4F62-AB92-B157B54E601E}" presName="rect2" presStyleLbl="alignAcc1" presStyleIdx="1" presStyleCnt="3"/>
      <dgm:spPr/>
    </dgm:pt>
    <dgm:pt modelId="{0640B3FE-8658-4E4E-929F-D9FDF8CA9A7E}" type="pres">
      <dgm:prSet presAssocID="{5372B262-6473-4F5A-906E-05A865BBD823}" presName="vertSpace3" presStyleLbl="node1" presStyleIdx="1" presStyleCnt="3"/>
      <dgm:spPr/>
    </dgm:pt>
    <dgm:pt modelId="{DF69E0EB-C3BE-478E-9A32-6974477D6287}" type="pres">
      <dgm:prSet presAssocID="{5372B262-6473-4F5A-906E-05A865BBD823}" presName="circle3" presStyleLbl="node1" presStyleIdx="2" presStyleCnt="3"/>
      <dgm:spPr/>
    </dgm:pt>
    <dgm:pt modelId="{BE9A9904-220F-4A02-98F7-79A138315DB9}" type="pres">
      <dgm:prSet presAssocID="{5372B262-6473-4F5A-906E-05A865BBD823}" presName="rect3" presStyleLbl="alignAcc1" presStyleIdx="2" presStyleCnt="3"/>
      <dgm:spPr/>
    </dgm:pt>
    <dgm:pt modelId="{17D1C080-2AAB-4C52-8865-B42E9B152B40}" type="pres">
      <dgm:prSet presAssocID="{8A9CD00A-B144-4B8B-A891-1FBC2E64F601}" presName="rect1ParTxNoCh" presStyleLbl="alignAcc1" presStyleIdx="2" presStyleCnt="3">
        <dgm:presLayoutVars>
          <dgm:chMax val="1"/>
          <dgm:bulletEnabled val="1"/>
        </dgm:presLayoutVars>
      </dgm:prSet>
      <dgm:spPr/>
    </dgm:pt>
    <dgm:pt modelId="{DFDF8A0C-4907-4562-838F-3707E0AE6C97}" type="pres">
      <dgm:prSet presAssocID="{9F652C26-1ABF-4F62-AB92-B157B54E601E}" presName="rect2ParTxNoCh" presStyleLbl="alignAcc1" presStyleIdx="2" presStyleCnt="3">
        <dgm:presLayoutVars>
          <dgm:chMax val="1"/>
          <dgm:bulletEnabled val="1"/>
        </dgm:presLayoutVars>
      </dgm:prSet>
      <dgm:spPr/>
    </dgm:pt>
    <dgm:pt modelId="{5A45C521-CA16-4E4E-97F4-C3F1D6383B02}" type="pres">
      <dgm:prSet presAssocID="{5372B262-6473-4F5A-906E-05A865BBD823}" presName="rect3ParTxNoCh" presStyleLbl="alignAcc1" presStyleIdx="2" presStyleCnt="3">
        <dgm:presLayoutVars>
          <dgm:chMax val="1"/>
          <dgm:bulletEnabled val="1"/>
        </dgm:presLayoutVars>
      </dgm:prSet>
      <dgm:spPr/>
    </dgm:pt>
  </dgm:ptLst>
  <dgm:cxnLst>
    <dgm:cxn modelId="{78093310-90A9-4EC8-8ECB-127C5ABF650E}" type="presOf" srcId="{9F652C26-1ABF-4F62-AB92-B157B54E601E}" destId="{DFDF8A0C-4907-4562-838F-3707E0AE6C97}" srcOrd="1" destOrd="0" presId="urn:microsoft.com/office/officeart/2005/8/layout/target3"/>
    <dgm:cxn modelId="{3DCA4C14-24F0-41D8-9037-893CE2E1F339}" type="presOf" srcId="{5372B262-6473-4F5A-906E-05A865BBD823}" destId="{5A45C521-CA16-4E4E-97F4-C3F1D6383B02}" srcOrd="1" destOrd="0" presId="urn:microsoft.com/office/officeart/2005/8/layout/target3"/>
    <dgm:cxn modelId="{A460BC1E-8ED7-457F-ABCC-81FE2A081948}" type="presOf" srcId="{8A9CD00A-B144-4B8B-A891-1FBC2E64F601}" destId="{17D1C080-2AAB-4C52-8865-B42E9B152B40}" srcOrd="1" destOrd="0" presId="urn:microsoft.com/office/officeart/2005/8/layout/target3"/>
    <dgm:cxn modelId="{1B735022-2932-48AE-871B-483940F7CCAD}" type="presOf" srcId="{9F652C26-1ABF-4F62-AB92-B157B54E601E}" destId="{B5EBBD81-C47B-4610-B709-50ED1B3E7A1B}" srcOrd="0" destOrd="0" presId="urn:microsoft.com/office/officeart/2005/8/layout/target3"/>
    <dgm:cxn modelId="{B306E93A-09E9-4D2F-AC30-2C4284A5E560}" type="presOf" srcId="{8A9CD00A-B144-4B8B-A891-1FBC2E64F601}" destId="{29FB9E54-0629-41C3-842B-F47709F2E6E0}" srcOrd="0" destOrd="0" presId="urn:microsoft.com/office/officeart/2005/8/layout/target3"/>
    <dgm:cxn modelId="{3D811161-6B3A-4B2D-ABEC-DD8EB8445D56}" type="presOf" srcId="{AEA83782-BB07-4DA2-8274-14D84876575D}" destId="{259C4D60-7DFC-4EB3-91AF-E543EC4272BE}" srcOrd="0" destOrd="0" presId="urn:microsoft.com/office/officeart/2005/8/layout/target3"/>
    <dgm:cxn modelId="{878FD7A3-7DF5-443F-B781-BAAA34127A7F}" srcId="{AEA83782-BB07-4DA2-8274-14D84876575D}" destId="{9F652C26-1ABF-4F62-AB92-B157B54E601E}" srcOrd="1" destOrd="0" parTransId="{2D497E74-54DA-490E-899E-A3878BD61E62}" sibTransId="{12C01673-B3FC-40C0-A7D5-7F8925CEC3E4}"/>
    <dgm:cxn modelId="{EAA1EEAB-F08C-418A-8304-C56F578B3EE3}" srcId="{AEA83782-BB07-4DA2-8274-14D84876575D}" destId="{8A9CD00A-B144-4B8B-A891-1FBC2E64F601}" srcOrd="0" destOrd="0" parTransId="{01E04ABB-DCA9-4187-A128-383DE1E0515C}" sibTransId="{1486CA8E-661C-40B0-A6AE-0178753D349E}"/>
    <dgm:cxn modelId="{D8883EB0-1716-4897-B87F-FF2379A89B17}" srcId="{AEA83782-BB07-4DA2-8274-14D84876575D}" destId="{5372B262-6473-4F5A-906E-05A865BBD823}" srcOrd="2" destOrd="0" parTransId="{1B54A6D2-D06D-497C-AEE4-9C3C65CEB6A4}" sibTransId="{0DA0F591-D5FE-44D6-8481-1D55F42B00A3}"/>
    <dgm:cxn modelId="{6EDD86CF-132C-4C5D-A1EE-BD5B6A617774}" type="presOf" srcId="{5372B262-6473-4F5A-906E-05A865BBD823}" destId="{BE9A9904-220F-4A02-98F7-79A138315DB9}" srcOrd="0" destOrd="0" presId="urn:microsoft.com/office/officeart/2005/8/layout/target3"/>
    <dgm:cxn modelId="{7BC1F65C-7C63-40D4-B55D-7BFEB302F6AB}" type="presParOf" srcId="{259C4D60-7DFC-4EB3-91AF-E543EC4272BE}" destId="{FE6018E8-F7FF-4FF0-82FB-42DC0451B6EA}" srcOrd="0" destOrd="0" presId="urn:microsoft.com/office/officeart/2005/8/layout/target3"/>
    <dgm:cxn modelId="{629A805E-6C79-4305-BB63-0BEC6D8735FC}" type="presParOf" srcId="{259C4D60-7DFC-4EB3-91AF-E543EC4272BE}" destId="{40813E5D-4C20-4FB6-B070-C7BB2568E60D}" srcOrd="1" destOrd="0" presId="urn:microsoft.com/office/officeart/2005/8/layout/target3"/>
    <dgm:cxn modelId="{CEBF6B1D-668B-43CC-B4F2-CE075BDC90FF}" type="presParOf" srcId="{259C4D60-7DFC-4EB3-91AF-E543EC4272BE}" destId="{29FB9E54-0629-41C3-842B-F47709F2E6E0}" srcOrd="2" destOrd="0" presId="urn:microsoft.com/office/officeart/2005/8/layout/target3"/>
    <dgm:cxn modelId="{6EFDC4F8-9C2A-4EE1-BCED-5CB3EBA7E656}" type="presParOf" srcId="{259C4D60-7DFC-4EB3-91AF-E543EC4272BE}" destId="{85815450-6EB4-4189-8D06-7082F1C0F639}" srcOrd="3" destOrd="0" presId="urn:microsoft.com/office/officeart/2005/8/layout/target3"/>
    <dgm:cxn modelId="{0C2F2C5C-9E0E-4F78-9DF9-395472CC904E}" type="presParOf" srcId="{259C4D60-7DFC-4EB3-91AF-E543EC4272BE}" destId="{0A9076B6-3462-4DE6-8430-AA4FF4B26D4A}" srcOrd="4" destOrd="0" presId="urn:microsoft.com/office/officeart/2005/8/layout/target3"/>
    <dgm:cxn modelId="{573847F8-E4AE-4DC2-B133-740674C2BCB6}" type="presParOf" srcId="{259C4D60-7DFC-4EB3-91AF-E543EC4272BE}" destId="{B5EBBD81-C47B-4610-B709-50ED1B3E7A1B}" srcOrd="5" destOrd="0" presId="urn:microsoft.com/office/officeart/2005/8/layout/target3"/>
    <dgm:cxn modelId="{4EE5E02F-92E6-48F3-B373-E718CD0DB99C}" type="presParOf" srcId="{259C4D60-7DFC-4EB3-91AF-E543EC4272BE}" destId="{0640B3FE-8658-4E4E-929F-D9FDF8CA9A7E}" srcOrd="6" destOrd="0" presId="urn:microsoft.com/office/officeart/2005/8/layout/target3"/>
    <dgm:cxn modelId="{36CCE565-91F2-46FB-83B6-D2B3664F9717}" type="presParOf" srcId="{259C4D60-7DFC-4EB3-91AF-E543EC4272BE}" destId="{DF69E0EB-C3BE-478E-9A32-6974477D6287}" srcOrd="7" destOrd="0" presId="urn:microsoft.com/office/officeart/2005/8/layout/target3"/>
    <dgm:cxn modelId="{21E93DE2-BCE6-45FC-8F96-4D6359F2F605}" type="presParOf" srcId="{259C4D60-7DFC-4EB3-91AF-E543EC4272BE}" destId="{BE9A9904-220F-4A02-98F7-79A138315DB9}" srcOrd="8" destOrd="0" presId="urn:microsoft.com/office/officeart/2005/8/layout/target3"/>
    <dgm:cxn modelId="{0EF6B885-8249-4E19-B198-730DCB236954}" type="presParOf" srcId="{259C4D60-7DFC-4EB3-91AF-E543EC4272BE}" destId="{17D1C080-2AAB-4C52-8865-B42E9B152B40}" srcOrd="9" destOrd="0" presId="urn:microsoft.com/office/officeart/2005/8/layout/target3"/>
    <dgm:cxn modelId="{0036BBA2-A926-44B2-9637-12E736E087A3}" type="presParOf" srcId="{259C4D60-7DFC-4EB3-91AF-E543EC4272BE}" destId="{DFDF8A0C-4907-4562-838F-3707E0AE6C97}" srcOrd="10" destOrd="0" presId="urn:microsoft.com/office/officeart/2005/8/layout/target3"/>
    <dgm:cxn modelId="{D6C999F4-0379-49C5-B1A4-0EB786A8889B}" type="presParOf" srcId="{259C4D60-7DFC-4EB3-91AF-E543EC4272BE}" destId="{5A45C521-CA16-4E4E-97F4-C3F1D6383B02}"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55E1A5-378C-4716-930B-993BD5B64B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CE43882-3E51-4D68-AAD5-1EBB5854BF21}">
      <dgm:prSet phldrT="[Text]" custT="1"/>
      <dgm:spPr/>
      <dgm:t>
        <a:bodyPr/>
        <a:lstStyle/>
        <a:p>
          <a:r>
            <a:rPr lang="en-GB" sz="2400" b="1" dirty="0">
              <a:latin typeface="Segoe UI" panose="020B0502040204020203" pitchFamily="34" charset="0"/>
              <a:ea typeface="Segoe UI" panose="020B0502040204020203" pitchFamily="34" charset="0"/>
              <a:cs typeface="Segoe UI" panose="020B0502040204020203" pitchFamily="34" charset="0"/>
            </a:rPr>
            <a:t>1. Remain as you are </a:t>
          </a:r>
        </a:p>
      </dgm:t>
    </dgm:pt>
    <dgm:pt modelId="{13AD3DCA-E360-4D5F-B08D-9C25849AE946}" type="parTrans" cxnId="{FFF46EDD-C179-48AA-BA97-7BC4BA9F3530}">
      <dgm:prSet/>
      <dgm:spPr/>
      <dgm:t>
        <a:bodyPr/>
        <a:lstStyle/>
        <a:p>
          <a:endParaRPr lang="en-GB" b="1"/>
        </a:p>
      </dgm:t>
    </dgm:pt>
    <dgm:pt modelId="{899C9277-E638-4F61-BA17-7F416A9E4186}" type="sibTrans" cxnId="{FFF46EDD-C179-48AA-BA97-7BC4BA9F3530}">
      <dgm:prSet/>
      <dgm:spPr/>
      <dgm:t>
        <a:bodyPr/>
        <a:lstStyle/>
        <a:p>
          <a:endParaRPr lang="en-GB" b="1"/>
        </a:p>
      </dgm:t>
    </dgm:pt>
    <dgm:pt modelId="{85298A72-9614-4422-AF8F-25F4EB8A18D7}">
      <dgm:prSet phldrT="[Text]" custT="1"/>
      <dgm:spPr/>
      <dgm:t>
        <a:bodyPr/>
        <a:lstStyle/>
        <a:p>
          <a:r>
            <a:rPr lang="en-GB" sz="1600" b="1" dirty="0">
              <a:solidFill>
                <a:schemeClr val="bg2"/>
              </a:solidFill>
              <a:latin typeface="Segoe UI" panose="020B0502040204020203" pitchFamily="34" charset="0"/>
              <a:ea typeface="Segoe UI" panose="020B0502040204020203" pitchFamily="34" charset="0"/>
              <a:cs typeface="Segoe UI" panose="020B0502040204020203" pitchFamily="34" charset="0"/>
            </a:rPr>
            <a:t>continue to be invested in your current fund choice(s)</a:t>
          </a:r>
        </a:p>
      </dgm:t>
    </dgm:pt>
    <dgm:pt modelId="{3EC92A5C-C78C-4A17-AEB1-66E21F16F140}" type="parTrans" cxnId="{4B5B6D7A-B395-459C-B1A8-E99320CC88AC}">
      <dgm:prSet/>
      <dgm:spPr/>
      <dgm:t>
        <a:bodyPr/>
        <a:lstStyle/>
        <a:p>
          <a:endParaRPr lang="en-GB" b="1"/>
        </a:p>
      </dgm:t>
    </dgm:pt>
    <dgm:pt modelId="{9915A9CF-CCC7-42B8-97F3-E13F9BCEC46F}" type="sibTrans" cxnId="{4B5B6D7A-B395-459C-B1A8-E99320CC88AC}">
      <dgm:prSet/>
      <dgm:spPr/>
      <dgm:t>
        <a:bodyPr/>
        <a:lstStyle/>
        <a:p>
          <a:endParaRPr lang="en-GB" b="1"/>
        </a:p>
      </dgm:t>
    </dgm:pt>
    <dgm:pt modelId="{36BBBA8D-0B1C-4EFE-9A6F-794385A42802}">
      <dgm:prSet phldrT="[Text]" custT="1"/>
      <dgm:spPr/>
      <dgm:t>
        <a:bodyPr/>
        <a:lstStyle/>
        <a:p>
          <a:r>
            <a:rPr lang="en-GB" sz="2400" b="1" dirty="0">
              <a:latin typeface="Segoe UI" panose="020B0502040204020203" pitchFamily="34" charset="0"/>
              <a:ea typeface="Segoe UI" panose="020B0502040204020203" pitchFamily="34" charset="0"/>
              <a:cs typeface="Segoe UI" panose="020B0502040204020203" pitchFamily="34" charset="0"/>
            </a:rPr>
            <a:t>2. Switch to ‘My Future’ - the new default </a:t>
          </a:r>
        </a:p>
      </dgm:t>
    </dgm:pt>
    <dgm:pt modelId="{40A59AE4-0AE8-4107-8AC1-3F37BAD1EA33}" type="parTrans" cxnId="{6DA0BFB0-3F2E-42D2-8179-D43348383DED}">
      <dgm:prSet/>
      <dgm:spPr/>
      <dgm:t>
        <a:bodyPr/>
        <a:lstStyle/>
        <a:p>
          <a:endParaRPr lang="en-GB" b="1"/>
        </a:p>
      </dgm:t>
    </dgm:pt>
    <dgm:pt modelId="{FF4DD8CF-6630-448E-901B-16524AD3DC37}" type="sibTrans" cxnId="{6DA0BFB0-3F2E-42D2-8179-D43348383DED}">
      <dgm:prSet/>
      <dgm:spPr/>
      <dgm:t>
        <a:bodyPr/>
        <a:lstStyle/>
        <a:p>
          <a:endParaRPr lang="en-GB" b="1"/>
        </a:p>
      </dgm:t>
    </dgm:pt>
    <dgm:pt modelId="{C69A7481-22B5-4496-B8F8-A85A07E24AF6}">
      <dgm:prSet phldrT="[Text]" custT="1"/>
      <dgm:spPr/>
      <dgm:t>
        <a:bodyPr/>
        <a:lstStyle/>
        <a:p>
          <a:r>
            <a:rPr lang="en-GB" sz="1600" b="1" dirty="0">
              <a:solidFill>
                <a:schemeClr val="bg2"/>
              </a:solidFill>
              <a:latin typeface="Segoe UI" panose="020B0502040204020203" pitchFamily="34" charset="0"/>
              <a:ea typeface="Segoe UI" panose="020B0502040204020203" pitchFamily="34" charset="0"/>
              <a:cs typeface="Segoe UI" panose="020B0502040204020203" pitchFamily="34" charset="0"/>
            </a:rPr>
            <a:t>invest all accrued funds and future contributions into the new default</a:t>
          </a:r>
        </a:p>
      </dgm:t>
    </dgm:pt>
    <dgm:pt modelId="{B2F634FF-A35E-4EAF-A03C-8AF7F3087AB7}" type="parTrans" cxnId="{76215687-AA38-4161-9F5A-9169363DDC02}">
      <dgm:prSet/>
      <dgm:spPr/>
      <dgm:t>
        <a:bodyPr/>
        <a:lstStyle/>
        <a:p>
          <a:endParaRPr lang="en-GB" b="1"/>
        </a:p>
      </dgm:t>
    </dgm:pt>
    <dgm:pt modelId="{D0CCF3CF-DF80-4353-825E-B37F973AA3F6}" type="sibTrans" cxnId="{76215687-AA38-4161-9F5A-9169363DDC02}">
      <dgm:prSet/>
      <dgm:spPr/>
      <dgm:t>
        <a:bodyPr/>
        <a:lstStyle/>
        <a:p>
          <a:endParaRPr lang="en-GB" b="1"/>
        </a:p>
      </dgm:t>
    </dgm:pt>
    <dgm:pt modelId="{6CA60CC3-08BB-4F36-8A0C-8BD7C94DB0D3}">
      <dgm:prSet phldrT="[Text]" custT="1"/>
      <dgm:spPr/>
      <dgm:t>
        <a:bodyPr/>
        <a:lstStyle/>
        <a:p>
          <a:r>
            <a:rPr lang="en-GB" sz="16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no action required</a:t>
          </a:r>
        </a:p>
      </dgm:t>
    </dgm:pt>
    <dgm:pt modelId="{9587D5E0-35C6-4012-8F57-3D47C581D528}" type="parTrans" cxnId="{64D88318-2183-43D0-9F09-A3BA1387BAF2}">
      <dgm:prSet/>
      <dgm:spPr/>
      <dgm:t>
        <a:bodyPr/>
        <a:lstStyle/>
        <a:p>
          <a:endParaRPr lang="en-GB" b="1"/>
        </a:p>
      </dgm:t>
    </dgm:pt>
    <dgm:pt modelId="{B62ED77F-6C4F-41B3-A9C0-F1BFB1FBA4D9}" type="sibTrans" cxnId="{64D88318-2183-43D0-9F09-A3BA1387BAF2}">
      <dgm:prSet/>
      <dgm:spPr/>
      <dgm:t>
        <a:bodyPr/>
        <a:lstStyle/>
        <a:p>
          <a:endParaRPr lang="en-GB" b="1"/>
        </a:p>
      </dgm:t>
    </dgm:pt>
    <dgm:pt modelId="{D7660B50-15C0-4D9F-AE52-A5F2EA53EFC3}">
      <dgm:prSet phldrT="[Text]" custT="1"/>
      <dgm:spPr/>
      <dgm:t>
        <a:bodyPr/>
        <a:lstStyle/>
        <a:p>
          <a:r>
            <a:rPr lang="en-GB" sz="1600" b="1" dirty="0">
              <a:solidFill>
                <a:schemeClr val="bg2"/>
              </a:solidFill>
              <a:latin typeface="Segoe UI" panose="020B0502040204020203" pitchFamily="34" charset="0"/>
              <a:ea typeface="Segoe UI" panose="020B0502040204020203" pitchFamily="34" charset="0"/>
              <a:cs typeface="Segoe UI" panose="020B0502040204020203" pitchFamily="34" charset="0"/>
            </a:rPr>
            <a:t>please note, these will not benefit from the same level of ongoing governance as the ‘My Future’ programme</a:t>
          </a:r>
        </a:p>
      </dgm:t>
    </dgm:pt>
    <dgm:pt modelId="{155B6F11-BE64-4438-AA82-C5AFC221CB15}" type="parTrans" cxnId="{F6F7910F-815B-4A67-BBDE-0358BA77316F}">
      <dgm:prSet/>
      <dgm:spPr/>
      <dgm:t>
        <a:bodyPr/>
        <a:lstStyle/>
        <a:p>
          <a:endParaRPr lang="en-GB" b="1"/>
        </a:p>
      </dgm:t>
    </dgm:pt>
    <dgm:pt modelId="{5786C99F-D2EA-48AF-A10E-38BF1CE5421E}" type="sibTrans" cxnId="{F6F7910F-815B-4A67-BBDE-0358BA77316F}">
      <dgm:prSet/>
      <dgm:spPr/>
      <dgm:t>
        <a:bodyPr/>
        <a:lstStyle/>
        <a:p>
          <a:endParaRPr lang="en-GB" b="1"/>
        </a:p>
      </dgm:t>
    </dgm:pt>
    <dgm:pt modelId="{FB31FC70-F958-4A89-9B4C-1F2E168CE670}">
      <dgm:prSet phldrT="[Text]" custT="1"/>
      <dgm:spPr/>
      <dgm:t>
        <a:bodyPr/>
        <a:lstStyle/>
        <a:p>
          <a:r>
            <a:rPr lang="en-GB" sz="1600" b="1" dirty="0">
              <a:solidFill>
                <a:srgbClr val="F68729"/>
              </a:solidFill>
              <a:latin typeface="Segoe UI" panose="020B0502040204020203" pitchFamily="34" charset="0"/>
              <a:ea typeface="Segoe UI" panose="020B0502040204020203" pitchFamily="34" charset="0"/>
              <a:cs typeface="Segoe UI" panose="020B0502040204020203" pitchFamily="34" charset="0"/>
            </a:rPr>
            <a:t>fund switch online</a:t>
          </a:r>
        </a:p>
      </dgm:t>
    </dgm:pt>
    <dgm:pt modelId="{A6B923EA-BDE2-42AD-95C2-B1490C7FC5A8}" type="sibTrans" cxnId="{E15FCBC8-9D71-4F45-A984-82FE484DCD1B}">
      <dgm:prSet/>
      <dgm:spPr/>
      <dgm:t>
        <a:bodyPr/>
        <a:lstStyle/>
        <a:p>
          <a:endParaRPr lang="en-GB" b="1"/>
        </a:p>
      </dgm:t>
    </dgm:pt>
    <dgm:pt modelId="{AAB00EEF-51D2-48EB-A6F4-425C954090A0}" type="parTrans" cxnId="{E15FCBC8-9D71-4F45-A984-82FE484DCD1B}">
      <dgm:prSet/>
      <dgm:spPr/>
      <dgm:t>
        <a:bodyPr/>
        <a:lstStyle/>
        <a:p>
          <a:endParaRPr lang="en-GB" b="1"/>
        </a:p>
      </dgm:t>
    </dgm:pt>
    <dgm:pt modelId="{C396539B-44C7-4812-A0C0-7EF749C0D06A}">
      <dgm:prSet phldrT="[Text]" custT="1"/>
      <dgm:spPr/>
      <dgm:t>
        <a:bodyPr/>
        <a:lstStyle/>
        <a:p>
          <a:r>
            <a:rPr lang="en-GB" sz="1600" b="1" dirty="0">
              <a:solidFill>
                <a:srgbClr val="F68729"/>
              </a:solidFill>
              <a:latin typeface="Segoe UI" panose="020B0502040204020203" pitchFamily="34" charset="0"/>
              <a:ea typeface="Segoe UI" panose="020B0502040204020203" pitchFamily="34" charset="0"/>
              <a:cs typeface="Segoe UI" panose="020B0502040204020203" pitchFamily="34" charset="0"/>
            </a:rPr>
            <a:t>complete a fund switch form and send to Friends Life</a:t>
          </a:r>
        </a:p>
      </dgm:t>
    </dgm:pt>
    <dgm:pt modelId="{72897EA5-8E27-4B28-8645-F3E4E6415187}" type="parTrans" cxnId="{6A9C10B7-A612-4022-BDA1-72BFFAE046C9}">
      <dgm:prSet/>
      <dgm:spPr/>
      <dgm:t>
        <a:bodyPr/>
        <a:lstStyle/>
        <a:p>
          <a:endParaRPr lang="en-GB"/>
        </a:p>
      </dgm:t>
    </dgm:pt>
    <dgm:pt modelId="{C12E5217-933B-4300-8EFB-E436C9632408}" type="sibTrans" cxnId="{6A9C10B7-A612-4022-BDA1-72BFFAE046C9}">
      <dgm:prSet/>
      <dgm:spPr/>
      <dgm:t>
        <a:bodyPr/>
        <a:lstStyle/>
        <a:p>
          <a:endParaRPr lang="en-GB"/>
        </a:p>
      </dgm:t>
    </dgm:pt>
    <dgm:pt modelId="{9B97486C-497E-497A-A391-D6B6B1A7F2C8}">
      <dgm:prSet phldrT="[Text]" custT="1"/>
      <dgm:spPr/>
      <dgm:t>
        <a:bodyPr/>
        <a:lstStyle/>
        <a:p>
          <a:r>
            <a:rPr lang="en-GB" sz="1600" b="1" dirty="0">
              <a:solidFill>
                <a:srgbClr val="F68729"/>
              </a:solidFill>
              <a:latin typeface="Segoe UI" panose="020B0502040204020203" pitchFamily="34" charset="0"/>
              <a:ea typeface="Segoe UI" panose="020B0502040204020203" pitchFamily="34" charset="0"/>
              <a:cs typeface="Segoe UI" panose="020B0502040204020203" pitchFamily="34" charset="0"/>
            </a:rPr>
            <a:t>email or telephone Friends Life with your instructions</a:t>
          </a:r>
        </a:p>
      </dgm:t>
    </dgm:pt>
    <dgm:pt modelId="{3F0D1D41-4E68-4584-895B-8666BDF851C7}" type="parTrans" cxnId="{E91D7203-EC26-458C-A10A-C80A9B9AE6A8}">
      <dgm:prSet/>
      <dgm:spPr/>
      <dgm:t>
        <a:bodyPr/>
        <a:lstStyle/>
        <a:p>
          <a:endParaRPr lang="en-GB"/>
        </a:p>
      </dgm:t>
    </dgm:pt>
    <dgm:pt modelId="{225C2742-9913-4BEA-ADC7-A9AD7C29C049}" type="sibTrans" cxnId="{E91D7203-EC26-458C-A10A-C80A9B9AE6A8}">
      <dgm:prSet/>
      <dgm:spPr/>
      <dgm:t>
        <a:bodyPr/>
        <a:lstStyle/>
        <a:p>
          <a:endParaRPr lang="en-GB"/>
        </a:p>
      </dgm:t>
    </dgm:pt>
    <dgm:pt modelId="{EAF0B04D-91E0-4D92-B27B-024418D00985}" type="pres">
      <dgm:prSet presAssocID="{D355E1A5-378C-4716-930B-993BD5B64B88}" presName="Name0" presStyleCnt="0">
        <dgm:presLayoutVars>
          <dgm:dir/>
          <dgm:animLvl val="lvl"/>
          <dgm:resizeHandles val="exact"/>
        </dgm:presLayoutVars>
      </dgm:prSet>
      <dgm:spPr/>
    </dgm:pt>
    <dgm:pt modelId="{F4F24694-FF2D-4353-881B-143839F71045}" type="pres">
      <dgm:prSet presAssocID="{CCE43882-3E51-4D68-AAD5-1EBB5854BF21}" presName="linNode" presStyleCnt="0"/>
      <dgm:spPr/>
    </dgm:pt>
    <dgm:pt modelId="{B17BCA8E-4744-47BC-89D4-3C0BBA30B5ED}" type="pres">
      <dgm:prSet presAssocID="{CCE43882-3E51-4D68-AAD5-1EBB5854BF21}" presName="parentText" presStyleLbl="node1" presStyleIdx="0" presStyleCnt="2" custScaleY="142580" custLinFactNeighborX="-461" custLinFactNeighborY="-23056">
        <dgm:presLayoutVars>
          <dgm:chMax val="1"/>
          <dgm:bulletEnabled val="1"/>
        </dgm:presLayoutVars>
      </dgm:prSet>
      <dgm:spPr/>
    </dgm:pt>
    <dgm:pt modelId="{50186BEC-C46B-495C-AF2D-507D54B71370}" type="pres">
      <dgm:prSet presAssocID="{CCE43882-3E51-4D68-AAD5-1EBB5854BF21}" presName="descendantText" presStyleLbl="alignAccFollowNode1" presStyleIdx="0" presStyleCnt="2" custScaleY="202426">
        <dgm:presLayoutVars>
          <dgm:bulletEnabled val="1"/>
        </dgm:presLayoutVars>
      </dgm:prSet>
      <dgm:spPr/>
    </dgm:pt>
    <dgm:pt modelId="{6D5D5CF5-56FC-40A3-8112-66B09B8D2AD7}" type="pres">
      <dgm:prSet presAssocID="{899C9277-E638-4F61-BA17-7F416A9E4186}" presName="sp" presStyleCnt="0"/>
      <dgm:spPr/>
    </dgm:pt>
    <dgm:pt modelId="{23838029-205C-4DD0-8612-42ED7C8DE73E}" type="pres">
      <dgm:prSet presAssocID="{36BBBA8D-0B1C-4EFE-9A6F-794385A42802}" presName="linNode" presStyleCnt="0"/>
      <dgm:spPr/>
    </dgm:pt>
    <dgm:pt modelId="{C1C9C28B-8B90-4A13-867A-9C4581535097}" type="pres">
      <dgm:prSet presAssocID="{36BBBA8D-0B1C-4EFE-9A6F-794385A42802}" presName="parentText" presStyleLbl="node1" presStyleIdx="1" presStyleCnt="2" custScaleX="99767" custScaleY="115127">
        <dgm:presLayoutVars>
          <dgm:chMax val="1"/>
          <dgm:bulletEnabled val="1"/>
        </dgm:presLayoutVars>
      </dgm:prSet>
      <dgm:spPr/>
    </dgm:pt>
    <dgm:pt modelId="{1006E328-C51A-4396-8579-CB2A5C3723AA}" type="pres">
      <dgm:prSet presAssocID="{36BBBA8D-0B1C-4EFE-9A6F-794385A42802}" presName="descendantText" presStyleLbl="alignAccFollowNode1" presStyleIdx="1" presStyleCnt="2" custScaleY="171565">
        <dgm:presLayoutVars>
          <dgm:bulletEnabled val="1"/>
        </dgm:presLayoutVars>
      </dgm:prSet>
      <dgm:spPr/>
    </dgm:pt>
  </dgm:ptLst>
  <dgm:cxnLst>
    <dgm:cxn modelId="{E91D7203-EC26-458C-A10A-C80A9B9AE6A8}" srcId="{36BBBA8D-0B1C-4EFE-9A6F-794385A42802}" destId="{9B97486C-497E-497A-A391-D6B6B1A7F2C8}" srcOrd="3" destOrd="0" parTransId="{3F0D1D41-4E68-4584-895B-8666BDF851C7}" sibTransId="{225C2742-9913-4BEA-ADC7-A9AD7C29C049}"/>
    <dgm:cxn modelId="{F6F7910F-815B-4A67-BBDE-0358BA77316F}" srcId="{CCE43882-3E51-4D68-AAD5-1EBB5854BF21}" destId="{D7660B50-15C0-4D9F-AE52-A5F2EA53EFC3}" srcOrd="1" destOrd="0" parTransId="{155B6F11-BE64-4438-AA82-C5AFC221CB15}" sibTransId="{5786C99F-D2EA-48AF-A10E-38BF1CE5421E}"/>
    <dgm:cxn modelId="{64D88318-2183-43D0-9F09-A3BA1387BAF2}" srcId="{CCE43882-3E51-4D68-AAD5-1EBB5854BF21}" destId="{6CA60CC3-08BB-4F36-8A0C-8BD7C94DB0D3}" srcOrd="2" destOrd="0" parTransId="{9587D5E0-35C6-4012-8F57-3D47C581D528}" sibTransId="{B62ED77F-6C4F-41B3-A9C0-F1BFB1FBA4D9}"/>
    <dgm:cxn modelId="{2A324019-E8CB-4F57-AE69-D21D3987916C}" type="presOf" srcId="{FB31FC70-F958-4A89-9B4C-1F2E168CE670}" destId="{1006E328-C51A-4396-8579-CB2A5C3723AA}" srcOrd="0" destOrd="1" presId="urn:microsoft.com/office/officeart/2005/8/layout/vList5"/>
    <dgm:cxn modelId="{E8423C1B-5736-4F89-B664-67C4AEB56C7C}" type="presOf" srcId="{D7660B50-15C0-4D9F-AE52-A5F2EA53EFC3}" destId="{50186BEC-C46B-495C-AF2D-507D54B71370}" srcOrd="0" destOrd="1" presId="urn:microsoft.com/office/officeart/2005/8/layout/vList5"/>
    <dgm:cxn modelId="{4B5B6D7A-B395-459C-B1A8-E99320CC88AC}" srcId="{CCE43882-3E51-4D68-AAD5-1EBB5854BF21}" destId="{85298A72-9614-4422-AF8F-25F4EB8A18D7}" srcOrd="0" destOrd="0" parTransId="{3EC92A5C-C78C-4A17-AEB1-66E21F16F140}" sibTransId="{9915A9CF-CCC7-42B8-97F3-E13F9BCEC46F}"/>
    <dgm:cxn modelId="{76215687-AA38-4161-9F5A-9169363DDC02}" srcId="{36BBBA8D-0B1C-4EFE-9A6F-794385A42802}" destId="{C69A7481-22B5-4496-B8F8-A85A07E24AF6}" srcOrd="0" destOrd="0" parTransId="{B2F634FF-A35E-4EAF-A03C-8AF7F3087AB7}" sibTransId="{D0CCF3CF-DF80-4353-825E-B37F973AA3F6}"/>
    <dgm:cxn modelId="{366539A1-6DB3-42BD-93BA-1D6E58E66545}" type="presOf" srcId="{85298A72-9614-4422-AF8F-25F4EB8A18D7}" destId="{50186BEC-C46B-495C-AF2D-507D54B71370}" srcOrd="0" destOrd="0" presId="urn:microsoft.com/office/officeart/2005/8/layout/vList5"/>
    <dgm:cxn modelId="{E4EE49A4-8CE9-42BC-9E95-923261623A84}" type="presOf" srcId="{6CA60CC3-08BB-4F36-8A0C-8BD7C94DB0D3}" destId="{50186BEC-C46B-495C-AF2D-507D54B71370}" srcOrd="0" destOrd="2" presId="urn:microsoft.com/office/officeart/2005/8/layout/vList5"/>
    <dgm:cxn modelId="{6DA0BFB0-3F2E-42D2-8179-D43348383DED}" srcId="{D355E1A5-378C-4716-930B-993BD5B64B88}" destId="{36BBBA8D-0B1C-4EFE-9A6F-794385A42802}" srcOrd="1" destOrd="0" parTransId="{40A59AE4-0AE8-4107-8AC1-3F37BAD1EA33}" sibTransId="{FF4DD8CF-6630-448E-901B-16524AD3DC37}"/>
    <dgm:cxn modelId="{B6BE7EB1-F5EB-464F-B948-B6CA6F684572}" type="presOf" srcId="{CCE43882-3E51-4D68-AAD5-1EBB5854BF21}" destId="{B17BCA8E-4744-47BC-89D4-3C0BBA30B5ED}" srcOrd="0" destOrd="0" presId="urn:microsoft.com/office/officeart/2005/8/layout/vList5"/>
    <dgm:cxn modelId="{6A9C10B7-A612-4022-BDA1-72BFFAE046C9}" srcId="{36BBBA8D-0B1C-4EFE-9A6F-794385A42802}" destId="{C396539B-44C7-4812-A0C0-7EF749C0D06A}" srcOrd="2" destOrd="0" parTransId="{72897EA5-8E27-4B28-8645-F3E4E6415187}" sibTransId="{C12E5217-933B-4300-8EFB-E436C9632408}"/>
    <dgm:cxn modelId="{07F8F5C1-160E-46FB-81D5-FDF4346E105E}" type="presOf" srcId="{D355E1A5-378C-4716-930B-993BD5B64B88}" destId="{EAF0B04D-91E0-4D92-B27B-024418D00985}" srcOrd="0" destOrd="0" presId="urn:microsoft.com/office/officeart/2005/8/layout/vList5"/>
    <dgm:cxn modelId="{E15FCBC8-9D71-4F45-A984-82FE484DCD1B}" srcId="{36BBBA8D-0B1C-4EFE-9A6F-794385A42802}" destId="{FB31FC70-F958-4A89-9B4C-1F2E168CE670}" srcOrd="1" destOrd="0" parTransId="{AAB00EEF-51D2-48EB-A6F4-425C954090A0}" sibTransId="{A6B923EA-BDE2-42AD-95C2-B1490C7FC5A8}"/>
    <dgm:cxn modelId="{51D03ED4-D2B1-41D1-AD9F-38CF1DAD97D4}" type="presOf" srcId="{36BBBA8D-0B1C-4EFE-9A6F-794385A42802}" destId="{C1C9C28B-8B90-4A13-867A-9C4581535097}" srcOrd="0" destOrd="0" presId="urn:microsoft.com/office/officeart/2005/8/layout/vList5"/>
    <dgm:cxn modelId="{F4C1B4DB-130E-4F86-8FA4-FB660883A186}" type="presOf" srcId="{C396539B-44C7-4812-A0C0-7EF749C0D06A}" destId="{1006E328-C51A-4396-8579-CB2A5C3723AA}" srcOrd="0" destOrd="2" presId="urn:microsoft.com/office/officeart/2005/8/layout/vList5"/>
    <dgm:cxn modelId="{FFF46EDD-C179-48AA-BA97-7BC4BA9F3530}" srcId="{D355E1A5-378C-4716-930B-993BD5B64B88}" destId="{CCE43882-3E51-4D68-AAD5-1EBB5854BF21}" srcOrd="0" destOrd="0" parTransId="{13AD3DCA-E360-4D5F-B08D-9C25849AE946}" sibTransId="{899C9277-E638-4F61-BA17-7F416A9E4186}"/>
    <dgm:cxn modelId="{82970CE9-EB25-4CC9-B7BF-673FEE4BFD29}" type="presOf" srcId="{9B97486C-497E-497A-A391-D6B6B1A7F2C8}" destId="{1006E328-C51A-4396-8579-CB2A5C3723AA}" srcOrd="0" destOrd="3" presId="urn:microsoft.com/office/officeart/2005/8/layout/vList5"/>
    <dgm:cxn modelId="{F9D112ED-1D9B-4D79-9AD6-8C9AE064F4B0}" type="presOf" srcId="{C69A7481-22B5-4496-B8F8-A85A07E24AF6}" destId="{1006E328-C51A-4396-8579-CB2A5C3723AA}" srcOrd="0" destOrd="0" presId="urn:microsoft.com/office/officeart/2005/8/layout/vList5"/>
    <dgm:cxn modelId="{91B19237-5579-4148-95CF-1CF938B6468D}" type="presParOf" srcId="{EAF0B04D-91E0-4D92-B27B-024418D00985}" destId="{F4F24694-FF2D-4353-881B-143839F71045}" srcOrd="0" destOrd="0" presId="urn:microsoft.com/office/officeart/2005/8/layout/vList5"/>
    <dgm:cxn modelId="{67435278-EBC3-4FD0-81AB-8007BD4E4EAD}" type="presParOf" srcId="{F4F24694-FF2D-4353-881B-143839F71045}" destId="{B17BCA8E-4744-47BC-89D4-3C0BBA30B5ED}" srcOrd="0" destOrd="0" presId="urn:microsoft.com/office/officeart/2005/8/layout/vList5"/>
    <dgm:cxn modelId="{533BEA7C-1724-4F11-8134-8E1ACA4D2CB0}" type="presParOf" srcId="{F4F24694-FF2D-4353-881B-143839F71045}" destId="{50186BEC-C46B-495C-AF2D-507D54B71370}" srcOrd="1" destOrd="0" presId="urn:microsoft.com/office/officeart/2005/8/layout/vList5"/>
    <dgm:cxn modelId="{F6E85AA4-9C2B-473F-94C3-A16DD72456FE}" type="presParOf" srcId="{EAF0B04D-91E0-4D92-B27B-024418D00985}" destId="{6D5D5CF5-56FC-40A3-8112-66B09B8D2AD7}" srcOrd="1" destOrd="0" presId="urn:microsoft.com/office/officeart/2005/8/layout/vList5"/>
    <dgm:cxn modelId="{0793DCE7-45B0-4FF2-AEE8-36E616F1B95D}" type="presParOf" srcId="{EAF0B04D-91E0-4D92-B27B-024418D00985}" destId="{23838029-205C-4DD0-8612-42ED7C8DE73E}" srcOrd="2" destOrd="0" presId="urn:microsoft.com/office/officeart/2005/8/layout/vList5"/>
    <dgm:cxn modelId="{3D6BB01D-E2B4-4B1E-BD72-A48E94EA969F}" type="presParOf" srcId="{23838029-205C-4DD0-8612-42ED7C8DE73E}" destId="{C1C9C28B-8B90-4A13-867A-9C4581535097}" srcOrd="0" destOrd="0" presId="urn:microsoft.com/office/officeart/2005/8/layout/vList5"/>
    <dgm:cxn modelId="{36B0CB8C-57A2-4094-9E3B-BA6429CF3929}" type="presParOf" srcId="{23838029-205C-4DD0-8612-42ED7C8DE73E}" destId="{1006E328-C51A-4396-8579-CB2A5C3723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A7DAE-84C9-495B-BA2E-432C6E25EEE0}">
      <dsp:nvSpPr>
        <dsp:cNvPr id="0" name=""/>
        <dsp:cNvSpPr/>
      </dsp:nvSpPr>
      <dsp:spPr>
        <a:xfrm>
          <a:off x="3818" y="0"/>
          <a:ext cx="7812388" cy="699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latin typeface="Segoe UI" panose="020B0502040204020203" pitchFamily="34" charset="0"/>
              <a:cs typeface="Segoe UI" panose="020B0502040204020203" pitchFamily="34" charset="0"/>
            </a:rPr>
            <a:t>‘My Future Drawdown’</a:t>
          </a:r>
        </a:p>
      </dsp:txBody>
      <dsp:txXfrm>
        <a:off x="24313" y="20495"/>
        <a:ext cx="7771398" cy="6587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86BEC-C46B-495C-AF2D-507D54B71370}">
      <dsp:nvSpPr>
        <dsp:cNvPr id="0" name=""/>
        <dsp:cNvSpPr/>
      </dsp:nvSpPr>
      <dsp:spPr>
        <a:xfrm rot="5400000">
          <a:off x="4528628" y="-1615208"/>
          <a:ext cx="1934971" cy="51653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continue to be invested in your current fund choice(s)</a:t>
          </a:r>
        </a:p>
        <a:p>
          <a:pPr marL="114300" lvl="1" indent="-114300" algn="l" defTabSz="622300">
            <a:lnSpc>
              <a:spcPct val="90000"/>
            </a:lnSpc>
            <a:spcBef>
              <a:spcPct val="0"/>
            </a:spcBef>
            <a:spcAft>
              <a:spcPct val="15000"/>
            </a:spcAft>
            <a:buChar char="•"/>
          </a:pPr>
          <a:r>
            <a:rPr lang="en-GB" sz="14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please note, these will not benefit from the same level of ongoing governance as the ‘My Future’ programme</a:t>
          </a:r>
        </a:p>
        <a:p>
          <a:pPr marL="114300" lvl="1" indent="-114300" algn="l" defTabSz="622300">
            <a:lnSpc>
              <a:spcPct val="90000"/>
            </a:lnSpc>
            <a:spcBef>
              <a:spcPct val="0"/>
            </a:spcBef>
            <a:spcAft>
              <a:spcPct val="15000"/>
            </a:spcAft>
            <a:buChar char="•"/>
          </a:pPr>
          <a:r>
            <a:rPr lang="en-GB" sz="1400" b="1" kern="1200" dirty="0">
              <a:solidFill>
                <a:schemeClr val="accent6"/>
              </a:solidFill>
              <a:latin typeface="Segoe UI" panose="020B0502040204020203" pitchFamily="34" charset="0"/>
              <a:ea typeface="Segoe UI" panose="020B0502040204020203" pitchFamily="34" charset="0"/>
              <a:cs typeface="Segoe UI" panose="020B0502040204020203" pitchFamily="34" charset="0"/>
            </a:rPr>
            <a:t>no action required</a:t>
          </a:r>
        </a:p>
      </dsp:txBody>
      <dsp:txXfrm rot="-5400000">
        <a:off x="2913421" y="94456"/>
        <a:ext cx="5070930" cy="1746057"/>
      </dsp:txXfrm>
    </dsp:sp>
    <dsp:sp modelId="{B17BCA8E-4744-47BC-89D4-3C0BBA30B5ED}">
      <dsp:nvSpPr>
        <dsp:cNvPr id="0" name=""/>
        <dsp:cNvSpPr/>
      </dsp:nvSpPr>
      <dsp:spPr>
        <a:xfrm>
          <a:off x="0" y="0"/>
          <a:ext cx="2905530" cy="1714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Segoe UI" panose="020B0502040204020203" pitchFamily="34" charset="0"/>
              <a:ea typeface="Segoe UI" panose="020B0502040204020203" pitchFamily="34" charset="0"/>
              <a:cs typeface="Segoe UI" panose="020B0502040204020203" pitchFamily="34" charset="0"/>
            </a:rPr>
            <a:t>1. Remain as you are </a:t>
          </a:r>
        </a:p>
      </dsp:txBody>
      <dsp:txXfrm>
        <a:off x="83691" y="83691"/>
        <a:ext cx="2738148" cy="1547045"/>
      </dsp:txXfrm>
    </dsp:sp>
    <dsp:sp modelId="{1006E328-C51A-4396-8579-CB2A5C3723AA}">
      <dsp:nvSpPr>
        <dsp:cNvPr id="0" name=""/>
        <dsp:cNvSpPr/>
      </dsp:nvSpPr>
      <dsp:spPr>
        <a:xfrm rot="5400000">
          <a:off x="4363357" y="526745"/>
          <a:ext cx="2265513" cy="51653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invest all accrued funds and future contributions into ‘My Future’ and choose your de-risking strategy</a:t>
          </a:r>
        </a:p>
        <a:p>
          <a:pPr marL="114300" lvl="1" indent="-114300" algn="l" defTabSz="622300">
            <a:lnSpc>
              <a:spcPct val="90000"/>
            </a:lnSpc>
            <a:spcBef>
              <a:spcPct val="0"/>
            </a:spcBef>
            <a:spcAft>
              <a:spcPct val="15000"/>
            </a:spcAft>
            <a:buChar char="•"/>
          </a:pPr>
          <a:r>
            <a:rPr lang="en-GB" sz="14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please note that this could result in a significant change to your investments – at your selected retirement age (SRA) up to 30% of your funds could continue to be invested in world stock markets - there would be no stock market exposure at your SRA with the old default.</a:t>
          </a:r>
        </a:p>
        <a:p>
          <a:pPr marL="114300" lvl="1" indent="-114300" algn="l" defTabSz="622300">
            <a:lnSpc>
              <a:spcPct val="90000"/>
            </a:lnSpc>
            <a:spcBef>
              <a:spcPct val="0"/>
            </a:spcBef>
            <a:spcAft>
              <a:spcPct val="15000"/>
            </a:spcAft>
            <a:buChar char="•"/>
          </a:pPr>
          <a:r>
            <a:rPr lang="en-GB" sz="1400" b="1" kern="1200" dirty="0">
              <a:solidFill>
                <a:srgbClr val="F68729"/>
              </a:solidFill>
              <a:latin typeface="Segoe UI" panose="020B0502040204020203" pitchFamily="34" charset="0"/>
              <a:ea typeface="Segoe UI" panose="020B0502040204020203" pitchFamily="34" charset="0"/>
              <a:cs typeface="Segoe UI" panose="020B0502040204020203" pitchFamily="34" charset="0"/>
            </a:rPr>
            <a:t>same action points as before</a:t>
          </a:r>
        </a:p>
      </dsp:txBody>
      <dsp:txXfrm rot="-5400000">
        <a:off x="2913421" y="2087275"/>
        <a:ext cx="5054794" cy="2044327"/>
      </dsp:txXfrm>
    </dsp:sp>
    <dsp:sp modelId="{C1C9C28B-8B90-4A13-867A-9C4581535097}">
      <dsp:nvSpPr>
        <dsp:cNvPr id="0" name=""/>
        <dsp:cNvSpPr/>
      </dsp:nvSpPr>
      <dsp:spPr>
        <a:xfrm>
          <a:off x="66394" y="2324507"/>
          <a:ext cx="2765716" cy="15464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Segoe UI" panose="020B0502040204020203" pitchFamily="34" charset="0"/>
              <a:ea typeface="Segoe UI" panose="020B0502040204020203" pitchFamily="34" charset="0"/>
              <a:cs typeface="Segoe UI" panose="020B0502040204020203" pitchFamily="34" charset="0"/>
            </a:rPr>
            <a:t>2. Switch to ‘My Future’ - the new default </a:t>
          </a:r>
        </a:p>
      </dsp:txBody>
      <dsp:txXfrm>
        <a:off x="141888" y="2400001"/>
        <a:ext cx="2614728" cy="13955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DC7A-9F9D-4FA0-8031-42ABD294F339}">
      <dsp:nvSpPr>
        <dsp:cNvPr id="0" name=""/>
        <dsp:cNvSpPr/>
      </dsp:nvSpPr>
      <dsp:spPr>
        <a:xfrm>
          <a:off x="93581" y="0"/>
          <a:ext cx="3529562" cy="352956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EB934-9795-4454-9E65-25496ACD6277}">
      <dsp:nvSpPr>
        <dsp:cNvPr id="0" name=""/>
        <dsp:cNvSpPr/>
      </dsp:nvSpPr>
      <dsp:spPr>
        <a:xfrm>
          <a:off x="382098" y="335308"/>
          <a:ext cx="1376529" cy="1376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Segoe UI" panose="020B0502040204020203" pitchFamily="34" charset="0"/>
              <a:ea typeface="Segoe UI" panose="020B0502040204020203" pitchFamily="34" charset="0"/>
              <a:cs typeface="Segoe UI" panose="020B0502040204020203" pitchFamily="34" charset="0"/>
            </a:rPr>
            <a:t>Pensions calculator</a:t>
          </a:r>
        </a:p>
      </dsp:txBody>
      <dsp:txXfrm>
        <a:off x="449295" y="402505"/>
        <a:ext cx="1242135" cy="1242135"/>
      </dsp:txXfrm>
    </dsp:sp>
    <dsp:sp modelId="{3E929FC6-BCB4-485B-A6EB-5234F3781C83}">
      <dsp:nvSpPr>
        <dsp:cNvPr id="0" name=""/>
        <dsp:cNvSpPr/>
      </dsp:nvSpPr>
      <dsp:spPr>
        <a:xfrm>
          <a:off x="1864514" y="335308"/>
          <a:ext cx="1376529" cy="1376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Segoe UI" panose="020B0502040204020203" pitchFamily="34" charset="0"/>
              <a:ea typeface="Segoe UI" panose="020B0502040204020203" pitchFamily="34" charset="0"/>
              <a:cs typeface="Segoe UI" panose="020B0502040204020203" pitchFamily="34" charset="0"/>
            </a:rPr>
            <a:t>View pension plan details </a:t>
          </a:r>
        </a:p>
      </dsp:txBody>
      <dsp:txXfrm>
        <a:off x="1931711" y="402505"/>
        <a:ext cx="1242135" cy="1242135"/>
      </dsp:txXfrm>
    </dsp:sp>
    <dsp:sp modelId="{92A77476-22A6-4456-B276-16EFB52680F6}">
      <dsp:nvSpPr>
        <dsp:cNvPr id="0" name=""/>
        <dsp:cNvSpPr/>
      </dsp:nvSpPr>
      <dsp:spPr>
        <a:xfrm>
          <a:off x="382098" y="1807427"/>
          <a:ext cx="1376529" cy="1376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Segoe UI" panose="020B0502040204020203" pitchFamily="34" charset="0"/>
              <a:ea typeface="Segoe UI" panose="020B0502040204020203" pitchFamily="34" charset="0"/>
              <a:cs typeface="Segoe UI" panose="020B0502040204020203" pitchFamily="34" charset="0"/>
            </a:rPr>
            <a:t>Change personal details</a:t>
          </a:r>
        </a:p>
      </dsp:txBody>
      <dsp:txXfrm>
        <a:off x="449295" y="1874624"/>
        <a:ext cx="1242135" cy="1242135"/>
      </dsp:txXfrm>
    </dsp:sp>
    <dsp:sp modelId="{3423E2BC-7A2E-48B9-84E0-68E5B5D2CD5F}">
      <dsp:nvSpPr>
        <dsp:cNvPr id="0" name=""/>
        <dsp:cNvSpPr/>
      </dsp:nvSpPr>
      <dsp:spPr>
        <a:xfrm>
          <a:off x="1864514" y="1817724"/>
          <a:ext cx="1376529" cy="13765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dirty="0">
              <a:latin typeface="Segoe UI" panose="020B0502040204020203" pitchFamily="34" charset="0"/>
              <a:ea typeface="Segoe UI" panose="020B0502040204020203" pitchFamily="34" charset="0"/>
              <a:cs typeface="Segoe UI" panose="020B0502040204020203" pitchFamily="34" charset="0"/>
            </a:rPr>
            <a:t>Alter investment choice</a:t>
          </a:r>
        </a:p>
      </dsp:txBody>
      <dsp:txXfrm>
        <a:off x="1931711" y="1884921"/>
        <a:ext cx="1242135" cy="12421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6B91B-23E3-48F5-9F33-6162B562B4AA}">
      <dsp:nvSpPr>
        <dsp:cNvPr id="0" name=""/>
        <dsp:cNvSpPr/>
      </dsp:nvSpPr>
      <dsp:spPr>
        <a:xfrm rot="5400000">
          <a:off x="-114002" y="116401"/>
          <a:ext cx="760015" cy="5320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u="none"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dsp:txBody>
      <dsp:txXfrm rot="-5400000">
        <a:off x="1" y="268403"/>
        <a:ext cx="532010" cy="228005"/>
      </dsp:txXfrm>
    </dsp:sp>
    <dsp:sp modelId="{DA615D0F-B77B-44E3-8AD6-AD0DC44B1C1E}">
      <dsp:nvSpPr>
        <dsp:cNvPr id="0" name=""/>
        <dsp:cNvSpPr/>
      </dsp:nvSpPr>
      <dsp:spPr>
        <a:xfrm rot="5400000">
          <a:off x="3778200" y="-3243790"/>
          <a:ext cx="494010" cy="69863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check how much is in your pension pot  </a:t>
          </a:r>
          <a:endParaRPr lang="en-GB" sz="2000" b="1" u="none"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532011" y="26515"/>
        <a:ext cx="6962273" cy="445778"/>
      </dsp:txXfrm>
    </dsp:sp>
    <dsp:sp modelId="{8BE62CE9-2068-4682-AFC2-B4BC245C3CEF}">
      <dsp:nvSpPr>
        <dsp:cNvPr id="0" name=""/>
        <dsp:cNvSpPr/>
      </dsp:nvSpPr>
      <dsp:spPr>
        <a:xfrm rot="5400000">
          <a:off x="-114002" y="776238"/>
          <a:ext cx="760015" cy="5320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u="none"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dsp:txBody>
      <dsp:txXfrm rot="-5400000">
        <a:off x="1" y="928240"/>
        <a:ext cx="532010" cy="228005"/>
      </dsp:txXfrm>
    </dsp:sp>
    <dsp:sp modelId="{E46649A9-9A3F-4527-9D76-83CDE3F5A61D}">
      <dsp:nvSpPr>
        <dsp:cNvPr id="0" name=""/>
        <dsp:cNvSpPr/>
      </dsp:nvSpPr>
      <dsp:spPr>
        <a:xfrm rot="5400000">
          <a:off x="3778200" y="-2583953"/>
          <a:ext cx="494010" cy="69863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what you can do with your pension pot  </a:t>
          </a:r>
          <a:endParaRPr lang="en-GB" sz="2000" b="1" u="none"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532011" y="686352"/>
        <a:ext cx="6962273" cy="445778"/>
      </dsp:txXfrm>
    </dsp:sp>
    <dsp:sp modelId="{2701161B-4516-440E-A97F-C09822CE6FDD}">
      <dsp:nvSpPr>
        <dsp:cNvPr id="0" name=""/>
        <dsp:cNvSpPr/>
      </dsp:nvSpPr>
      <dsp:spPr>
        <a:xfrm rot="5400000">
          <a:off x="-114002" y="1436075"/>
          <a:ext cx="760015" cy="5320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u="none"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dsp:txBody>
      <dsp:txXfrm rot="-5400000">
        <a:off x="1" y="1588077"/>
        <a:ext cx="532010" cy="228005"/>
      </dsp:txXfrm>
    </dsp:sp>
    <dsp:sp modelId="{F9C854F3-E859-4906-AD94-BA733B5CCDDC}">
      <dsp:nvSpPr>
        <dsp:cNvPr id="0" name=""/>
        <dsp:cNvSpPr/>
      </dsp:nvSpPr>
      <dsp:spPr>
        <a:xfrm rot="5400000">
          <a:off x="3778200" y="-1924115"/>
          <a:ext cx="494010" cy="69863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plan how long your money needs to last  </a:t>
          </a:r>
          <a:endParaRPr lang="en-GB" sz="2000" b="1" u="none"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532011" y="1346190"/>
        <a:ext cx="6962273" cy="445778"/>
      </dsp:txXfrm>
    </dsp:sp>
    <dsp:sp modelId="{C1BA25DF-7F6C-4DBF-B97D-93B78578909F}">
      <dsp:nvSpPr>
        <dsp:cNvPr id="0" name=""/>
        <dsp:cNvSpPr/>
      </dsp:nvSpPr>
      <dsp:spPr>
        <a:xfrm rot="5400000">
          <a:off x="-114002" y="2095913"/>
          <a:ext cx="760015" cy="5320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u="none"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dsp:txBody>
      <dsp:txXfrm rot="-5400000">
        <a:off x="1" y="2247915"/>
        <a:ext cx="532010" cy="228005"/>
      </dsp:txXfrm>
    </dsp:sp>
    <dsp:sp modelId="{FCB58817-9F0F-41E3-AA0D-27868EB35396}">
      <dsp:nvSpPr>
        <dsp:cNvPr id="0" name=""/>
        <dsp:cNvSpPr/>
      </dsp:nvSpPr>
      <dsp:spPr>
        <a:xfrm rot="5400000">
          <a:off x="3778200" y="-1264278"/>
          <a:ext cx="494010" cy="69863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work out how much money you'll have in retirement  </a:t>
          </a:r>
          <a:endParaRPr lang="en-GB" sz="2000" b="1" u="none"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532011" y="2006027"/>
        <a:ext cx="6962273" cy="445778"/>
      </dsp:txXfrm>
    </dsp:sp>
    <dsp:sp modelId="{38149636-A466-4177-B2F7-DEBC2B4E5425}">
      <dsp:nvSpPr>
        <dsp:cNvPr id="0" name=""/>
        <dsp:cNvSpPr/>
      </dsp:nvSpPr>
      <dsp:spPr>
        <a:xfrm rot="5400000">
          <a:off x="-114002" y="2755750"/>
          <a:ext cx="760015" cy="5320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u="none"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dsp:txBody>
      <dsp:txXfrm rot="-5400000">
        <a:off x="1" y="2907752"/>
        <a:ext cx="532010" cy="228005"/>
      </dsp:txXfrm>
    </dsp:sp>
    <dsp:sp modelId="{CFB1BFC0-225C-4D03-A0D9-D6F92CB2BA07}">
      <dsp:nvSpPr>
        <dsp:cNvPr id="0" name=""/>
        <dsp:cNvSpPr/>
      </dsp:nvSpPr>
      <dsp:spPr>
        <a:xfrm rot="5400000">
          <a:off x="3778200" y="-604441"/>
          <a:ext cx="494010" cy="69863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watch out for tax  </a:t>
          </a:r>
          <a:endParaRPr lang="en-GB" sz="2000" b="1" u="none"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532011" y="2665864"/>
        <a:ext cx="6962273" cy="445778"/>
      </dsp:txXfrm>
    </dsp:sp>
    <dsp:sp modelId="{EDA58630-ABE3-453A-9B7B-F21F04435123}">
      <dsp:nvSpPr>
        <dsp:cNvPr id="0" name=""/>
        <dsp:cNvSpPr/>
      </dsp:nvSpPr>
      <dsp:spPr>
        <a:xfrm rot="5400000">
          <a:off x="-114002" y="3415587"/>
          <a:ext cx="760015" cy="5320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u="none"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dsp:txBody>
      <dsp:txXfrm rot="-5400000">
        <a:off x="1" y="3567589"/>
        <a:ext cx="532010" cy="228005"/>
      </dsp:txXfrm>
    </dsp:sp>
    <dsp:sp modelId="{307CB396-CF7A-48ED-8C7E-670696087D89}">
      <dsp:nvSpPr>
        <dsp:cNvPr id="0" name=""/>
        <dsp:cNvSpPr/>
      </dsp:nvSpPr>
      <dsp:spPr>
        <a:xfrm rot="5400000">
          <a:off x="3778200" y="55395"/>
          <a:ext cx="494010" cy="69863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shop around for the best deal</a:t>
          </a:r>
          <a:endParaRPr lang="en-GB" sz="2000" b="1" u="none"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532011" y="3325700"/>
        <a:ext cx="6962273" cy="445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A7DAE-84C9-495B-BA2E-432C6E25EEE0}">
      <dsp:nvSpPr>
        <dsp:cNvPr id="0" name=""/>
        <dsp:cNvSpPr/>
      </dsp:nvSpPr>
      <dsp:spPr>
        <a:xfrm>
          <a:off x="3818" y="0"/>
          <a:ext cx="7812388" cy="699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latin typeface="Segoe UI" panose="020B0502040204020203" pitchFamily="34" charset="0"/>
              <a:cs typeface="Segoe UI" panose="020B0502040204020203" pitchFamily="34" charset="0"/>
            </a:rPr>
            <a:t>‘My Future Cash’</a:t>
          </a:r>
        </a:p>
      </dsp:txBody>
      <dsp:txXfrm>
        <a:off x="24313" y="20495"/>
        <a:ext cx="7771398" cy="658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A7DAE-84C9-495B-BA2E-432C6E25EEE0}">
      <dsp:nvSpPr>
        <dsp:cNvPr id="0" name=""/>
        <dsp:cNvSpPr/>
      </dsp:nvSpPr>
      <dsp:spPr>
        <a:xfrm>
          <a:off x="3818" y="0"/>
          <a:ext cx="7812388" cy="699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latin typeface="Segoe UI" panose="020B0502040204020203" pitchFamily="34" charset="0"/>
              <a:cs typeface="Segoe UI" panose="020B0502040204020203" pitchFamily="34" charset="0"/>
            </a:rPr>
            <a:t>‘My Future Annuity’</a:t>
          </a:r>
        </a:p>
      </dsp:txBody>
      <dsp:txXfrm>
        <a:off x="24313" y="20495"/>
        <a:ext cx="7771398" cy="658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A7DAE-84C9-495B-BA2E-432C6E25EEE0}">
      <dsp:nvSpPr>
        <dsp:cNvPr id="0" name=""/>
        <dsp:cNvSpPr/>
      </dsp:nvSpPr>
      <dsp:spPr>
        <a:xfrm>
          <a:off x="0" y="0"/>
          <a:ext cx="7812388" cy="1302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latin typeface="Segoe UI" panose="020B0502040204020203" pitchFamily="34" charset="0"/>
              <a:cs typeface="Segoe UI" panose="020B0502040204020203" pitchFamily="34" charset="0"/>
            </a:rPr>
            <a:t>Default de-risking = consolidation fund</a:t>
          </a:r>
        </a:p>
        <a:p>
          <a:pPr marL="0" lvl="0" indent="0" algn="ctr" defTabSz="1111250">
            <a:lnSpc>
              <a:spcPct val="90000"/>
            </a:lnSpc>
            <a:spcBef>
              <a:spcPct val="0"/>
            </a:spcBef>
            <a:spcAft>
              <a:spcPct val="35000"/>
            </a:spcAft>
            <a:buNone/>
          </a:pPr>
          <a:r>
            <a:rPr lang="en-GB" sz="2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Targets a broad mix of options at retirement</a:t>
          </a:r>
          <a:endParaRPr lang="en-GB" sz="2500" b="1" kern="1200" dirty="0">
            <a:solidFill>
              <a:schemeClr val="bg1"/>
            </a:solidFill>
            <a:latin typeface="Segoe UI" panose="020B0502040204020203" pitchFamily="34" charset="0"/>
            <a:cs typeface="Segoe UI" panose="020B0502040204020203" pitchFamily="34" charset="0"/>
          </a:endParaRPr>
        </a:p>
      </dsp:txBody>
      <dsp:txXfrm>
        <a:off x="38164" y="38164"/>
        <a:ext cx="7736060" cy="1226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3257-94C2-4407-B713-1586DF2399E7}">
      <dsp:nvSpPr>
        <dsp:cNvPr id="0" name=""/>
        <dsp:cNvSpPr/>
      </dsp:nvSpPr>
      <dsp:spPr>
        <a:xfrm>
          <a:off x="1229474" y="410105"/>
          <a:ext cx="2981865" cy="2981865"/>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59792-743C-42E2-9A25-C4CCB141EB64}">
      <dsp:nvSpPr>
        <dsp:cNvPr id="0" name=""/>
        <dsp:cNvSpPr/>
      </dsp:nvSpPr>
      <dsp:spPr>
        <a:xfrm>
          <a:off x="1229474" y="410105"/>
          <a:ext cx="2981865" cy="2981865"/>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2AC60-9622-4973-9F6F-FE7BD5F91BF4}">
      <dsp:nvSpPr>
        <dsp:cNvPr id="0" name=""/>
        <dsp:cNvSpPr/>
      </dsp:nvSpPr>
      <dsp:spPr>
        <a:xfrm>
          <a:off x="1229474" y="410105"/>
          <a:ext cx="2981865" cy="2981865"/>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BF6BD-8385-49B6-803B-26C2BA9B5B44}">
      <dsp:nvSpPr>
        <dsp:cNvPr id="0" name=""/>
        <dsp:cNvSpPr/>
      </dsp:nvSpPr>
      <dsp:spPr>
        <a:xfrm>
          <a:off x="1229474" y="410105"/>
          <a:ext cx="2981865" cy="2981865"/>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166DC-7CC1-42A0-86BF-F46964049FE6}">
      <dsp:nvSpPr>
        <dsp:cNvPr id="0" name=""/>
        <dsp:cNvSpPr/>
      </dsp:nvSpPr>
      <dsp:spPr>
        <a:xfrm>
          <a:off x="1229474" y="410105"/>
          <a:ext cx="2981865" cy="2981865"/>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E4D254-ADA2-4AF9-8A3E-0FEFAA425C31}">
      <dsp:nvSpPr>
        <dsp:cNvPr id="0" name=""/>
        <dsp:cNvSpPr/>
      </dsp:nvSpPr>
      <dsp:spPr>
        <a:xfrm>
          <a:off x="2033627" y="1214259"/>
          <a:ext cx="1373558" cy="1373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b="1" kern="1200" dirty="0">
              <a:latin typeface="Segoe UI" panose="020B0502040204020203" pitchFamily="34" charset="0"/>
              <a:ea typeface="Segoe UI" panose="020B0502040204020203" pitchFamily="34" charset="0"/>
              <a:cs typeface="Segoe UI" panose="020B0502040204020203" pitchFamily="34" charset="0"/>
            </a:rPr>
            <a:t>IGC</a:t>
          </a:r>
        </a:p>
      </dsp:txBody>
      <dsp:txXfrm>
        <a:off x="2234780" y="1415412"/>
        <a:ext cx="971252" cy="971252"/>
      </dsp:txXfrm>
    </dsp:sp>
    <dsp:sp modelId="{B263B2EF-DCCD-4EBC-91E7-D8E8F2554E83}">
      <dsp:nvSpPr>
        <dsp:cNvPr id="0" name=""/>
        <dsp:cNvSpPr/>
      </dsp:nvSpPr>
      <dsp:spPr>
        <a:xfrm>
          <a:off x="2089365" y="-120329"/>
          <a:ext cx="1262081" cy="11300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Segoe UI" panose="020B0502040204020203" pitchFamily="34" charset="0"/>
              <a:ea typeface="Segoe UI" panose="020B0502040204020203" pitchFamily="34" charset="0"/>
              <a:cs typeface="Segoe UI" panose="020B0502040204020203" pitchFamily="34" charset="0"/>
            </a:rPr>
            <a:t>Scheme governance</a:t>
          </a:r>
        </a:p>
      </dsp:txBody>
      <dsp:txXfrm>
        <a:off x="2274192" y="45170"/>
        <a:ext cx="892427" cy="799099"/>
      </dsp:txXfrm>
    </dsp:sp>
    <dsp:sp modelId="{68BECFDF-14C6-484C-80A5-1C87F8005597}">
      <dsp:nvSpPr>
        <dsp:cNvPr id="0" name=""/>
        <dsp:cNvSpPr/>
      </dsp:nvSpPr>
      <dsp:spPr>
        <a:xfrm>
          <a:off x="3488762" y="879414"/>
          <a:ext cx="1233371" cy="11431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Segoe UI" panose="020B0502040204020203" pitchFamily="34" charset="0"/>
              <a:ea typeface="Segoe UI" panose="020B0502040204020203" pitchFamily="34" charset="0"/>
              <a:cs typeface="Segoe UI" panose="020B0502040204020203" pitchFamily="34" charset="0"/>
            </a:rPr>
            <a:t>Scheme charges</a:t>
          </a:r>
        </a:p>
      </dsp:txBody>
      <dsp:txXfrm>
        <a:off x="3669385" y="1046831"/>
        <a:ext cx="872125" cy="808359"/>
      </dsp:txXfrm>
    </dsp:sp>
    <dsp:sp modelId="{7C035500-C432-41D6-90BE-B6A266FA6C4C}">
      <dsp:nvSpPr>
        <dsp:cNvPr id="0" name=""/>
        <dsp:cNvSpPr/>
      </dsp:nvSpPr>
      <dsp:spPr>
        <a:xfrm>
          <a:off x="2951762" y="2439992"/>
          <a:ext cx="1249293" cy="1278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Segoe UI" panose="020B0502040204020203" pitchFamily="34" charset="0"/>
              <a:ea typeface="Segoe UI" panose="020B0502040204020203" pitchFamily="34" charset="0"/>
              <a:cs typeface="Segoe UI" panose="020B0502040204020203" pitchFamily="34" charset="0"/>
            </a:rPr>
            <a:t>Design and execution of default</a:t>
          </a:r>
        </a:p>
      </dsp:txBody>
      <dsp:txXfrm>
        <a:off x="3134717" y="2627219"/>
        <a:ext cx="883383" cy="904011"/>
      </dsp:txXfrm>
    </dsp:sp>
    <dsp:sp modelId="{67D94DC8-65E0-4C35-83CB-94EA25126141}">
      <dsp:nvSpPr>
        <dsp:cNvPr id="0" name=""/>
        <dsp:cNvSpPr/>
      </dsp:nvSpPr>
      <dsp:spPr>
        <a:xfrm>
          <a:off x="1214017" y="2414993"/>
          <a:ext cx="1300772" cy="1328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Segoe UI" panose="020B0502040204020203" pitchFamily="34" charset="0"/>
              <a:ea typeface="Segoe UI" panose="020B0502040204020203" pitchFamily="34" charset="0"/>
              <a:cs typeface="Segoe UI" panose="020B0502040204020203" pitchFamily="34" charset="0"/>
            </a:rPr>
            <a:t>Scheme administration</a:t>
          </a:r>
        </a:p>
      </dsp:txBody>
      <dsp:txXfrm>
        <a:off x="1404511" y="2609542"/>
        <a:ext cx="919784" cy="939365"/>
      </dsp:txXfrm>
    </dsp:sp>
    <dsp:sp modelId="{6ABA3C15-CF8B-4D9A-9BB8-A9F6FD32FC67}">
      <dsp:nvSpPr>
        <dsp:cNvPr id="0" name=""/>
        <dsp:cNvSpPr/>
      </dsp:nvSpPr>
      <dsp:spPr>
        <a:xfrm>
          <a:off x="750720" y="855030"/>
          <a:ext cx="1169288" cy="11919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latin typeface="Segoe UI" panose="020B0502040204020203" pitchFamily="34" charset="0"/>
              <a:ea typeface="Segoe UI" panose="020B0502040204020203" pitchFamily="34" charset="0"/>
              <a:cs typeface="Segoe UI" panose="020B0502040204020203" pitchFamily="34" charset="0"/>
            </a:rPr>
            <a:t>Employee engagement </a:t>
          </a:r>
        </a:p>
      </dsp:txBody>
      <dsp:txXfrm>
        <a:off x="921958" y="1029589"/>
        <a:ext cx="826812" cy="842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E044-4F89-4EA1-9B3D-262385CA68DD}">
      <dsp:nvSpPr>
        <dsp:cNvPr id="0" name=""/>
        <dsp:cNvSpPr/>
      </dsp:nvSpPr>
      <dsp:spPr>
        <a:xfrm>
          <a:off x="202" y="1003224"/>
          <a:ext cx="1972838" cy="9864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Before age 75</a:t>
          </a:r>
        </a:p>
      </dsp:txBody>
      <dsp:txXfrm>
        <a:off x="29093" y="1032115"/>
        <a:ext cx="1915056" cy="928637"/>
      </dsp:txXfrm>
    </dsp:sp>
    <dsp:sp modelId="{7D06D993-826E-49D8-9027-852F739B034C}">
      <dsp:nvSpPr>
        <dsp:cNvPr id="0" name=""/>
        <dsp:cNvSpPr/>
      </dsp:nvSpPr>
      <dsp:spPr>
        <a:xfrm rot="19457599">
          <a:off x="1881697" y="1183175"/>
          <a:ext cx="971823" cy="59326"/>
        </a:xfrm>
        <a:custGeom>
          <a:avLst/>
          <a:gdLst/>
          <a:ahLst/>
          <a:cxnLst/>
          <a:rect l="0" t="0" r="0" b="0"/>
          <a:pathLst>
            <a:path>
              <a:moveTo>
                <a:pt x="0" y="29663"/>
              </a:moveTo>
              <a:lnTo>
                <a:pt x="971823" y="2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2343313" y="1188543"/>
        <a:ext cx="48591" cy="48591"/>
      </dsp:txXfrm>
    </dsp:sp>
    <dsp:sp modelId="{76405757-956B-4320-9248-5EAA1A3DDA10}">
      <dsp:nvSpPr>
        <dsp:cNvPr id="0" name=""/>
        <dsp:cNvSpPr/>
      </dsp:nvSpPr>
      <dsp:spPr>
        <a:xfrm>
          <a:off x="2762176" y="436033"/>
          <a:ext cx="1972838" cy="9864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Lump sum</a:t>
          </a:r>
        </a:p>
      </dsp:txBody>
      <dsp:txXfrm>
        <a:off x="2791067" y="464924"/>
        <a:ext cx="1915056" cy="928637"/>
      </dsp:txXfrm>
    </dsp:sp>
    <dsp:sp modelId="{910940E7-602E-4BA4-BD01-77D41C97DB41}">
      <dsp:nvSpPr>
        <dsp:cNvPr id="0" name=""/>
        <dsp:cNvSpPr/>
      </dsp:nvSpPr>
      <dsp:spPr>
        <a:xfrm>
          <a:off x="4735015" y="899580"/>
          <a:ext cx="789135" cy="59326"/>
        </a:xfrm>
        <a:custGeom>
          <a:avLst/>
          <a:gdLst/>
          <a:ahLst/>
          <a:cxnLst/>
          <a:rect l="0" t="0" r="0" b="0"/>
          <a:pathLst>
            <a:path>
              <a:moveTo>
                <a:pt x="0" y="29663"/>
              </a:moveTo>
              <a:lnTo>
                <a:pt x="789135" y="29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5109854" y="909515"/>
        <a:ext cx="39456" cy="39456"/>
      </dsp:txXfrm>
    </dsp:sp>
    <dsp:sp modelId="{84020834-4766-4357-A8C9-8D72EE6BBD26}">
      <dsp:nvSpPr>
        <dsp:cNvPr id="0" name=""/>
        <dsp:cNvSpPr/>
      </dsp:nvSpPr>
      <dsp:spPr>
        <a:xfrm>
          <a:off x="5524150" y="436033"/>
          <a:ext cx="1972838" cy="9864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Tax-free</a:t>
          </a:r>
        </a:p>
      </dsp:txBody>
      <dsp:txXfrm>
        <a:off x="5553041" y="464924"/>
        <a:ext cx="1915056" cy="928637"/>
      </dsp:txXfrm>
    </dsp:sp>
    <dsp:sp modelId="{9D94D310-0624-4104-A076-B1B339DA7521}">
      <dsp:nvSpPr>
        <dsp:cNvPr id="0" name=""/>
        <dsp:cNvSpPr/>
      </dsp:nvSpPr>
      <dsp:spPr>
        <a:xfrm rot="2142401">
          <a:off x="1881697" y="1750366"/>
          <a:ext cx="971823" cy="59326"/>
        </a:xfrm>
        <a:custGeom>
          <a:avLst/>
          <a:gdLst/>
          <a:ahLst/>
          <a:cxnLst/>
          <a:rect l="0" t="0" r="0" b="0"/>
          <a:pathLst>
            <a:path>
              <a:moveTo>
                <a:pt x="0" y="29663"/>
              </a:moveTo>
              <a:lnTo>
                <a:pt x="971823" y="29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2343313" y="1755734"/>
        <a:ext cx="48591" cy="48591"/>
      </dsp:txXfrm>
    </dsp:sp>
    <dsp:sp modelId="{D61BA25A-7B69-42F0-A4A1-CAC9698B64D2}">
      <dsp:nvSpPr>
        <dsp:cNvPr id="0" name=""/>
        <dsp:cNvSpPr/>
      </dsp:nvSpPr>
      <dsp:spPr>
        <a:xfrm>
          <a:off x="2762176" y="1570415"/>
          <a:ext cx="1972838" cy="9864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Income</a:t>
          </a:r>
        </a:p>
      </dsp:txBody>
      <dsp:txXfrm>
        <a:off x="2791067" y="1599306"/>
        <a:ext cx="1915056" cy="928637"/>
      </dsp:txXfrm>
    </dsp:sp>
    <dsp:sp modelId="{A28E0C29-705D-4100-8869-CF8CC907FE54}">
      <dsp:nvSpPr>
        <dsp:cNvPr id="0" name=""/>
        <dsp:cNvSpPr/>
      </dsp:nvSpPr>
      <dsp:spPr>
        <a:xfrm>
          <a:off x="4735015" y="2033962"/>
          <a:ext cx="789135" cy="59326"/>
        </a:xfrm>
        <a:custGeom>
          <a:avLst/>
          <a:gdLst/>
          <a:ahLst/>
          <a:cxnLst/>
          <a:rect l="0" t="0" r="0" b="0"/>
          <a:pathLst>
            <a:path>
              <a:moveTo>
                <a:pt x="0" y="29663"/>
              </a:moveTo>
              <a:lnTo>
                <a:pt x="789135" y="29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5109854" y="2043897"/>
        <a:ext cx="39456" cy="39456"/>
      </dsp:txXfrm>
    </dsp:sp>
    <dsp:sp modelId="{3CFB0FA4-501D-46FF-A30E-75ABDE1B68BA}">
      <dsp:nvSpPr>
        <dsp:cNvPr id="0" name=""/>
        <dsp:cNvSpPr/>
      </dsp:nvSpPr>
      <dsp:spPr>
        <a:xfrm>
          <a:off x="5524150" y="1570415"/>
          <a:ext cx="1972838" cy="9864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Tax-free</a:t>
          </a:r>
        </a:p>
      </dsp:txBody>
      <dsp:txXfrm>
        <a:off x="5553041" y="1599306"/>
        <a:ext cx="1915056" cy="9286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E044-4F89-4EA1-9B3D-262385CA68DD}">
      <dsp:nvSpPr>
        <dsp:cNvPr id="0" name=""/>
        <dsp:cNvSpPr/>
      </dsp:nvSpPr>
      <dsp:spPr>
        <a:xfrm>
          <a:off x="202" y="1003224"/>
          <a:ext cx="1972838" cy="9864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After age 75</a:t>
          </a:r>
        </a:p>
      </dsp:txBody>
      <dsp:txXfrm>
        <a:off x="29093" y="1032115"/>
        <a:ext cx="1915056" cy="928637"/>
      </dsp:txXfrm>
    </dsp:sp>
    <dsp:sp modelId="{7D06D993-826E-49D8-9027-852F739B034C}">
      <dsp:nvSpPr>
        <dsp:cNvPr id="0" name=""/>
        <dsp:cNvSpPr/>
      </dsp:nvSpPr>
      <dsp:spPr>
        <a:xfrm rot="19457599">
          <a:off x="1881697" y="1183175"/>
          <a:ext cx="971823" cy="59326"/>
        </a:xfrm>
        <a:custGeom>
          <a:avLst/>
          <a:gdLst/>
          <a:ahLst/>
          <a:cxnLst/>
          <a:rect l="0" t="0" r="0" b="0"/>
          <a:pathLst>
            <a:path>
              <a:moveTo>
                <a:pt x="0" y="29663"/>
              </a:moveTo>
              <a:lnTo>
                <a:pt x="971823" y="2966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2343313" y="1188543"/>
        <a:ext cx="48591" cy="48591"/>
      </dsp:txXfrm>
    </dsp:sp>
    <dsp:sp modelId="{76405757-956B-4320-9248-5EAA1A3DDA10}">
      <dsp:nvSpPr>
        <dsp:cNvPr id="0" name=""/>
        <dsp:cNvSpPr/>
      </dsp:nvSpPr>
      <dsp:spPr>
        <a:xfrm>
          <a:off x="2762176" y="436033"/>
          <a:ext cx="1972838" cy="9864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Lump sum</a:t>
          </a:r>
        </a:p>
      </dsp:txBody>
      <dsp:txXfrm>
        <a:off x="2791067" y="464924"/>
        <a:ext cx="1915056" cy="928637"/>
      </dsp:txXfrm>
    </dsp:sp>
    <dsp:sp modelId="{6F9F145C-4FE2-415D-8C1E-4953437179CF}">
      <dsp:nvSpPr>
        <dsp:cNvPr id="0" name=""/>
        <dsp:cNvSpPr/>
      </dsp:nvSpPr>
      <dsp:spPr>
        <a:xfrm>
          <a:off x="4735015" y="899580"/>
          <a:ext cx="789135" cy="59326"/>
        </a:xfrm>
        <a:custGeom>
          <a:avLst/>
          <a:gdLst/>
          <a:ahLst/>
          <a:cxnLst/>
          <a:rect l="0" t="0" r="0" b="0"/>
          <a:pathLst>
            <a:path>
              <a:moveTo>
                <a:pt x="0" y="29663"/>
              </a:moveTo>
              <a:lnTo>
                <a:pt x="789135" y="296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09854" y="909515"/>
        <a:ext cx="39456" cy="39456"/>
      </dsp:txXfrm>
    </dsp:sp>
    <dsp:sp modelId="{AC0CA019-FC3A-4CFD-ADB8-21ECCEAB3368}">
      <dsp:nvSpPr>
        <dsp:cNvPr id="0" name=""/>
        <dsp:cNvSpPr/>
      </dsp:nvSpPr>
      <dsp:spPr>
        <a:xfrm>
          <a:off x="5524150" y="436033"/>
          <a:ext cx="1972838" cy="9864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Recipients rate of income tax</a:t>
          </a:r>
        </a:p>
      </dsp:txBody>
      <dsp:txXfrm>
        <a:off x="5553041" y="464924"/>
        <a:ext cx="1915056" cy="928637"/>
      </dsp:txXfrm>
    </dsp:sp>
    <dsp:sp modelId="{9D94D310-0624-4104-A076-B1B339DA7521}">
      <dsp:nvSpPr>
        <dsp:cNvPr id="0" name=""/>
        <dsp:cNvSpPr/>
      </dsp:nvSpPr>
      <dsp:spPr>
        <a:xfrm rot="2142401">
          <a:off x="1881697" y="1750366"/>
          <a:ext cx="971823" cy="59326"/>
        </a:xfrm>
        <a:custGeom>
          <a:avLst/>
          <a:gdLst/>
          <a:ahLst/>
          <a:cxnLst/>
          <a:rect l="0" t="0" r="0" b="0"/>
          <a:pathLst>
            <a:path>
              <a:moveTo>
                <a:pt x="0" y="29663"/>
              </a:moveTo>
              <a:lnTo>
                <a:pt x="971823" y="2966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2343313" y="1755734"/>
        <a:ext cx="48591" cy="48591"/>
      </dsp:txXfrm>
    </dsp:sp>
    <dsp:sp modelId="{D61BA25A-7B69-42F0-A4A1-CAC9698B64D2}">
      <dsp:nvSpPr>
        <dsp:cNvPr id="0" name=""/>
        <dsp:cNvSpPr/>
      </dsp:nvSpPr>
      <dsp:spPr>
        <a:xfrm>
          <a:off x="2762176" y="1570415"/>
          <a:ext cx="1972838" cy="9864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Income</a:t>
          </a:r>
        </a:p>
      </dsp:txBody>
      <dsp:txXfrm>
        <a:off x="2791067" y="1599306"/>
        <a:ext cx="1915056" cy="928637"/>
      </dsp:txXfrm>
    </dsp:sp>
    <dsp:sp modelId="{A28E0C29-705D-4100-8869-CF8CC907FE54}">
      <dsp:nvSpPr>
        <dsp:cNvPr id="0" name=""/>
        <dsp:cNvSpPr/>
      </dsp:nvSpPr>
      <dsp:spPr>
        <a:xfrm>
          <a:off x="4735015" y="2033962"/>
          <a:ext cx="789135" cy="59326"/>
        </a:xfrm>
        <a:custGeom>
          <a:avLst/>
          <a:gdLst/>
          <a:ahLst/>
          <a:cxnLst/>
          <a:rect l="0" t="0" r="0" b="0"/>
          <a:pathLst>
            <a:path>
              <a:moveTo>
                <a:pt x="0" y="29663"/>
              </a:moveTo>
              <a:lnTo>
                <a:pt x="789135" y="296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latin typeface="Segoe UI" panose="020B0502040204020203" pitchFamily="34" charset="0"/>
            <a:ea typeface="Segoe UI" panose="020B0502040204020203" pitchFamily="34" charset="0"/>
            <a:cs typeface="Segoe UI" panose="020B0502040204020203" pitchFamily="34" charset="0"/>
          </a:endParaRPr>
        </a:p>
      </dsp:txBody>
      <dsp:txXfrm>
        <a:off x="5109854" y="2043897"/>
        <a:ext cx="39456" cy="39456"/>
      </dsp:txXfrm>
    </dsp:sp>
    <dsp:sp modelId="{3CFB0FA4-501D-46FF-A30E-75ABDE1B68BA}">
      <dsp:nvSpPr>
        <dsp:cNvPr id="0" name=""/>
        <dsp:cNvSpPr/>
      </dsp:nvSpPr>
      <dsp:spPr>
        <a:xfrm>
          <a:off x="5524150" y="1570415"/>
          <a:ext cx="1972838" cy="9864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Segoe UI" panose="020B0502040204020203" pitchFamily="34" charset="0"/>
              <a:ea typeface="Segoe UI" panose="020B0502040204020203" pitchFamily="34" charset="0"/>
              <a:cs typeface="Segoe UI" panose="020B0502040204020203" pitchFamily="34" charset="0"/>
            </a:rPr>
            <a:t>Recipients rate of income tax</a:t>
          </a:r>
        </a:p>
      </dsp:txBody>
      <dsp:txXfrm>
        <a:off x="5553041" y="1599306"/>
        <a:ext cx="1915056" cy="928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18E8-F7FF-4FF0-82FB-42DC0451B6EA}">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B9E54-0629-41C3-842B-F47709F2E6E0}">
      <dsp:nvSpPr>
        <dsp:cNvPr id="0" name=""/>
        <dsp:cNvSpPr/>
      </dsp:nvSpPr>
      <dsp:spPr>
        <a:xfrm>
          <a:off x="1828800" y="203199"/>
          <a:ext cx="4267200" cy="36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446A"/>
              </a:solidFill>
              <a:latin typeface="Segoe UI" panose="020B0502040204020203" pitchFamily="34" charset="0"/>
              <a:ea typeface="Segoe UI" panose="020B0502040204020203" pitchFamily="34" charset="0"/>
              <a:cs typeface="Segoe UI" panose="020B0502040204020203" pitchFamily="34" charset="0"/>
            </a:rPr>
            <a:t>full fund value will be paid</a:t>
          </a:r>
        </a:p>
      </dsp:txBody>
      <dsp:txXfrm>
        <a:off x="1828800" y="203199"/>
        <a:ext cx="4267200" cy="1097282"/>
      </dsp:txXfrm>
    </dsp:sp>
    <dsp:sp modelId="{0A9076B6-3462-4DE6-8430-AA4FF4B26D4A}">
      <dsp:nvSpPr>
        <dsp:cNvPr id="0" name=""/>
        <dsp:cNvSpPr/>
      </dsp:nvSpPr>
      <dsp:spPr>
        <a:xfrm>
          <a:off x="640081" y="1300482"/>
          <a:ext cx="2377437" cy="23774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BBD81-C47B-4610-B709-50ED1B3E7A1B}">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446A"/>
              </a:solidFill>
              <a:latin typeface="Segoe UI" panose="020B0502040204020203" pitchFamily="34" charset="0"/>
              <a:ea typeface="Segoe UI" panose="020B0502040204020203" pitchFamily="34" charset="0"/>
              <a:cs typeface="Segoe UI" panose="020B0502040204020203" pitchFamily="34" charset="0"/>
            </a:rPr>
            <a:t>free of IHT liability provided you die before age 75</a:t>
          </a:r>
        </a:p>
      </dsp:txBody>
      <dsp:txXfrm>
        <a:off x="1828800" y="1300482"/>
        <a:ext cx="4267200" cy="1097278"/>
      </dsp:txXfrm>
    </dsp:sp>
    <dsp:sp modelId="{DF69E0EB-C3BE-478E-9A32-6974477D6287}">
      <dsp:nvSpPr>
        <dsp:cNvPr id="0" name=""/>
        <dsp:cNvSpPr/>
      </dsp:nvSpPr>
      <dsp:spPr>
        <a:xfrm>
          <a:off x="1280160" y="2397761"/>
          <a:ext cx="1097278" cy="109727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A9904-220F-4A02-98F7-79A138315DB9}">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446A"/>
              </a:solidFill>
              <a:latin typeface="Segoe UI" panose="020B0502040204020203" pitchFamily="34" charset="0"/>
              <a:ea typeface="Segoe UI" panose="020B0502040204020203" pitchFamily="34" charset="0"/>
              <a:cs typeface="Segoe UI" panose="020B0502040204020203" pitchFamily="34" charset="0"/>
            </a:rPr>
            <a:t>Friends Life will pay the benefits as per instruction on expression of wish form</a:t>
          </a:r>
        </a:p>
      </dsp:txBody>
      <dsp:txXfrm>
        <a:off x="1828800" y="2397761"/>
        <a:ext cx="4267200" cy="10972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86BEC-C46B-495C-AF2D-507D54B71370}">
      <dsp:nvSpPr>
        <dsp:cNvPr id="0" name=""/>
        <dsp:cNvSpPr/>
      </dsp:nvSpPr>
      <dsp:spPr>
        <a:xfrm rot="5400000">
          <a:off x="4319515" y="-1420082"/>
          <a:ext cx="2304269" cy="51460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continue to be invested in your current fund choice(s)</a:t>
          </a:r>
        </a:p>
        <a:p>
          <a:pPr marL="171450" lvl="1" indent="-171450" algn="l" defTabSz="711200">
            <a:lnSpc>
              <a:spcPct val="90000"/>
            </a:lnSpc>
            <a:spcBef>
              <a:spcPct val="0"/>
            </a:spcBef>
            <a:spcAft>
              <a:spcPct val="15000"/>
            </a:spcAft>
            <a:buChar char="•"/>
          </a:pPr>
          <a:r>
            <a:rPr lang="en-GB" sz="16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please note, these will not benefit from the same level of ongoing governance as the ‘My Future’ programme</a:t>
          </a:r>
        </a:p>
        <a:p>
          <a:pPr marL="171450" lvl="1" indent="-171450" algn="l" defTabSz="711200">
            <a:lnSpc>
              <a:spcPct val="90000"/>
            </a:lnSpc>
            <a:spcBef>
              <a:spcPct val="0"/>
            </a:spcBef>
            <a:spcAft>
              <a:spcPct val="15000"/>
            </a:spcAft>
            <a:buChar char="•"/>
          </a:pPr>
          <a:r>
            <a:rPr lang="en-GB" sz="1600" b="1" kern="1200" dirty="0">
              <a:solidFill>
                <a:schemeClr val="accent6"/>
              </a:solidFill>
              <a:latin typeface="Segoe UI" panose="020B0502040204020203" pitchFamily="34" charset="0"/>
              <a:ea typeface="Segoe UI" panose="020B0502040204020203" pitchFamily="34" charset="0"/>
              <a:cs typeface="Segoe UI" panose="020B0502040204020203" pitchFamily="34" charset="0"/>
            </a:rPr>
            <a:t>no action required</a:t>
          </a:r>
        </a:p>
      </dsp:txBody>
      <dsp:txXfrm rot="-5400000">
        <a:off x="2898606" y="113312"/>
        <a:ext cx="5033604" cy="2079299"/>
      </dsp:txXfrm>
    </dsp:sp>
    <dsp:sp modelId="{B17BCA8E-4744-47BC-89D4-3C0BBA30B5ED}">
      <dsp:nvSpPr>
        <dsp:cNvPr id="0" name=""/>
        <dsp:cNvSpPr/>
      </dsp:nvSpPr>
      <dsp:spPr>
        <a:xfrm>
          <a:off x="0" y="0"/>
          <a:ext cx="2894675" cy="20287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Segoe UI" panose="020B0502040204020203" pitchFamily="34" charset="0"/>
              <a:ea typeface="Segoe UI" panose="020B0502040204020203" pitchFamily="34" charset="0"/>
              <a:cs typeface="Segoe UI" panose="020B0502040204020203" pitchFamily="34" charset="0"/>
            </a:rPr>
            <a:t>1. Remain as you are </a:t>
          </a:r>
        </a:p>
      </dsp:txBody>
      <dsp:txXfrm>
        <a:off x="99037" y="99037"/>
        <a:ext cx="2696601" cy="1830709"/>
      </dsp:txXfrm>
    </dsp:sp>
    <dsp:sp modelId="{1006E328-C51A-4396-8579-CB2A5C3723AA}">
      <dsp:nvSpPr>
        <dsp:cNvPr id="0" name=""/>
        <dsp:cNvSpPr/>
      </dsp:nvSpPr>
      <dsp:spPr>
        <a:xfrm rot="5400000">
          <a:off x="4488420" y="779682"/>
          <a:ext cx="1952970" cy="51460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solidFill>
                <a:schemeClr val="bg2"/>
              </a:solidFill>
              <a:latin typeface="Segoe UI" panose="020B0502040204020203" pitchFamily="34" charset="0"/>
              <a:ea typeface="Segoe UI" panose="020B0502040204020203" pitchFamily="34" charset="0"/>
              <a:cs typeface="Segoe UI" panose="020B0502040204020203" pitchFamily="34" charset="0"/>
            </a:rPr>
            <a:t>invest all accrued funds and future contributions into the new default</a:t>
          </a:r>
        </a:p>
        <a:p>
          <a:pPr marL="171450" lvl="1" indent="-171450" algn="l" defTabSz="711200">
            <a:lnSpc>
              <a:spcPct val="90000"/>
            </a:lnSpc>
            <a:spcBef>
              <a:spcPct val="0"/>
            </a:spcBef>
            <a:spcAft>
              <a:spcPct val="15000"/>
            </a:spcAft>
            <a:buChar char="•"/>
          </a:pPr>
          <a:r>
            <a:rPr lang="en-GB" sz="1600" b="1" kern="1200" dirty="0">
              <a:solidFill>
                <a:srgbClr val="F68729"/>
              </a:solidFill>
              <a:latin typeface="Segoe UI" panose="020B0502040204020203" pitchFamily="34" charset="0"/>
              <a:ea typeface="Segoe UI" panose="020B0502040204020203" pitchFamily="34" charset="0"/>
              <a:cs typeface="Segoe UI" panose="020B0502040204020203" pitchFamily="34" charset="0"/>
            </a:rPr>
            <a:t>fund switch online</a:t>
          </a:r>
        </a:p>
        <a:p>
          <a:pPr marL="171450" lvl="1" indent="-171450" algn="l" defTabSz="711200">
            <a:lnSpc>
              <a:spcPct val="90000"/>
            </a:lnSpc>
            <a:spcBef>
              <a:spcPct val="0"/>
            </a:spcBef>
            <a:spcAft>
              <a:spcPct val="15000"/>
            </a:spcAft>
            <a:buChar char="•"/>
          </a:pPr>
          <a:r>
            <a:rPr lang="en-GB" sz="1600" b="1" kern="1200" dirty="0">
              <a:solidFill>
                <a:srgbClr val="F68729"/>
              </a:solidFill>
              <a:latin typeface="Segoe UI" panose="020B0502040204020203" pitchFamily="34" charset="0"/>
              <a:ea typeface="Segoe UI" panose="020B0502040204020203" pitchFamily="34" charset="0"/>
              <a:cs typeface="Segoe UI" panose="020B0502040204020203" pitchFamily="34" charset="0"/>
            </a:rPr>
            <a:t>complete a fund switch form and send to Friends Life</a:t>
          </a:r>
        </a:p>
        <a:p>
          <a:pPr marL="171450" lvl="1" indent="-171450" algn="l" defTabSz="711200">
            <a:lnSpc>
              <a:spcPct val="90000"/>
            </a:lnSpc>
            <a:spcBef>
              <a:spcPct val="0"/>
            </a:spcBef>
            <a:spcAft>
              <a:spcPct val="15000"/>
            </a:spcAft>
            <a:buChar char="•"/>
          </a:pPr>
          <a:r>
            <a:rPr lang="en-GB" sz="1600" b="1" kern="1200" dirty="0">
              <a:solidFill>
                <a:srgbClr val="F68729"/>
              </a:solidFill>
              <a:latin typeface="Segoe UI" panose="020B0502040204020203" pitchFamily="34" charset="0"/>
              <a:ea typeface="Segoe UI" panose="020B0502040204020203" pitchFamily="34" charset="0"/>
              <a:cs typeface="Segoe UI" panose="020B0502040204020203" pitchFamily="34" charset="0"/>
            </a:rPr>
            <a:t>email or telephone Friends Life with your instructions</a:t>
          </a:r>
        </a:p>
      </dsp:txBody>
      <dsp:txXfrm rot="-5400000">
        <a:off x="2891861" y="2471577"/>
        <a:ext cx="5050753" cy="1762298"/>
      </dsp:txXfrm>
    </dsp:sp>
    <dsp:sp modelId="{C1C9C28B-8B90-4A13-867A-9C4581535097}">
      <dsp:nvSpPr>
        <dsp:cNvPr id="0" name=""/>
        <dsp:cNvSpPr/>
      </dsp:nvSpPr>
      <dsp:spPr>
        <a:xfrm>
          <a:off x="3929" y="2533651"/>
          <a:ext cx="2887930" cy="163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Segoe UI" panose="020B0502040204020203" pitchFamily="34" charset="0"/>
              <a:ea typeface="Segoe UI" panose="020B0502040204020203" pitchFamily="34" charset="0"/>
              <a:cs typeface="Segoe UI" panose="020B0502040204020203" pitchFamily="34" charset="0"/>
            </a:rPr>
            <a:t>2. Switch to ‘My Future’ - the new default </a:t>
          </a:r>
        </a:p>
      </dsp:txBody>
      <dsp:txXfrm>
        <a:off x="83897" y="2613619"/>
        <a:ext cx="2727994" cy="14782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0.71493</cdr:x>
      <cdr:y>0.76133</cdr:y>
    </cdr:from>
    <cdr:to>
      <cdr:x>0.91502</cdr:x>
      <cdr:y>0.93296</cdr:y>
    </cdr:to>
    <cdr:sp macro="" textlink="">
      <cdr:nvSpPr>
        <cdr:cNvPr id="2" name="TextBox 1"/>
        <cdr:cNvSpPr txBox="1"/>
      </cdr:nvSpPr>
      <cdr:spPr>
        <a:xfrm xmlns:a="http://schemas.openxmlformats.org/drawingml/2006/main">
          <a:off x="4419047" y="2416739"/>
          <a:ext cx="1236774" cy="544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b="1" dirty="0">
              <a:solidFill>
                <a:srgbClr val="00446A"/>
              </a:solidFill>
              <a:latin typeface="Segoe UI" panose="020B0502040204020203" pitchFamily="34" charset="0"/>
              <a:ea typeface="Segoe UI" panose="020B0502040204020203" pitchFamily="34" charset="0"/>
              <a:cs typeface="Segoe UI" panose="020B0502040204020203" pitchFamily="34" charset="0"/>
            </a:rPr>
            <a:t>Years to selected retirement age</a:t>
          </a:r>
        </a:p>
      </cdr:txBody>
    </cdr:sp>
  </cdr:relSizeAnchor>
  <cdr:relSizeAnchor xmlns:cdr="http://schemas.openxmlformats.org/drawingml/2006/chartDrawing">
    <cdr:from>
      <cdr:x>0</cdr:x>
      <cdr:y>0.90473</cdr:y>
    </cdr:from>
    <cdr:to>
      <cdr:x>1</cdr:x>
      <cdr:y>0.98317</cdr:y>
    </cdr:to>
    <cdr:sp macro="" textlink="">
      <cdr:nvSpPr>
        <cdr:cNvPr id="4" name="TextBox 1"/>
        <cdr:cNvSpPr txBox="1"/>
      </cdr:nvSpPr>
      <cdr:spPr>
        <a:xfrm xmlns:a="http://schemas.openxmlformats.org/drawingml/2006/main">
          <a:off x="0" y="2554000"/>
          <a:ext cx="5893121" cy="2214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chemeClr val="tx2"/>
              </a:solidFill>
              <a:latin typeface="Segoe UI" panose="020B0502040204020203" pitchFamily="34" charset="0"/>
              <a:cs typeface="Segoe UI" panose="020B0502040204020203" pitchFamily="34" charset="0"/>
            </a:rPr>
            <a:t>      Reduces the</a:t>
          </a:r>
          <a:r>
            <a:rPr lang="en-GB" sz="1200" b="1" baseline="0" dirty="0">
              <a:solidFill>
                <a:schemeClr val="tx2"/>
              </a:solidFill>
              <a:latin typeface="Segoe UI" panose="020B0502040204020203" pitchFamily="34" charset="0"/>
              <a:cs typeface="Segoe UI" panose="020B0502040204020203" pitchFamily="34" charset="0"/>
            </a:rPr>
            <a:t> expected volatility of investments as a members approaches state retirement</a:t>
          </a:r>
          <a:r>
            <a:rPr lang="en-GB" sz="1200" b="1" dirty="0">
              <a:solidFill>
                <a:schemeClr val="tx2"/>
              </a:solidFill>
              <a:latin typeface="Segoe UI" panose="020B0502040204020203" pitchFamily="34" charset="0"/>
              <a:cs typeface="Segoe UI" panose="020B0502040204020203" pitchFamily="34" charset="0"/>
            </a:rPr>
            <a:t> age</a:t>
          </a:r>
          <a:r>
            <a:rPr lang="en-GB" sz="1200" b="1" baseline="0" dirty="0">
              <a:solidFill>
                <a:schemeClr val="tx2"/>
              </a:solidFill>
              <a:latin typeface="Segoe UI" panose="020B0502040204020203" pitchFamily="34" charset="0"/>
              <a:cs typeface="Segoe UI" panose="020B0502040204020203" pitchFamily="34" charset="0"/>
            </a:rPr>
            <a:t> (SRA)</a:t>
          </a:r>
          <a:endParaRPr lang="en-GB" sz="1200" b="1" dirty="0">
            <a:solidFill>
              <a:schemeClr val="tx2"/>
            </a:solidFill>
            <a:latin typeface="Segoe UI" panose="020B0502040204020203" pitchFamily="34" charset="0"/>
            <a:cs typeface="Segoe UI" panose="020B05020402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GB" dirty="0"/>
          </a:p>
        </p:txBody>
      </p:sp>
    </p:spTree>
    <p:extLst>
      <p:ext uri="{BB962C8B-B14F-4D97-AF65-F5344CB8AC3E}">
        <p14:creationId xmlns:p14="http://schemas.microsoft.com/office/powerpoint/2010/main" val="46129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600DA-1504-44D1-85FA-239BDDFF908B}" type="datetimeFigureOut">
              <a:rPr lang="en-US" smtClean="0"/>
              <a:pPr/>
              <a:t>7/25/2021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C3172-A983-4AD8-BDB2-C002E0BC33E8}" type="slidenum">
              <a:rPr lang="en-GB" smtClean="0"/>
              <a:pPr/>
              <a:t>‹#›</a:t>
            </a:fld>
            <a:endParaRPr lang="en-GB"/>
          </a:p>
        </p:txBody>
      </p:sp>
    </p:spTree>
    <p:extLst>
      <p:ext uri="{BB962C8B-B14F-4D97-AF65-F5344CB8AC3E}">
        <p14:creationId xmlns:p14="http://schemas.microsoft.com/office/powerpoint/2010/main" val="2266016956"/>
      </p:ext>
    </p:extLst>
  </p:cSld>
  <p:clrMap bg1="lt1" tx1="dk1" bg2="lt2" tx2="dk2" accent1="accent1" accent2="accent2" accent3="accent3" accent4="accent4" accent5="accent5" accent6="accent6" hlink="hlink" folHlink="folHlink"/>
  <p:notesStyle>
    <a:lvl1pPr marL="0" algn="l" defTabSz="913593" rtl="0" eaLnBrk="1" latinLnBrk="0" hangingPunct="1">
      <a:defRPr sz="1200" kern="1200">
        <a:solidFill>
          <a:schemeClr val="tx1"/>
        </a:solidFill>
        <a:latin typeface="+mn-lt"/>
        <a:ea typeface="+mn-ea"/>
        <a:cs typeface="+mn-cs"/>
      </a:defRPr>
    </a:lvl1pPr>
    <a:lvl2pPr marL="456797" algn="l" defTabSz="913593" rtl="0" eaLnBrk="1" latinLnBrk="0" hangingPunct="1">
      <a:defRPr sz="1200" kern="1200">
        <a:solidFill>
          <a:schemeClr val="tx1"/>
        </a:solidFill>
        <a:latin typeface="+mn-lt"/>
        <a:ea typeface="+mn-ea"/>
        <a:cs typeface="+mn-cs"/>
      </a:defRPr>
    </a:lvl2pPr>
    <a:lvl3pPr marL="913593" algn="l" defTabSz="913593" rtl="0" eaLnBrk="1" latinLnBrk="0" hangingPunct="1">
      <a:defRPr sz="1200" kern="1200">
        <a:solidFill>
          <a:schemeClr val="tx1"/>
        </a:solidFill>
        <a:latin typeface="+mn-lt"/>
        <a:ea typeface="+mn-ea"/>
        <a:cs typeface="+mn-cs"/>
      </a:defRPr>
    </a:lvl3pPr>
    <a:lvl4pPr marL="1370390" algn="l" defTabSz="913593" rtl="0" eaLnBrk="1" latinLnBrk="0" hangingPunct="1">
      <a:defRPr sz="1200" kern="1200">
        <a:solidFill>
          <a:schemeClr val="tx1"/>
        </a:solidFill>
        <a:latin typeface="+mn-lt"/>
        <a:ea typeface="+mn-ea"/>
        <a:cs typeface="+mn-cs"/>
      </a:defRPr>
    </a:lvl4pPr>
    <a:lvl5pPr marL="1827188" algn="l" defTabSz="913593" rtl="0" eaLnBrk="1" latinLnBrk="0" hangingPunct="1">
      <a:defRPr sz="1200" kern="1200">
        <a:solidFill>
          <a:schemeClr val="tx1"/>
        </a:solidFill>
        <a:latin typeface="+mn-lt"/>
        <a:ea typeface="+mn-ea"/>
        <a:cs typeface="+mn-cs"/>
      </a:defRPr>
    </a:lvl5pPr>
    <a:lvl6pPr marL="2283983" algn="l" defTabSz="913593" rtl="0" eaLnBrk="1" latinLnBrk="0" hangingPunct="1">
      <a:defRPr sz="1200" kern="1200">
        <a:solidFill>
          <a:schemeClr val="tx1"/>
        </a:solidFill>
        <a:latin typeface="+mn-lt"/>
        <a:ea typeface="+mn-ea"/>
        <a:cs typeface="+mn-cs"/>
      </a:defRPr>
    </a:lvl6pPr>
    <a:lvl7pPr marL="2740780" algn="l" defTabSz="913593" rtl="0" eaLnBrk="1" latinLnBrk="0" hangingPunct="1">
      <a:defRPr sz="1200" kern="1200">
        <a:solidFill>
          <a:schemeClr val="tx1"/>
        </a:solidFill>
        <a:latin typeface="+mn-lt"/>
        <a:ea typeface="+mn-ea"/>
        <a:cs typeface="+mn-cs"/>
      </a:defRPr>
    </a:lvl7pPr>
    <a:lvl8pPr marL="3197578" algn="l" defTabSz="913593" rtl="0" eaLnBrk="1" latinLnBrk="0" hangingPunct="1">
      <a:defRPr sz="1200" kern="1200">
        <a:solidFill>
          <a:schemeClr val="tx1"/>
        </a:solidFill>
        <a:latin typeface="+mn-lt"/>
        <a:ea typeface="+mn-ea"/>
        <a:cs typeface="+mn-cs"/>
      </a:defRPr>
    </a:lvl8pPr>
    <a:lvl9pPr marL="3654373" algn="l" defTabSz="9135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2C3172-A983-4AD8-BDB2-C002E0BC33E8}" type="slidenum">
              <a:rPr lang="en-GB" smtClean="0"/>
              <a:pPr/>
              <a:t>5</a:t>
            </a:fld>
            <a:endParaRPr lang="en-GB"/>
          </a:p>
        </p:txBody>
      </p:sp>
    </p:spTree>
    <p:extLst>
      <p:ext uri="{BB962C8B-B14F-4D97-AF65-F5344CB8AC3E}">
        <p14:creationId xmlns:p14="http://schemas.microsoft.com/office/powerpoint/2010/main" val="20429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2C3172-A983-4AD8-BDB2-C002E0BC33E8}" type="slidenum">
              <a:rPr lang="en-GB" smtClean="0"/>
              <a:pPr/>
              <a:t>9</a:t>
            </a:fld>
            <a:endParaRPr lang="en-GB"/>
          </a:p>
        </p:txBody>
      </p:sp>
    </p:spTree>
    <p:extLst>
      <p:ext uri="{BB962C8B-B14F-4D97-AF65-F5344CB8AC3E}">
        <p14:creationId xmlns:p14="http://schemas.microsoft.com/office/powerpoint/2010/main" val="204296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F7BCA43-4278-42C1-89B7-5A47A8389B78}" type="slidenum">
              <a:rPr lang="en-GB" smtClean="0"/>
              <a:pPr/>
              <a:t>16</a:t>
            </a:fld>
            <a:endParaRPr lang="en-GB"/>
          </a:p>
        </p:txBody>
      </p:sp>
    </p:spTree>
    <p:extLst>
      <p:ext uri="{BB962C8B-B14F-4D97-AF65-F5344CB8AC3E}">
        <p14:creationId xmlns:p14="http://schemas.microsoft.com/office/powerpoint/2010/main" val="317753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F7BCA43-4278-42C1-89B7-5A47A8389B78}" type="slidenum">
              <a:rPr lang="en-GB" smtClean="0"/>
              <a:pPr/>
              <a:t>17</a:t>
            </a:fld>
            <a:endParaRPr lang="en-GB"/>
          </a:p>
        </p:txBody>
      </p:sp>
    </p:spTree>
    <p:extLst>
      <p:ext uri="{BB962C8B-B14F-4D97-AF65-F5344CB8AC3E}">
        <p14:creationId xmlns:p14="http://schemas.microsoft.com/office/powerpoint/2010/main" val="288182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F7BCA43-4278-42C1-89B7-5A47A8389B78}" type="slidenum">
              <a:rPr lang="en-GB" smtClean="0"/>
              <a:pPr/>
              <a:t>21</a:t>
            </a:fld>
            <a:endParaRPr lang="en-GB"/>
          </a:p>
        </p:txBody>
      </p:sp>
    </p:spTree>
    <p:extLst>
      <p:ext uri="{BB962C8B-B14F-4D97-AF65-F5344CB8AC3E}">
        <p14:creationId xmlns:p14="http://schemas.microsoft.com/office/powerpoint/2010/main" val="97382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7A5E7E-A9E2-4D35-9CB6-78FF4B549A20}" type="slidenum">
              <a:rPr lang="en-GB" smtClean="0"/>
              <a:pPr>
                <a:defRPr/>
              </a:pPr>
              <a:t>27</a:t>
            </a:fld>
            <a:endParaRPr lang="en-GB"/>
          </a:p>
        </p:txBody>
      </p:sp>
    </p:spTree>
    <p:extLst>
      <p:ext uri="{BB962C8B-B14F-4D97-AF65-F5344CB8AC3E}">
        <p14:creationId xmlns:p14="http://schemas.microsoft.com/office/powerpoint/2010/main" val="346162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7A5E7E-A9E2-4D35-9CB6-78FF4B549A20}" type="slidenum">
              <a:rPr lang="en-GB" smtClean="0"/>
              <a:pPr>
                <a:defRPr/>
              </a:pPr>
              <a:t>28</a:t>
            </a:fld>
            <a:endParaRPr lang="en-GB"/>
          </a:p>
        </p:txBody>
      </p:sp>
    </p:spTree>
    <p:extLst>
      <p:ext uri="{BB962C8B-B14F-4D97-AF65-F5344CB8AC3E}">
        <p14:creationId xmlns:p14="http://schemas.microsoft.com/office/powerpoint/2010/main" val="346162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xfrm>
            <a:off x="1143000" y="685800"/>
            <a:ext cx="4572000" cy="3429000"/>
          </a:xfrm>
          <a:ln/>
        </p:spPr>
      </p:sp>
      <p:sp>
        <p:nvSpPr>
          <p:cNvPr id="349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itchFamily="34" charset="0"/>
            </a:endParaRPr>
          </a:p>
        </p:txBody>
      </p:sp>
      <p:sp>
        <p:nvSpPr>
          <p:cNvPr id="349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C7F8016-2792-44FD-A9BC-05E9EA4AB01F}" type="slidenum">
              <a:rPr lang="en-US" altLang="en-US" smtClean="0"/>
              <a:pPr eaLnBrk="1" hangingPunct="1">
                <a:spcBef>
                  <a:spcPct val="0"/>
                </a:spcBef>
              </a:pPr>
              <a:t>38</a:t>
            </a:fld>
            <a:endParaRPr lang="en-US" altLang="en-US" dirty="0"/>
          </a:p>
        </p:txBody>
      </p:sp>
    </p:spTree>
    <p:extLst>
      <p:ext uri="{BB962C8B-B14F-4D97-AF65-F5344CB8AC3E}">
        <p14:creationId xmlns:p14="http://schemas.microsoft.com/office/powerpoint/2010/main" val="86617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xfrm>
            <a:off x="1143000" y="685800"/>
            <a:ext cx="4572000" cy="3429000"/>
          </a:xfrm>
          <a:ln/>
        </p:spPr>
      </p:sp>
      <p:sp>
        <p:nvSpPr>
          <p:cNvPr id="349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itchFamily="34" charset="0"/>
            </a:endParaRPr>
          </a:p>
        </p:txBody>
      </p:sp>
      <p:sp>
        <p:nvSpPr>
          <p:cNvPr id="349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C7F8016-2792-44FD-A9BC-05E9EA4AB01F}" type="slidenum">
              <a:rPr lang="en-US" altLang="en-US" smtClean="0"/>
              <a:pPr eaLnBrk="1" hangingPunct="1">
                <a:spcBef>
                  <a:spcPct val="0"/>
                </a:spcBef>
              </a:pPr>
              <a:t>47</a:t>
            </a:fld>
            <a:endParaRPr lang="en-US" altLang="en-US" dirty="0"/>
          </a:p>
        </p:txBody>
      </p:sp>
    </p:spTree>
    <p:extLst>
      <p:ext uri="{BB962C8B-B14F-4D97-AF65-F5344CB8AC3E}">
        <p14:creationId xmlns:p14="http://schemas.microsoft.com/office/powerpoint/2010/main" val="16208259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2.t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30" y="475977"/>
            <a:ext cx="2423293" cy="868658"/>
          </a:xfrm>
          <a:prstGeom prst="rect">
            <a:avLst/>
          </a:prstGeom>
        </p:spPr>
      </p:pic>
      <p:grpSp>
        <p:nvGrpSpPr>
          <p:cNvPr id="12" name="Group 11"/>
          <p:cNvGrpSpPr/>
          <p:nvPr userDrawn="1"/>
        </p:nvGrpSpPr>
        <p:grpSpPr>
          <a:xfrm>
            <a:off x="7784182" y="6355552"/>
            <a:ext cx="875462" cy="176636"/>
            <a:chOff x="5197957" y="6385210"/>
            <a:chExt cx="1127454" cy="22747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39" y="6385613"/>
              <a:ext cx="226672" cy="2266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680" y="6385210"/>
              <a:ext cx="227478" cy="2274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209" y="6385613"/>
              <a:ext cx="227478" cy="22667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957" y="6385210"/>
              <a:ext cx="226672" cy="227478"/>
            </a:xfrm>
            <a:prstGeom prst="rect">
              <a:avLst/>
            </a:prstGeom>
          </p:spPr>
        </p:pic>
      </p:grpSp>
      <p:sp>
        <p:nvSpPr>
          <p:cNvPr id="2" name="Title 1"/>
          <p:cNvSpPr>
            <a:spLocks noGrp="1"/>
          </p:cNvSpPr>
          <p:nvPr>
            <p:ph type="ctrTitle"/>
          </p:nvPr>
        </p:nvSpPr>
        <p:spPr>
          <a:xfrm>
            <a:off x="337081" y="2104427"/>
            <a:ext cx="8234558" cy="720080"/>
          </a:xfrm>
        </p:spPr>
        <p:txBody>
          <a:bodyPr>
            <a:normAutofit/>
          </a:bodyPr>
          <a:lstStyle>
            <a:lvl1pPr algn="l">
              <a:defRPr sz="400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365129" y="2968523"/>
            <a:ext cx="8118509" cy="504056"/>
          </a:xfrm>
        </p:spPr>
        <p:txBody>
          <a:bodyPr>
            <a:normAutofit/>
          </a:bodyPr>
          <a:lstStyle>
            <a:lvl1pPr marL="0" indent="0" algn="l">
              <a:buNone/>
              <a:defRPr sz="2000">
                <a:solidFill>
                  <a:srgbClr val="1192D1"/>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lang="en-US"/>
              <a:t>Click to edit Master subtitle style</a:t>
            </a:r>
            <a:endParaRPr lang="en-GB" dirty="0"/>
          </a:p>
        </p:txBody>
      </p:sp>
      <p:sp>
        <p:nvSpPr>
          <p:cNvPr id="20" name="Text Placeholder 19"/>
          <p:cNvSpPr>
            <a:spLocks noGrp="1"/>
          </p:cNvSpPr>
          <p:nvPr>
            <p:ph type="body" sz="quarter" idx="10" hasCustomPrompt="1"/>
          </p:nvPr>
        </p:nvSpPr>
        <p:spPr>
          <a:xfrm>
            <a:off x="365129" y="3629581"/>
            <a:ext cx="7419057" cy="360040"/>
          </a:xfrm>
        </p:spPr>
        <p:txBody>
          <a:bodyPr>
            <a:normAutofit/>
          </a:bodyPr>
          <a:lstStyle>
            <a:lvl1pPr algn="l">
              <a:buNone/>
              <a:defRPr sz="1600" baseline="0">
                <a:solidFill>
                  <a:schemeClr val="bg2"/>
                </a:solidFill>
                <a:latin typeface="Arial" pitchFamily="34" charset="0"/>
                <a:cs typeface="Arial" pitchFamily="34" charset="0"/>
              </a:defRPr>
            </a:lvl1pPr>
          </a:lstStyle>
          <a:p>
            <a:pPr lvl="0"/>
            <a:r>
              <a:rPr lang="en-US" dirty="0"/>
              <a:t>Click to add presenters and email addresses</a:t>
            </a:r>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46858" y="295321"/>
            <a:ext cx="746948" cy="1205267"/>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98859" y="380981"/>
            <a:ext cx="938579" cy="963659"/>
          </a:xfrm>
          <a:prstGeom prst="rect">
            <a:avLst/>
          </a:prstGeom>
        </p:spPr>
      </p:pic>
      <p:pic>
        <p:nvPicPr>
          <p:cNvPr id="19" name="Picture 18"/>
          <p:cNvPicPr>
            <a:picLocks noChangeAspect="1"/>
          </p:cNvPicPr>
          <p:nvPr userDrawn="1"/>
        </p:nvPicPr>
        <p:blipFill rotWithShape="1">
          <a:blip r:embed="rId9" cstate="print">
            <a:extLst>
              <a:ext uri="{28A0092B-C50C-407E-A947-70E740481C1C}">
                <a14:useLocalDpi xmlns:a14="http://schemas.microsoft.com/office/drawing/2010/main" val="0"/>
              </a:ext>
            </a:extLst>
          </a:blip>
          <a:srcRect l="-878" t="-3369" r="878" b="14184"/>
          <a:stretch/>
        </p:blipFill>
        <p:spPr>
          <a:xfrm>
            <a:off x="6928610" y="489701"/>
            <a:ext cx="1854568" cy="503285"/>
          </a:xfrm>
          <a:prstGeom prst="rect">
            <a:avLst/>
          </a:prstGeom>
        </p:spPr>
      </p:pic>
      <p:sp>
        <p:nvSpPr>
          <p:cNvPr id="11" name="TextBox 10"/>
          <p:cNvSpPr txBox="1"/>
          <p:nvPr/>
        </p:nvSpPr>
        <p:spPr>
          <a:xfrm>
            <a:off x="6967091" y="989877"/>
            <a:ext cx="1887153" cy="325828"/>
          </a:xfrm>
          <a:prstGeom prst="rect">
            <a:avLst/>
          </a:prstGeom>
          <a:solidFill>
            <a:schemeClr val="bg1"/>
          </a:solidFill>
        </p:spPr>
        <p:txBody>
          <a:bodyPr wrap="square" lIns="91360" tIns="45680" rIns="91360" bIns="45680" rtlCol="0">
            <a:spAutoFit/>
          </a:bodyPr>
          <a:lstStyle/>
          <a:p>
            <a:pPr algn="ctr">
              <a:spcAft>
                <a:spcPts val="300"/>
              </a:spcAft>
            </a:pPr>
            <a:r>
              <a:rPr lang="en-GB" sz="600" b="1" dirty="0">
                <a:latin typeface="Arial" pitchFamily="34" charset="0"/>
                <a:cs typeface="Arial" pitchFamily="34" charset="0"/>
              </a:rPr>
              <a:t>UK - Actuarial Advisory Firm of the Year</a:t>
            </a:r>
          </a:p>
          <a:p>
            <a:pPr algn="ctr">
              <a:spcAft>
                <a:spcPts val="300"/>
              </a:spcAft>
            </a:pPr>
            <a:r>
              <a:rPr lang="en-GB" sz="600" b="1" dirty="0">
                <a:latin typeface="Arial" pitchFamily="34" charset="0"/>
                <a:cs typeface="Arial" pitchFamily="34" charset="0"/>
              </a:rPr>
              <a:t>UK -  Pensions Advisor of the Year</a:t>
            </a:r>
            <a:endParaRPr lang="en-GB" sz="600" dirty="0">
              <a:latin typeface="Arial" pitchFamily="34" charset="0"/>
              <a:cs typeface="Arial" pitchFamily="34" charset="0"/>
            </a:endParaRP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502850" y="334527"/>
            <a:ext cx="1149477" cy="9801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CDE4435-5462-4AA7-91A1-57EBA04A0C7D}"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71416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4" descr="BW-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11213" y="6455808"/>
            <a:ext cx="2753275" cy="3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pic>
        <p:nvPicPr>
          <p:cNvPr id="7" name="Picture 2" descr="C:\Users\mreid\AppData\Local\Microsoft\Windows\Temporary Internet Files\Content.Outlook\SPB9H62Y\SM logo-crest 2014_RGB.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3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r">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defRPr>
            </a:lvl1pPr>
            <a:lvl2pPr marL="456958" indent="0">
              <a:buNone/>
              <a:defRPr sz="1800">
                <a:solidFill>
                  <a:schemeClr val="tx1">
                    <a:tint val="75000"/>
                  </a:schemeClr>
                </a:solidFill>
              </a:defRPr>
            </a:lvl2pPr>
            <a:lvl3pPr marL="913916" indent="0">
              <a:buNone/>
              <a:defRPr sz="1600">
                <a:solidFill>
                  <a:schemeClr val="tx1">
                    <a:tint val="75000"/>
                  </a:schemeClr>
                </a:solidFill>
              </a:defRPr>
            </a:lvl3pPr>
            <a:lvl4pPr marL="1370874"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8" indent="0">
              <a:buNone/>
              <a:defRPr sz="1400">
                <a:solidFill>
                  <a:schemeClr val="tx1">
                    <a:tint val="75000"/>
                  </a:schemeClr>
                </a:solidFill>
              </a:defRPr>
            </a:lvl7pPr>
            <a:lvl8pPr marL="3198706" indent="0">
              <a:buNone/>
              <a:defRPr sz="1400">
                <a:solidFill>
                  <a:schemeClr val="tx1">
                    <a:tint val="75000"/>
                  </a:schemeClr>
                </a:solidFill>
              </a:defRPr>
            </a:lvl8pPr>
            <a:lvl9pPr marL="3655663" indent="0">
              <a:buNone/>
              <a:defRPr sz="1400">
                <a:solidFill>
                  <a:schemeClr val="tx1">
                    <a:tint val="75000"/>
                  </a:schemeClr>
                </a:solidFill>
              </a:defRPr>
            </a:lvl9pPr>
          </a:lstStyle>
          <a:p>
            <a:pPr lvl="0"/>
            <a:r>
              <a:rPr lang="en-US"/>
              <a:t>Click to edit Master text styles</a:t>
            </a:r>
          </a:p>
        </p:txBody>
      </p:sp>
      <p:sp>
        <p:nvSpPr>
          <p:cNvPr id="8" name="TextBox 7"/>
          <p:cNvSpPr txBox="1"/>
          <p:nvPr userDrawn="1"/>
        </p:nvSpPr>
        <p:spPr>
          <a:xfrm>
            <a:off x="0" y="6393001"/>
            <a:ext cx="9144000" cy="468000"/>
          </a:xfrm>
          <a:prstGeom prst="rect">
            <a:avLst/>
          </a:prstGeom>
          <a:solidFill>
            <a:schemeClr val="bg2"/>
          </a:solidFill>
        </p:spPr>
        <p:txBody>
          <a:bodyPr wrap="square" lIns="91392" tIns="45696" rIns="91392" bIns="45696" rtlCol="0" anchor="ctr">
            <a:noAutofit/>
          </a:bodyPr>
          <a:lstStyle/>
          <a:p>
            <a:pPr defTabSz="913916" fontAlgn="base">
              <a:spcBef>
                <a:spcPct val="0"/>
              </a:spcBef>
              <a:spcAft>
                <a:spcPct val="0"/>
              </a:spcAft>
            </a:pPr>
            <a:endParaRPr lang="en-GB" sz="1000" spc="100" dirty="0">
              <a:solidFill>
                <a:prstClr val="white"/>
              </a:solidFill>
            </a:endParaRPr>
          </a:p>
        </p:txBody>
      </p:sp>
      <p:pic>
        <p:nvPicPr>
          <p:cNvPr id="9" name="Picture 4" descr="BW-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11213" y="6455808"/>
            <a:ext cx="2753275" cy="3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429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714491"/>
            <a:ext cx="4038600" cy="44116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714491"/>
            <a:ext cx="4038600" cy="44116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404240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1714488"/>
            <a:ext cx="4040188" cy="639763"/>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28869"/>
            <a:ext cx="4040188" cy="3697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41" y="1714488"/>
            <a:ext cx="4041775" cy="639763"/>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428869"/>
            <a:ext cx="4041775" cy="3697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4" descr="BW-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11213" y="6455808"/>
            <a:ext cx="2753275" cy="3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212462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393948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89268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629400" cy="685800"/>
          </a:xfrm>
        </p:spPr>
        <p:txBody>
          <a:bodyPr/>
          <a:lstStyle/>
          <a:p>
            <a:r>
              <a:rPr lang="en-US"/>
              <a:t>Click to edit Master title style</a:t>
            </a:r>
            <a:endParaRPr lang="en-GB"/>
          </a:p>
        </p:txBody>
      </p:sp>
      <p:sp>
        <p:nvSpPr>
          <p:cNvPr id="3" name="Table Placeholder 2"/>
          <p:cNvSpPr>
            <a:spLocks noGrp="1"/>
          </p:cNvSpPr>
          <p:nvPr>
            <p:ph type="tbl" idx="1"/>
          </p:nvPr>
        </p:nvSpPr>
        <p:spPr>
          <a:xfrm>
            <a:off x="381000" y="1752600"/>
            <a:ext cx="8001000" cy="3962400"/>
          </a:xfrm>
        </p:spPr>
        <p:txBody>
          <a:bodyPr rtlCol="0">
            <a:normAutofit/>
          </a:bodyPr>
          <a:lstStyle/>
          <a:p>
            <a:pPr lvl="0"/>
            <a:endParaRPr lang="en-GB" noProof="0"/>
          </a:p>
        </p:txBody>
      </p:sp>
    </p:spTree>
    <p:extLst>
      <p:ext uri="{BB962C8B-B14F-4D97-AF65-F5344CB8AC3E}">
        <p14:creationId xmlns:p14="http://schemas.microsoft.com/office/powerpoint/2010/main" val="420275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629400" cy="685800"/>
          </a:xfrm>
        </p:spPr>
        <p:txBody>
          <a:bodyPr/>
          <a:lstStyle/>
          <a:p>
            <a:r>
              <a:rPr lang="en-US"/>
              <a:t>Click to edit Master title style</a:t>
            </a:r>
            <a:endParaRPr lang="en-GB"/>
          </a:p>
        </p:txBody>
      </p:sp>
      <p:sp>
        <p:nvSpPr>
          <p:cNvPr id="3" name="Chart Placeholder 2"/>
          <p:cNvSpPr>
            <a:spLocks noGrp="1"/>
          </p:cNvSpPr>
          <p:nvPr>
            <p:ph type="chart" idx="1"/>
          </p:nvPr>
        </p:nvSpPr>
        <p:spPr>
          <a:xfrm>
            <a:off x="381000" y="1752600"/>
            <a:ext cx="8001000" cy="3962400"/>
          </a:xfrm>
        </p:spPr>
        <p:txBody>
          <a:bodyPr rtlCol="0">
            <a:normAutofit/>
          </a:bodyPr>
          <a:lstStyle/>
          <a:p>
            <a:pPr lvl="0"/>
            <a:endParaRPr lang="en-GB" noProof="0"/>
          </a:p>
        </p:txBody>
      </p:sp>
    </p:spTree>
    <p:extLst>
      <p:ext uri="{BB962C8B-B14F-4D97-AF65-F5344CB8AC3E}">
        <p14:creationId xmlns:p14="http://schemas.microsoft.com/office/powerpoint/2010/main" val="3631439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6294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752603"/>
            <a:ext cx="80010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000" y="3810003"/>
            <a:ext cx="80010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21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r">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lang="en-US"/>
              <a:t>Click to edit Master text styles</a:t>
            </a:r>
          </a:p>
        </p:txBody>
      </p:sp>
      <p:sp>
        <p:nvSpPr>
          <p:cNvPr id="10" name="Slide Number Placeholder 5"/>
          <p:cNvSpPr>
            <a:spLocks noGrp="1"/>
          </p:cNvSpPr>
          <p:nvPr>
            <p:ph type="sldNum" sz="quarter" idx="12"/>
          </p:nvPr>
        </p:nvSpPr>
        <p:spPr>
          <a:xfrm>
            <a:off x="35497" y="6455809"/>
            <a:ext cx="504056" cy="356224"/>
          </a:xfrm>
          <a:prstGeom prst="rect">
            <a:avLst/>
          </a:prstGeom>
        </p:spPr>
        <p:txBody>
          <a:bodyPr lIns="91360" tIns="45680" rIns="91360" bIns="45680"/>
          <a:lstStyle>
            <a:lvl1pPr algn="r">
              <a:defRPr sz="1600">
                <a:solidFill>
                  <a:srgbClr val="1192D1"/>
                </a:solidFill>
              </a:defRPr>
            </a:lvl1pPr>
          </a:lstStyle>
          <a:p>
            <a:fld id="{AF51416A-1136-4BEF-891D-29CF580A0AA1}"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6294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752600"/>
            <a:ext cx="39243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457700" y="1752600"/>
            <a:ext cx="3924300" cy="3962400"/>
          </a:xfrm>
        </p:spPr>
        <p:txBody>
          <a:bodyPr rtlCol="0">
            <a:normAutofit/>
          </a:bodyPr>
          <a:lstStyle/>
          <a:p>
            <a:pPr lvl="0"/>
            <a:endParaRPr lang="en-GB" noProof="0"/>
          </a:p>
        </p:txBody>
      </p:sp>
    </p:spTree>
    <p:extLst>
      <p:ext uri="{BB962C8B-B14F-4D97-AF65-F5344CB8AC3E}">
        <p14:creationId xmlns:p14="http://schemas.microsoft.com/office/powerpoint/2010/main" val="101841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57201" y="1268763"/>
            <a:ext cx="8258204" cy="496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4" descr="BW-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11213" y="6455809"/>
            <a:ext cx="2753275" cy="3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a:xfrm>
            <a:off x="35497" y="6455809"/>
            <a:ext cx="504056" cy="356224"/>
          </a:xfrm>
          <a:prstGeom prst="rect">
            <a:avLst/>
          </a:prstGeom>
        </p:spPr>
        <p:txBody>
          <a:bodyPr lIns="91360" tIns="45680" rIns="91360" bIns="45680"/>
          <a:lstStyle>
            <a:lvl1pPr algn="r">
              <a:defRPr sz="1600">
                <a:solidFill>
                  <a:srgbClr val="1192D1"/>
                </a:solidFill>
              </a:defRPr>
            </a:lvl1pPr>
          </a:lstStyle>
          <a:p>
            <a:fld id="{AF51416A-1136-4BEF-891D-29CF580A0AA1}" type="slidenum">
              <a:rPr lang="en-GB" smtClean="0"/>
              <a:pPr/>
              <a:t>‹#›</a:t>
            </a:fld>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37" y="4406906"/>
            <a:ext cx="7772401" cy="1362075"/>
          </a:xfrm>
        </p:spPr>
        <p:txBody>
          <a:bodyPr anchor="t"/>
          <a:lstStyle>
            <a:lvl1pPr algn="r">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37" y="2906715"/>
            <a:ext cx="7772401" cy="1500188"/>
          </a:xfrm>
        </p:spPr>
        <p:txBody>
          <a:bodyPr anchor="b"/>
          <a:lstStyle>
            <a:lvl1pPr marL="0" indent="0" algn="r">
              <a:buNone/>
              <a:defRPr sz="2000">
                <a:solidFill>
                  <a:schemeClr val="tx1">
                    <a:tint val="75000"/>
                  </a:schemeClr>
                </a:solidFill>
              </a:defRPr>
            </a:lvl1pPr>
            <a:lvl2pPr marL="456229" indent="0">
              <a:buNone/>
              <a:defRPr sz="1800">
                <a:solidFill>
                  <a:schemeClr val="tx1">
                    <a:tint val="75000"/>
                  </a:schemeClr>
                </a:solidFill>
              </a:defRPr>
            </a:lvl2pPr>
            <a:lvl3pPr marL="912455" indent="0">
              <a:buNone/>
              <a:defRPr sz="1600">
                <a:solidFill>
                  <a:schemeClr val="tx1">
                    <a:tint val="75000"/>
                  </a:schemeClr>
                </a:solidFill>
              </a:defRPr>
            </a:lvl3pPr>
            <a:lvl4pPr marL="1368684" indent="0">
              <a:buNone/>
              <a:defRPr sz="1400">
                <a:solidFill>
                  <a:schemeClr val="tx1">
                    <a:tint val="75000"/>
                  </a:schemeClr>
                </a:solidFill>
              </a:defRPr>
            </a:lvl4pPr>
            <a:lvl5pPr marL="1824911" indent="0">
              <a:buNone/>
              <a:defRPr sz="1400">
                <a:solidFill>
                  <a:schemeClr val="tx1">
                    <a:tint val="75000"/>
                  </a:schemeClr>
                </a:solidFill>
              </a:defRPr>
            </a:lvl5pPr>
            <a:lvl6pPr marL="2281137" indent="0">
              <a:buNone/>
              <a:defRPr sz="1400">
                <a:solidFill>
                  <a:schemeClr val="tx1">
                    <a:tint val="75000"/>
                  </a:schemeClr>
                </a:solidFill>
              </a:defRPr>
            </a:lvl6pPr>
            <a:lvl7pPr marL="2737362" indent="0">
              <a:buNone/>
              <a:defRPr sz="1400">
                <a:solidFill>
                  <a:schemeClr val="tx1">
                    <a:tint val="75000"/>
                  </a:schemeClr>
                </a:solidFill>
              </a:defRPr>
            </a:lvl7pPr>
            <a:lvl8pPr marL="3193593" indent="0">
              <a:buNone/>
              <a:defRPr sz="1400">
                <a:solidFill>
                  <a:schemeClr val="tx1">
                    <a:tint val="75000"/>
                  </a:schemeClr>
                </a:solidFill>
              </a:defRPr>
            </a:lvl8pPr>
            <a:lvl9pPr marL="3649822" indent="0">
              <a:buNone/>
              <a:defRPr sz="1400">
                <a:solidFill>
                  <a:schemeClr val="tx1">
                    <a:tint val="75000"/>
                  </a:schemeClr>
                </a:solidFill>
              </a:defRPr>
            </a:lvl9pPr>
          </a:lstStyle>
          <a:p>
            <a:pPr lvl="0"/>
            <a:r>
              <a:rPr lang="en-US"/>
              <a:t>Click to edit Master text styles</a:t>
            </a:r>
          </a:p>
        </p:txBody>
      </p:sp>
      <p:sp>
        <p:nvSpPr>
          <p:cNvPr id="10" name="Slide Number Placeholder 5"/>
          <p:cNvSpPr>
            <a:spLocks noGrp="1"/>
          </p:cNvSpPr>
          <p:nvPr>
            <p:ph type="sldNum" sz="quarter" idx="12"/>
          </p:nvPr>
        </p:nvSpPr>
        <p:spPr>
          <a:xfrm>
            <a:off x="35497" y="6455808"/>
            <a:ext cx="504056" cy="356224"/>
          </a:xfrm>
          <a:prstGeom prst="rect">
            <a:avLst/>
          </a:prstGeom>
        </p:spPr>
        <p:txBody>
          <a:bodyPr lIns="91248" tIns="45621" rIns="91248" bIns="45621"/>
          <a:lstStyle>
            <a:lvl1pPr algn="r">
              <a:defRPr sz="1600">
                <a:solidFill>
                  <a:srgbClr val="1192D1"/>
                </a:solidFill>
              </a:defRPr>
            </a:lvl1pPr>
          </a:lstStyle>
          <a:p>
            <a:pPr defTabSz="912455"/>
            <a:fld id="{AF51416A-1136-4BEF-891D-29CF580A0AA1}" type="slidenum">
              <a:rPr lang="en-GB" smtClean="0"/>
              <a:pPr defTabSz="912455"/>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242482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251524" y="1274158"/>
            <a:ext cx="8640960" cy="49685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5"/>
          <p:cNvSpPr>
            <a:spLocks noGrp="1"/>
          </p:cNvSpPr>
          <p:nvPr>
            <p:ph type="sldNum" sz="quarter" idx="12"/>
          </p:nvPr>
        </p:nvSpPr>
        <p:spPr>
          <a:xfrm>
            <a:off x="35497" y="6455808"/>
            <a:ext cx="504056" cy="356224"/>
          </a:xfrm>
          <a:prstGeom prst="rect">
            <a:avLst/>
          </a:prstGeom>
        </p:spPr>
        <p:txBody>
          <a:bodyPr lIns="91248" tIns="45621" rIns="91248" bIns="45621"/>
          <a:lstStyle>
            <a:lvl1pPr algn="r">
              <a:defRPr sz="1600">
                <a:solidFill>
                  <a:srgbClr val="1192D1"/>
                </a:solidFill>
              </a:defRPr>
            </a:lvl1pPr>
          </a:lstStyle>
          <a:p>
            <a:pPr defTabSz="912455"/>
            <a:fld id="{AF51416A-1136-4BEF-891D-29CF580A0AA1}" type="slidenum">
              <a:rPr lang="en-GB" smtClean="0"/>
              <a:pPr defTabSz="912455"/>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426370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8" y="2130550"/>
            <a:ext cx="7772401"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1" y="3886204"/>
            <a:ext cx="6400800" cy="1752600"/>
          </a:xfrm>
        </p:spPr>
        <p:txBody>
          <a:bodyPr/>
          <a:lstStyle>
            <a:lvl1pPr marL="0" indent="0" algn="ctr">
              <a:buNone/>
              <a:defRPr>
                <a:solidFill>
                  <a:schemeClr val="tx1">
                    <a:tint val="75000"/>
                  </a:schemeClr>
                </a:solidFill>
              </a:defRPr>
            </a:lvl1pPr>
            <a:lvl2pPr marL="453161" indent="0" algn="ctr">
              <a:buNone/>
              <a:defRPr>
                <a:solidFill>
                  <a:schemeClr val="tx1">
                    <a:tint val="75000"/>
                  </a:schemeClr>
                </a:solidFill>
              </a:defRPr>
            </a:lvl2pPr>
            <a:lvl3pPr marL="906317" indent="0" algn="ctr">
              <a:buNone/>
              <a:defRPr>
                <a:solidFill>
                  <a:schemeClr val="tx1">
                    <a:tint val="75000"/>
                  </a:schemeClr>
                </a:solidFill>
              </a:defRPr>
            </a:lvl3pPr>
            <a:lvl4pPr marL="1359490" indent="0" algn="ctr">
              <a:buNone/>
              <a:defRPr>
                <a:solidFill>
                  <a:schemeClr val="tx1">
                    <a:tint val="75000"/>
                  </a:schemeClr>
                </a:solidFill>
              </a:defRPr>
            </a:lvl4pPr>
            <a:lvl5pPr marL="1812652" indent="0" algn="ctr">
              <a:buNone/>
              <a:defRPr>
                <a:solidFill>
                  <a:schemeClr val="tx1">
                    <a:tint val="75000"/>
                  </a:schemeClr>
                </a:solidFill>
              </a:defRPr>
            </a:lvl5pPr>
            <a:lvl6pPr marL="2265838" indent="0" algn="ctr">
              <a:buNone/>
              <a:defRPr>
                <a:solidFill>
                  <a:schemeClr val="tx1">
                    <a:tint val="75000"/>
                  </a:schemeClr>
                </a:solidFill>
              </a:defRPr>
            </a:lvl6pPr>
            <a:lvl7pPr marL="2718972" indent="0" algn="ctr">
              <a:buNone/>
              <a:defRPr>
                <a:solidFill>
                  <a:schemeClr val="tx1">
                    <a:tint val="75000"/>
                  </a:schemeClr>
                </a:solidFill>
              </a:defRPr>
            </a:lvl7pPr>
            <a:lvl8pPr marL="3172128" indent="0" algn="ctr">
              <a:buNone/>
              <a:defRPr>
                <a:solidFill>
                  <a:schemeClr val="tx1">
                    <a:tint val="75000"/>
                  </a:schemeClr>
                </a:solidFill>
              </a:defRPr>
            </a:lvl8pPr>
            <a:lvl9pPr marL="36253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6356475"/>
            <a:ext cx="2133600" cy="365125"/>
          </a:xfrm>
          <a:prstGeom prst="rect">
            <a:avLst/>
          </a:prstGeom>
        </p:spPr>
        <p:txBody>
          <a:bodyPr lIns="90647" tIns="45315" rIns="90647" bIns="45315"/>
          <a:lstStyle/>
          <a:p>
            <a:pPr defTabSz="906317"/>
            <a:endParaRPr lang="en-GB">
              <a:solidFill>
                <a:prstClr val="black"/>
              </a:solidFill>
            </a:endParaRPr>
          </a:p>
        </p:txBody>
      </p:sp>
      <p:sp>
        <p:nvSpPr>
          <p:cNvPr id="5" name="Footer Placeholder 4"/>
          <p:cNvSpPr>
            <a:spLocks noGrp="1"/>
          </p:cNvSpPr>
          <p:nvPr>
            <p:ph type="ftr" sz="quarter" idx="11"/>
          </p:nvPr>
        </p:nvSpPr>
        <p:spPr>
          <a:xfrm>
            <a:off x="3124203" y="6356475"/>
            <a:ext cx="2895600" cy="365125"/>
          </a:xfrm>
          <a:prstGeom prst="rect">
            <a:avLst/>
          </a:prstGeom>
        </p:spPr>
        <p:txBody>
          <a:bodyPr lIns="90647" tIns="45315" rIns="90647" bIns="45315"/>
          <a:lstStyle/>
          <a:p>
            <a:pPr defTabSz="906317"/>
            <a:endParaRPr lang="en-GB">
              <a:solidFill>
                <a:prstClr val="black"/>
              </a:solidFill>
            </a:endParaRPr>
          </a:p>
        </p:txBody>
      </p:sp>
      <p:sp>
        <p:nvSpPr>
          <p:cNvPr id="6" name="Slide Number Placeholder 5"/>
          <p:cNvSpPr>
            <a:spLocks noGrp="1"/>
          </p:cNvSpPr>
          <p:nvPr>
            <p:ph type="sldNum" sz="quarter" idx="12"/>
          </p:nvPr>
        </p:nvSpPr>
        <p:spPr>
          <a:xfrm>
            <a:off x="6553205" y="6356475"/>
            <a:ext cx="2133600" cy="365125"/>
          </a:xfrm>
          <a:prstGeom prst="rect">
            <a:avLst/>
          </a:prstGeom>
        </p:spPr>
        <p:txBody>
          <a:bodyPr lIns="90647" tIns="45315" rIns="90647" bIns="45315"/>
          <a:lstStyle/>
          <a:p>
            <a:pPr defTabSz="906317"/>
            <a:fld id="{A1024BA6-BC3D-4E08-A3FA-27CE13A28E0E}" type="slidenum">
              <a:rPr lang="en-GB" smtClean="0">
                <a:solidFill>
                  <a:prstClr val="black"/>
                </a:solidFill>
              </a:rPr>
              <a:pPr defTabSz="906317"/>
              <a:t>‹#›</a:t>
            </a:fld>
            <a:endParaRPr lang="en-GB">
              <a:solidFill>
                <a:prstClr val="black"/>
              </a:solidFill>
            </a:endParaRPr>
          </a:p>
        </p:txBody>
      </p:sp>
    </p:spTree>
    <p:extLst>
      <p:ext uri="{BB962C8B-B14F-4D97-AF65-F5344CB8AC3E}">
        <p14:creationId xmlns:p14="http://schemas.microsoft.com/office/powerpoint/2010/main" val="75304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8" y="367609"/>
            <a:ext cx="2725619" cy="977030"/>
          </a:xfrm>
          <a:prstGeom prst="rect">
            <a:avLst/>
          </a:prstGeom>
        </p:spPr>
      </p:pic>
      <p:grpSp>
        <p:nvGrpSpPr>
          <p:cNvPr id="12" name="Group 11"/>
          <p:cNvGrpSpPr/>
          <p:nvPr userDrawn="1"/>
        </p:nvGrpSpPr>
        <p:grpSpPr>
          <a:xfrm>
            <a:off x="7784182" y="6355552"/>
            <a:ext cx="875462" cy="176636"/>
            <a:chOff x="5197957" y="6385210"/>
            <a:chExt cx="1127454" cy="22747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739" y="6385613"/>
              <a:ext cx="226672" cy="2266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680" y="6385210"/>
              <a:ext cx="227478" cy="2274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209" y="6385613"/>
              <a:ext cx="227478" cy="22667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957" y="6385210"/>
              <a:ext cx="226672" cy="227478"/>
            </a:xfrm>
            <a:prstGeom prst="rect">
              <a:avLst/>
            </a:prstGeom>
          </p:spPr>
        </p:pic>
      </p:grpSp>
      <p:sp>
        <p:nvSpPr>
          <p:cNvPr id="2" name="Title 1"/>
          <p:cNvSpPr>
            <a:spLocks noGrp="1"/>
          </p:cNvSpPr>
          <p:nvPr>
            <p:ph type="ctrTitle"/>
          </p:nvPr>
        </p:nvSpPr>
        <p:spPr>
          <a:xfrm>
            <a:off x="337081" y="1556818"/>
            <a:ext cx="8234558" cy="720079"/>
          </a:xfrm>
        </p:spPr>
        <p:txBody>
          <a:bodyPr>
            <a:normAutofit/>
          </a:bodyPr>
          <a:lstStyle>
            <a:lvl1pPr algn="l">
              <a:defRPr sz="400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365125" y="2420888"/>
            <a:ext cx="8118508" cy="504056"/>
          </a:xfrm>
        </p:spPr>
        <p:txBody>
          <a:bodyPr>
            <a:normAutofit/>
          </a:bodyPr>
          <a:lstStyle>
            <a:lvl1pPr marL="0" indent="0" algn="l">
              <a:buNone/>
              <a:defRPr sz="2000">
                <a:solidFill>
                  <a:srgbClr val="1192D1"/>
                </a:solidFill>
              </a:defRPr>
            </a:lvl1pPr>
            <a:lvl2pPr marL="456266" indent="0" algn="ctr">
              <a:buNone/>
              <a:defRPr>
                <a:solidFill>
                  <a:schemeClr val="tx1">
                    <a:tint val="75000"/>
                  </a:schemeClr>
                </a:solidFill>
              </a:defRPr>
            </a:lvl2pPr>
            <a:lvl3pPr marL="912532" indent="0" algn="ctr">
              <a:buNone/>
              <a:defRPr>
                <a:solidFill>
                  <a:schemeClr val="tx1">
                    <a:tint val="75000"/>
                  </a:schemeClr>
                </a:solidFill>
              </a:defRPr>
            </a:lvl3pPr>
            <a:lvl4pPr marL="1368798" indent="0" algn="ctr">
              <a:buNone/>
              <a:defRPr>
                <a:solidFill>
                  <a:schemeClr val="tx1">
                    <a:tint val="75000"/>
                  </a:schemeClr>
                </a:solidFill>
              </a:defRPr>
            </a:lvl4pPr>
            <a:lvl5pPr marL="1825065" indent="0" algn="ctr">
              <a:buNone/>
              <a:defRPr>
                <a:solidFill>
                  <a:schemeClr val="tx1">
                    <a:tint val="75000"/>
                  </a:schemeClr>
                </a:solidFill>
              </a:defRPr>
            </a:lvl5pPr>
            <a:lvl6pPr marL="2281329" indent="0" algn="ctr">
              <a:buNone/>
              <a:defRPr>
                <a:solidFill>
                  <a:schemeClr val="tx1">
                    <a:tint val="75000"/>
                  </a:schemeClr>
                </a:solidFill>
              </a:defRPr>
            </a:lvl6pPr>
            <a:lvl7pPr marL="2737593" indent="0" algn="ctr">
              <a:buNone/>
              <a:defRPr>
                <a:solidFill>
                  <a:schemeClr val="tx1">
                    <a:tint val="75000"/>
                  </a:schemeClr>
                </a:solidFill>
              </a:defRPr>
            </a:lvl7pPr>
            <a:lvl8pPr marL="3193862" indent="0" algn="ctr">
              <a:buNone/>
              <a:defRPr>
                <a:solidFill>
                  <a:schemeClr val="tx1">
                    <a:tint val="75000"/>
                  </a:schemeClr>
                </a:solidFill>
              </a:defRPr>
            </a:lvl8pPr>
            <a:lvl9pPr marL="3650128" indent="0" algn="ctr">
              <a:buNone/>
              <a:defRPr>
                <a:solidFill>
                  <a:schemeClr val="tx1">
                    <a:tint val="75000"/>
                  </a:schemeClr>
                </a:solidFill>
              </a:defRPr>
            </a:lvl9pPr>
          </a:lstStyle>
          <a:p>
            <a:r>
              <a:rPr lang="en-US"/>
              <a:t>Click to edit Master subtitle style</a:t>
            </a:r>
            <a:endParaRPr lang="en-GB" dirty="0"/>
          </a:p>
        </p:txBody>
      </p:sp>
      <p:sp>
        <p:nvSpPr>
          <p:cNvPr id="20" name="Text Placeholder 19"/>
          <p:cNvSpPr>
            <a:spLocks noGrp="1"/>
          </p:cNvSpPr>
          <p:nvPr>
            <p:ph type="body" sz="quarter" idx="10" hasCustomPrompt="1"/>
          </p:nvPr>
        </p:nvSpPr>
        <p:spPr>
          <a:xfrm>
            <a:off x="365148" y="3081946"/>
            <a:ext cx="7419057" cy="360040"/>
          </a:xfrm>
        </p:spPr>
        <p:txBody>
          <a:bodyPr>
            <a:normAutofit/>
          </a:bodyPr>
          <a:lstStyle>
            <a:lvl1pPr algn="l">
              <a:buNone/>
              <a:defRPr sz="1600" baseline="0">
                <a:solidFill>
                  <a:schemeClr val="bg2"/>
                </a:solidFill>
                <a:latin typeface="Arial" pitchFamily="34" charset="0"/>
                <a:cs typeface="Arial" pitchFamily="34" charset="0"/>
              </a:defRPr>
            </a:lvl1pPr>
          </a:lstStyle>
          <a:p>
            <a:pPr lvl="0"/>
            <a:r>
              <a:rPr lang="en-US" dirty="0"/>
              <a:t>Click to add presenters and email addresses</a:t>
            </a:r>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60032" y="294759"/>
            <a:ext cx="707755" cy="1067449"/>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44916" y="259339"/>
            <a:ext cx="938579" cy="963659"/>
          </a:xfrm>
          <a:prstGeom prst="rect">
            <a:avLst/>
          </a:prstGeom>
        </p:spPr>
      </p:pic>
      <p:pic>
        <p:nvPicPr>
          <p:cNvPr id="19" name="Picture 18"/>
          <p:cNvPicPr>
            <a:picLocks noChangeAspect="1"/>
          </p:cNvPicPr>
          <p:nvPr userDrawn="1"/>
        </p:nvPicPr>
        <p:blipFill rotWithShape="1">
          <a:blip r:embed="rId9" cstate="print">
            <a:extLst>
              <a:ext uri="{28A0092B-C50C-407E-A947-70E740481C1C}">
                <a14:useLocalDpi xmlns:a14="http://schemas.microsoft.com/office/drawing/2010/main" val="0"/>
              </a:ext>
            </a:extLst>
          </a:blip>
          <a:srcRect b="13598"/>
          <a:stretch/>
        </p:blipFill>
        <p:spPr>
          <a:xfrm>
            <a:off x="6867405" y="502786"/>
            <a:ext cx="2097088" cy="551339"/>
          </a:xfrm>
          <a:prstGeom prst="rect">
            <a:avLst/>
          </a:prstGeom>
        </p:spPr>
      </p:pic>
      <p:sp>
        <p:nvSpPr>
          <p:cNvPr id="11" name="TextBox 10"/>
          <p:cNvSpPr txBox="1"/>
          <p:nvPr/>
        </p:nvSpPr>
        <p:spPr>
          <a:xfrm>
            <a:off x="6972392" y="1044565"/>
            <a:ext cx="1887153" cy="318700"/>
          </a:xfrm>
          <a:prstGeom prst="rect">
            <a:avLst/>
          </a:prstGeom>
          <a:solidFill>
            <a:schemeClr val="bg1"/>
          </a:solidFill>
        </p:spPr>
        <p:txBody>
          <a:bodyPr wrap="square" lIns="91255" tIns="45625" rIns="91255" bIns="45625" rtlCol="0">
            <a:spAutoFit/>
          </a:bodyPr>
          <a:lstStyle/>
          <a:p>
            <a:pPr algn="ctr" defTabSz="912532"/>
            <a:r>
              <a:rPr lang="en-GB" sz="700" b="1" dirty="0">
                <a:solidFill>
                  <a:prstClr val="black"/>
                </a:solidFill>
                <a:cs typeface="Arial" pitchFamily="34" charset="0"/>
              </a:rPr>
              <a:t>UK - Actuarial Advisory Firm of the Year</a:t>
            </a:r>
          </a:p>
          <a:p>
            <a:pPr algn="ctr" defTabSz="912532"/>
            <a:r>
              <a:rPr lang="en-GB" sz="700" b="1" dirty="0">
                <a:solidFill>
                  <a:prstClr val="black"/>
                </a:solidFill>
                <a:cs typeface="Arial" pitchFamily="34" charset="0"/>
              </a:rPr>
              <a:t>UK -  Pensions Advisor of the Year</a:t>
            </a:r>
            <a:endParaRPr lang="en-GB" sz="700" dirty="0">
              <a:solidFill>
                <a:prstClr val="black"/>
              </a:solidFill>
              <a:cs typeface="Arial" pitchFamily="34" charset="0"/>
            </a:endParaRPr>
          </a:p>
        </p:txBody>
      </p:sp>
    </p:spTree>
    <p:extLst>
      <p:ext uri="{BB962C8B-B14F-4D97-AF65-F5344CB8AC3E}">
        <p14:creationId xmlns:p14="http://schemas.microsoft.com/office/powerpoint/2010/main" val="73994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4823" y="6198514"/>
            <a:ext cx="1348114" cy="483247"/>
          </a:xfrm>
          <a:prstGeom prst="rect">
            <a:avLst/>
          </a:prstGeom>
        </p:spPr>
      </p:pic>
    </p:spTree>
    <p:extLst>
      <p:ext uri="{BB962C8B-B14F-4D97-AF65-F5344CB8AC3E}">
        <p14:creationId xmlns:p14="http://schemas.microsoft.com/office/powerpoint/2010/main" val="406137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6"/>
          <p:cNvSpPr/>
          <p:nvPr userDrawn="1"/>
        </p:nvSpPr>
        <p:spPr>
          <a:xfrm>
            <a:off x="142878" y="1071565"/>
            <a:ext cx="8858250" cy="5643562"/>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defTabSz="913916">
              <a:defRPr/>
            </a:pPr>
            <a:endParaRPr lang="en-GB">
              <a:solidFill>
                <a:prstClr val="white"/>
              </a:solidFill>
            </a:endParaRPr>
          </a:p>
        </p:txBody>
      </p:sp>
      <p:sp>
        <p:nvSpPr>
          <p:cNvPr id="2" name="Title 1"/>
          <p:cNvSpPr>
            <a:spLocks noGrp="1"/>
          </p:cNvSpPr>
          <p:nvPr>
            <p:ph type="ctrTitle"/>
          </p:nvPr>
        </p:nvSpPr>
        <p:spPr>
          <a:xfrm>
            <a:off x="714348" y="1785929"/>
            <a:ext cx="7772400" cy="1470025"/>
          </a:xfrm>
        </p:spPr>
        <p:txBody>
          <a:bodyPr>
            <a:normAutofit/>
          </a:bodyPr>
          <a:lstStyle>
            <a:lvl1pPr algn="r">
              <a:defRPr sz="4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714348" y="3429000"/>
            <a:ext cx="7786742" cy="1752600"/>
          </a:xfrm>
        </p:spPr>
        <p:txBody>
          <a:bodyPr/>
          <a:lstStyle>
            <a:lvl1pPr marL="0" indent="0" algn="r">
              <a:buNone/>
              <a:defRPr>
                <a:solidFill>
                  <a:schemeClr val="bg1"/>
                </a:solidFill>
              </a:defRPr>
            </a:lvl1pPr>
            <a:lvl2pPr marL="456958" indent="0" algn="ctr">
              <a:buNone/>
              <a:defRPr>
                <a:solidFill>
                  <a:schemeClr val="tx1">
                    <a:tint val="75000"/>
                  </a:schemeClr>
                </a:solidFill>
              </a:defRPr>
            </a:lvl2pPr>
            <a:lvl3pPr marL="913916" indent="0" algn="ctr">
              <a:buNone/>
              <a:defRPr>
                <a:solidFill>
                  <a:schemeClr val="tx1">
                    <a:tint val="75000"/>
                  </a:schemeClr>
                </a:solidFill>
              </a:defRPr>
            </a:lvl3pPr>
            <a:lvl4pPr marL="1370874"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8" indent="0" algn="ctr">
              <a:buNone/>
              <a:defRPr>
                <a:solidFill>
                  <a:schemeClr val="tx1">
                    <a:tint val="75000"/>
                  </a:schemeClr>
                </a:solidFill>
              </a:defRPr>
            </a:lvl7pPr>
            <a:lvl8pPr marL="3198706" indent="0" algn="ctr">
              <a:buNone/>
              <a:defRPr>
                <a:solidFill>
                  <a:schemeClr val="tx1">
                    <a:tint val="75000"/>
                  </a:schemeClr>
                </a:solidFill>
              </a:defRPr>
            </a:lvl8pPr>
            <a:lvl9pPr marL="3655663" indent="0" algn="ctr">
              <a:buNone/>
              <a:defRPr>
                <a:solidFill>
                  <a:schemeClr val="tx1">
                    <a:tint val="75000"/>
                  </a:schemeClr>
                </a:solidFill>
              </a:defRPr>
            </a:lvl9pPr>
          </a:lstStyle>
          <a:p>
            <a:r>
              <a:rPr lang="en-US"/>
              <a:t>Click to edit Master subtitle style</a:t>
            </a:r>
            <a:endParaRPr lang="en-GB" dirty="0"/>
          </a:p>
        </p:txBody>
      </p:sp>
      <p:sp>
        <p:nvSpPr>
          <p:cNvPr id="20" name="Text Placeholder 19"/>
          <p:cNvSpPr>
            <a:spLocks noGrp="1"/>
          </p:cNvSpPr>
          <p:nvPr>
            <p:ph type="body" sz="quarter" idx="10"/>
          </p:nvPr>
        </p:nvSpPr>
        <p:spPr>
          <a:xfrm>
            <a:off x="714376" y="5286378"/>
            <a:ext cx="7786688" cy="1357313"/>
          </a:xfrm>
        </p:spPr>
        <p:txBody>
          <a:bodyPr>
            <a:normAutofit/>
          </a:bodyPr>
          <a:lstStyle>
            <a:lvl1pPr algn="r">
              <a:buNone/>
              <a:defRPr sz="2000"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41042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5"/>
            <a:ext cx="8286808" cy="714380"/>
          </a:xfrm>
          <a:prstGeom prst="rect">
            <a:avLst/>
          </a:prstGeom>
        </p:spPr>
        <p:txBody>
          <a:bodyPr vert="horz" lIns="91360" tIns="45680" rIns="91360" bIns="4568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467544" y="1268764"/>
            <a:ext cx="8280920" cy="4824536"/>
          </a:xfrm>
          <a:prstGeom prst="rect">
            <a:avLst/>
          </a:prstGeom>
        </p:spPr>
        <p:txBody>
          <a:bodyPr vert="horz" lIns="91360" tIns="45680" rIns="91360" bIns="456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ftr="0" dt="0"/>
  <p:txStyles>
    <p:titleStyle>
      <a:lvl1pPr algn="l" defTabSz="913593" rtl="0" eaLnBrk="1" latinLnBrk="0" hangingPunct="1">
        <a:spcBef>
          <a:spcPct val="0"/>
        </a:spcBef>
        <a:buNone/>
        <a:defRPr sz="4000" b="1" kern="1200">
          <a:solidFill>
            <a:schemeClr val="bg2"/>
          </a:solidFill>
          <a:latin typeface="+mj-lt"/>
          <a:ea typeface="+mj-ea"/>
          <a:cs typeface="+mj-cs"/>
        </a:defRPr>
      </a:lvl1pPr>
    </p:titleStyle>
    <p:bodyStyle>
      <a:lvl1pPr marL="342597" indent="-342597" algn="l" defTabSz="913593" rtl="0" eaLnBrk="1" latinLnBrk="0" hangingPunct="1">
        <a:spcBef>
          <a:spcPct val="20000"/>
        </a:spcBef>
        <a:buClr>
          <a:schemeClr val="bg2"/>
        </a:buClr>
        <a:buFont typeface="Arial" pitchFamily="34" charset="0"/>
        <a:buChar char="•"/>
        <a:defRPr sz="2800" b="1" kern="1200" baseline="0">
          <a:solidFill>
            <a:schemeClr val="tx1"/>
          </a:solidFill>
          <a:latin typeface="+mn-lt"/>
          <a:ea typeface="+mn-ea"/>
          <a:cs typeface="+mn-cs"/>
        </a:defRPr>
      </a:lvl1pPr>
      <a:lvl2pPr marL="742295" indent="-285500" algn="l" defTabSz="913593" rtl="0" eaLnBrk="1" latinLnBrk="0" hangingPunct="1">
        <a:spcBef>
          <a:spcPct val="20000"/>
        </a:spcBef>
        <a:buClr>
          <a:schemeClr val="bg2"/>
        </a:buClr>
        <a:buFont typeface="Arial" pitchFamily="34" charset="0"/>
        <a:buChar char="•"/>
        <a:defRPr sz="2600" b="1" kern="1200" baseline="0">
          <a:solidFill>
            <a:schemeClr val="tx1"/>
          </a:solidFill>
          <a:latin typeface="+mn-lt"/>
          <a:ea typeface="+mn-ea"/>
          <a:cs typeface="+mn-cs"/>
        </a:defRPr>
      </a:lvl2pPr>
      <a:lvl3pPr marL="1141992" indent="-228398" algn="l" defTabSz="913593" rtl="0" eaLnBrk="1" latinLnBrk="0" hangingPunct="1">
        <a:spcBef>
          <a:spcPct val="20000"/>
        </a:spcBef>
        <a:buClr>
          <a:schemeClr val="bg2"/>
        </a:buClr>
        <a:buFont typeface="Arial" pitchFamily="34" charset="0"/>
        <a:buChar char="•"/>
        <a:defRPr sz="2400" b="1" kern="1200" baseline="0">
          <a:solidFill>
            <a:schemeClr val="tx1"/>
          </a:solidFill>
          <a:latin typeface="+mn-lt"/>
          <a:ea typeface="+mn-ea"/>
          <a:cs typeface="+mn-cs"/>
        </a:defRPr>
      </a:lvl3pPr>
      <a:lvl4pPr marL="1598789" indent="-228398" algn="l" defTabSz="913593" rtl="0" eaLnBrk="1" latinLnBrk="0" hangingPunct="1">
        <a:spcBef>
          <a:spcPct val="20000"/>
        </a:spcBef>
        <a:buClr>
          <a:schemeClr val="bg2"/>
        </a:buClr>
        <a:buFont typeface="Arial" pitchFamily="34" charset="0"/>
        <a:buChar char="•"/>
        <a:defRPr sz="2200" b="1" kern="1200" baseline="0">
          <a:solidFill>
            <a:schemeClr val="tx1"/>
          </a:solidFill>
          <a:latin typeface="+mn-lt"/>
          <a:ea typeface="+mn-ea"/>
          <a:cs typeface="+mn-cs"/>
        </a:defRPr>
      </a:lvl4pPr>
      <a:lvl5pPr marL="2055585" indent="-228398" algn="l" defTabSz="913593" rtl="0" eaLnBrk="1" latinLnBrk="0" hangingPunct="1">
        <a:spcBef>
          <a:spcPct val="20000"/>
        </a:spcBef>
        <a:buClr>
          <a:schemeClr val="bg2"/>
        </a:buClr>
        <a:buFont typeface="Arial" pitchFamily="34" charset="0"/>
        <a:buChar char="•"/>
        <a:defRPr sz="2000" b="1" kern="1200" baseline="0">
          <a:solidFill>
            <a:schemeClr val="tx1"/>
          </a:solidFill>
          <a:latin typeface="+mn-lt"/>
          <a:ea typeface="+mn-ea"/>
          <a:cs typeface="+mn-cs"/>
        </a:defRPr>
      </a:lvl5pPr>
      <a:lvl6pPr marL="2512383" indent="-228398" algn="l" defTabSz="9135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78" indent="-228398" algn="l" defTabSz="9135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76" indent="-228398" algn="l" defTabSz="9135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73" indent="-228398" algn="l" defTabSz="9135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4" y="549202"/>
            <a:ext cx="8640960" cy="714381"/>
          </a:xfrm>
          <a:prstGeom prst="rect">
            <a:avLst/>
          </a:prstGeom>
        </p:spPr>
        <p:txBody>
          <a:bodyPr vert="horz" lIns="91248" tIns="45621" rIns="91248" bIns="45621"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4" y="1335569"/>
            <a:ext cx="8640960" cy="4824535"/>
          </a:xfrm>
          <a:prstGeom prst="rect">
            <a:avLst/>
          </a:prstGeom>
        </p:spPr>
        <p:txBody>
          <a:bodyPr vert="horz" lIns="91248" tIns="45621" rIns="91248" bIns="456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265835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715" r:id="rId5"/>
  </p:sldLayoutIdLst>
  <p:hf hdr="0" ftr="0" dt="0"/>
  <p:txStyles>
    <p:titleStyle>
      <a:lvl1pPr algn="l" defTabSz="912455" rtl="0" eaLnBrk="1" latinLnBrk="0" hangingPunct="1">
        <a:spcBef>
          <a:spcPct val="0"/>
        </a:spcBef>
        <a:buNone/>
        <a:defRPr sz="3000" b="1"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171" indent="-342171" algn="l" defTabSz="912455" rtl="0" eaLnBrk="1" latinLnBrk="0" hangingPunct="1">
        <a:spcBef>
          <a:spcPts val="0"/>
        </a:spcBef>
        <a:spcAft>
          <a:spcPts val="1200"/>
        </a:spcAft>
        <a:buClr>
          <a:srgbClr val="F6871F"/>
        </a:buClr>
        <a:buFont typeface="Arial" pitchFamily="34" charset="0"/>
        <a:buChar char="•"/>
        <a:defRPr sz="2400" b="0" kern="1200" baseline="0">
          <a:solidFill>
            <a:srgbClr val="00446A"/>
          </a:solidFill>
          <a:latin typeface="Segoe UI" panose="020B0502040204020203" pitchFamily="34" charset="0"/>
          <a:ea typeface="Segoe UI" panose="020B0502040204020203" pitchFamily="34" charset="0"/>
          <a:cs typeface="Segoe UI" panose="020B0502040204020203" pitchFamily="34" charset="0"/>
        </a:defRPr>
      </a:lvl1pPr>
      <a:lvl2pPr marL="741370" indent="-285144" algn="l" defTabSz="912455" rtl="0" eaLnBrk="1" latinLnBrk="0" hangingPunct="1">
        <a:spcBef>
          <a:spcPts val="0"/>
        </a:spcBef>
        <a:spcAft>
          <a:spcPts val="1200"/>
        </a:spcAft>
        <a:buClr>
          <a:srgbClr val="F6871F"/>
        </a:buClr>
        <a:buFont typeface="Arial" pitchFamily="34" charset="0"/>
        <a:buChar char="•"/>
        <a:defRPr sz="2400" b="0" kern="1200" baseline="0">
          <a:solidFill>
            <a:srgbClr val="00446A"/>
          </a:solidFill>
          <a:latin typeface="Segoe UI" panose="020B0502040204020203" pitchFamily="34" charset="0"/>
          <a:ea typeface="Segoe UI" panose="020B0502040204020203" pitchFamily="34" charset="0"/>
          <a:cs typeface="Segoe UI" panose="020B0502040204020203" pitchFamily="34" charset="0"/>
        </a:defRPr>
      </a:lvl2pPr>
      <a:lvl3pPr marL="1140571" indent="-228114" algn="l" defTabSz="912455" rtl="0" eaLnBrk="1" latinLnBrk="0" hangingPunct="1">
        <a:spcBef>
          <a:spcPts val="0"/>
        </a:spcBef>
        <a:spcAft>
          <a:spcPts val="1200"/>
        </a:spcAft>
        <a:buClr>
          <a:srgbClr val="F6871F"/>
        </a:buClr>
        <a:buFont typeface="Arial" pitchFamily="34" charset="0"/>
        <a:buChar char="•"/>
        <a:defRPr sz="2400" b="0" kern="1200" baseline="0">
          <a:solidFill>
            <a:srgbClr val="00446A"/>
          </a:solidFill>
          <a:latin typeface="Segoe UI" panose="020B0502040204020203" pitchFamily="34" charset="0"/>
          <a:ea typeface="Segoe UI" panose="020B0502040204020203" pitchFamily="34" charset="0"/>
          <a:cs typeface="Segoe UI" panose="020B0502040204020203" pitchFamily="34" charset="0"/>
        </a:defRPr>
      </a:lvl3pPr>
      <a:lvl4pPr marL="1596799" indent="-228114" algn="l" defTabSz="912455" rtl="0" eaLnBrk="1" latinLnBrk="0" hangingPunct="1">
        <a:spcBef>
          <a:spcPts val="0"/>
        </a:spcBef>
        <a:spcAft>
          <a:spcPts val="1200"/>
        </a:spcAft>
        <a:buClr>
          <a:srgbClr val="F6871F"/>
        </a:buClr>
        <a:buFont typeface="Arial" pitchFamily="34" charset="0"/>
        <a:buChar char="•"/>
        <a:defRPr sz="2400" b="0" kern="1200" baseline="0">
          <a:solidFill>
            <a:srgbClr val="00446A"/>
          </a:solidFill>
          <a:latin typeface="Segoe UI" panose="020B0502040204020203" pitchFamily="34" charset="0"/>
          <a:ea typeface="Segoe UI" panose="020B0502040204020203" pitchFamily="34" charset="0"/>
          <a:cs typeface="Segoe UI" panose="020B0502040204020203" pitchFamily="34" charset="0"/>
        </a:defRPr>
      </a:lvl4pPr>
      <a:lvl5pPr marL="2053022" indent="-228114" algn="l" defTabSz="912455" rtl="0" eaLnBrk="1" latinLnBrk="0" hangingPunct="1">
        <a:spcBef>
          <a:spcPts val="0"/>
        </a:spcBef>
        <a:spcAft>
          <a:spcPts val="1200"/>
        </a:spcAft>
        <a:buClr>
          <a:srgbClr val="F6871F"/>
        </a:buClr>
        <a:buFont typeface="Arial" pitchFamily="34" charset="0"/>
        <a:buChar char="•"/>
        <a:defRPr sz="2400" b="0" kern="1200" baseline="0">
          <a:solidFill>
            <a:srgbClr val="00446A"/>
          </a:solidFill>
          <a:latin typeface="Segoe UI" panose="020B0502040204020203" pitchFamily="34" charset="0"/>
          <a:ea typeface="Segoe UI" panose="020B0502040204020203" pitchFamily="34" charset="0"/>
          <a:cs typeface="Segoe UI" panose="020B0502040204020203" pitchFamily="34" charset="0"/>
        </a:defRPr>
      </a:lvl5pPr>
      <a:lvl6pPr marL="2509245" indent="-228114" algn="l" defTabSz="9124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469" indent="-228114" algn="l" defTabSz="9124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704" indent="-228114" algn="l" defTabSz="9124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928" indent="-228114" algn="l" defTabSz="9124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55" rtl="0" eaLnBrk="1" latinLnBrk="0" hangingPunct="1">
        <a:defRPr sz="1800" kern="1200">
          <a:solidFill>
            <a:schemeClr val="tx1"/>
          </a:solidFill>
          <a:latin typeface="+mn-lt"/>
          <a:ea typeface="+mn-ea"/>
          <a:cs typeface="+mn-cs"/>
        </a:defRPr>
      </a:lvl1pPr>
      <a:lvl2pPr marL="456229" algn="l" defTabSz="912455" rtl="0" eaLnBrk="1" latinLnBrk="0" hangingPunct="1">
        <a:defRPr sz="1800" kern="1200">
          <a:solidFill>
            <a:schemeClr val="tx1"/>
          </a:solidFill>
          <a:latin typeface="+mn-lt"/>
          <a:ea typeface="+mn-ea"/>
          <a:cs typeface="+mn-cs"/>
        </a:defRPr>
      </a:lvl2pPr>
      <a:lvl3pPr marL="912455" algn="l" defTabSz="912455" rtl="0" eaLnBrk="1" latinLnBrk="0" hangingPunct="1">
        <a:defRPr sz="1800" kern="1200">
          <a:solidFill>
            <a:schemeClr val="tx1"/>
          </a:solidFill>
          <a:latin typeface="+mn-lt"/>
          <a:ea typeface="+mn-ea"/>
          <a:cs typeface="+mn-cs"/>
        </a:defRPr>
      </a:lvl3pPr>
      <a:lvl4pPr marL="1368684" algn="l" defTabSz="912455" rtl="0" eaLnBrk="1" latinLnBrk="0" hangingPunct="1">
        <a:defRPr sz="1800" kern="1200">
          <a:solidFill>
            <a:schemeClr val="tx1"/>
          </a:solidFill>
          <a:latin typeface="+mn-lt"/>
          <a:ea typeface="+mn-ea"/>
          <a:cs typeface="+mn-cs"/>
        </a:defRPr>
      </a:lvl4pPr>
      <a:lvl5pPr marL="1824911" algn="l" defTabSz="912455" rtl="0" eaLnBrk="1" latinLnBrk="0" hangingPunct="1">
        <a:defRPr sz="1800" kern="1200">
          <a:solidFill>
            <a:schemeClr val="tx1"/>
          </a:solidFill>
          <a:latin typeface="+mn-lt"/>
          <a:ea typeface="+mn-ea"/>
          <a:cs typeface="+mn-cs"/>
        </a:defRPr>
      </a:lvl5pPr>
      <a:lvl6pPr marL="2281137" algn="l" defTabSz="912455" rtl="0" eaLnBrk="1" latinLnBrk="0" hangingPunct="1">
        <a:defRPr sz="1800" kern="1200">
          <a:solidFill>
            <a:schemeClr val="tx1"/>
          </a:solidFill>
          <a:latin typeface="+mn-lt"/>
          <a:ea typeface="+mn-ea"/>
          <a:cs typeface="+mn-cs"/>
        </a:defRPr>
      </a:lvl6pPr>
      <a:lvl7pPr marL="2737362" algn="l" defTabSz="912455" rtl="0" eaLnBrk="1" latinLnBrk="0" hangingPunct="1">
        <a:defRPr sz="1800" kern="1200">
          <a:solidFill>
            <a:schemeClr val="tx1"/>
          </a:solidFill>
          <a:latin typeface="+mn-lt"/>
          <a:ea typeface="+mn-ea"/>
          <a:cs typeface="+mn-cs"/>
        </a:defRPr>
      </a:lvl7pPr>
      <a:lvl8pPr marL="3193593" algn="l" defTabSz="912455" rtl="0" eaLnBrk="1" latinLnBrk="0" hangingPunct="1">
        <a:defRPr sz="1800" kern="1200">
          <a:solidFill>
            <a:schemeClr val="tx1"/>
          </a:solidFill>
          <a:latin typeface="+mn-lt"/>
          <a:ea typeface="+mn-ea"/>
          <a:cs typeface="+mn-cs"/>
        </a:defRPr>
      </a:lvl8pPr>
      <a:lvl9pPr marL="3649822" algn="l" defTabSz="9124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428625" y="928689"/>
            <a:ext cx="8286750" cy="714375"/>
          </a:xfrm>
          <a:prstGeom prst="rect">
            <a:avLst/>
          </a:prstGeom>
          <a:noFill/>
          <a:ln w="9525">
            <a:noFill/>
            <a:miter lim="800000"/>
            <a:headEnd/>
            <a:tailEnd/>
          </a:ln>
        </p:spPr>
        <p:txBody>
          <a:bodyPr vert="horz" wrap="square" lIns="91392" tIns="45696" rIns="91392" bIns="45696" numCol="1" anchor="t" anchorCtr="0" compatLnSpc="1">
            <a:prstTxWarp prst="textNoShape">
              <a:avLst/>
            </a:prstTxWarp>
          </a:bodyPr>
          <a:lstStyle/>
          <a:p>
            <a:pPr lvl="0"/>
            <a:r>
              <a:rPr lang="en-US"/>
              <a:t>Click to edit Master title style</a:t>
            </a:r>
            <a:endParaRPr lang="en-GB"/>
          </a:p>
        </p:txBody>
      </p:sp>
      <p:sp>
        <p:nvSpPr>
          <p:cNvPr id="4100" name="Text Placeholder 2"/>
          <p:cNvSpPr>
            <a:spLocks noGrp="1"/>
          </p:cNvSpPr>
          <p:nvPr>
            <p:ph type="body" idx="1"/>
          </p:nvPr>
        </p:nvSpPr>
        <p:spPr bwMode="auto">
          <a:xfrm>
            <a:off x="457203" y="1714500"/>
            <a:ext cx="8258175" cy="4643438"/>
          </a:xfrm>
          <a:prstGeom prst="rect">
            <a:avLst/>
          </a:prstGeom>
          <a:noFill/>
          <a:ln w="9525">
            <a:noFill/>
            <a:miter lim="800000"/>
            <a:headEnd/>
            <a:tailEnd/>
          </a:ln>
        </p:spPr>
        <p:txBody>
          <a:bodyPr vert="horz" wrap="square" lIns="91392" tIns="45696" rIns="91392" bIns="4569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357441" y="6572250"/>
            <a:ext cx="1990725" cy="285750"/>
          </a:xfrm>
          <a:prstGeom prst="rect">
            <a:avLst/>
          </a:prstGeom>
        </p:spPr>
        <p:txBody>
          <a:bodyPr vert="horz" lIns="91392" tIns="45696" rIns="91392" bIns="45696" rtlCol="0" anchor="ctr"/>
          <a:lstStyle>
            <a:lvl1pPr algn="l" fontAlgn="auto">
              <a:spcBef>
                <a:spcPts val="0"/>
              </a:spcBef>
              <a:spcAft>
                <a:spcPts val="0"/>
              </a:spcAft>
              <a:defRPr sz="1000">
                <a:solidFill>
                  <a:schemeClr val="bg1"/>
                </a:solidFill>
                <a:latin typeface="+mn-lt"/>
              </a:defRPr>
            </a:lvl1pPr>
          </a:lstStyle>
          <a:p>
            <a:pPr defTabSz="913916">
              <a:defRPr/>
            </a:pPr>
            <a:endParaRPr lang="en-GB" dirty="0">
              <a:solidFill>
                <a:prstClr val="white"/>
              </a:solidFill>
            </a:endParaRPr>
          </a:p>
        </p:txBody>
      </p:sp>
      <p:sp>
        <p:nvSpPr>
          <p:cNvPr id="5" name="Footer Placeholder 4"/>
          <p:cNvSpPr>
            <a:spLocks noGrp="1"/>
          </p:cNvSpPr>
          <p:nvPr>
            <p:ph type="ftr" sz="quarter" idx="3"/>
          </p:nvPr>
        </p:nvSpPr>
        <p:spPr>
          <a:xfrm>
            <a:off x="4286250" y="6572250"/>
            <a:ext cx="4357688" cy="285750"/>
          </a:xfrm>
          <a:prstGeom prst="rect">
            <a:avLst/>
          </a:prstGeom>
        </p:spPr>
        <p:txBody>
          <a:bodyPr vert="horz" lIns="91392" tIns="45696" rIns="91392" bIns="45696" rtlCol="0" anchor="ctr"/>
          <a:lstStyle>
            <a:lvl1pPr algn="ctr" fontAlgn="auto">
              <a:spcBef>
                <a:spcPts val="0"/>
              </a:spcBef>
              <a:spcAft>
                <a:spcPts val="0"/>
              </a:spcAft>
              <a:defRPr sz="1000">
                <a:solidFill>
                  <a:schemeClr val="bg1"/>
                </a:solidFill>
                <a:latin typeface="+mn-lt"/>
              </a:defRPr>
            </a:lvl1pPr>
          </a:lstStyle>
          <a:p>
            <a:pPr defTabSz="913916">
              <a:defRPr/>
            </a:pPr>
            <a:endParaRPr lang="en-GB">
              <a:solidFill>
                <a:prstClr val="white"/>
              </a:solidFill>
            </a:endParaRPr>
          </a:p>
        </p:txBody>
      </p:sp>
      <p:sp>
        <p:nvSpPr>
          <p:cNvPr id="6" name="Slide Number Placeholder 5"/>
          <p:cNvSpPr>
            <a:spLocks noGrp="1"/>
          </p:cNvSpPr>
          <p:nvPr>
            <p:ph type="sldNum" sz="quarter" idx="4"/>
          </p:nvPr>
        </p:nvSpPr>
        <p:spPr>
          <a:xfrm>
            <a:off x="8715378" y="6572250"/>
            <a:ext cx="428625" cy="285750"/>
          </a:xfrm>
          <a:prstGeom prst="rect">
            <a:avLst/>
          </a:prstGeom>
        </p:spPr>
        <p:txBody>
          <a:bodyPr vert="horz" lIns="91392" tIns="45696" rIns="91392" bIns="45696" rtlCol="0" anchor="ctr"/>
          <a:lstStyle>
            <a:lvl1pPr algn="r" fontAlgn="auto">
              <a:spcBef>
                <a:spcPts val="0"/>
              </a:spcBef>
              <a:spcAft>
                <a:spcPts val="0"/>
              </a:spcAft>
              <a:defRPr sz="1000">
                <a:solidFill>
                  <a:schemeClr val="bg1"/>
                </a:solidFill>
                <a:latin typeface="+mn-lt"/>
              </a:defRPr>
            </a:lvl1pPr>
          </a:lstStyle>
          <a:p>
            <a:pPr defTabSz="913916">
              <a:defRPr/>
            </a:pPr>
            <a:fld id="{1834B755-A558-48E5-99C3-C2AE8A3A91C4}" type="slidenum">
              <a:rPr lang="en-GB" smtClean="0">
                <a:solidFill>
                  <a:prstClr val="white"/>
                </a:solidFill>
              </a:rPr>
              <a:pPr defTabSz="913916">
                <a:defRPr/>
              </a:pPr>
              <a:t>‹#›</a:t>
            </a:fld>
            <a:endParaRPr lang="en-GB" dirty="0">
              <a:solidFill>
                <a:prstClr val="white"/>
              </a:solidFill>
            </a:endParaRPr>
          </a:p>
        </p:txBody>
      </p:sp>
    </p:spTree>
    <p:extLst>
      <p:ext uri="{BB962C8B-B14F-4D97-AF65-F5344CB8AC3E}">
        <p14:creationId xmlns:p14="http://schemas.microsoft.com/office/powerpoint/2010/main" val="24015234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rtl="0" eaLnBrk="0" fontAlgn="base" hangingPunct="0">
        <a:spcBef>
          <a:spcPct val="0"/>
        </a:spcBef>
        <a:spcAft>
          <a:spcPct val="0"/>
        </a:spcAft>
        <a:defRPr sz="4000" kern="1200">
          <a:solidFill>
            <a:schemeClr val="bg2"/>
          </a:solidFill>
          <a:latin typeface="+mj-lt"/>
          <a:ea typeface="+mj-ea"/>
          <a:cs typeface="+mj-cs"/>
        </a:defRPr>
      </a:lvl1pPr>
      <a:lvl2pPr algn="l" rtl="0" eaLnBrk="0" fontAlgn="base" hangingPunct="0">
        <a:spcBef>
          <a:spcPct val="0"/>
        </a:spcBef>
        <a:spcAft>
          <a:spcPct val="0"/>
        </a:spcAft>
        <a:defRPr sz="4000">
          <a:solidFill>
            <a:schemeClr val="bg2"/>
          </a:solidFill>
          <a:latin typeface="Arial" charset="0"/>
        </a:defRPr>
      </a:lvl2pPr>
      <a:lvl3pPr algn="l" rtl="0" eaLnBrk="0" fontAlgn="base" hangingPunct="0">
        <a:spcBef>
          <a:spcPct val="0"/>
        </a:spcBef>
        <a:spcAft>
          <a:spcPct val="0"/>
        </a:spcAft>
        <a:defRPr sz="4000">
          <a:solidFill>
            <a:schemeClr val="bg2"/>
          </a:solidFill>
          <a:latin typeface="Arial" charset="0"/>
        </a:defRPr>
      </a:lvl3pPr>
      <a:lvl4pPr algn="l" rtl="0" eaLnBrk="0" fontAlgn="base" hangingPunct="0">
        <a:spcBef>
          <a:spcPct val="0"/>
        </a:spcBef>
        <a:spcAft>
          <a:spcPct val="0"/>
        </a:spcAft>
        <a:defRPr sz="4000">
          <a:solidFill>
            <a:schemeClr val="bg2"/>
          </a:solidFill>
          <a:latin typeface="Arial" charset="0"/>
        </a:defRPr>
      </a:lvl4pPr>
      <a:lvl5pPr algn="l" rtl="0" eaLnBrk="0" fontAlgn="base" hangingPunct="0">
        <a:spcBef>
          <a:spcPct val="0"/>
        </a:spcBef>
        <a:spcAft>
          <a:spcPct val="0"/>
        </a:spcAft>
        <a:defRPr sz="4000">
          <a:solidFill>
            <a:schemeClr val="bg2"/>
          </a:solidFill>
          <a:latin typeface="Arial" charset="0"/>
        </a:defRPr>
      </a:lvl5pPr>
      <a:lvl6pPr marL="456958" algn="l" rtl="0" fontAlgn="base">
        <a:spcBef>
          <a:spcPct val="0"/>
        </a:spcBef>
        <a:spcAft>
          <a:spcPct val="0"/>
        </a:spcAft>
        <a:defRPr sz="4000">
          <a:solidFill>
            <a:schemeClr val="bg2"/>
          </a:solidFill>
          <a:latin typeface="Arial" charset="0"/>
        </a:defRPr>
      </a:lvl6pPr>
      <a:lvl7pPr marL="913916" algn="l" rtl="0" fontAlgn="base">
        <a:spcBef>
          <a:spcPct val="0"/>
        </a:spcBef>
        <a:spcAft>
          <a:spcPct val="0"/>
        </a:spcAft>
        <a:defRPr sz="4000">
          <a:solidFill>
            <a:schemeClr val="bg2"/>
          </a:solidFill>
          <a:latin typeface="Arial" charset="0"/>
        </a:defRPr>
      </a:lvl7pPr>
      <a:lvl8pPr marL="1370874" algn="l" rtl="0" fontAlgn="base">
        <a:spcBef>
          <a:spcPct val="0"/>
        </a:spcBef>
        <a:spcAft>
          <a:spcPct val="0"/>
        </a:spcAft>
        <a:defRPr sz="4000">
          <a:solidFill>
            <a:schemeClr val="bg2"/>
          </a:solidFill>
          <a:latin typeface="Arial" charset="0"/>
        </a:defRPr>
      </a:lvl8pPr>
      <a:lvl9pPr marL="1827832" algn="l" rtl="0" fontAlgn="base">
        <a:spcBef>
          <a:spcPct val="0"/>
        </a:spcBef>
        <a:spcAft>
          <a:spcPct val="0"/>
        </a:spcAft>
        <a:defRPr sz="4000">
          <a:solidFill>
            <a:schemeClr val="bg2"/>
          </a:solidFill>
          <a:latin typeface="Arial" charset="0"/>
        </a:defRPr>
      </a:lvl9pPr>
    </p:titleStyle>
    <p:bodyStyle>
      <a:lvl1pPr marL="342718" indent="-342718" algn="l" rtl="0" eaLnBrk="0" fontAlgn="base" hangingPunct="0">
        <a:spcBef>
          <a:spcPct val="20000"/>
        </a:spcBef>
        <a:spcAft>
          <a:spcPct val="0"/>
        </a:spcAft>
        <a:buClr>
          <a:srgbClr val="1192D1"/>
        </a:buClr>
        <a:buFont typeface="Arial" pitchFamily="34" charset="0"/>
        <a:buChar char="•"/>
        <a:defRPr sz="3200" kern="1200">
          <a:solidFill>
            <a:srgbClr val="00446A"/>
          </a:solidFill>
          <a:latin typeface="+mn-lt"/>
          <a:ea typeface="+mn-ea"/>
          <a:cs typeface="+mn-cs"/>
        </a:defRPr>
      </a:lvl1pPr>
      <a:lvl2pPr marL="742557" indent="-285600" algn="l" rtl="0" eaLnBrk="0" fontAlgn="base" hangingPunct="0">
        <a:spcBef>
          <a:spcPct val="20000"/>
        </a:spcBef>
        <a:spcAft>
          <a:spcPct val="0"/>
        </a:spcAft>
        <a:buClr>
          <a:srgbClr val="1192D1"/>
        </a:buClr>
        <a:buFont typeface="Courier New" pitchFamily="49" charset="0"/>
        <a:buChar char="o"/>
        <a:defRPr sz="2800" kern="1200">
          <a:solidFill>
            <a:srgbClr val="00446A"/>
          </a:solidFill>
          <a:latin typeface="+mn-lt"/>
          <a:ea typeface="+mn-ea"/>
          <a:cs typeface="+mn-cs"/>
        </a:defRPr>
      </a:lvl2pPr>
      <a:lvl3pPr marL="1142395" indent="-228479" algn="l" rtl="0" eaLnBrk="0" fontAlgn="base" hangingPunct="0">
        <a:spcBef>
          <a:spcPct val="20000"/>
        </a:spcBef>
        <a:spcAft>
          <a:spcPct val="0"/>
        </a:spcAft>
        <a:buClr>
          <a:srgbClr val="1192D1"/>
        </a:buClr>
        <a:buFont typeface="Courier New" pitchFamily="49" charset="0"/>
        <a:buChar char="o"/>
        <a:defRPr sz="2400" kern="1200">
          <a:solidFill>
            <a:srgbClr val="00446A"/>
          </a:solidFill>
          <a:latin typeface="+mn-lt"/>
          <a:ea typeface="+mn-ea"/>
          <a:cs typeface="+mn-cs"/>
        </a:defRPr>
      </a:lvl3pPr>
      <a:lvl4pPr marL="1599353" indent="-228479" algn="l" rtl="0" eaLnBrk="0" fontAlgn="base" hangingPunct="0">
        <a:spcBef>
          <a:spcPct val="20000"/>
        </a:spcBef>
        <a:spcAft>
          <a:spcPct val="0"/>
        </a:spcAft>
        <a:buClr>
          <a:srgbClr val="1192D1"/>
        </a:buClr>
        <a:buFont typeface="Courier New" pitchFamily="49" charset="0"/>
        <a:buChar char="o"/>
        <a:defRPr sz="2000" kern="1200">
          <a:solidFill>
            <a:srgbClr val="00446A"/>
          </a:solidFill>
          <a:latin typeface="+mn-lt"/>
          <a:ea typeface="+mn-ea"/>
          <a:cs typeface="+mn-cs"/>
        </a:defRPr>
      </a:lvl4pPr>
      <a:lvl5pPr marL="2056311" indent="-228479" algn="l" rtl="0" eaLnBrk="0" fontAlgn="base" hangingPunct="0">
        <a:spcBef>
          <a:spcPct val="20000"/>
        </a:spcBef>
        <a:spcAft>
          <a:spcPct val="0"/>
        </a:spcAft>
        <a:buClr>
          <a:srgbClr val="1192D1"/>
        </a:buClr>
        <a:buFont typeface="Courier New" pitchFamily="49" charset="0"/>
        <a:buChar char="o"/>
        <a:defRPr sz="2000" kern="1200">
          <a:solidFill>
            <a:srgbClr val="00446A"/>
          </a:solidFill>
          <a:latin typeface="+mn-lt"/>
          <a:ea typeface="+mn-ea"/>
          <a:cs typeface="+mn-cs"/>
        </a:defRPr>
      </a:lvl5pPr>
      <a:lvl6pPr marL="2513269"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6"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5"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3"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6" rtl="0" eaLnBrk="1" latinLnBrk="0" hangingPunct="1">
        <a:defRPr sz="1800" kern="1200">
          <a:solidFill>
            <a:schemeClr val="tx1"/>
          </a:solidFill>
          <a:latin typeface="+mn-lt"/>
          <a:ea typeface="+mn-ea"/>
          <a:cs typeface="+mn-cs"/>
        </a:defRPr>
      </a:lvl1pPr>
      <a:lvl2pPr marL="456958" algn="l" defTabSz="913916" rtl="0" eaLnBrk="1" latinLnBrk="0" hangingPunct="1">
        <a:defRPr sz="1800" kern="1200">
          <a:solidFill>
            <a:schemeClr val="tx1"/>
          </a:solidFill>
          <a:latin typeface="+mn-lt"/>
          <a:ea typeface="+mn-ea"/>
          <a:cs typeface="+mn-cs"/>
        </a:defRPr>
      </a:lvl2pPr>
      <a:lvl3pPr marL="913916" algn="l" defTabSz="913916" rtl="0" eaLnBrk="1" latinLnBrk="0" hangingPunct="1">
        <a:defRPr sz="1800" kern="1200">
          <a:solidFill>
            <a:schemeClr val="tx1"/>
          </a:solidFill>
          <a:latin typeface="+mn-lt"/>
          <a:ea typeface="+mn-ea"/>
          <a:cs typeface="+mn-cs"/>
        </a:defRPr>
      </a:lvl3pPr>
      <a:lvl4pPr marL="1370874" algn="l" defTabSz="913916" rtl="0" eaLnBrk="1" latinLnBrk="0" hangingPunct="1">
        <a:defRPr sz="1800" kern="1200">
          <a:solidFill>
            <a:schemeClr val="tx1"/>
          </a:solidFill>
          <a:latin typeface="+mn-lt"/>
          <a:ea typeface="+mn-ea"/>
          <a:cs typeface="+mn-cs"/>
        </a:defRPr>
      </a:lvl4pPr>
      <a:lvl5pPr marL="1827832" algn="l" defTabSz="913916" rtl="0" eaLnBrk="1" latinLnBrk="0" hangingPunct="1">
        <a:defRPr sz="1800" kern="1200">
          <a:solidFill>
            <a:schemeClr val="tx1"/>
          </a:solidFill>
          <a:latin typeface="+mn-lt"/>
          <a:ea typeface="+mn-ea"/>
          <a:cs typeface="+mn-cs"/>
        </a:defRPr>
      </a:lvl5pPr>
      <a:lvl6pPr marL="2284789" algn="l" defTabSz="913916" rtl="0" eaLnBrk="1" latinLnBrk="0" hangingPunct="1">
        <a:defRPr sz="1800" kern="1200">
          <a:solidFill>
            <a:schemeClr val="tx1"/>
          </a:solidFill>
          <a:latin typeface="+mn-lt"/>
          <a:ea typeface="+mn-ea"/>
          <a:cs typeface="+mn-cs"/>
        </a:defRPr>
      </a:lvl6pPr>
      <a:lvl7pPr marL="2741748" algn="l" defTabSz="913916" rtl="0" eaLnBrk="1" latinLnBrk="0" hangingPunct="1">
        <a:defRPr sz="1800" kern="1200">
          <a:solidFill>
            <a:schemeClr val="tx1"/>
          </a:solidFill>
          <a:latin typeface="+mn-lt"/>
          <a:ea typeface="+mn-ea"/>
          <a:cs typeface="+mn-cs"/>
        </a:defRPr>
      </a:lvl7pPr>
      <a:lvl8pPr marL="3198706" algn="l" defTabSz="913916" rtl="0" eaLnBrk="1" latinLnBrk="0" hangingPunct="1">
        <a:defRPr sz="1800" kern="1200">
          <a:solidFill>
            <a:schemeClr val="tx1"/>
          </a:solidFill>
          <a:latin typeface="+mn-lt"/>
          <a:ea typeface="+mn-ea"/>
          <a:cs typeface="+mn-cs"/>
        </a:defRPr>
      </a:lvl8pPr>
      <a:lvl9pPr marL="3655663" algn="l" defTabSz="9139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6.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34.jpe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1.xml"/><Relationship Id="rId7" Type="http://schemas.openxmlformats.org/officeDocument/2006/relationships/image" Target="../media/image36.png"/><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15118" y="2162532"/>
            <a:ext cx="8234558" cy="720080"/>
          </a:xfrm>
        </p:spPr>
        <p:txBody>
          <a:bodyPr>
            <a:normAutofit/>
          </a:bodyPr>
          <a:lstStyle/>
          <a:p>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St Mary’s University</a:t>
            </a:r>
            <a:endParaRPr lang="en-GB"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315123" y="2866330"/>
            <a:ext cx="8118509" cy="409115"/>
          </a:xfrm>
        </p:spPr>
        <p:txBody>
          <a:bodyPr/>
          <a:lstStyle/>
          <a:p>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Your journey to retirement</a:t>
            </a:r>
          </a:p>
        </p:txBody>
      </p:sp>
      <p:sp>
        <p:nvSpPr>
          <p:cNvPr id="5" name="Text Placeholder 3"/>
          <p:cNvSpPr txBox="1">
            <a:spLocks/>
          </p:cNvSpPr>
          <p:nvPr/>
        </p:nvSpPr>
        <p:spPr>
          <a:xfrm>
            <a:off x="3075710" y="910661"/>
            <a:ext cx="3040082" cy="5400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Melissa Blissett  |  25 May 2016 </a:t>
            </a:r>
          </a:p>
        </p:txBody>
      </p:sp>
      <p:pic>
        <p:nvPicPr>
          <p:cNvPr id="7"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7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1071538" y="2928935"/>
            <a:ext cx="1352550" cy="1397000"/>
            <a:chOff x="487" y="1779"/>
            <a:chExt cx="852" cy="880"/>
          </a:xfrm>
        </p:grpSpPr>
        <p:sp>
          <p:nvSpPr>
            <p:cNvPr id="8" name="Text Box 8"/>
            <p:cNvSpPr txBox="1">
              <a:spLocks noChangeArrowheads="1"/>
            </p:cNvSpPr>
            <p:nvPr/>
          </p:nvSpPr>
          <p:spPr bwMode="auto">
            <a:xfrm>
              <a:off x="1223" y="1779"/>
              <a:ext cx="116" cy="834"/>
            </a:xfrm>
            <a:prstGeom prst="rect">
              <a:avLst/>
            </a:prstGeom>
            <a:noFill/>
            <a:ln w="12700">
              <a:noFill/>
              <a:miter lim="800000"/>
              <a:headEnd/>
              <a:tailEnd/>
            </a:ln>
            <a:effectLst/>
          </p:spPr>
          <p:txBody>
            <a:bodyPr wrap="none">
              <a:spAutoFit/>
            </a:bodyPr>
            <a:lstStyle/>
            <a:p>
              <a:pPr algn="ctr" defTabSz="762000">
                <a:spcBef>
                  <a:spcPct val="50000"/>
                </a:spcBef>
                <a:buClr>
                  <a:srgbClr val="FF0033"/>
                </a:buClr>
                <a:buFont typeface="Wingdings" pitchFamily="2" charset="2"/>
                <a:buNone/>
              </a:pPr>
              <a:endParaRPr lang="en-GB" sz="8000" b="1" dirty="0">
                <a:solidFill>
                  <a:prstClr val="black"/>
                </a:solidFill>
              </a:endParaRPr>
            </a:p>
          </p:txBody>
        </p:sp>
        <p:sp>
          <p:nvSpPr>
            <p:cNvPr id="9" name="Text Box 9"/>
            <p:cNvSpPr txBox="1">
              <a:spLocks noChangeArrowheads="1"/>
            </p:cNvSpPr>
            <p:nvPr/>
          </p:nvSpPr>
          <p:spPr bwMode="auto">
            <a:xfrm>
              <a:off x="487" y="2426"/>
              <a:ext cx="116" cy="233"/>
            </a:xfrm>
            <a:prstGeom prst="rect">
              <a:avLst/>
            </a:prstGeom>
            <a:noFill/>
            <a:ln w="12700">
              <a:noFill/>
              <a:miter lim="800000"/>
              <a:headEnd/>
              <a:tailEnd/>
            </a:ln>
            <a:effectLst/>
          </p:spPr>
          <p:txBody>
            <a:bodyPr wrap="none">
              <a:spAutoFit/>
            </a:bodyPr>
            <a:lstStyle/>
            <a:p>
              <a:pPr defTabSz="762000">
                <a:spcBef>
                  <a:spcPct val="50000"/>
                </a:spcBef>
                <a:buClr>
                  <a:srgbClr val="FF0033"/>
                </a:buClr>
                <a:buFont typeface="Wingdings" pitchFamily="2" charset="2"/>
                <a:buNone/>
              </a:pPr>
              <a:endParaRPr lang="en-GB" b="1" dirty="0">
                <a:solidFill>
                  <a:srgbClr val="00446A"/>
                </a:solidFill>
              </a:endParaRPr>
            </a:p>
          </p:txBody>
        </p:sp>
      </p:grpSp>
      <p:sp>
        <p:nvSpPr>
          <p:cNvPr id="13" name="Rectangle 2"/>
          <p:cNvSpPr txBox="1">
            <a:spLocks noChangeArrowheads="1"/>
          </p:cNvSpPr>
          <p:nvPr/>
        </p:nvSpPr>
        <p:spPr>
          <a:xfrm>
            <a:off x="367675" y="625008"/>
            <a:ext cx="8492138" cy="693084"/>
          </a:xfrm>
          <a:prstGeom prst="rect">
            <a:avLst/>
          </a:prstGeom>
          <a:noFill/>
          <a:ln/>
        </p:spPr>
        <p:txBody>
          <a:bodyPr vert="horz" lIns="91248" tIns="45621" rIns="91248" bIns="45621" rtlCol="0" anchor="t">
            <a:noAutofit/>
          </a:bodyPr>
          <a:lstStyle>
            <a:lvl1pPr algn="l" defTabSz="912455" rtl="0" eaLnBrk="1" latinLnBrk="0" hangingPunct="1">
              <a:spcBef>
                <a:spcPct val="0"/>
              </a:spcBef>
              <a:buNone/>
              <a:defRPr sz="3000" b="1"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Do Friends Life offer these </a:t>
            </a:r>
          </a:p>
          <a:p>
            <a:r>
              <a:rPr lang="en-GB" dirty="0"/>
              <a:t>new flexibilities?  </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10</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1501267329"/>
              </p:ext>
            </p:extLst>
          </p:nvPr>
        </p:nvGraphicFramePr>
        <p:xfrm>
          <a:off x="650320" y="2087951"/>
          <a:ext cx="7926847" cy="3262210"/>
        </p:xfrm>
        <a:graphic>
          <a:graphicData uri="http://schemas.openxmlformats.org/drawingml/2006/table">
            <a:tbl>
              <a:tblPr firstRow="1" firstCol="1" bandRow="1">
                <a:tableStyleId>{B301B821-A1FF-4177-AEE7-76D212191A09}</a:tableStyleId>
              </a:tblPr>
              <a:tblGrid>
                <a:gridCol w="3917684">
                  <a:extLst>
                    <a:ext uri="{9D8B030D-6E8A-4147-A177-3AD203B41FA5}">
                      <a16:colId xmlns:a16="http://schemas.microsoft.com/office/drawing/2014/main" val="20000"/>
                    </a:ext>
                  </a:extLst>
                </a:gridCol>
                <a:gridCol w="4009163">
                  <a:extLst>
                    <a:ext uri="{9D8B030D-6E8A-4147-A177-3AD203B41FA5}">
                      <a16:colId xmlns:a16="http://schemas.microsoft.com/office/drawing/2014/main" val="20001"/>
                    </a:ext>
                  </a:extLst>
                </a:gridCol>
              </a:tblGrid>
              <a:tr h="443150">
                <a:tc>
                  <a:txBody>
                    <a:bodyPr/>
                    <a:lstStyle/>
                    <a:p>
                      <a:pPr algn="ctr">
                        <a:lnSpc>
                          <a:spcPct val="110000"/>
                        </a:lnSpc>
                        <a:spcBef>
                          <a:spcPts val="400"/>
                        </a:spcBef>
                        <a:spcAft>
                          <a:spcPts val="400"/>
                        </a:spcAft>
                      </a:pPr>
                      <a:r>
                        <a:rPr lang="en-US" sz="28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Option</a:t>
                      </a:r>
                      <a:endParaRPr lang="en-GB" sz="28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algn="ctr">
                        <a:lnSpc>
                          <a:spcPct val="110000"/>
                        </a:lnSpc>
                        <a:spcBef>
                          <a:spcPts val="400"/>
                        </a:spcBef>
                        <a:spcAft>
                          <a:spcPts val="400"/>
                        </a:spcAft>
                      </a:pPr>
                      <a:r>
                        <a:rPr lang="en-US" sz="28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Available</a:t>
                      </a:r>
                      <a:endParaRPr lang="en-GB" sz="2800" b="1"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0000"/>
                  </a:ext>
                </a:extLst>
              </a:tr>
              <a:tr h="915250">
                <a:tc>
                  <a:txBody>
                    <a:bodyPr/>
                    <a:lstStyle/>
                    <a:p>
                      <a:pPr algn="ctr">
                        <a:lnSpc>
                          <a:spcPct val="110000"/>
                        </a:lnSpc>
                        <a:spcBef>
                          <a:spcPts val="400"/>
                        </a:spcBef>
                        <a:spcAft>
                          <a:spcPts val="400"/>
                        </a:spcAft>
                      </a:pP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rPr>
                        <a:t>Cash sums</a:t>
                      </a:r>
                      <a:endParaRPr lang="en-GB"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algn="ctr">
                        <a:lnSpc>
                          <a:spcPct val="110000"/>
                        </a:lnSpc>
                        <a:spcAft>
                          <a:spcPts val="0"/>
                        </a:spcAft>
                      </a:pP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sym typeface="Wingdings"/>
                        </a:rPr>
                        <a:t></a:t>
                      </a: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rPr>
                        <a:t> (partial or full encashment)</a:t>
                      </a:r>
                      <a:endParaRPr lang="en-GB"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0001"/>
                  </a:ext>
                </a:extLst>
              </a:tr>
              <a:tr h="915250">
                <a:tc>
                  <a:txBody>
                    <a:bodyPr/>
                    <a:lstStyle/>
                    <a:p>
                      <a:pPr algn="ctr">
                        <a:lnSpc>
                          <a:spcPct val="110000"/>
                        </a:lnSpc>
                        <a:spcBef>
                          <a:spcPts val="400"/>
                        </a:spcBef>
                        <a:spcAft>
                          <a:spcPts val="400"/>
                        </a:spcAft>
                      </a:pP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rPr>
                        <a:t>New (flexi-access) drawdown</a:t>
                      </a:r>
                      <a:endParaRPr lang="en-GB"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algn="ctr">
                        <a:lnSpc>
                          <a:spcPct val="110000"/>
                        </a:lnSpc>
                        <a:spcAft>
                          <a:spcPts val="0"/>
                        </a:spcAft>
                      </a:pP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sym typeface="Wingdings"/>
                        </a:rPr>
                        <a:t></a:t>
                      </a: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rPr>
                        <a:t> (via transfer to separate product)</a:t>
                      </a:r>
                      <a:endParaRPr lang="en-GB"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0002"/>
                  </a:ext>
                </a:extLst>
              </a:tr>
              <a:tr h="915250">
                <a:tc>
                  <a:txBody>
                    <a:bodyPr/>
                    <a:lstStyle/>
                    <a:p>
                      <a:pPr algn="ctr">
                        <a:lnSpc>
                          <a:spcPct val="110000"/>
                        </a:lnSpc>
                        <a:spcBef>
                          <a:spcPts val="400"/>
                        </a:spcBef>
                        <a:spcAft>
                          <a:spcPts val="400"/>
                        </a:spcAft>
                      </a:pP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rPr>
                        <a:t>Annuity purchase</a:t>
                      </a:r>
                      <a:endParaRPr lang="en-GB"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algn="ctr">
                        <a:lnSpc>
                          <a:spcPct val="110000"/>
                        </a:lnSpc>
                        <a:spcAft>
                          <a:spcPts val="0"/>
                        </a:spcAft>
                      </a:pPr>
                      <a:r>
                        <a:rPr lang="en-US"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sym typeface="Wingdings"/>
                        </a:rPr>
                        <a:t></a:t>
                      </a:r>
                      <a:endParaRPr lang="en-GB" sz="2800" b="1" dirty="0">
                        <a:solidFill>
                          <a:srgbClr val="00446A"/>
                        </a:solidFill>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10003"/>
                  </a:ext>
                </a:extLst>
              </a:tr>
            </a:tbl>
          </a:graphicData>
        </a:graphic>
      </p:graphicFrame>
      <p:pic>
        <p:nvPicPr>
          <p:cNvPr id="10" name="Picture 2" descr="http://handstandcreative.com/uploads/resized/Friends-Life_logo_500_368_s_c1.png"/>
          <p:cNvPicPr>
            <a:picLocks noChangeAspect="1" noChangeArrowheads="1"/>
          </p:cNvPicPr>
          <p:nvPr/>
        </p:nvPicPr>
        <p:blipFill rotWithShape="1">
          <a:blip r:embed="rId3">
            <a:extLst>
              <a:ext uri="{28A0092B-C50C-407E-A947-70E740481C1C}">
                <a14:useLocalDpi xmlns:a14="http://schemas.microsoft.com/office/drawing/2010/main" val="0"/>
              </a:ext>
            </a:extLst>
          </a:blip>
          <a:srcRect t="36299" b="36400"/>
          <a:stretch/>
        </p:blipFill>
        <p:spPr bwMode="auto">
          <a:xfrm>
            <a:off x="319065" y="5689996"/>
            <a:ext cx="2381250" cy="47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9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Review of the default investment</a:t>
            </a:r>
          </a:p>
          <a:p>
            <a:pPr algn="l"/>
            <a:r>
              <a:rPr lang="en-GB" sz="3500" cap="none" dirty="0">
                <a:solidFill>
                  <a:schemeClr val="bg1"/>
                </a:solidFill>
              </a:rPr>
              <a:t>arrangement</a:t>
            </a:r>
          </a:p>
        </p:txBody>
      </p:sp>
      <p:pic>
        <p:nvPicPr>
          <p:cNvPr id="6"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5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528639"/>
            <a:ext cx="8286750" cy="714375"/>
          </a:xfrm>
        </p:spPr>
        <p:txBody>
          <a:bodyPr/>
          <a:lstStyle/>
          <a:p>
            <a:r>
              <a:rPr lang="en-GB" sz="3000" b="1" dirty="0">
                <a:latin typeface="Segoe UI" panose="020B0502040204020203" pitchFamily="34" charset="0"/>
                <a:ea typeface="Segoe UI" panose="020B0502040204020203" pitchFamily="34" charset="0"/>
                <a:cs typeface="Segoe UI" panose="020B0502040204020203" pitchFamily="34" charset="0"/>
              </a:rPr>
              <a:t>Friends Life current default </a:t>
            </a:r>
            <a:br>
              <a:rPr lang="en-GB" sz="3000" b="1" dirty="0">
                <a:latin typeface="Segoe UI" panose="020B0502040204020203" pitchFamily="34" charset="0"/>
                <a:ea typeface="Segoe UI" panose="020B0502040204020203" pitchFamily="34" charset="0"/>
                <a:cs typeface="Segoe UI" panose="020B0502040204020203" pitchFamily="34" charset="0"/>
              </a:rPr>
            </a:br>
            <a:r>
              <a:rPr lang="en-GB" sz="3000" b="1" dirty="0">
                <a:latin typeface="Segoe UI" panose="020B0502040204020203" pitchFamily="34" charset="0"/>
                <a:ea typeface="Segoe UI" panose="020B0502040204020203" pitchFamily="34" charset="0"/>
                <a:cs typeface="Segoe UI" panose="020B0502040204020203" pitchFamily="34" charset="0"/>
              </a:rPr>
              <a:t>only targets annuity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421151"/>
              </p:ext>
            </p:extLst>
          </p:nvPr>
        </p:nvGraphicFramePr>
        <p:xfrm>
          <a:off x="475014" y="2932407"/>
          <a:ext cx="7603830" cy="32507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16"/>
          <p:cNvSpPr>
            <a:spLocks noChangeArrowheads="1"/>
          </p:cNvSpPr>
          <p:nvPr/>
        </p:nvSpPr>
        <p:spPr bwMode="auto">
          <a:xfrm>
            <a:off x="211726" y="1657350"/>
            <a:ext cx="8856073" cy="2550114"/>
          </a:xfrm>
          <a:prstGeom prst="rect">
            <a:avLst/>
          </a:prstGeom>
          <a:noFill/>
          <a:ln w="9525">
            <a:noFill/>
            <a:miter lim="800000"/>
            <a:headEnd/>
            <a:tailEnd/>
          </a:ln>
        </p:spPr>
        <p:txBody>
          <a:bodyPr/>
          <a:lstStyle/>
          <a:p>
            <a:pPr marL="286153" indent="-285750">
              <a:spcAft>
                <a:spcPts val="1200"/>
              </a:spcAft>
              <a:buClr>
                <a:schemeClr val="accent6"/>
              </a:buClr>
              <a:buFont typeface="Arial" panose="020B0604020202020204" pitchFamily="34" charset="0"/>
              <a:buChar char="•"/>
            </a:pPr>
            <a:r>
              <a:rPr lang="en-GB" b="1" dirty="0">
                <a:solidFill>
                  <a:srgbClr val="00446A"/>
                </a:solidFill>
                <a:latin typeface="Segoe UI"/>
                <a:ea typeface="Times New Roman"/>
                <a:cs typeface="Times New Roman"/>
              </a:rPr>
              <a:t>Friends Life BlackRock 50:50 Global Equity Fund (passive - index tracker)</a:t>
            </a:r>
          </a:p>
          <a:p>
            <a:pPr marL="285750" indent="-285750">
              <a:spcAft>
                <a:spcPts val="12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lifestyle switching from </a:t>
            </a:r>
            <a:r>
              <a:rPr lang="en-GB" b="1" dirty="0">
                <a:solidFill>
                  <a:schemeClr val="accent6"/>
                </a:solidFill>
                <a:latin typeface="Segoe UI" panose="020B0502040204020203" pitchFamily="34" charset="0"/>
                <a:ea typeface="Segoe UI" panose="020B0502040204020203" pitchFamily="34" charset="0"/>
                <a:cs typeface="Segoe UI" panose="020B0502040204020203" pitchFamily="34" charset="0"/>
              </a:rPr>
              <a:t>10 years </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to your selected retirement age </a:t>
            </a:r>
          </a:p>
          <a:p>
            <a:pPr marL="285750" indent="-285750">
              <a:spcAft>
                <a:spcPts val="12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targets annuity purchase and 25% tax-free cash</a:t>
            </a:r>
          </a:p>
          <a:p>
            <a:pPr marL="285750" indent="-285750">
              <a:spcAft>
                <a:spcPts val="600"/>
              </a:spcAft>
              <a:buClr>
                <a:srgbClr val="F68729"/>
              </a:buClr>
              <a:buFont typeface="Arial" panose="020B0604020202020204" pitchFamily="34" charset="0"/>
              <a:buChar char="•"/>
            </a:pP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76200" y="63848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12</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8858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456363"/>
            <a:ext cx="504825" cy="355600"/>
          </a:xfrm>
          <a:prstGeom prst="rect">
            <a:avLst/>
          </a:prstGeom>
        </p:spPr>
        <p:txBody>
          <a:bodyPr/>
          <a:lstStyle/>
          <a:p>
            <a:pPr defTabSz="914246"/>
            <a:fld id="{AF51416A-1136-4BEF-891D-29CF580A0AA1}" type="slidenum">
              <a:rPr lang="en-GB" smtClean="0">
                <a:solidFill>
                  <a:prstClr val="white"/>
                </a:solidFill>
              </a:rPr>
              <a:pPr defTabSz="914246"/>
              <a:t>13</a:t>
            </a:fld>
            <a:endParaRPr lang="en-GB" dirty="0">
              <a:solidFill>
                <a:prstClr val="white"/>
              </a:solidFill>
            </a:endParaRPr>
          </a:p>
        </p:txBody>
      </p:sp>
      <p:sp>
        <p:nvSpPr>
          <p:cNvPr id="21" name="Title 1"/>
          <p:cNvSpPr txBox="1">
            <a:spLocks/>
          </p:cNvSpPr>
          <p:nvPr/>
        </p:nvSpPr>
        <p:spPr>
          <a:xfrm>
            <a:off x="287525" y="340013"/>
            <a:ext cx="8286808" cy="496216"/>
          </a:xfrm>
          <a:prstGeom prst="rect">
            <a:avLst/>
          </a:prstGeom>
        </p:spPr>
        <p:txBody>
          <a:bodyPr vert="horz" lIns="91433" tIns="45716" rIns="91433" bIns="45716" rtlCol="0" anchor="t">
            <a:noAutofit/>
          </a:bodyPr>
          <a:lstStyle>
            <a:lvl1pPr algn="l" defTabSz="914323" rtl="0" eaLnBrk="1" latinLnBrk="0" hangingPunct="1">
              <a:spcBef>
                <a:spcPct val="0"/>
              </a:spcBef>
              <a:buNone/>
              <a:defRPr sz="3000" b="1" kern="1200">
                <a:solidFill>
                  <a:schemeClr val="bg2"/>
                </a:solidFill>
                <a:latin typeface="+mj-lt"/>
                <a:ea typeface="+mj-ea"/>
                <a:cs typeface="+mj-cs"/>
              </a:defRPr>
            </a:lvl1pPr>
          </a:lstStyle>
          <a:p>
            <a:r>
              <a:rPr lang="en-GB" dirty="0">
                <a:latin typeface="Segoe UI" panose="020B0502040204020203" pitchFamily="34" charset="0"/>
                <a:ea typeface="Segoe UI" panose="020B0502040204020203" pitchFamily="34" charset="0"/>
                <a:cs typeface="Segoe UI" panose="020B0502040204020203" pitchFamily="34" charset="0"/>
              </a:rPr>
              <a:t>My Future - new default to </a:t>
            </a:r>
          </a:p>
          <a:p>
            <a:r>
              <a:rPr lang="en-GB" dirty="0">
                <a:latin typeface="Segoe UI" panose="020B0502040204020203" pitchFamily="34" charset="0"/>
                <a:ea typeface="Segoe UI" panose="020B0502040204020203" pitchFamily="34" charset="0"/>
                <a:cs typeface="Segoe UI" panose="020B0502040204020203" pitchFamily="34" charset="0"/>
              </a:rPr>
              <a:t>address freedoms</a:t>
            </a:r>
            <a:endParaRPr lang="en-GB"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13</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116"/>
          <p:cNvSpPr>
            <a:spLocks noChangeArrowheads="1"/>
          </p:cNvSpPr>
          <p:nvPr/>
        </p:nvSpPr>
        <p:spPr bwMode="auto">
          <a:xfrm>
            <a:off x="287524" y="1328865"/>
            <a:ext cx="8856073" cy="2208809"/>
          </a:xfrm>
          <a:prstGeom prst="rect">
            <a:avLst/>
          </a:prstGeom>
          <a:noFill/>
          <a:ln w="9525">
            <a:noFill/>
            <a:miter lim="800000"/>
            <a:headEnd/>
            <a:tailEnd/>
          </a:ln>
        </p:spPr>
        <p:txBody>
          <a:bodyPr/>
          <a:lstStyle/>
          <a:p>
            <a:pPr marL="285750" indent="-285750">
              <a:spcBef>
                <a:spcPts val="0"/>
              </a:spcBef>
              <a:spcAft>
                <a:spcPts val="12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my future growth (</a:t>
            </a:r>
            <a:r>
              <a:rPr lang="en-GB" b="1" dirty="0">
                <a:solidFill>
                  <a:srgbClr val="00446A"/>
                </a:solidFill>
                <a:latin typeface="Segoe UI"/>
                <a:ea typeface="Segoe UI" panose="020B0502040204020203" pitchFamily="34" charset="0"/>
                <a:cs typeface="Times New Roman"/>
              </a:rPr>
              <a:t>p</a:t>
            </a:r>
            <a:r>
              <a:rPr lang="en-GB" b="1" dirty="0">
                <a:solidFill>
                  <a:srgbClr val="00446A"/>
                </a:solidFill>
                <a:latin typeface="Segoe UI"/>
                <a:ea typeface="Times New Roman"/>
                <a:cs typeface="Times New Roman"/>
              </a:rPr>
              <a:t>assive - index tracker)</a:t>
            </a:r>
          </a:p>
          <a:p>
            <a:pPr marL="285750" indent="-285750">
              <a:spcAft>
                <a:spcPts val="12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lifestyle switching from </a:t>
            </a:r>
            <a:r>
              <a:rPr lang="en-GB" b="1" dirty="0">
                <a:solidFill>
                  <a:schemeClr val="accent6"/>
                </a:solidFill>
                <a:latin typeface="Segoe UI" panose="020B0502040204020203" pitchFamily="34" charset="0"/>
                <a:ea typeface="Segoe UI" panose="020B0502040204020203" pitchFamily="34" charset="0"/>
                <a:cs typeface="Segoe UI" panose="020B0502040204020203" pitchFamily="34" charset="0"/>
              </a:rPr>
              <a:t>15</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a:t>
            </a:r>
            <a:r>
              <a:rPr lang="en-GB" b="1" dirty="0">
                <a:solidFill>
                  <a:schemeClr val="accent6"/>
                </a:solidFill>
                <a:latin typeface="Segoe UI" panose="020B0502040204020203" pitchFamily="34" charset="0"/>
                <a:ea typeface="Segoe UI" panose="020B0502040204020203" pitchFamily="34" charset="0"/>
                <a:cs typeface="Segoe UI" panose="020B0502040204020203" pitchFamily="34" charset="0"/>
              </a:rPr>
              <a:t>years</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to your selected retirement age - targets a broad mix of options at retirement</a:t>
            </a:r>
          </a:p>
          <a:p>
            <a:pPr marL="285750" indent="-285750">
              <a:spcAft>
                <a:spcPts val="12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no change in the Annual Management Charge (AMC)</a:t>
            </a:r>
          </a:p>
          <a:p>
            <a:pPr marL="285750" indent="-285750">
              <a:spcAft>
                <a:spcPts val="12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medium risk profile – no change - (see fund factsheets for definition of medium risk)</a:t>
            </a:r>
          </a:p>
          <a:p>
            <a:pPr marL="285750" indent="-285750">
              <a:spcAft>
                <a:spcPts val="1800"/>
              </a:spcAft>
              <a:buClr>
                <a:srgbClr val="F68729"/>
              </a:buClr>
              <a:buFont typeface="Arial" panose="020B0604020202020204" pitchFamily="34" charset="0"/>
              <a:buChar char="•"/>
            </a:pP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78" y="3442425"/>
            <a:ext cx="7748600" cy="265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447" y="5906068"/>
            <a:ext cx="4539219" cy="53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mreid\AppData\Local\Microsoft\Windows\Temporary Internet Files\Content.Outlook\SPB9H62Y\SM logo-crest 2014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6511" y="125965"/>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1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3" y="235864"/>
            <a:ext cx="8286750" cy="714375"/>
          </a:xfrm>
        </p:spPr>
        <p:txBody>
          <a:bodyPr/>
          <a:lstStyle/>
          <a:p>
            <a:r>
              <a:rPr lang="en-GB" sz="3000" b="1" dirty="0">
                <a:latin typeface="Segoe UI" panose="020B0502040204020203" pitchFamily="34" charset="0"/>
                <a:cs typeface="Segoe UI" panose="020B0502040204020203" pitchFamily="34" charset="0"/>
              </a:rPr>
              <a:t>De-risking options</a:t>
            </a:r>
          </a:p>
        </p:txBody>
      </p:sp>
      <p:sp>
        <p:nvSpPr>
          <p:cNvPr id="8" name="Content Placeholder 7"/>
          <p:cNvSpPr>
            <a:spLocks noGrp="1"/>
          </p:cNvSpPr>
          <p:nvPr>
            <p:ph idx="1"/>
          </p:nvPr>
        </p:nvSpPr>
        <p:spPr/>
        <p:txBody>
          <a:bodyPr>
            <a:normAutofit/>
          </a:bodyPr>
          <a:lstStyle/>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buClr>
                <a:schemeClr val="accent6"/>
              </a:buClr>
              <a:buNone/>
            </a:pPr>
            <a:r>
              <a:rPr lang="en-GB" sz="2800" b="1" dirty="0">
                <a:solidFill>
                  <a:schemeClr val="bg2"/>
                </a:solidFill>
                <a:latin typeface="Segoe UI" panose="020B0502040204020203" pitchFamily="34" charset="0"/>
                <a:cs typeface="Segoe UI" panose="020B0502040204020203" pitchFamily="34" charset="0"/>
              </a:rPr>
              <a:t>Or you can choose a targeted strategy</a:t>
            </a:r>
            <a:r>
              <a:rPr lang="en-GB" dirty="0">
                <a:solidFill>
                  <a:schemeClr val="bg2"/>
                </a:solidFill>
                <a:latin typeface="Segoe UI" panose="020B0502040204020203" pitchFamily="34" charset="0"/>
                <a:cs typeface="Segoe UI" panose="020B0502040204020203" pitchFamily="34" charset="0"/>
              </a:rPr>
              <a:t>:</a:t>
            </a: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r>
              <a:rPr lang="en-GB" dirty="0">
                <a:solidFill>
                  <a:schemeClr val="bg2"/>
                </a:solidFill>
                <a:latin typeface="Segoe UI" panose="020B0502040204020203" pitchFamily="34" charset="0"/>
                <a:cs typeface="Segoe UI" panose="020B0502040204020203" pitchFamily="34" charset="0"/>
              </a:rPr>
              <a:t> </a:t>
            </a: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a:p>
            <a:pPr marL="0" indent="0" algn="ctr">
              <a:buClr>
                <a:schemeClr val="accent6"/>
              </a:buClr>
              <a:buNone/>
            </a:pPr>
            <a:endParaRPr lang="en-GB" dirty="0">
              <a:solidFill>
                <a:schemeClr val="bg2"/>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a:xfrm>
            <a:off x="35497" y="6455809"/>
            <a:ext cx="504056" cy="356224"/>
          </a:xfrm>
          <a:prstGeom prst="rect">
            <a:avLst/>
          </a:prstGeom>
        </p:spPr>
        <p:txBody>
          <a:bodyPr/>
          <a:lstStyle/>
          <a:p>
            <a:pPr defTabSz="914246"/>
            <a:fld id="{AF51416A-1136-4BEF-891D-29CF580A0AA1}" type="slidenum">
              <a:rPr lang="en-GB" smtClean="0">
                <a:solidFill>
                  <a:prstClr val="white"/>
                </a:solidFill>
              </a:rPr>
              <a:pPr defTabSz="914246"/>
              <a:t>14</a:t>
            </a:fld>
            <a:endParaRPr lang="en-GB" dirty="0">
              <a:solidFill>
                <a:prstClr val="white"/>
              </a:solidFill>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14</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16"/>
          <p:cNvSpPr>
            <a:spLocks noChangeArrowheads="1"/>
          </p:cNvSpPr>
          <p:nvPr/>
        </p:nvSpPr>
        <p:spPr bwMode="auto">
          <a:xfrm>
            <a:off x="211723" y="972232"/>
            <a:ext cx="8856073" cy="1122657"/>
          </a:xfrm>
          <a:prstGeom prst="rect">
            <a:avLst/>
          </a:prstGeom>
          <a:noFill/>
          <a:ln w="9525">
            <a:noFill/>
            <a:miter lim="800000"/>
            <a:headEnd/>
            <a:tailEnd/>
          </a:ln>
        </p:spPr>
        <p:txBody>
          <a:bodyPr/>
          <a:lstStyle/>
          <a:p>
            <a:pPr>
              <a:spcBef>
                <a:spcPts val="0"/>
              </a:spcBef>
              <a:spcAft>
                <a:spcPts val="1800"/>
              </a:spcAft>
              <a:buClr>
                <a:srgbClr val="F68729"/>
              </a:buClr>
            </a:pP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0" name="Group 9"/>
          <p:cNvGrpSpPr/>
          <p:nvPr/>
        </p:nvGrpSpPr>
        <p:grpSpPr>
          <a:xfrm>
            <a:off x="727907" y="3526971"/>
            <a:ext cx="7823703" cy="2347480"/>
            <a:chOff x="729746" y="2339976"/>
            <a:chExt cx="7823703" cy="2822574"/>
          </a:xfrm>
        </p:grpSpPr>
        <p:graphicFrame>
          <p:nvGraphicFramePr>
            <p:cNvPr id="9" name="Diagram 8"/>
            <p:cNvGraphicFramePr/>
            <p:nvPr>
              <p:extLst>
                <p:ext uri="{D42A27DB-BD31-4B8C-83A1-F6EECF244321}">
                  <p14:modId xmlns:p14="http://schemas.microsoft.com/office/powerpoint/2010/main" val="2894304178"/>
                </p:ext>
              </p:extLst>
            </p:nvPr>
          </p:nvGraphicFramePr>
          <p:xfrm>
            <a:off x="733424" y="2339976"/>
            <a:ext cx="7820025" cy="841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1541299915"/>
                </p:ext>
              </p:extLst>
            </p:nvPr>
          </p:nvGraphicFramePr>
          <p:xfrm>
            <a:off x="729746" y="3302001"/>
            <a:ext cx="7820025" cy="8413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extLst>
                <p:ext uri="{D42A27DB-BD31-4B8C-83A1-F6EECF244321}">
                  <p14:modId xmlns:p14="http://schemas.microsoft.com/office/powerpoint/2010/main" val="1606581051"/>
                </p:ext>
              </p:extLst>
            </p:nvPr>
          </p:nvGraphicFramePr>
          <p:xfrm>
            <a:off x="729746" y="4321176"/>
            <a:ext cx="7820025" cy="8413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aphicFrame>
        <p:nvGraphicFramePr>
          <p:cNvPr id="13" name="Diagram 12"/>
          <p:cNvGraphicFramePr/>
          <p:nvPr>
            <p:extLst>
              <p:ext uri="{D42A27DB-BD31-4B8C-83A1-F6EECF244321}">
                <p14:modId xmlns:p14="http://schemas.microsoft.com/office/powerpoint/2010/main" val="771974576"/>
              </p:ext>
            </p:extLst>
          </p:nvPr>
        </p:nvGraphicFramePr>
        <p:xfrm>
          <a:off x="729746" y="1273945"/>
          <a:ext cx="7820025" cy="130299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48214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456363"/>
            <a:ext cx="504825" cy="355600"/>
          </a:xfrm>
          <a:prstGeom prst="rect">
            <a:avLst/>
          </a:prstGeom>
        </p:spPr>
        <p:txBody>
          <a:bodyPr/>
          <a:lstStyle/>
          <a:p>
            <a:pPr defTabSz="914246"/>
            <a:fld id="{AF51416A-1136-4BEF-891D-29CF580A0AA1}" type="slidenum">
              <a:rPr lang="en-GB" smtClean="0">
                <a:solidFill>
                  <a:prstClr val="white"/>
                </a:solidFill>
              </a:rPr>
              <a:pPr defTabSz="914246"/>
              <a:t>15</a:t>
            </a:fld>
            <a:endParaRPr lang="en-GB" dirty="0">
              <a:solidFill>
                <a:prstClr val="white"/>
              </a:solidFill>
            </a:endParaRPr>
          </a:p>
        </p:txBody>
      </p:sp>
      <p:sp>
        <p:nvSpPr>
          <p:cNvPr id="21" name="Title 1"/>
          <p:cNvSpPr txBox="1">
            <a:spLocks/>
          </p:cNvSpPr>
          <p:nvPr/>
        </p:nvSpPr>
        <p:spPr>
          <a:xfrm>
            <a:off x="287525" y="913691"/>
            <a:ext cx="8286808" cy="714381"/>
          </a:xfrm>
          <a:prstGeom prst="rect">
            <a:avLst/>
          </a:prstGeom>
        </p:spPr>
        <p:txBody>
          <a:bodyPr vert="horz" lIns="91433" tIns="45716" rIns="91433" bIns="45716" rtlCol="0" anchor="t">
            <a:normAutofit/>
          </a:bodyPr>
          <a:lstStyle>
            <a:lvl1pPr algn="l" defTabSz="914323" rtl="0" eaLnBrk="1" latinLnBrk="0" hangingPunct="1">
              <a:spcBef>
                <a:spcPct val="0"/>
              </a:spcBef>
              <a:buNone/>
              <a:defRPr sz="3000" b="1" kern="1200">
                <a:solidFill>
                  <a:schemeClr val="bg2"/>
                </a:solidFill>
                <a:latin typeface="+mj-lt"/>
                <a:ea typeface="+mj-ea"/>
                <a:cs typeface="+mj-cs"/>
              </a:defRPr>
            </a:lvl1pPr>
          </a:lstStyle>
          <a:p>
            <a:pPr>
              <a:spcBef>
                <a:spcPts val="0"/>
              </a:spcBef>
              <a:spcAft>
                <a:spcPts val="1800"/>
              </a:spcAft>
              <a:buClr>
                <a:srgbClr val="F68729"/>
              </a:buClr>
            </a:pPr>
            <a:r>
              <a:rPr lang="en-GB" dirty="0">
                <a:solidFill>
                  <a:srgbClr val="00446A"/>
                </a:solidFill>
                <a:latin typeface="Segoe UI" panose="020B0502040204020203" pitchFamily="34" charset="0"/>
                <a:ea typeface="Segoe UI" panose="020B0502040204020203" pitchFamily="34" charset="0"/>
                <a:cs typeface="Segoe UI" panose="020B0502040204020203" pitchFamily="34" charset="0"/>
              </a:rPr>
              <a:t>Can I invest in more than one fund?</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15</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428859898"/>
              </p:ext>
            </p:extLst>
          </p:nvPr>
        </p:nvGraphicFramePr>
        <p:xfrm>
          <a:off x="287525" y="1676726"/>
          <a:ext cx="8263248" cy="4292534"/>
        </p:xfrm>
        <a:graphic>
          <a:graphicData uri="http://schemas.openxmlformats.org/drawingml/2006/table">
            <a:tbl>
              <a:tblPr firstRow="1" bandRow="1">
                <a:tableStyleId>{5C22544A-7EE6-4342-B048-85BDC9FD1C3A}</a:tableStyleId>
              </a:tblPr>
              <a:tblGrid>
                <a:gridCol w="1814184">
                  <a:extLst>
                    <a:ext uri="{9D8B030D-6E8A-4147-A177-3AD203B41FA5}">
                      <a16:colId xmlns:a16="http://schemas.microsoft.com/office/drawing/2014/main" val="20000"/>
                    </a:ext>
                  </a:extLst>
                </a:gridCol>
                <a:gridCol w="3224532">
                  <a:extLst>
                    <a:ext uri="{9D8B030D-6E8A-4147-A177-3AD203B41FA5}">
                      <a16:colId xmlns:a16="http://schemas.microsoft.com/office/drawing/2014/main" val="20001"/>
                    </a:ext>
                  </a:extLst>
                </a:gridCol>
                <a:gridCol w="3224532">
                  <a:extLst>
                    <a:ext uri="{9D8B030D-6E8A-4147-A177-3AD203B41FA5}">
                      <a16:colId xmlns:a16="http://schemas.microsoft.com/office/drawing/2014/main" val="20002"/>
                    </a:ext>
                  </a:extLst>
                </a:gridCol>
              </a:tblGrid>
              <a:tr h="1366454">
                <a:tc>
                  <a:txBody>
                    <a:bodyPr/>
                    <a:lstStyle/>
                    <a:p>
                      <a:endParaRPr lang="en-GB" dirty="0"/>
                    </a:p>
                  </a:txBody>
                  <a:tcPr/>
                </a:tc>
                <a:tc>
                  <a:txBody>
                    <a:bodyPr/>
                    <a:lstStyle/>
                    <a:p>
                      <a:pPr marL="0" marR="0" indent="0" algn="ctr" defTabSz="912455" rtl="0" eaLnBrk="1" fontAlgn="auto" latinLnBrk="0" hangingPunct="1">
                        <a:lnSpc>
                          <a:spcPct val="100000"/>
                        </a:lnSpc>
                        <a:spcBef>
                          <a:spcPts val="0"/>
                        </a:spcBef>
                        <a:spcAft>
                          <a:spcPts val="0"/>
                        </a:spcAft>
                        <a:buClrTx/>
                        <a:buSzTx/>
                        <a:buFontTx/>
                        <a:buNone/>
                        <a:tabLst/>
                        <a:defRPr/>
                      </a:pPr>
                      <a:r>
                        <a:rPr lang="en-US" sz="2000" dirty="0">
                          <a:effectLst/>
                          <a:latin typeface="Segoe UI" panose="020B0502040204020203" pitchFamily="34" charset="0"/>
                          <a:ea typeface="Segoe UI" panose="020B0502040204020203" pitchFamily="34" charset="0"/>
                          <a:cs typeface="Segoe UI" panose="020B0502040204020203" pitchFamily="34" charset="0"/>
                        </a:rPr>
                        <a:t>Friends Life BlackRock </a:t>
                      </a:r>
                      <a:r>
                        <a:rPr lang="en-GB" sz="2000" dirty="0">
                          <a:effectLst/>
                          <a:latin typeface="Segoe UI" panose="020B0502040204020203" pitchFamily="34" charset="0"/>
                          <a:ea typeface="Segoe UI" panose="020B0502040204020203" pitchFamily="34" charset="0"/>
                          <a:cs typeface="Segoe UI" panose="020B0502040204020203" pitchFamily="34" charset="0"/>
                        </a:rPr>
                        <a:t>50:50 Global Equity Fund</a:t>
                      </a:r>
                    </a:p>
                    <a:p>
                      <a:pPr algn="ctr"/>
                      <a:endParaRPr lang="en-GB" sz="2000" dirty="0">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pPr marL="0" marR="0" indent="0" algn="ctr" defTabSz="912455" rtl="0" eaLnBrk="1" fontAlgn="auto" latinLnBrk="0" hangingPunct="1">
                        <a:lnSpc>
                          <a:spcPct val="100000"/>
                        </a:lnSpc>
                        <a:spcBef>
                          <a:spcPts val="0"/>
                        </a:spcBef>
                        <a:spcAft>
                          <a:spcPts val="0"/>
                        </a:spcAft>
                        <a:buClrTx/>
                        <a:buSzTx/>
                        <a:buFontTx/>
                        <a:buNone/>
                        <a:tabLst/>
                        <a:defRPr/>
                      </a:pPr>
                      <a:r>
                        <a:rPr lang="en-GB" sz="2000" dirty="0">
                          <a:effectLst/>
                          <a:latin typeface="Segoe UI" panose="020B0502040204020203" pitchFamily="34" charset="0"/>
                          <a:ea typeface="Segoe UI" panose="020B0502040204020203" pitchFamily="34" charset="0"/>
                          <a:cs typeface="Segoe UI" panose="020B0502040204020203" pitchFamily="34" charset="0"/>
                        </a:rPr>
                        <a:t>Friends Life ‘My Future’ Growth</a:t>
                      </a:r>
                    </a:p>
                    <a:p>
                      <a:pPr algn="ctr"/>
                      <a:endParaRPr lang="en-GB" sz="2000" dirty="0">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0"/>
                  </a:ext>
                </a:extLst>
              </a:tr>
              <a:tr h="341614">
                <a:tc rowSpan="2">
                  <a:txBody>
                    <a:bodyPr/>
                    <a:lstStyle/>
                    <a:p>
                      <a:pPr algn="ctr"/>
                      <a:r>
                        <a:rPr lang="en-GB" sz="2000" b="1" dirty="0">
                          <a:solidFill>
                            <a:srgbClr val="00446A"/>
                          </a:solidFill>
                          <a:latin typeface="Segoe UI" panose="020B0502040204020203" pitchFamily="34" charset="0"/>
                          <a:ea typeface="Segoe UI" panose="020B0502040204020203" pitchFamily="34" charset="0"/>
                          <a:cs typeface="Segoe UI" panose="020B0502040204020203" pitchFamily="34" charset="0"/>
                        </a:rPr>
                        <a:t>De-risking approach</a:t>
                      </a:r>
                    </a:p>
                  </a:txBody>
                  <a:tcPr anchor="ctr"/>
                </a:tc>
                <a:tc>
                  <a:txBody>
                    <a:bodyPr/>
                    <a:lstStyle/>
                    <a:p>
                      <a:pPr algn="ctr"/>
                      <a:r>
                        <a:rPr lang="en-GB" sz="2000" b="1" dirty="0">
                          <a:solidFill>
                            <a:srgbClr val="00446A"/>
                          </a:solidFill>
                          <a:latin typeface="Segoe UI" panose="020B0502040204020203" pitchFamily="34" charset="0"/>
                          <a:ea typeface="Segoe UI" panose="020B0502040204020203" pitchFamily="34" charset="0"/>
                          <a:cs typeface="Segoe UI" panose="020B0502040204020203" pitchFamily="34" charset="0"/>
                        </a:rPr>
                        <a:t>Lifestyle</a:t>
                      </a:r>
                      <a:r>
                        <a:rPr lang="en-GB" sz="2000" b="1" baseline="0" dirty="0">
                          <a:solidFill>
                            <a:srgbClr val="00446A"/>
                          </a:solidFill>
                          <a:latin typeface="Segoe UI" panose="020B0502040204020203" pitchFamily="34" charset="0"/>
                          <a:ea typeface="Segoe UI" panose="020B0502040204020203" pitchFamily="34" charset="0"/>
                          <a:cs typeface="Segoe UI" panose="020B0502040204020203" pitchFamily="34" charset="0"/>
                        </a:rPr>
                        <a:t> arrangement</a:t>
                      </a:r>
                      <a:endParaRPr lang="en-GB" sz="20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sz="2000" b="1" dirty="0">
                          <a:solidFill>
                            <a:srgbClr val="00446A"/>
                          </a:solidFill>
                          <a:latin typeface="Segoe UI" panose="020B0502040204020203" pitchFamily="34" charset="0"/>
                          <a:ea typeface="Segoe UI" panose="020B0502040204020203" pitchFamily="34" charset="0"/>
                          <a:cs typeface="Segoe UI" panose="020B0502040204020203" pitchFamily="34" charset="0"/>
                        </a:rPr>
                        <a:t>Lifetime arrangement</a:t>
                      </a:r>
                    </a:p>
                  </a:txBody>
                  <a:tcPr/>
                </a:tc>
                <a:extLst>
                  <a:ext uri="{0D108BD9-81ED-4DB2-BD59-A6C34878D82A}">
                    <a16:rowId xmlns:a16="http://schemas.microsoft.com/office/drawing/2014/main" val="10001"/>
                  </a:ext>
                </a:extLst>
              </a:tr>
              <a:tr h="341614">
                <a:tc vMerge="1">
                  <a:txBody>
                    <a:bodyPr/>
                    <a:lstStyle/>
                    <a:p>
                      <a:endParaRPr lang="en-GB" dirty="0"/>
                    </a:p>
                  </a:txBody>
                  <a:tcPr/>
                </a:tc>
                <a:tc>
                  <a:txBody>
                    <a:bodyPr/>
                    <a:lstStyle/>
                    <a:p>
                      <a:pPr marL="342900" indent="-342900" algn="l">
                        <a:spcAft>
                          <a:spcPts val="0"/>
                        </a:spcAft>
                        <a:buClr>
                          <a:srgbClr val="F68729"/>
                        </a:buClr>
                        <a:buFont typeface="Arial" panose="020B0604020202020204" pitchFamily="34" charset="0"/>
                        <a:buChar char="•"/>
                      </a:pPr>
                      <a:r>
                        <a:rPr lang="en-GB" sz="2000" b="1" dirty="0">
                          <a:solidFill>
                            <a:srgbClr val="1192D1"/>
                          </a:solidFill>
                          <a:effectLst/>
                          <a:latin typeface="Segoe UI" panose="020B0502040204020203" pitchFamily="34" charset="0"/>
                          <a:ea typeface="Segoe UI" panose="020B0502040204020203" pitchFamily="34" charset="0"/>
                          <a:cs typeface="Segoe UI" panose="020B0502040204020203" pitchFamily="34" charset="0"/>
                        </a:rPr>
                        <a:t>you can invest some of your monies in other funds if you wish</a:t>
                      </a:r>
                    </a:p>
                  </a:txBody>
                  <a:tcPr/>
                </a:tc>
                <a:tc>
                  <a:txBody>
                    <a:bodyPr/>
                    <a:lstStyle/>
                    <a:p>
                      <a:pPr marL="342900" indent="-342900" algn="l">
                        <a:spcAft>
                          <a:spcPts val="0"/>
                        </a:spcAft>
                        <a:buClr>
                          <a:srgbClr val="F68729"/>
                        </a:buClr>
                        <a:buFont typeface="Arial" panose="020B0604020202020204" pitchFamily="34" charset="0"/>
                        <a:buChar char="•"/>
                      </a:pPr>
                      <a:r>
                        <a:rPr lang="en-GB" sz="2000" b="1" dirty="0">
                          <a:solidFill>
                            <a:srgbClr val="1192D1"/>
                          </a:solidFill>
                          <a:effectLst/>
                          <a:latin typeface="Segoe UI" panose="020B0502040204020203" pitchFamily="34" charset="0"/>
                          <a:ea typeface="Segoe UI" panose="020B0502040204020203" pitchFamily="34" charset="0"/>
                          <a:cs typeface="Segoe UI" panose="020B0502040204020203" pitchFamily="34" charset="0"/>
                        </a:rPr>
                        <a:t>all of your existing monies and future contributions would need to be invested in this approach</a:t>
                      </a:r>
                    </a:p>
                    <a:p>
                      <a:pPr marL="342900" indent="-342900" algn="l">
                        <a:spcAft>
                          <a:spcPts val="0"/>
                        </a:spcAft>
                        <a:buClr>
                          <a:srgbClr val="F68729"/>
                        </a:buClr>
                        <a:buFont typeface="Arial" panose="020B0604020202020204" pitchFamily="34" charset="0"/>
                        <a:buChar char="•"/>
                      </a:pPr>
                      <a:r>
                        <a:rPr lang="en-GB" sz="2000" b="1" dirty="0">
                          <a:solidFill>
                            <a:srgbClr val="1192D1"/>
                          </a:solidFill>
                          <a:effectLst/>
                          <a:latin typeface="Segoe UI" panose="020B0502040204020203" pitchFamily="34" charset="0"/>
                          <a:ea typeface="Segoe UI" panose="020B0502040204020203" pitchFamily="34" charset="0"/>
                          <a:cs typeface="Segoe UI" panose="020B0502040204020203" pitchFamily="34" charset="0"/>
                        </a:rPr>
                        <a:t>you cannot combine this with any other fund choices</a:t>
                      </a:r>
                    </a:p>
                  </a:txBody>
                  <a:tcPr/>
                </a:tc>
                <a:extLst>
                  <a:ext uri="{0D108BD9-81ED-4DB2-BD59-A6C34878D82A}">
                    <a16:rowId xmlns:a16="http://schemas.microsoft.com/office/drawing/2014/main" val="10002"/>
                  </a:ext>
                </a:extLst>
              </a:tr>
            </a:tbl>
          </a:graphicData>
        </a:graphic>
      </p:graphicFrame>
      <p:pic>
        <p:nvPicPr>
          <p:cNvPr id="8"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589" y="190005"/>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4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3" y="1276968"/>
            <a:ext cx="7731567" cy="3354409"/>
          </a:xfrm>
        </p:spPr>
        <p:txBody>
          <a:bodyPr>
            <a:noAutofit/>
          </a:bodyPr>
          <a:lstStyle/>
          <a:p>
            <a:pPr>
              <a:lnSpc>
                <a:spcPct val="120000"/>
              </a:lnSpc>
              <a:spcAft>
                <a:spcPts val="1200"/>
              </a:spcAft>
              <a:buClr>
                <a:schemeClr val="accent6"/>
              </a:buClr>
            </a:pPr>
            <a:r>
              <a:rPr lang="en-GB" sz="1800" b="1" dirty="0">
                <a:latin typeface="Segoe UI" panose="020B0502040204020203" pitchFamily="34" charset="0"/>
                <a:ea typeface="Segoe UI" panose="020B0502040204020203" pitchFamily="34" charset="0"/>
                <a:cs typeface="Segoe UI" panose="020B0502040204020203" pitchFamily="34" charset="0"/>
              </a:rPr>
              <a:t>retirement benefits are not guaranteed and the value of investment may go down as well as up</a:t>
            </a:r>
          </a:p>
          <a:p>
            <a:pPr>
              <a:lnSpc>
                <a:spcPct val="120000"/>
              </a:lnSpc>
              <a:spcAft>
                <a:spcPts val="1200"/>
              </a:spcAft>
              <a:buClr>
                <a:schemeClr val="accent6"/>
              </a:buClr>
            </a:pPr>
            <a:r>
              <a:rPr lang="en-GB" sz="1800" b="1" dirty="0">
                <a:latin typeface="Segoe UI" panose="020B0502040204020203" pitchFamily="34" charset="0"/>
                <a:ea typeface="Segoe UI" panose="020B0502040204020203" pitchFamily="34" charset="0"/>
                <a:cs typeface="Segoe UI" panose="020B0502040204020203" pitchFamily="34" charset="0"/>
              </a:rPr>
              <a:t>past performance should not be regarded as a guide to future performance</a:t>
            </a:r>
          </a:p>
          <a:p>
            <a:pPr>
              <a:lnSpc>
                <a:spcPct val="120000"/>
              </a:lnSpc>
              <a:spcAft>
                <a:spcPts val="1200"/>
              </a:spcAft>
              <a:buClr>
                <a:schemeClr val="accent6"/>
              </a:buClr>
            </a:pPr>
            <a:r>
              <a:rPr lang="en-GB" sz="1800" b="1" dirty="0">
                <a:latin typeface="Segoe UI" panose="020B0502040204020203" pitchFamily="34" charset="0"/>
                <a:ea typeface="Segoe UI" panose="020B0502040204020203" pitchFamily="34" charset="0"/>
                <a:cs typeface="Segoe UI" panose="020B0502040204020203" pitchFamily="34" charset="0"/>
              </a:rPr>
              <a:t>you should review your investment choices regularly to ensure continued suitability</a:t>
            </a:r>
          </a:p>
          <a:p>
            <a:pPr>
              <a:lnSpc>
                <a:spcPct val="120000"/>
              </a:lnSpc>
              <a:spcAft>
                <a:spcPts val="1200"/>
              </a:spcAft>
              <a:buClr>
                <a:schemeClr val="accent6"/>
              </a:buClr>
            </a:pPr>
            <a:r>
              <a:rPr lang="en-GB" sz="1800" b="1" dirty="0">
                <a:latin typeface="Segoe UI" panose="020B0502040204020203" pitchFamily="34" charset="0"/>
                <a:ea typeface="Segoe UI" panose="020B0502040204020203" pitchFamily="34" charset="0"/>
                <a:cs typeface="Segoe UI" panose="020B0502040204020203" pitchFamily="34" charset="0"/>
              </a:rPr>
              <a:t>you may get back less than you put in</a:t>
            </a:r>
          </a:p>
        </p:txBody>
      </p:sp>
      <p:grpSp>
        <p:nvGrpSpPr>
          <p:cNvPr id="4" name="Group 3"/>
          <p:cNvGrpSpPr/>
          <p:nvPr/>
        </p:nvGrpSpPr>
        <p:grpSpPr>
          <a:xfrm>
            <a:off x="1439489" y="4500517"/>
            <a:ext cx="5405438" cy="1801813"/>
            <a:chOff x="1467040" y="4467352"/>
            <a:chExt cx="5405438" cy="1801813"/>
          </a:xfrm>
        </p:grpSpPr>
        <p:pic>
          <p:nvPicPr>
            <p:cNvPr id="4098" name="Picture 2" descr="\\LDS-FILE-04\LIVUsers$\RSam\Desktop\Fotosearch_k3219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8853" y="4467352"/>
              <a:ext cx="1801813" cy="18018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DS-FILE-04\LIVUsers$\RSam\Desktop\Fotosearch_k3219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040" y="4467352"/>
              <a:ext cx="1801813" cy="18018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DS-FILE-04\LIVUsers$\RSam\Desktop\Fotosearch_k3219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0665" y="4467352"/>
              <a:ext cx="1801813" cy="180181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16</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itle 1"/>
          <p:cNvSpPr>
            <a:spLocks noGrp="1"/>
          </p:cNvSpPr>
          <p:nvPr>
            <p:ph type="title"/>
          </p:nvPr>
        </p:nvSpPr>
        <p:spPr>
          <a:xfrm>
            <a:off x="282982" y="496075"/>
            <a:ext cx="8286750" cy="714375"/>
          </a:xfrm>
        </p:spPr>
        <p:txBody>
          <a:bodyPr/>
          <a:lstStyle/>
          <a:p>
            <a:r>
              <a:rPr lang="en-GB" sz="3000" b="1" dirty="0">
                <a:latin typeface="Segoe UI" panose="020B0502040204020203" pitchFamily="34" charset="0"/>
                <a:ea typeface="Segoe UI" panose="020B0502040204020203" pitchFamily="34" charset="0"/>
                <a:cs typeface="Segoe UI" panose="020B0502040204020203" pitchFamily="34" charset="0"/>
              </a:rPr>
              <a:t>Risk warning</a:t>
            </a:r>
          </a:p>
        </p:txBody>
      </p:sp>
    </p:spTree>
    <p:extLst>
      <p:ext uri="{BB962C8B-B14F-4D97-AF65-F5344CB8AC3E}">
        <p14:creationId xmlns:p14="http://schemas.microsoft.com/office/powerpoint/2010/main" val="137649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17</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itle 1"/>
          <p:cNvSpPr>
            <a:spLocks noGrp="1"/>
          </p:cNvSpPr>
          <p:nvPr>
            <p:ph type="title"/>
          </p:nvPr>
        </p:nvSpPr>
        <p:spPr>
          <a:xfrm>
            <a:off x="282982" y="496075"/>
            <a:ext cx="8286750" cy="714375"/>
          </a:xfrm>
        </p:spPr>
        <p:txBody>
          <a:bodyPr/>
          <a:lstStyle/>
          <a:p>
            <a:r>
              <a:rPr lang="en-GB" sz="3600" b="1" dirty="0">
                <a:latin typeface="Segoe UI" panose="020B0502040204020203" pitchFamily="34" charset="0"/>
                <a:ea typeface="Segoe UI" panose="020B0502040204020203" pitchFamily="34" charset="0"/>
                <a:cs typeface="Segoe UI" panose="020B0502040204020203" pitchFamily="34" charset="0"/>
              </a:rPr>
              <a:t>Friends Life governance</a:t>
            </a:r>
          </a:p>
        </p:txBody>
      </p:sp>
      <p:sp>
        <p:nvSpPr>
          <p:cNvPr id="10" name="Content Placeholder 2"/>
          <p:cNvSpPr>
            <a:spLocks noGrp="1"/>
          </p:cNvSpPr>
          <p:nvPr>
            <p:ph idx="1"/>
          </p:nvPr>
        </p:nvSpPr>
        <p:spPr>
          <a:xfrm>
            <a:off x="457201" y="1268763"/>
            <a:ext cx="3948544" cy="4968552"/>
          </a:xfrm>
        </p:spPr>
        <p:txBody>
          <a:bodyPr>
            <a:normAutofit fontScale="92500" lnSpcReduction="20000"/>
          </a:bodyPr>
          <a:lstStyle/>
          <a:p>
            <a:pPr>
              <a:buClr>
                <a:schemeClr val="accent6"/>
              </a:buClr>
            </a:pPr>
            <a:r>
              <a:rPr lang="en-GB" sz="1800" b="1" dirty="0">
                <a:solidFill>
                  <a:schemeClr val="bg2"/>
                </a:solidFill>
                <a:latin typeface="Segoe UI" panose="020B0502040204020203" pitchFamily="34" charset="0"/>
                <a:cs typeface="Segoe UI" panose="020B0502040204020203" pitchFamily="34" charset="0"/>
              </a:rPr>
              <a:t>new legislation came into force from 1 April 2015</a:t>
            </a:r>
          </a:p>
          <a:p>
            <a:pPr>
              <a:buClr>
                <a:schemeClr val="accent6"/>
              </a:buClr>
            </a:pPr>
            <a:endParaRPr lang="en-GB" sz="1800" b="1" dirty="0">
              <a:solidFill>
                <a:schemeClr val="bg2"/>
              </a:solidFill>
              <a:latin typeface="Segoe UI" panose="020B0502040204020203" pitchFamily="34" charset="0"/>
              <a:cs typeface="Segoe UI" panose="020B0502040204020203" pitchFamily="34" charset="0"/>
            </a:endParaRPr>
          </a:p>
          <a:p>
            <a:pPr>
              <a:buClr>
                <a:schemeClr val="accent6"/>
              </a:buClr>
            </a:pPr>
            <a:r>
              <a:rPr lang="en-GB" sz="1800" b="1" dirty="0">
                <a:solidFill>
                  <a:schemeClr val="bg2"/>
                </a:solidFill>
                <a:latin typeface="Segoe UI" panose="020B0502040204020203" pitchFamily="34" charset="0"/>
                <a:cs typeface="Segoe UI" panose="020B0502040204020203" pitchFamily="34" charset="0"/>
              </a:rPr>
              <a:t>requires all providers to establish Independent Governance Committees (IGCs)</a:t>
            </a:r>
          </a:p>
          <a:p>
            <a:pPr marL="0" indent="0">
              <a:buClr>
                <a:schemeClr val="accent6"/>
              </a:buClr>
              <a:buNone/>
            </a:pPr>
            <a:endParaRPr lang="en-GB" sz="1800" b="1" dirty="0">
              <a:solidFill>
                <a:schemeClr val="bg2"/>
              </a:solidFill>
              <a:latin typeface="Segoe UI" panose="020B0502040204020203" pitchFamily="34" charset="0"/>
              <a:cs typeface="Segoe UI" panose="020B0502040204020203" pitchFamily="34" charset="0"/>
            </a:endParaRPr>
          </a:p>
          <a:p>
            <a:pPr>
              <a:buClr>
                <a:schemeClr val="accent6"/>
              </a:buClr>
            </a:pPr>
            <a:r>
              <a:rPr lang="en-GB" sz="1800" b="1" dirty="0">
                <a:solidFill>
                  <a:schemeClr val="bg2"/>
                </a:solidFill>
                <a:latin typeface="Segoe UI" panose="020B0502040204020203" pitchFamily="34" charset="0"/>
                <a:cs typeface="Segoe UI" panose="020B0502040204020203" pitchFamily="34" charset="0"/>
              </a:rPr>
              <a:t>responsible for monitoring investment options with an emphasis on the default investment arrangement</a:t>
            </a:r>
          </a:p>
          <a:p>
            <a:pPr>
              <a:buClr>
                <a:schemeClr val="accent6"/>
              </a:buClr>
            </a:pPr>
            <a:endParaRPr lang="en-GB" sz="1800" b="1" dirty="0">
              <a:solidFill>
                <a:schemeClr val="bg2"/>
              </a:solidFill>
              <a:latin typeface="Segoe UI" panose="020B0502040204020203" pitchFamily="34" charset="0"/>
              <a:cs typeface="Segoe UI" panose="020B0502040204020203" pitchFamily="34" charset="0"/>
            </a:endParaRPr>
          </a:p>
          <a:p>
            <a:pPr>
              <a:buClr>
                <a:schemeClr val="accent6"/>
              </a:buClr>
            </a:pPr>
            <a:r>
              <a:rPr lang="en-GB" sz="1800" b="1" dirty="0">
                <a:solidFill>
                  <a:schemeClr val="bg2"/>
                </a:solidFill>
                <a:latin typeface="Segoe UI" panose="020B0502040204020203" pitchFamily="34" charset="0"/>
                <a:cs typeface="Segoe UI" panose="020B0502040204020203" pitchFamily="34" charset="0"/>
              </a:rPr>
              <a:t>tasked with ensuring pension schemes provide value to members  </a:t>
            </a:r>
          </a:p>
          <a:p>
            <a:pPr marL="0" indent="0">
              <a:buClr>
                <a:schemeClr val="accent6"/>
              </a:buClr>
              <a:buNone/>
            </a:pPr>
            <a:endParaRPr lang="en-GB" sz="1800" b="1" dirty="0">
              <a:solidFill>
                <a:schemeClr val="bg2"/>
              </a:solidFill>
              <a:latin typeface="Segoe UI" panose="020B0502040204020203" pitchFamily="34" charset="0"/>
              <a:cs typeface="Segoe UI" panose="020B0502040204020203" pitchFamily="34" charset="0"/>
            </a:endParaRPr>
          </a:p>
          <a:p>
            <a:pPr>
              <a:buClr>
                <a:schemeClr val="accent6"/>
              </a:buClr>
            </a:pPr>
            <a:r>
              <a:rPr lang="en-GB" sz="1800" b="1" dirty="0">
                <a:latin typeface="Segoe UI" panose="020B0502040204020203" pitchFamily="34" charset="0"/>
                <a:ea typeface="Segoe UI" panose="020B0502040204020203" pitchFamily="34" charset="0"/>
                <a:cs typeface="Segoe UI" panose="020B0502040204020203" pitchFamily="34" charset="0"/>
              </a:rPr>
              <a:t>Friends Life’s My Future Strategy, being the core default approach will receive more focused IGC governance</a:t>
            </a:r>
            <a:endParaRPr lang="en-GB" sz="1800" b="1"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2" name="Diagram 11"/>
          <p:cNvGraphicFramePr/>
          <p:nvPr>
            <p:extLst>
              <p:ext uri="{D42A27DB-BD31-4B8C-83A1-F6EECF244321}">
                <p14:modId xmlns:p14="http://schemas.microsoft.com/office/powerpoint/2010/main" val="2228013300"/>
              </p:ext>
            </p:extLst>
          </p:nvPr>
        </p:nvGraphicFramePr>
        <p:xfrm>
          <a:off x="3671147" y="1864520"/>
          <a:ext cx="5472855" cy="36231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907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Reminder of contribution </a:t>
            </a:r>
          </a:p>
          <a:p>
            <a:pPr algn="l"/>
            <a:r>
              <a:rPr lang="en-GB" sz="3500" cap="none" dirty="0">
                <a:solidFill>
                  <a:schemeClr val="bg1"/>
                </a:solidFill>
              </a:rPr>
              <a:t>structure</a:t>
            </a:r>
          </a:p>
        </p:txBody>
      </p:sp>
      <p:pic>
        <p:nvPicPr>
          <p:cNvPr id="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Slide Number Placeholder 3"/>
          <p:cNvSpPr>
            <a:spLocks noGrp="1"/>
          </p:cNvSpPr>
          <p:nvPr>
            <p:ph type="sldNum" sz="quarter" idx="12"/>
          </p:nvPr>
        </p:nvSpPr>
        <p:spPr>
          <a:xfrm>
            <a:off x="-165390" y="6397333"/>
            <a:ext cx="504056" cy="356224"/>
          </a:xfrm>
        </p:spPr>
        <p:txBody>
          <a:body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19</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itle 4"/>
          <p:cNvSpPr>
            <a:spLocks noGrp="1"/>
          </p:cNvSpPr>
          <p:nvPr>
            <p:ph type="title"/>
          </p:nvPr>
        </p:nvSpPr>
        <p:spPr>
          <a:xfrm>
            <a:off x="261114" y="605124"/>
            <a:ext cx="8640960" cy="714381"/>
          </a:xfrm>
        </p:spPr>
        <p:txBody>
          <a:bodyPr anchor="t">
            <a:normAutofit/>
          </a:bodyPr>
          <a:lstStyle/>
          <a:p>
            <a:r>
              <a:rPr lang="en-GB" sz="3000" dirty="0">
                <a:latin typeface="Segoe UI" panose="020B0502040204020203" pitchFamily="34" charset="0"/>
                <a:ea typeface="Segoe UI" panose="020B0502040204020203" pitchFamily="34" charset="0"/>
                <a:cs typeface="Segoe UI" panose="020B0502040204020203" pitchFamily="34" charset="0"/>
              </a:rPr>
              <a:t>Where are you on the journey?</a:t>
            </a:r>
          </a:p>
        </p:txBody>
      </p:sp>
      <p:sp>
        <p:nvSpPr>
          <p:cNvPr id="15" name="TextBox 14"/>
          <p:cNvSpPr txBox="1"/>
          <p:nvPr/>
        </p:nvSpPr>
        <p:spPr>
          <a:xfrm>
            <a:off x="330872" y="4018938"/>
            <a:ext cx="2906813" cy="475540"/>
          </a:xfrm>
          <a:prstGeom prst="rect">
            <a:avLst/>
          </a:prstGeom>
          <a:noFill/>
        </p:spPr>
        <p:txBody>
          <a:bodyPr wrap="square" lIns="90695" tIns="45339" rIns="90695" bIns="45339" rtlCol="0">
            <a:spAutoFit/>
          </a:bodyPr>
          <a:lstStyle/>
          <a:p>
            <a:pPr defTabSz="906797"/>
            <a:r>
              <a:rPr lang="en-GB" sz="2400" b="1" dirty="0">
                <a:solidFill>
                  <a:srgbClr val="00446A"/>
                </a:solidFill>
                <a:latin typeface="Segoe UI" panose="020B0502040204020203" pitchFamily="34" charset="0"/>
                <a:ea typeface="Segoe UI" panose="020B0502040204020203" pitchFamily="34" charset="0"/>
                <a:cs typeface="Segoe UI" panose="020B0502040204020203" pitchFamily="34" charset="0"/>
              </a:rPr>
              <a:t>Key messages:</a:t>
            </a:r>
          </a:p>
        </p:txBody>
      </p:sp>
      <p:sp>
        <p:nvSpPr>
          <p:cNvPr id="16" name="Rectangle 15"/>
          <p:cNvSpPr/>
          <p:nvPr/>
        </p:nvSpPr>
        <p:spPr>
          <a:xfrm>
            <a:off x="488266" y="4555351"/>
            <a:ext cx="1517022" cy="722515"/>
          </a:xfrm>
          <a:prstGeom prst="rect">
            <a:avLst/>
          </a:prstGeom>
        </p:spPr>
        <p:txBody>
          <a:bodyPr wrap="square" lIns="109130" tIns="54554" rIns="109130" bIns="54554">
            <a:spAutoFit/>
          </a:bodyPr>
          <a:lstStyle/>
          <a:p>
            <a:pPr algn="ctr" defTabSz="906797"/>
            <a:r>
              <a:rPr lang="en-GB" sz="1900" b="1" dirty="0">
                <a:solidFill>
                  <a:srgbClr val="1192D1"/>
                </a:solidFill>
                <a:latin typeface="Segoe UI" panose="020B0502040204020203" pitchFamily="34" charset="0"/>
                <a:ea typeface="Segoe UI" panose="020B0502040204020203" pitchFamily="34" charset="0"/>
                <a:cs typeface="Segoe UI" panose="020B0502040204020203" pitchFamily="34" charset="0"/>
              </a:rPr>
              <a:t>Stay In</a:t>
            </a:r>
          </a:p>
          <a:p>
            <a:pPr algn="ctr" defTabSz="906797"/>
            <a:r>
              <a:rPr lang="en-GB" sz="1900" b="1" dirty="0">
                <a:solidFill>
                  <a:srgbClr val="00446A"/>
                </a:solidFill>
                <a:latin typeface="Segoe UI" panose="020B0502040204020203" pitchFamily="34" charset="0"/>
                <a:ea typeface="Segoe UI" panose="020B0502040204020203" pitchFamily="34" charset="0"/>
                <a:cs typeface="Segoe UI" panose="020B0502040204020203" pitchFamily="34" charset="0"/>
              </a:rPr>
              <a:t>Age 22 - 30</a:t>
            </a:r>
          </a:p>
        </p:txBody>
      </p:sp>
      <p:sp>
        <p:nvSpPr>
          <p:cNvPr id="17" name="Rectangle 16"/>
          <p:cNvSpPr/>
          <p:nvPr/>
        </p:nvSpPr>
        <p:spPr>
          <a:xfrm>
            <a:off x="3017558" y="4555351"/>
            <a:ext cx="2194506" cy="722515"/>
          </a:xfrm>
          <a:prstGeom prst="rect">
            <a:avLst/>
          </a:prstGeom>
        </p:spPr>
        <p:txBody>
          <a:bodyPr wrap="square" lIns="109130" tIns="54554" rIns="109130" bIns="54554">
            <a:spAutoFit/>
          </a:bodyPr>
          <a:lstStyle/>
          <a:p>
            <a:pPr algn="ctr" defTabSz="906797"/>
            <a:r>
              <a:rPr lang="en-GB" sz="1900" b="1" dirty="0">
                <a:solidFill>
                  <a:srgbClr val="1192D1"/>
                </a:solidFill>
                <a:latin typeface="Segoe UI" panose="020B0502040204020203" pitchFamily="34" charset="0"/>
                <a:ea typeface="Segoe UI" panose="020B0502040204020203" pitchFamily="34" charset="0"/>
                <a:cs typeface="Segoe UI" panose="020B0502040204020203" pitchFamily="34" charset="0"/>
              </a:rPr>
              <a:t>How much?</a:t>
            </a:r>
          </a:p>
          <a:p>
            <a:pPr algn="ctr" defTabSz="906797"/>
            <a:r>
              <a:rPr lang="en-GB" sz="1900" b="1" dirty="0">
                <a:solidFill>
                  <a:srgbClr val="00446A"/>
                </a:solidFill>
                <a:latin typeface="Segoe UI" panose="020B0502040204020203" pitchFamily="34" charset="0"/>
                <a:ea typeface="Segoe UI" panose="020B0502040204020203" pitchFamily="34" charset="0"/>
                <a:cs typeface="Segoe UI" panose="020B0502040204020203" pitchFamily="34" charset="0"/>
              </a:rPr>
              <a:t>30 – 50 </a:t>
            </a:r>
          </a:p>
        </p:txBody>
      </p:sp>
      <p:sp>
        <p:nvSpPr>
          <p:cNvPr id="18" name="Rectangle 17"/>
          <p:cNvSpPr/>
          <p:nvPr/>
        </p:nvSpPr>
        <p:spPr>
          <a:xfrm>
            <a:off x="6047712" y="4403089"/>
            <a:ext cx="2603523" cy="1279724"/>
          </a:xfrm>
          <a:prstGeom prst="rect">
            <a:avLst/>
          </a:prstGeom>
        </p:spPr>
        <p:txBody>
          <a:bodyPr wrap="square" lIns="109130" tIns="54554" rIns="109130" bIns="54554">
            <a:spAutoFit/>
          </a:bodyPr>
          <a:lstStyle/>
          <a:p>
            <a:pPr algn="ctr" defTabSz="906797"/>
            <a:r>
              <a:rPr lang="en-GB" sz="1900" b="1" dirty="0">
                <a:solidFill>
                  <a:srgbClr val="1192D1"/>
                </a:solidFill>
                <a:latin typeface="Segoe UI" panose="020B0502040204020203" pitchFamily="34" charset="0"/>
                <a:ea typeface="Segoe UI" panose="020B0502040204020203" pitchFamily="34" charset="0"/>
                <a:cs typeface="Segoe UI" panose="020B0502040204020203" pitchFamily="34" charset="0"/>
              </a:rPr>
              <a:t>How and when to take this benefit</a:t>
            </a:r>
          </a:p>
          <a:p>
            <a:pPr algn="ctr" defTabSz="906797"/>
            <a:r>
              <a:rPr lang="en-GB" sz="1900" b="1" dirty="0">
                <a:solidFill>
                  <a:srgbClr val="00446A"/>
                </a:solidFill>
                <a:latin typeface="Segoe UI" panose="020B0502040204020203" pitchFamily="34" charset="0"/>
                <a:ea typeface="Segoe UI" panose="020B0502040204020203" pitchFamily="34" charset="0"/>
                <a:cs typeface="Segoe UI" panose="020B0502040204020203" pitchFamily="34" charset="0"/>
              </a:rPr>
              <a:t>50 – SRD and beyond</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53006" t="44760" r="35086" b="45119"/>
          <a:stretch/>
        </p:blipFill>
        <p:spPr>
          <a:xfrm>
            <a:off x="2195498" y="4552811"/>
            <a:ext cx="1035114" cy="694091"/>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53006" t="44760" r="35086" b="45119"/>
          <a:stretch/>
        </p:blipFill>
        <p:spPr>
          <a:xfrm>
            <a:off x="5047415" y="4544787"/>
            <a:ext cx="1035114" cy="694091"/>
          </a:xfrm>
          <a:prstGeom prst="rect">
            <a:avLst/>
          </a:prstGeom>
        </p:spPr>
      </p:pic>
      <p:grpSp>
        <p:nvGrpSpPr>
          <p:cNvPr id="21" name="Group 20"/>
          <p:cNvGrpSpPr/>
          <p:nvPr/>
        </p:nvGrpSpPr>
        <p:grpSpPr>
          <a:xfrm>
            <a:off x="810582" y="2081789"/>
            <a:ext cx="7541842" cy="1623180"/>
            <a:chOff x="620633" y="1730766"/>
            <a:chExt cx="6414494" cy="1312446"/>
          </a:xfrm>
        </p:grpSpPr>
        <p:grpSp>
          <p:nvGrpSpPr>
            <p:cNvPr id="22" name="Group 21"/>
            <p:cNvGrpSpPr/>
            <p:nvPr/>
          </p:nvGrpSpPr>
          <p:grpSpPr>
            <a:xfrm>
              <a:off x="620633" y="1730766"/>
              <a:ext cx="1207567" cy="1312446"/>
              <a:chOff x="620633" y="1787236"/>
              <a:chExt cx="1207567" cy="1312446"/>
            </a:xfrm>
          </p:grpSpPr>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23386" t="3263" r="14948" b="56357"/>
              <a:stretch/>
            </p:blipFill>
            <p:spPr>
              <a:xfrm flipH="1">
                <a:off x="620633" y="1839361"/>
                <a:ext cx="1201629" cy="1231316"/>
              </a:xfrm>
              <a:prstGeom prst="rect">
                <a:avLst/>
              </a:prstGeom>
            </p:spPr>
          </p:pic>
          <p:sp>
            <p:nvSpPr>
              <p:cNvPr id="32" name="Rectangle 31"/>
              <p:cNvSpPr/>
              <p:nvPr/>
            </p:nvSpPr>
            <p:spPr>
              <a:xfrm>
                <a:off x="896801" y="3034615"/>
                <a:ext cx="925461" cy="56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97"/>
                <a:endParaRPr lang="en-GB">
                  <a:solidFill>
                    <a:prstClr val="white"/>
                  </a:solidFill>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288" y="1787236"/>
                <a:ext cx="1200912" cy="1312446"/>
              </a:xfrm>
              <a:prstGeom prst="rect">
                <a:avLst/>
              </a:prstGeom>
            </p:spPr>
          </p:pic>
        </p:grpSp>
        <p:grpSp>
          <p:nvGrpSpPr>
            <p:cNvPr id="23" name="Group 22"/>
            <p:cNvGrpSpPr/>
            <p:nvPr/>
          </p:nvGrpSpPr>
          <p:grpSpPr>
            <a:xfrm>
              <a:off x="3228248" y="1730766"/>
              <a:ext cx="1205919" cy="1312446"/>
              <a:chOff x="3227050" y="1787236"/>
              <a:chExt cx="1205919" cy="1312446"/>
            </a:xfrm>
          </p:grpSpPr>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17011" r="15479" b="31286"/>
              <a:stretch/>
            </p:blipFill>
            <p:spPr>
              <a:xfrm>
                <a:off x="3227050" y="1891466"/>
                <a:ext cx="1175489" cy="1181056"/>
              </a:xfrm>
              <a:prstGeom prst="rect">
                <a:avLst/>
              </a:prstGeom>
            </p:spPr>
          </p:pic>
          <p:sp>
            <p:nvSpPr>
              <p:cNvPr id="29" name="Rectangle 28"/>
              <p:cNvSpPr/>
              <p:nvPr/>
            </p:nvSpPr>
            <p:spPr>
              <a:xfrm>
                <a:off x="3475222" y="3043212"/>
                <a:ext cx="927317" cy="56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97"/>
                <a:endParaRPr lang="en-GB">
                  <a:solidFill>
                    <a:prstClr val="white"/>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2057" y="1787236"/>
                <a:ext cx="1200912" cy="1312446"/>
              </a:xfrm>
              <a:prstGeom prst="rect">
                <a:avLst/>
              </a:prstGeom>
            </p:spPr>
          </p:pic>
        </p:grpSp>
        <p:grpSp>
          <p:nvGrpSpPr>
            <p:cNvPr id="24" name="Group 23"/>
            <p:cNvGrpSpPr/>
            <p:nvPr/>
          </p:nvGrpSpPr>
          <p:grpSpPr>
            <a:xfrm>
              <a:off x="5834215" y="1730766"/>
              <a:ext cx="1200912" cy="1312446"/>
              <a:chOff x="5834215" y="1787236"/>
              <a:chExt cx="1200912" cy="1312446"/>
            </a:xfrm>
          </p:grpSpPr>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36020" r="8926" b="51898"/>
              <a:stretch/>
            </p:blipFill>
            <p:spPr>
              <a:xfrm flipH="1">
                <a:off x="5834215" y="1893232"/>
                <a:ext cx="1159822" cy="1171895"/>
              </a:xfrm>
              <a:prstGeom prst="rect">
                <a:avLst/>
              </a:prstGeom>
            </p:spPr>
          </p:pic>
          <p:sp>
            <p:nvSpPr>
              <p:cNvPr id="26" name="Rectangle 25"/>
              <p:cNvSpPr/>
              <p:nvPr/>
            </p:nvSpPr>
            <p:spPr>
              <a:xfrm>
                <a:off x="6236993" y="3034010"/>
                <a:ext cx="757044" cy="5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797"/>
                <a:endParaRPr lang="en-GB">
                  <a:solidFill>
                    <a:prstClr val="white"/>
                  </a:solidFill>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4215" y="1787236"/>
                <a:ext cx="1200912" cy="1312446"/>
              </a:xfrm>
              <a:prstGeom prst="rect">
                <a:avLst/>
              </a:prstGeom>
            </p:spPr>
          </p:pic>
        </p:grpSp>
      </p:gr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6641" t="44760" r="5581" b="45119"/>
          <a:stretch/>
        </p:blipFill>
        <p:spPr>
          <a:xfrm>
            <a:off x="766365" y="1299855"/>
            <a:ext cx="7630459" cy="694091"/>
          </a:xfrm>
          <a:prstGeom prst="rect">
            <a:avLst/>
          </a:prstGeom>
        </p:spPr>
      </p:pic>
      <p:cxnSp>
        <p:nvCxnSpPr>
          <p:cNvPr id="37" name="Straight Arrow Connector 36"/>
          <p:cNvCxnSpPr/>
          <p:nvPr/>
        </p:nvCxnSpPr>
        <p:spPr>
          <a:xfrm>
            <a:off x="495197" y="5932892"/>
            <a:ext cx="5448168" cy="0"/>
          </a:xfrm>
          <a:prstGeom prst="straightConnector1">
            <a:avLst/>
          </a:prstGeom>
          <a:ln>
            <a:solidFill>
              <a:srgbClr val="99CC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980693" y="5932892"/>
            <a:ext cx="1670542" cy="11914"/>
          </a:xfrm>
          <a:prstGeom prst="straightConnector1">
            <a:avLst/>
          </a:prstGeom>
          <a:ln>
            <a:solidFill>
              <a:srgbClr val="99CC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31912" y="5735746"/>
            <a:ext cx="1004918" cy="380029"/>
          </a:xfrm>
          <a:prstGeom prst="rect">
            <a:avLst/>
          </a:prstGeom>
          <a:solidFill>
            <a:schemeClr val="bg1"/>
          </a:solidFill>
        </p:spPr>
        <p:txBody>
          <a:bodyPr wrap="square" lIns="109130" tIns="54554" rIns="109130" bIns="54554">
            <a:spAutoFit/>
          </a:bodyPr>
          <a:lstStyle/>
          <a:p>
            <a:pPr algn="ctr" defTabSz="906797"/>
            <a:r>
              <a:rPr lang="en-GB" sz="1700" b="1" dirty="0">
                <a:solidFill>
                  <a:srgbClr val="00446A"/>
                </a:solidFill>
                <a:latin typeface="Segoe UI" panose="020B0502040204020203" pitchFamily="34" charset="0"/>
                <a:ea typeface="Segoe UI" panose="020B0502040204020203" pitchFamily="34" charset="0"/>
                <a:cs typeface="Segoe UI" panose="020B0502040204020203" pitchFamily="34" charset="0"/>
              </a:rPr>
              <a:t>Growth</a:t>
            </a:r>
          </a:p>
        </p:txBody>
      </p:sp>
      <p:sp>
        <p:nvSpPr>
          <p:cNvPr id="40" name="Rectangle 39"/>
          <p:cNvSpPr/>
          <p:nvPr/>
        </p:nvSpPr>
        <p:spPr>
          <a:xfrm>
            <a:off x="6196014" y="5747059"/>
            <a:ext cx="843960" cy="371784"/>
          </a:xfrm>
          <a:prstGeom prst="rect">
            <a:avLst/>
          </a:prstGeom>
          <a:solidFill>
            <a:schemeClr val="bg1"/>
          </a:solidFill>
        </p:spPr>
        <p:txBody>
          <a:bodyPr wrap="none" lIns="109130" tIns="54554" rIns="109130" bIns="54554">
            <a:spAutoFit/>
          </a:bodyPr>
          <a:lstStyle/>
          <a:p>
            <a:pPr algn="ctr" defTabSz="906797"/>
            <a:r>
              <a:rPr lang="en-GB" sz="1700" b="1" dirty="0">
                <a:solidFill>
                  <a:srgbClr val="00446A"/>
                </a:solidFill>
                <a:latin typeface="Segoe UI" panose="020B0502040204020203" pitchFamily="34" charset="0"/>
                <a:ea typeface="Segoe UI" panose="020B0502040204020203" pitchFamily="34" charset="0"/>
                <a:cs typeface="Segoe UI" panose="020B0502040204020203" pitchFamily="34" charset="0"/>
              </a:rPr>
              <a:t>Shape</a:t>
            </a:r>
          </a:p>
        </p:txBody>
      </p:sp>
      <p:sp>
        <p:nvSpPr>
          <p:cNvPr id="41" name="Rectangle 40"/>
          <p:cNvSpPr/>
          <p:nvPr/>
        </p:nvSpPr>
        <p:spPr>
          <a:xfrm>
            <a:off x="7565603" y="5735739"/>
            <a:ext cx="893654" cy="371784"/>
          </a:xfrm>
          <a:prstGeom prst="rect">
            <a:avLst/>
          </a:prstGeom>
          <a:solidFill>
            <a:schemeClr val="bg1"/>
          </a:solidFill>
        </p:spPr>
        <p:txBody>
          <a:bodyPr wrap="none" lIns="109130" tIns="54554" rIns="109130" bIns="54554">
            <a:spAutoFit/>
          </a:bodyPr>
          <a:lstStyle/>
          <a:p>
            <a:pPr algn="ctr" defTabSz="906797"/>
            <a:r>
              <a:rPr lang="en-GB" sz="1700" b="1" dirty="0">
                <a:solidFill>
                  <a:srgbClr val="00446A"/>
                </a:solidFill>
                <a:latin typeface="Segoe UI" panose="020B0502040204020203" pitchFamily="34" charset="0"/>
                <a:ea typeface="Segoe UI" panose="020B0502040204020203" pitchFamily="34" charset="0"/>
                <a:cs typeface="Segoe UI" panose="020B0502040204020203" pitchFamily="34" charset="0"/>
              </a:rPr>
              <a:t>Access</a:t>
            </a:r>
          </a:p>
        </p:txBody>
      </p:sp>
      <p:pic>
        <p:nvPicPr>
          <p:cNvPr id="34" name="Picture 2" descr="C:\Users\mreid\AppData\Local\Microsoft\Windows\Temporary Internet Files\Content.Outlook\SPB9H62Y\SM logo-crest 2014_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2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ea typeface="Segoe UI" panose="020B0502040204020203" pitchFamily="34" charset="0"/>
                <a:cs typeface="Segoe UI" panose="020B0502040204020203" pitchFamily="34" charset="0"/>
              </a:rPr>
              <a:t>Regulatory information</a:t>
            </a:r>
          </a:p>
        </p:txBody>
      </p:sp>
      <p:sp>
        <p:nvSpPr>
          <p:cNvPr id="3" name="Content Placeholder 2"/>
          <p:cNvSpPr>
            <a:spLocks noGrp="1"/>
          </p:cNvSpPr>
          <p:nvPr>
            <p:ph idx="1"/>
          </p:nvPr>
        </p:nvSpPr>
        <p:spPr>
          <a:xfrm>
            <a:off x="457201" y="1268763"/>
            <a:ext cx="7788348" cy="4968552"/>
          </a:xfrm>
        </p:spPr>
        <p:txBody>
          <a:bodyPr>
            <a:normAutofit/>
          </a:bodyPr>
          <a:lstStyle/>
          <a:p>
            <a:pPr>
              <a:buClr>
                <a:srgbClr val="F68729"/>
              </a:buClr>
            </a:pPr>
            <a: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t>The information in this presentation is based on our understanding of current taxation law, proposed legislation and HM Revenue &amp; Customs practice, which may be subject to future variation.</a:t>
            </a:r>
          </a:p>
          <a:p>
            <a:pPr>
              <a:buClr>
                <a:srgbClr val="F68729"/>
              </a:buClr>
            </a:pPr>
            <a:endPar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t>This presentation is not intended to provide and must not be construed as regulated investment advice.  Returns are not guaranteed and the value of investments may go down as well as up.</a:t>
            </a:r>
          </a:p>
          <a:p>
            <a:pPr>
              <a:buClr>
                <a:srgbClr val="F68729"/>
              </a:buClr>
            </a:pPr>
            <a:endPar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t>Barnett Waddingham LLP is a limited liability partnership registered in England and Wales.</a:t>
            </a:r>
            <a:b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t>Registered Number OC307678. </a:t>
            </a:r>
            <a:b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br>
            <a:endPar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t>Registered Office: Cheapside House, 138 Cheapside, London, EC2V 6BW</a:t>
            </a:r>
          </a:p>
          <a:p>
            <a:pPr>
              <a:buClr>
                <a:srgbClr val="F68729"/>
              </a:buClr>
            </a:pPr>
            <a:endPar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GB" sz="1600" dirty="0">
                <a:solidFill>
                  <a:schemeClr val="tx2"/>
                </a:solidFill>
                <a:latin typeface="Segoe UI" panose="020B0502040204020203" pitchFamily="34" charset="0"/>
                <a:ea typeface="Segoe UI" panose="020B0502040204020203" pitchFamily="34" charset="0"/>
                <a:cs typeface="Segoe UI" panose="020B0502040204020203" pitchFamily="34" charset="0"/>
              </a:rPr>
              <a:t>Barnett Waddingham LLP is authorised and regulated by the Financial Conduct Authority and is licensed by the Institute and Faculty of Actuaries for a range of investment business activities.</a:t>
            </a:r>
          </a:p>
          <a:p>
            <a:pPr>
              <a:buClr>
                <a:srgbClr val="F68729"/>
              </a:buClr>
            </a:pPr>
            <a:endParaRPr lang="en-GB" sz="15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3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1071538" y="2928935"/>
            <a:ext cx="1352550" cy="1397000"/>
            <a:chOff x="487" y="1779"/>
            <a:chExt cx="852" cy="880"/>
          </a:xfrm>
        </p:grpSpPr>
        <p:sp>
          <p:nvSpPr>
            <p:cNvPr id="8" name="Text Box 8"/>
            <p:cNvSpPr txBox="1">
              <a:spLocks noChangeArrowheads="1"/>
            </p:cNvSpPr>
            <p:nvPr/>
          </p:nvSpPr>
          <p:spPr bwMode="auto">
            <a:xfrm>
              <a:off x="1223" y="1779"/>
              <a:ext cx="116" cy="834"/>
            </a:xfrm>
            <a:prstGeom prst="rect">
              <a:avLst/>
            </a:prstGeom>
            <a:noFill/>
            <a:ln w="12700">
              <a:noFill/>
              <a:miter lim="800000"/>
              <a:headEnd/>
              <a:tailEnd/>
            </a:ln>
            <a:effectLst/>
          </p:spPr>
          <p:txBody>
            <a:bodyPr wrap="none">
              <a:spAutoFit/>
            </a:bodyPr>
            <a:lstStyle/>
            <a:p>
              <a:pPr algn="ctr" defTabSz="762000">
                <a:spcBef>
                  <a:spcPct val="50000"/>
                </a:spcBef>
                <a:buClr>
                  <a:srgbClr val="FF0033"/>
                </a:buClr>
                <a:buFont typeface="Wingdings" pitchFamily="2" charset="2"/>
                <a:buNone/>
              </a:pPr>
              <a:endParaRPr lang="en-GB" sz="8000" b="1" dirty="0">
                <a:solidFill>
                  <a:prstClr val="black"/>
                </a:solidFill>
              </a:endParaRPr>
            </a:p>
          </p:txBody>
        </p:sp>
        <p:sp>
          <p:nvSpPr>
            <p:cNvPr id="9" name="Text Box 9"/>
            <p:cNvSpPr txBox="1">
              <a:spLocks noChangeArrowheads="1"/>
            </p:cNvSpPr>
            <p:nvPr/>
          </p:nvSpPr>
          <p:spPr bwMode="auto">
            <a:xfrm>
              <a:off x="487" y="2426"/>
              <a:ext cx="116" cy="233"/>
            </a:xfrm>
            <a:prstGeom prst="rect">
              <a:avLst/>
            </a:prstGeom>
            <a:noFill/>
            <a:ln w="12700">
              <a:noFill/>
              <a:miter lim="800000"/>
              <a:headEnd/>
              <a:tailEnd/>
            </a:ln>
            <a:effectLst/>
          </p:spPr>
          <p:txBody>
            <a:bodyPr wrap="none">
              <a:spAutoFit/>
            </a:bodyPr>
            <a:lstStyle/>
            <a:p>
              <a:pPr defTabSz="762000">
                <a:spcBef>
                  <a:spcPct val="50000"/>
                </a:spcBef>
                <a:buClr>
                  <a:srgbClr val="FF0033"/>
                </a:buClr>
                <a:buFont typeface="Wingdings" pitchFamily="2" charset="2"/>
                <a:buNone/>
              </a:pPr>
              <a:endParaRPr lang="en-GB" b="1" dirty="0">
                <a:solidFill>
                  <a:srgbClr val="00446A"/>
                </a:solidFill>
              </a:endParaRP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20</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2"/>
          <p:cNvSpPr txBox="1">
            <a:spLocks noChangeArrowheads="1"/>
          </p:cNvSpPr>
          <p:nvPr/>
        </p:nvSpPr>
        <p:spPr>
          <a:xfrm>
            <a:off x="127988" y="619510"/>
            <a:ext cx="7320562" cy="1159809"/>
          </a:xfrm>
          <a:prstGeom prst="rect">
            <a:avLst/>
          </a:prstGeom>
          <a:noFill/>
          <a:ln/>
        </p:spPr>
        <p:txBody>
          <a:bodyPr vert="horz" lIns="91248" tIns="45621" rIns="91248" bIns="45621" rtlCol="0" anchor="t">
            <a:noAutofit/>
          </a:bodyPr>
          <a:lstStyle>
            <a:lvl1pPr algn="l" defTabSz="912455" rtl="0" eaLnBrk="1" latinLnBrk="0" hangingPunct="1">
              <a:spcBef>
                <a:spcPct val="0"/>
              </a:spcBef>
              <a:buNone/>
              <a:defRPr sz="3000" b="1"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en-GB" sz="2800" dirty="0"/>
              <a:t>Are you maximising your contributions?</a:t>
            </a:r>
          </a:p>
        </p:txBody>
      </p:sp>
      <p:graphicFrame>
        <p:nvGraphicFramePr>
          <p:cNvPr id="4" name="Table 3"/>
          <p:cNvGraphicFramePr>
            <a:graphicFrameLocks noGrp="1"/>
          </p:cNvGraphicFramePr>
          <p:nvPr>
            <p:extLst>
              <p:ext uri="{D42A27DB-BD31-4B8C-83A1-F6EECF244321}">
                <p14:modId xmlns:p14="http://schemas.microsoft.com/office/powerpoint/2010/main" val="1097671893"/>
              </p:ext>
            </p:extLst>
          </p:nvPr>
        </p:nvGraphicFramePr>
        <p:xfrm>
          <a:off x="768922" y="1303488"/>
          <a:ext cx="7787697" cy="3022448"/>
        </p:xfrm>
        <a:graphic>
          <a:graphicData uri="http://schemas.openxmlformats.org/drawingml/2006/table">
            <a:tbl>
              <a:tblPr firstRow="1" bandRow="1">
                <a:tableStyleId>{5C22544A-7EE6-4342-B048-85BDC9FD1C3A}</a:tableStyleId>
              </a:tblPr>
              <a:tblGrid>
                <a:gridCol w="2595899">
                  <a:extLst>
                    <a:ext uri="{9D8B030D-6E8A-4147-A177-3AD203B41FA5}">
                      <a16:colId xmlns:a16="http://schemas.microsoft.com/office/drawing/2014/main" val="20000"/>
                    </a:ext>
                  </a:extLst>
                </a:gridCol>
                <a:gridCol w="2595899">
                  <a:extLst>
                    <a:ext uri="{9D8B030D-6E8A-4147-A177-3AD203B41FA5}">
                      <a16:colId xmlns:a16="http://schemas.microsoft.com/office/drawing/2014/main" val="20001"/>
                    </a:ext>
                  </a:extLst>
                </a:gridCol>
                <a:gridCol w="2595899">
                  <a:extLst>
                    <a:ext uri="{9D8B030D-6E8A-4147-A177-3AD203B41FA5}">
                      <a16:colId xmlns:a16="http://schemas.microsoft.com/office/drawing/2014/main" val="20002"/>
                    </a:ext>
                  </a:extLst>
                </a:gridCol>
              </a:tblGrid>
              <a:tr h="807723">
                <a:tc>
                  <a:txBody>
                    <a:bodyPr/>
                    <a:lstStyle/>
                    <a:p>
                      <a:pPr algn="ctr"/>
                      <a:r>
                        <a:rPr lang="en-GB" sz="1800" dirty="0">
                          <a:latin typeface="Segoe UI" panose="020B0502040204020203" pitchFamily="34" charset="0"/>
                          <a:ea typeface="Segoe UI" panose="020B0502040204020203" pitchFamily="34" charset="0"/>
                          <a:cs typeface="Segoe UI" panose="020B0502040204020203" pitchFamily="34" charset="0"/>
                        </a:rPr>
                        <a:t>You pay</a:t>
                      </a:r>
                    </a:p>
                  </a:txBody>
                  <a:tcPr/>
                </a:tc>
                <a:tc>
                  <a:txBody>
                    <a:bodyPr/>
                    <a:lstStyle/>
                    <a:p>
                      <a:pPr algn="ctr"/>
                      <a:r>
                        <a:rPr lang="en-GB" sz="1800" dirty="0">
                          <a:latin typeface="Segoe UI" panose="020B0502040204020203" pitchFamily="34" charset="0"/>
                          <a:ea typeface="Segoe UI" panose="020B0502040204020203" pitchFamily="34" charset="0"/>
                          <a:cs typeface="Segoe UI" panose="020B0502040204020203" pitchFamily="34" charset="0"/>
                        </a:rPr>
                        <a:t>The University pays</a:t>
                      </a:r>
                    </a:p>
                  </a:txBody>
                  <a:tcPr/>
                </a:tc>
                <a:tc>
                  <a:txBody>
                    <a:bodyPr/>
                    <a:lstStyle/>
                    <a:p>
                      <a:pPr algn="ctr"/>
                      <a:r>
                        <a:rPr lang="en-GB" sz="1800" dirty="0">
                          <a:latin typeface="Segoe UI" panose="020B0502040204020203" pitchFamily="34" charset="0"/>
                          <a:ea typeface="Segoe UI" panose="020B0502040204020203" pitchFamily="34" charset="0"/>
                          <a:cs typeface="Segoe UI" panose="020B0502040204020203" pitchFamily="34" charset="0"/>
                        </a:rPr>
                        <a:t>Total paid</a:t>
                      </a:r>
                    </a:p>
                  </a:txBody>
                  <a:tcPr/>
                </a:tc>
                <a:extLst>
                  <a:ext uri="{0D108BD9-81ED-4DB2-BD59-A6C34878D82A}">
                    <a16:rowId xmlns:a16="http://schemas.microsoft.com/office/drawing/2014/main" val="10000"/>
                  </a:ext>
                </a:extLst>
              </a:tr>
              <a:tr h="442945">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1%*</a:t>
                      </a:r>
                    </a:p>
                  </a:txBody>
                  <a:tcPr>
                    <a:solidFill>
                      <a:srgbClr val="FFFF00"/>
                    </a:solidFill>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2%*</a:t>
                      </a:r>
                    </a:p>
                  </a:txBody>
                  <a:tcPr>
                    <a:solidFill>
                      <a:srgbClr val="FFFF00"/>
                    </a:solidFill>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3%*</a:t>
                      </a:r>
                    </a:p>
                  </a:txBody>
                  <a:tcPr>
                    <a:solidFill>
                      <a:srgbClr val="FFFF00"/>
                    </a:solidFill>
                  </a:tcPr>
                </a:tc>
                <a:extLst>
                  <a:ext uri="{0D108BD9-81ED-4DB2-BD59-A6C34878D82A}">
                    <a16:rowId xmlns:a16="http://schemas.microsoft.com/office/drawing/2014/main" val="10001"/>
                  </a:ext>
                </a:extLst>
              </a:tr>
              <a:tr h="442945">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3%</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6%</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9%</a:t>
                      </a:r>
                    </a:p>
                  </a:txBody>
                  <a:tcPr/>
                </a:tc>
                <a:extLst>
                  <a:ext uri="{0D108BD9-81ED-4DB2-BD59-A6C34878D82A}">
                    <a16:rowId xmlns:a16="http://schemas.microsoft.com/office/drawing/2014/main" val="10002"/>
                  </a:ext>
                </a:extLst>
              </a:tr>
              <a:tr h="442945">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4%</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8%</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12%</a:t>
                      </a:r>
                    </a:p>
                  </a:txBody>
                  <a:tcPr/>
                </a:tc>
                <a:extLst>
                  <a:ext uri="{0D108BD9-81ED-4DB2-BD59-A6C34878D82A}">
                    <a16:rowId xmlns:a16="http://schemas.microsoft.com/office/drawing/2014/main" val="10003"/>
                  </a:ext>
                </a:extLst>
              </a:tr>
              <a:tr h="442945">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5%</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10%</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15%</a:t>
                      </a:r>
                    </a:p>
                  </a:txBody>
                  <a:tcPr/>
                </a:tc>
                <a:extLst>
                  <a:ext uri="{0D108BD9-81ED-4DB2-BD59-A6C34878D82A}">
                    <a16:rowId xmlns:a16="http://schemas.microsoft.com/office/drawing/2014/main" val="10004"/>
                  </a:ext>
                </a:extLst>
              </a:tr>
              <a:tr h="442945">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6% or more</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12%</a:t>
                      </a:r>
                    </a:p>
                  </a:txBody>
                  <a:tcPr/>
                </a:tc>
                <a:tc>
                  <a:txBody>
                    <a:bodyPr/>
                    <a:lstStyle/>
                    <a:p>
                      <a:pPr algn="ctr"/>
                      <a:r>
                        <a:rPr lang="en-GB" sz="1800" b="1" dirty="0">
                          <a:solidFill>
                            <a:srgbClr val="00446A"/>
                          </a:solidFill>
                          <a:latin typeface="Segoe UI" panose="020B0502040204020203" pitchFamily="34" charset="0"/>
                          <a:ea typeface="Segoe UI" panose="020B0502040204020203" pitchFamily="34" charset="0"/>
                          <a:cs typeface="Segoe UI" panose="020B0502040204020203" pitchFamily="34" charset="0"/>
                        </a:rPr>
                        <a:t>18% or more</a:t>
                      </a:r>
                    </a:p>
                  </a:txBody>
                  <a:tcPr/>
                </a:tc>
                <a:extLst>
                  <a:ext uri="{0D108BD9-81ED-4DB2-BD59-A6C34878D82A}">
                    <a16:rowId xmlns:a16="http://schemas.microsoft.com/office/drawing/2014/main" val="10005"/>
                  </a:ext>
                </a:extLst>
              </a:tr>
            </a:tbl>
          </a:graphicData>
        </a:graphic>
      </p:graphicFrame>
      <p:sp>
        <p:nvSpPr>
          <p:cNvPr id="18" name="Rectangle 116"/>
          <p:cNvSpPr>
            <a:spLocks noChangeArrowheads="1"/>
          </p:cNvSpPr>
          <p:nvPr/>
        </p:nvSpPr>
        <p:spPr bwMode="auto">
          <a:xfrm>
            <a:off x="768922" y="4531394"/>
            <a:ext cx="8667792" cy="2143594"/>
          </a:xfrm>
          <a:prstGeom prst="rect">
            <a:avLst/>
          </a:prstGeom>
          <a:noFill/>
          <a:ln w="9525">
            <a:noFill/>
            <a:miter lim="800000"/>
            <a:headEnd/>
            <a:tailEnd/>
          </a:ln>
        </p:spPr>
        <p:txBody>
          <a:bodyPr/>
          <a:lstStyle/>
          <a:p>
            <a:pPr marL="285750" indent="-285750">
              <a:spcBef>
                <a:spcPts val="0"/>
              </a:spcBef>
              <a:spcAft>
                <a:spcPts val="1800"/>
              </a:spcAft>
              <a:buClr>
                <a:srgbClr val="F68729"/>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*automatic-enrolment contribution rates</a:t>
            </a:r>
          </a:p>
          <a:p>
            <a:pPr marL="285750" indent="-285750">
              <a:spcBef>
                <a:spcPts val="0"/>
              </a:spcBef>
              <a:spcAft>
                <a:spcPts val="1800"/>
              </a:spcAft>
              <a:buClr>
                <a:srgbClr val="F68729"/>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contributions are based on your contractual regular basic salary</a:t>
            </a:r>
          </a:p>
          <a:p>
            <a:pPr marL="285750" indent="-285750">
              <a:spcBef>
                <a:spcPts val="0"/>
              </a:spcBef>
              <a:spcAft>
                <a:spcPts val="1800"/>
              </a:spcAft>
              <a:buClr>
                <a:srgbClr val="F68729"/>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you may wish to pay more to boost your retirement benefits</a:t>
            </a:r>
          </a:p>
          <a:p>
            <a:pPr marL="285750" indent="-285750">
              <a:spcBef>
                <a:spcPts val="0"/>
              </a:spcBef>
              <a:spcAft>
                <a:spcPts val="1800"/>
              </a:spcAft>
              <a:buClr>
                <a:srgbClr val="F68729"/>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all pension contributions are subject to relevant allowances as set by HMRC</a:t>
            </a:r>
          </a:p>
        </p:txBody>
      </p:sp>
    </p:spTree>
    <p:extLst>
      <p:ext uri="{BB962C8B-B14F-4D97-AF65-F5344CB8AC3E}">
        <p14:creationId xmlns:p14="http://schemas.microsoft.com/office/powerpoint/2010/main" val="203103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21</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itle 1"/>
          <p:cNvSpPr>
            <a:spLocks noGrp="1"/>
          </p:cNvSpPr>
          <p:nvPr>
            <p:ph type="title"/>
          </p:nvPr>
        </p:nvSpPr>
        <p:spPr>
          <a:xfrm>
            <a:off x="282982" y="496075"/>
            <a:ext cx="8286750" cy="714375"/>
          </a:xfrm>
        </p:spPr>
        <p:txBody>
          <a:bodyPr>
            <a:norm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Know your limits </a:t>
            </a:r>
            <a:endParaRPr lang="en-GB" sz="30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4965905" y="2671762"/>
            <a:ext cx="2847975" cy="3539430"/>
          </a:xfrm>
          <a:prstGeom prst="rect">
            <a:avLst/>
          </a:prstGeom>
          <a:noFill/>
        </p:spPr>
        <p:txBody>
          <a:bodyPr wrap="square" rtlCol="0">
            <a:spAutoFit/>
          </a:bodyPr>
          <a:lstStyle/>
          <a:p>
            <a:pPr lvl="1" algn="ctr">
              <a:buClr>
                <a:srgbClr val="F68729"/>
              </a:buClr>
            </a:pPr>
            <a:r>
              <a:rPr lang="en-US" sz="1600" b="1" dirty="0">
                <a:solidFill>
                  <a:srgbClr val="00446A"/>
                </a:solidFill>
                <a:latin typeface="Segoe UI" panose="020B0502040204020203" pitchFamily="34" charset="0"/>
                <a:ea typeface="Segoe UI" panose="020B0502040204020203" pitchFamily="34" charset="0"/>
                <a:cs typeface="Segoe UI" panose="020B0502040204020203" pitchFamily="34" charset="0"/>
              </a:rPr>
              <a:t>a limit on the amount of pension benefit that can be drawn from your pension savings (e.g. lump-sums or retirement income) and can be paid without triggering an extra tax charge</a:t>
            </a: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742547" lvl="1" indent="-285750" algn="ctr">
              <a:buClr>
                <a:srgbClr val="F68729"/>
              </a:buClr>
              <a:buFont typeface="Arial" panose="020B0604020202020204" pitchFamily="34" charset="0"/>
              <a:buChar char="•"/>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742547" lvl="1" indent="-285750" algn="ctr">
              <a:buClr>
                <a:srgbClr val="F68729"/>
              </a:buClr>
              <a:buFont typeface="Arial" panose="020B0604020202020204" pitchFamily="34" charset="0"/>
              <a:buChar char="•"/>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742547" lvl="1" indent="-285750" algn="ctr">
              <a:buClr>
                <a:srgbClr val="F68729"/>
              </a:buClr>
              <a:buFont typeface="Arial" panose="020B0604020202020204" pitchFamily="34" charset="0"/>
              <a:buChar char="•"/>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742547" lvl="1" indent="-285750" algn="ctr">
              <a:buClr>
                <a:srgbClr val="F68729"/>
              </a:buClr>
              <a:buFont typeface="Arial" panose="020B0604020202020204" pitchFamily="34" charset="0"/>
              <a:buChar char="•"/>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742547" lvl="1" indent="-285750" algn="ctr">
              <a:buClr>
                <a:srgbClr val="F68729"/>
              </a:buClr>
              <a:buFont typeface="Arial" panose="020B0604020202020204" pitchFamily="34" charset="0"/>
              <a:buChar char="•"/>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682429" y="1473872"/>
            <a:ext cx="2847975" cy="577258"/>
          </a:xfrm>
          <a:prstGeom prst="roundRect">
            <a:avLst/>
          </a:prstGeom>
          <a:ln>
            <a:solidFill>
              <a:srgbClr val="11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Segoe UI" panose="020B0502040204020203" pitchFamily="34" charset="0"/>
                <a:ea typeface="Segoe UI" panose="020B0502040204020203" pitchFamily="34" charset="0"/>
                <a:cs typeface="Segoe UI" panose="020B0502040204020203" pitchFamily="34" charset="0"/>
              </a:rPr>
              <a:t>Annual Allowance (AA)</a:t>
            </a:r>
          </a:p>
        </p:txBody>
      </p:sp>
      <p:sp>
        <p:nvSpPr>
          <p:cNvPr id="16" name="Rounded Rectangle 15"/>
          <p:cNvSpPr/>
          <p:nvPr/>
        </p:nvSpPr>
        <p:spPr>
          <a:xfrm>
            <a:off x="5051631" y="1486956"/>
            <a:ext cx="3187494" cy="564706"/>
          </a:xfrm>
          <a:prstGeom prst="roundRect">
            <a:avLst/>
          </a:prstGeom>
          <a:ln>
            <a:solidFill>
              <a:srgbClr val="119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Segoe UI" panose="020B0502040204020203" pitchFamily="34" charset="0"/>
                <a:ea typeface="Segoe UI" panose="020B0502040204020203" pitchFamily="34" charset="0"/>
                <a:cs typeface="Segoe UI" panose="020B0502040204020203" pitchFamily="34" charset="0"/>
              </a:rPr>
              <a:t>Lifetime Allowance (LTA)</a:t>
            </a:r>
          </a:p>
        </p:txBody>
      </p:sp>
      <p:sp>
        <p:nvSpPr>
          <p:cNvPr id="5" name="Rectangle 4"/>
          <p:cNvSpPr/>
          <p:nvPr/>
        </p:nvSpPr>
        <p:spPr>
          <a:xfrm>
            <a:off x="558603" y="2774048"/>
            <a:ext cx="2847975" cy="1815882"/>
          </a:xfrm>
          <a:prstGeom prst="rect">
            <a:avLst/>
          </a:prstGeom>
        </p:spPr>
        <p:txBody>
          <a:bodyPr wrap="square">
            <a:spAutoFit/>
          </a:bodyPr>
          <a:lstStyle/>
          <a:p>
            <a:pPr lvl="1" algn="ctr">
              <a:buClr>
                <a:srgbClr val="F68729"/>
              </a:buClr>
            </a:pPr>
            <a:r>
              <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rPr>
              <a:t>a limit to the total amount of contributions that can be paid to your pension savings each year and still receive tax relief</a:t>
            </a:r>
          </a:p>
        </p:txBody>
      </p:sp>
      <p:sp>
        <p:nvSpPr>
          <p:cNvPr id="6" name="Rounded Rectangle 5"/>
          <p:cNvSpPr/>
          <p:nvPr/>
        </p:nvSpPr>
        <p:spPr>
          <a:xfrm>
            <a:off x="1047750" y="5360913"/>
            <a:ext cx="2482654" cy="584775"/>
          </a:xfrm>
          <a:prstGeom prst="roundRect">
            <a:avLst/>
          </a:prstGeom>
          <a:solidFill>
            <a:srgbClr val="F68729"/>
          </a:solidFill>
          <a:ln>
            <a:solidFill>
              <a:srgbClr val="F68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b="1" dirty="0">
                <a:solidFill>
                  <a:schemeClr val="bg1"/>
                </a:solidFill>
                <a:latin typeface="Segoe UI"/>
                <a:ea typeface="Arial"/>
                <a:cs typeface="Times New Roman"/>
              </a:rPr>
              <a:t>£40,000 for the 2016/17 tax year</a:t>
            </a:r>
            <a:endParaRPr lang="en-GB" sz="700" dirty="0">
              <a:solidFill>
                <a:schemeClr val="bg1"/>
              </a:solidFill>
              <a:latin typeface="Segoe UI"/>
              <a:ea typeface="Arial"/>
              <a:cs typeface="Times New Roman"/>
            </a:endParaRPr>
          </a:p>
        </p:txBody>
      </p:sp>
      <p:sp>
        <p:nvSpPr>
          <p:cNvPr id="19" name="Rounded Rectangle 18"/>
          <p:cNvSpPr/>
          <p:nvPr/>
        </p:nvSpPr>
        <p:spPr>
          <a:xfrm>
            <a:off x="5331226" y="5360913"/>
            <a:ext cx="2482654" cy="584775"/>
          </a:xfrm>
          <a:prstGeom prst="roundRect">
            <a:avLst/>
          </a:prstGeom>
          <a:solidFill>
            <a:srgbClr val="F68729"/>
          </a:solidFill>
          <a:ln>
            <a:solidFill>
              <a:srgbClr val="F68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b="1" dirty="0">
                <a:solidFill>
                  <a:schemeClr val="bg1"/>
                </a:solidFill>
                <a:latin typeface="Segoe UI"/>
                <a:ea typeface="Arial"/>
                <a:cs typeface="Times New Roman"/>
              </a:rPr>
              <a:t>£1 million for the 2016/17 tax year</a:t>
            </a:r>
            <a:endParaRPr lang="en-GB" sz="700" dirty="0">
              <a:solidFill>
                <a:schemeClr val="bg1"/>
              </a:solidFill>
              <a:latin typeface="Segoe UI"/>
              <a:ea typeface="Arial"/>
              <a:cs typeface="Times New Roman"/>
            </a:endParaRPr>
          </a:p>
        </p:txBody>
      </p:sp>
      <p:cxnSp>
        <p:nvCxnSpPr>
          <p:cNvPr id="10" name="Straight Arrow Connector 9"/>
          <p:cNvCxnSpPr/>
          <p:nvPr/>
        </p:nvCxnSpPr>
        <p:spPr>
          <a:xfrm>
            <a:off x="2106416" y="2143125"/>
            <a:ext cx="0" cy="542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55432" y="4682435"/>
            <a:ext cx="0" cy="542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75618" y="2143125"/>
            <a:ext cx="0" cy="5286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72553" y="4953897"/>
            <a:ext cx="0" cy="300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07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86808" cy="714380"/>
          </a:xfrm>
        </p:spPr>
        <p:txBody>
          <a:bodyPr/>
          <a:lstStyle/>
          <a:p>
            <a:r>
              <a:rPr lang="en-GB" sz="3000" b="1" dirty="0">
                <a:latin typeface="Segoe UI" panose="020B0502040204020203" pitchFamily="34" charset="0"/>
                <a:ea typeface="Segoe UI" panose="020B0502040204020203" pitchFamily="34" charset="0"/>
                <a:cs typeface="Segoe UI" panose="020B0502040204020203" pitchFamily="34" charset="0"/>
              </a:rPr>
              <a:t>How good is the scheme?</a:t>
            </a:r>
          </a:p>
        </p:txBody>
      </p:sp>
      <p:sp>
        <p:nvSpPr>
          <p:cNvPr id="3" name="Content Placeholder 2"/>
          <p:cNvSpPr>
            <a:spLocks noGrp="1"/>
          </p:cNvSpPr>
          <p:nvPr>
            <p:ph idx="1"/>
          </p:nvPr>
        </p:nvSpPr>
        <p:spPr>
          <a:xfrm>
            <a:off x="529208" y="1449735"/>
            <a:ext cx="4258816" cy="4968552"/>
          </a:xfrm>
        </p:spPr>
        <p:txBody>
          <a:bodyPr>
            <a:normAutofit fontScale="62500" lnSpcReduction="20000"/>
          </a:bodyPr>
          <a:lstStyle/>
          <a:p>
            <a:pPr>
              <a:buClr>
                <a:srgbClr val="F68729"/>
              </a:buCl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the pre automatic-enrolment section qualifies for the ‘Pension Quality Mark Plus’ - an independent standard of a good scheme</a:t>
            </a:r>
          </a:p>
          <a:p>
            <a:pPr>
              <a:buClr>
                <a:srgbClr val="F68729"/>
              </a:buClr>
            </a:pPr>
            <a:endPar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US" b="1" dirty="0">
                <a:latin typeface="Segoe UI" panose="020B0502040204020203" pitchFamily="34" charset="0"/>
                <a:ea typeface="Segoe UI" panose="020B0502040204020203" pitchFamily="34" charset="0"/>
                <a:cs typeface="Segoe UI" panose="020B0502040204020203" pitchFamily="34" charset="0"/>
              </a:rPr>
              <a:t>this is an industry recognised qualification, which acknowledges a pension plan’s quality in terms of contributions, on-going governance and literature provided to members</a:t>
            </a:r>
          </a:p>
          <a:p>
            <a:pPr>
              <a:buClr>
                <a:srgbClr val="F68729"/>
              </a:buClr>
            </a:pPr>
            <a:endParaRPr lang="en-US"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since its launch in September 2009 only 188 pension schemes achieved either PQM or PQM PLUS standard</a:t>
            </a:r>
          </a:p>
          <a:p>
            <a:pPr>
              <a:buClr>
                <a:srgbClr val="F68729"/>
              </a:buClr>
            </a:pPr>
            <a:endPar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endPar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endPar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endPar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endPar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a:p>
            <a:pPr>
              <a:buClr>
                <a:srgbClr val="F68729"/>
              </a:buClr>
            </a:pPr>
            <a:endParaRPr lang="en-GB" b="1" i="1" dirty="0">
              <a:solidFill>
                <a:srgbClr val="1192D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W:\EBClients\St Mary's University\PQM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317719"/>
            <a:ext cx="4115891" cy="20473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111696" y="6273617"/>
            <a:ext cx="504056" cy="356224"/>
          </a:xfrm>
          <a:prstGeom prst="rect">
            <a:avLst/>
          </a:prstGeom>
        </p:spPr>
        <p:txBody>
          <a:bodyPr/>
          <a:lstStyle/>
          <a:p>
            <a:fld id="{AF51416A-1136-4BEF-891D-29CF580A0AA1}" type="slidenum">
              <a:rPr lang="en-GB" sz="1500"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22</a:t>
            </a:fld>
            <a:endParaRPr lang="en-GB" sz="1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379976"/>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35497" y="6326796"/>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22</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0742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Changes to tax on death benefits</a:t>
            </a:r>
          </a:p>
        </p:txBody>
      </p:sp>
      <p:pic>
        <p:nvPicPr>
          <p:cNvPr id="6"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1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86808" cy="714380"/>
          </a:xfrm>
        </p:spPr>
        <p:txBody>
          <a:bodyPr>
            <a:norm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Death benefits – post April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15342822"/>
              </p:ext>
            </p:extLst>
          </p:nvPr>
        </p:nvGraphicFramePr>
        <p:xfrm>
          <a:off x="457201" y="1268413"/>
          <a:ext cx="7497192" cy="2992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1562384796"/>
              </p:ext>
            </p:extLst>
          </p:nvPr>
        </p:nvGraphicFramePr>
        <p:xfrm>
          <a:off x="440926" y="3498264"/>
          <a:ext cx="7497192" cy="29928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24</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87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7" y="744568"/>
            <a:ext cx="8286750" cy="714375"/>
          </a:xfrm>
        </p:spPr>
        <p:txBody>
          <a:bodyPr>
            <a:norm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What if I die before taking my benefits?</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25</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14468661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092530" y="5545777"/>
            <a:ext cx="6388925" cy="641267"/>
          </a:xfrm>
          <a:prstGeom prst="roundRect">
            <a:avLst/>
          </a:prstGeom>
          <a:solidFill>
            <a:srgbClr val="F68729"/>
          </a:solidFill>
          <a:ln>
            <a:solidFill>
              <a:srgbClr val="F68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46909" y="5681744"/>
            <a:ext cx="6234546" cy="369332"/>
          </a:xfrm>
          <a:prstGeom prst="rect">
            <a:avLst/>
          </a:prstGeom>
          <a:noFill/>
        </p:spPr>
        <p:txBody>
          <a:bodyPr wrap="square" rtlCol="0">
            <a:spAutoFit/>
          </a:bodyPr>
          <a:lstStyle/>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KEEP YOUR EXPRESSION OF WISH FORM UP TO DATE!</a:t>
            </a:r>
          </a:p>
        </p:txBody>
      </p:sp>
    </p:spTree>
    <p:extLst>
      <p:ext uri="{BB962C8B-B14F-4D97-AF65-F5344CB8AC3E}">
        <p14:creationId xmlns:p14="http://schemas.microsoft.com/office/powerpoint/2010/main" val="443356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Pension scams </a:t>
            </a:r>
          </a:p>
        </p:txBody>
      </p:sp>
      <p:pic>
        <p:nvPicPr>
          <p:cNvPr id="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51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a:spLocks noChangeArrowheads="1"/>
          </p:cNvSpPr>
          <p:nvPr/>
        </p:nvSpPr>
        <p:spPr bwMode="auto">
          <a:xfrm>
            <a:off x="243404" y="4610100"/>
            <a:ext cx="8667792" cy="1169458"/>
          </a:xfrm>
          <a:prstGeom prst="rect">
            <a:avLst/>
          </a:prstGeom>
          <a:noFill/>
          <a:ln w="9525">
            <a:noFill/>
            <a:miter lim="800000"/>
            <a:headEnd/>
            <a:tailEnd/>
          </a:ln>
        </p:spPr>
        <p:txBody>
          <a:bodyPr/>
          <a:lstStyle/>
          <a:p>
            <a:pPr marL="285750" indent="-285750">
              <a:spcBef>
                <a:spcPts val="0"/>
              </a:spcBef>
              <a:spcAft>
                <a:spcPts val="1800"/>
              </a:spcAft>
              <a:buClr>
                <a:srgbClr val="F68729"/>
              </a:buClr>
              <a:buFont typeface="Arial" panose="020B0604020202020204" pitchFamily="34" charset="0"/>
              <a:buChar char="•"/>
            </a:pPr>
            <a:endPar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109627" y="6488668"/>
            <a:ext cx="412292" cy="338554"/>
          </a:xfrm>
          <a:prstGeom prst="rect">
            <a:avLst/>
          </a:prstGeom>
        </p:spPr>
        <p:txBody>
          <a:bodyPr wrap="none">
            <a:spAutoFit/>
          </a:bodyPr>
          <a:lstStyle/>
          <a:p>
            <a:fld id="{AF51416A-1136-4BEF-891D-29CF580A0AA1}" type="slidenum">
              <a:rPr lang="en-GB" sz="1600">
                <a:solidFill>
                  <a:prstClr val="white"/>
                </a:solidFill>
              </a:rPr>
              <a:pPr/>
              <a:t>27</a:t>
            </a:fld>
            <a:endParaRPr lang="en-GB" sz="16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27</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3"/>
          <p:cNvSpPr txBox="1">
            <a:spLocks noChangeArrowheads="1"/>
          </p:cNvSpPr>
          <p:nvPr/>
        </p:nvSpPr>
        <p:spPr>
          <a:xfrm>
            <a:off x="243403" y="649410"/>
            <a:ext cx="8588424" cy="5981299"/>
          </a:xfrm>
          <a:prstGeom prst="rect">
            <a:avLst/>
          </a:prstGeom>
        </p:spPr>
        <p:txBody>
          <a:bodyPr vert="horz" lIns="91440" tIns="45720" rIns="91440" bIns="45720" rtlCol="0">
            <a:noAutofit/>
          </a:bodyPr>
          <a:lstStyle/>
          <a:p>
            <a:pPr marL="0" indent="0">
              <a:spcBef>
                <a:spcPts val="1200"/>
              </a:spcBef>
              <a:spcAft>
                <a:spcPts val="600"/>
              </a:spcAft>
              <a:buNone/>
            </a:pPr>
            <a:endParaRPr lang="en-GB" sz="20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a:spcBef>
                <a:spcPts val="1200"/>
              </a:spcBef>
              <a:spcAft>
                <a:spcPts val="600"/>
              </a:spcAft>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0" lvl="1">
              <a:spcBef>
                <a:spcPts val="0"/>
              </a:spcBef>
              <a:spcAft>
                <a:spcPts val="1800"/>
              </a:spcAft>
              <a:buClr>
                <a:srgbClr val="F68729"/>
              </a:buClr>
            </a:pPr>
            <a:endPar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342000" lvl="1" indent="-342900">
              <a:spcBef>
                <a:spcPts val="0"/>
              </a:spcBef>
              <a:spcAft>
                <a:spcPts val="1800"/>
              </a:spcAft>
              <a:buClr>
                <a:srgbClr val="F68729"/>
              </a:buClr>
              <a:buFont typeface="Arial" pitchFamily="34" charset="0"/>
              <a:buChar char="•"/>
            </a:pPr>
            <a:endPar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unfortunately, once you’ve moved your money into a scam, it’s too late</a:t>
            </a: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you could end up losing all of your money and in some cases face a huge tax bill of up to 55%</a:t>
            </a: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pension scam aliases: </a:t>
            </a:r>
          </a:p>
          <a:p>
            <a:pPr marL="798796" lvl="2" indent="-342900">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pension loans</a:t>
            </a:r>
          </a:p>
          <a:p>
            <a:pPr marL="798796" lvl="2" indent="-342900">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early pension release </a:t>
            </a:r>
          </a:p>
          <a:p>
            <a:pPr marL="798796" lvl="2" indent="-342900">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pension selling</a:t>
            </a:r>
          </a:p>
          <a:p>
            <a:pPr marL="798796" lvl="2" indent="-342900">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cashing in your pension</a:t>
            </a:r>
          </a:p>
          <a:p>
            <a:pPr marL="798796" lvl="2" indent="-342900">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pension liberation</a:t>
            </a:r>
          </a:p>
          <a:p>
            <a:pPr marL="798796" lvl="2" indent="-342900">
              <a:spcAft>
                <a:spcPts val="1800"/>
              </a:spcAft>
              <a:buClr>
                <a:srgbClr val="F68729"/>
              </a:buClr>
              <a:buFont typeface="Arial" pitchFamily="34" charset="0"/>
              <a:buChar char="•"/>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pPr>
            <a:r>
              <a:rPr lang="en-GB" sz="3200" b="1" dirty="0">
                <a:solidFill>
                  <a:srgbClr val="00446A"/>
                </a:solidFill>
              </a:rPr>
              <a:t>	</a:t>
            </a:r>
          </a:p>
          <a:p>
            <a:pPr>
              <a:lnSpc>
                <a:spcPct val="90000"/>
              </a:lnSpc>
            </a:pPr>
            <a:endParaRPr lang="en-GB" sz="3200" b="1" dirty="0">
              <a:solidFill>
                <a:srgbClr val="00446A"/>
              </a:solidFill>
            </a:endParaRPr>
          </a:p>
        </p:txBody>
      </p:sp>
      <p:sp>
        <p:nvSpPr>
          <p:cNvPr id="4" name="TextBox 3"/>
          <p:cNvSpPr txBox="1"/>
          <p:nvPr/>
        </p:nvSpPr>
        <p:spPr>
          <a:xfrm>
            <a:off x="-1" y="6149038"/>
            <a:ext cx="7347098" cy="276999"/>
          </a:xfrm>
          <a:prstGeom prst="rect">
            <a:avLst/>
          </a:prstGeom>
          <a:noFill/>
        </p:spPr>
        <p:txBody>
          <a:bodyPr wrap="square" rtlCol="0">
            <a:spAutoFit/>
          </a:bodyPr>
          <a:lstStyle/>
          <a:p>
            <a:r>
              <a:rPr lang="en-GB" sz="1200" b="1" i="1" dirty="0">
                <a:solidFill>
                  <a:srgbClr val="00446A"/>
                </a:solidFill>
                <a:latin typeface="Segoe UI" panose="020B0502040204020203" pitchFamily="34" charset="0"/>
                <a:ea typeface="Segoe UI" panose="020B0502040204020203" pitchFamily="34" charset="0"/>
                <a:cs typeface="Segoe UI" panose="020B0502040204020203" pitchFamily="34" charset="0"/>
              </a:rPr>
              <a:t>Source: http://www.thepensionsregulator.gov.uk/individuals/dangers-of-pension-scams.aspx</a:t>
            </a:r>
          </a:p>
        </p:txBody>
      </p:sp>
      <p:pic>
        <p:nvPicPr>
          <p:cNvPr id="4098" name="Picture 2" descr="C:\Users\MHawes\AppData\Local\Microsoft\Windows\Temporary Internet Files\Content.IE5\GPE2OW4T\Fotosearch_k29114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6862" y="3462274"/>
            <a:ext cx="2706588" cy="202895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95804" y="509589"/>
            <a:ext cx="8286750" cy="714375"/>
          </a:xfrm>
          <a:prstGeom prst="rect">
            <a:avLst/>
          </a:prstGeom>
        </p:spPr>
        <p:txBody>
          <a:bodyPr vert="horz" lIns="91360" tIns="45680" rIns="91360" bIns="45680" rtlCol="0" anchor="ctr">
            <a:normAutofit/>
          </a:bodyPr>
          <a:lstStyle>
            <a:lvl1pPr algn="l" defTabSz="913593" rtl="0" eaLnBrk="1" latinLnBrk="0" hangingPunct="1">
              <a:spcBef>
                <a:spcPct val="0"/>
              </a:spcBef>
              <a:buNone/>
              <a:defRPr sz="4000" b="1" kern="1200">
                <a:solidFill>
                  <a:schemeClr val="bg2"/>
                </a:solidFill>
                <a:latin typeface="+mj-lt"/>
                <a:ea typeface="+mj-ea"/>
                <a:cs typeface="+mj-cs"/>
              </a:defRPr>
            </a:lvl1pPr>
          </a:lstStyle>
          <a:p>
            <a:r>
              <a:rPr lang="en-GB" sz="3000" dirty="0">
                <a:latin typeface="Segoe UI" panose="020B0502040204020203" pitchFamily="34" charset="0"/>
                <a:ea typeface="Segoe UI" panose="020B0502040204020203" pitchFamily="34" charset="0"/>
                <a:cs typeface="Segoe UI" panose="020B0502040204020203" pitchFamily="34" charset="0"/>
              </a:rPr>
              <a:t>Pension scams</a:t>
            </a:r>
          </a:p>
        </p:txBody>
      </p:sp>
      <p:sp>
        <p:nvSpPr>
          <p:cNvPr id="14" name="Rectangle 13"/>
          <p:cNvSpPr/>
          <p:nvPr/>
        </p:nvSpPr>
        <p:spPr>
          <a:xfrm>
            <a:off x="395804" y="1288468"/>
            <a:ext cx="7986196" cy="814801"/>
          </a:xfrm>
          <a:prstGeom prst="rect">
            <a:avLst/>
          </a:prstGeom>
          <a:solidFill>
            <a:schemeClr val="bg1"/>
          </a:solidFill>
          <a:ln w="19050">
            <a:solidFill>
              <a:srgbClr val="1192D1"/>
            </a:solidFill>
          </a:ln>
          <a:effectLst/>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defTabSz="913916" fontAlgn="base">
              <a:spcBef>
                <a:spcPct val="0"/>
              </a:spcBef>
              <a:spcAft>
                <a:spcPct val="0"/>
              </a:spcAft>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When people are tricked into transferring their pension savings into an arrangement where you can gain access to the money before age 55</a:t>
            </a:r>
          </a:p>
        </p:txBody>
      </p:sp>
      <p:sp>
        <p:nvSpPr>
          <p:cNvPr id="5" name="Rounded Rectangle 4"/>
          <p:cNvSpPr/>
          <p:nvPr/>
        </p:nvSpPr>
        <p:spPr>
          <a:xfrm>
            <a:off x="3811857" y="3935124"/>
            <a:ext cx="1530886" cy="1083251"/>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If it sounds too good to be true, it probably is!</a:t>
            </a:r>
          </a:p>
        </p:txBody>
      </p:sp>
      <p:pic>
        <p:nvPicPr>
          <p:cNvPr id="15" name="Picture 2" descr="C:\Users\mreid\AppData\Local\Microsoft\Windows\Temporary Internet Files\Content.Outlook\SPB9H62Y\SM logo-crest 2014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3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6"/>
          <p:cNvSpPr>
            <a:spLocks noChangeArrowheads="1"/>
          </p:cNvSpPr>
          <p:nvPr/>
        </p:nvSpPr>
        <p:spPr bwMode="auto">
          <a:xfrm>
            <a:off x="243404" y="4610100"/>
            <a:ext cx="8667792" cy="1169458"/>
          </a:xfrm>
          <a:prstGeom prst="rect">
            <a:avLst/>
          </a:prstGeom>
          <a:noFill/>
          <a:ln w="9525">
            <a:noFill/>
            <a:miter lim="800000"/>
            <a:headEnd/>
            <a:tailEnd/>
          </a:ln>
        </p:spPr>
        <p:txBody>
          <a:bodyPr/>
          <a:lstStyle/>
          <a:p>
            <a:pPr marL="285750" indent="-285750">
              <a:spcBef>
                <a:spcPts val="0"/>
              </a:spcBef>
              <a:spcAft>
                <a:spcPts val="1800"/>
              </a:spcAft>
              <a:buClr>
                <a:srgbClr val="F68729"/>
              </a:buClr>
              <a:buFont typeface="Arial" panose="020B0604020202020204" pitchFamily="34" charset="0"/>
              <a:buChar char="•"/>
            </a:pPr>
            <a:endPar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109627" y="6488668"/>
            <a:ext cx="412292" cy="338554"/>
          </a:xfrm>
          <a:prstGeom prst="rect">
            <a:avLst/>
          </a:prstGeom>
        </p:spPr>
        <p:txBody>
          <a:bodyPr wrap="none">
            <a:spAutoFit/>
          </a:bodyPr>
          <a:lstStyle/>
          <a:p>
            <a:fld id="{AF51416A-1136-4BEF-891D-29CF580A0AA1}" type="slidenum">
              <a:rPr lang="en-GB" sz="1600">
                <a:solidFill>
                  <a:prstClr val="white"/>
                </a:solidFill>
              </a:rPr>
              <a:pPr/>
              <a:t>28</a:t>
            </a:fld>
            <a:endParaRPr lang="en-GB" sz="16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28</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290" name="Picture 2" descr="H:\WHW\Presentations\Sc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27" y="228600"/>
            <a:ext cx="2786620" cy="48395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2786620" y="1896709"/>
            <a:ext cx="6357379" cy="3298120"/>
          </a:xfrm>
          <a:prstGeom prst="rect">
            <a:avLst/>
          </a:prstGeom>
        </p:spPr>
        <p:txBody>
          <a:bodyPr vert="horz" lIns="91440" tIns="45720" rIns="91440" bIns="45720" rtlCol="0">
            <a:noAutofit/>
          </a:bodyPr>
          <a:lstStyle/>
          <a:p>
            <a:pPr>
              <a:spcBef>
                <a:spcPts val="1200"/>
              </a:spcBef>
              <a:spcAft>
                <a:spcPts val="600"/>
              </a:spcAft>
            </a:pP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scammers claim that you can access your pension before age 55</a:t>
            </a: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you are called out of the blue via phone, text or sometimes on your doorstep</a:t>
            </a: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they lure you with the offer of cash upfront</a:t>
            </a: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sometimes you are offered a free ‘pension review’ or they entice you with ‘one-off’ investment opportunities</a:t>
            </a:r>
          </a:p>
          <a:p>
            <a:pPr marL="342000" lvl="1" indent="-342900">
              <a:spcBef>
                <a:spcPts val="0"/>
              </a:spcBef>
              <a:spcAft>
                <a:spcPts val="1800"/>
              </a:spcAft>
              <a:buClr>
                <a:srgbClr val="F68729"/>
              </a:buClr>
              <a:buFont typeface="Arial" pitchFamily="34" charset="0"/>
              <a:buChar char="•"/>
            </a:pP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paperwork may be delivered to your door which requires an immediate signature</a:t>
            </a:r>
            <a:b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br>
            <a:b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br>
            <a:b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br>
            <a:b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br>
            <a:b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br>
            <a:endPar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pPr>
            <a:r>
              <a:rPr lang="en-GB" sz="3200" b="1" dirty="0">
                <a:solidFill>
                  <a:srgbClr val="00446A"/>
                </a:solidFill>
              </a:rPr>
              <a:t>	</a:t>
            </a:r>
          </a:p>
          <a:p>
            <a:pPr>
              <a:lnSpc>
                <a:spcPct val="90000"/>
              </a:lnSpc>
            </a:pPr>
            <a:endParaRPr lang="en-GB" sz="3200" b="1" dirty="0">
              <a:solidFill>
                <a:srgbClr val="00446A"/>
              </a:solidFill>
            </a:endParaRPr>
          </a:p>
        </p:txBody>
      </p:sp>
      <p:sp>
        <p:nvSpPr>
          <p:cNvPr id="10" name="TextBox 9"/>
          <p:cNvSpPr txBox="1"/>
          <p:nvPr/>
        </p:nvSpPr>
        <p:spPr>
          <a:xfrm>
            <a:off x="35497" y="6161014"/>
            <a:ext cx="6935190" cy="276999"/>
          </a:xfrm>
          <a:prstGeom prst="rect">
            <a:avLst/>
          </a:prstGeom>
          <a:noFill/>
        </p:spPr>
        <p:txBody>
          <a:bodyPr wrap="square" rtlCol="0">
            <a:spAutoFit/>
          </a:bodyPr>
          <a:lstStyle/>
          <a:p>
            <a:r>
              <a:rPr lang="en-GB" sz="1200" b="1" i="1" dirty="0">
                <a:solidFill>
                  <a:srgbClr val="00446A"/>
                </a:solidFill>
                <a:latin typeface="Segoe UI" panose="020B0502040204020203" pitchFamily="34" charset="0"/>
                <a:ea typeface="Segoe UI" panose="020B0502040204020203" pitchFamily="34" charset="0"/>
                <a:cs typeface="Segoe UI" panose="020B0502040204020203" pitchFamily="34" charset="0"/>
              </a:rPr>
              <a:t>Source: http://www.thepensionsregulator.gov.uk/individuals/dangers-of-pension-scams.aspx</a:t>
            </a:r>
          </a:p>
        </p:txBody>
      </p:sp>
      <p:sp>
        <p:nvSpPr>
          <p:cNvPr id="2" name="TextBox 1"/>
          <p:cNvSpPr txBox="1"/>
          <p:nvPr/>
        </p:nvSpPr>
        <p:spPr>
          <a:xfrm>
            <a:off x="933450" y="5145351"/>
            <a:ext cx="7439026" cy="1077218"/>
          </a:xfrm>
          <a:prstGeom prst="rect">
            <a:avLst/>
          </a:prstGeom>
          <a:noFill/>
        </p:spPr>
        <p:txBody>
          <a:bodyPr wrap="square" rtlCol="0">
            <a:spAutoFit/>
          </a:bodyPr>
          <a:lstStyle/>
          <a:p>
            <a:pPr marL="0" lvl="1" algn="ct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If you think you’re being targeted by a pension scam, contact Action Fraud on:</a:t>
            </a:r>
          </a:p>
          <a:p>
            <a:pPr marL="0" lvl="1" algn="ctr"/>
            <a:r>
              <a:rPr lang="en-GB" sz="1400" b="1" dirty="0">
                <a:solidFill>
                  <a:srgbClr val="00446A"/>
                </a:solidFill>
                <a:latin typeface="Segoe UI" panose="020B0502040204020203" pitchFamily="34" charset="0"/>
                <a:ea typeface="Segoe UI" panose="020B0502040204020203" pitchFamily="34" charset="0"/>
                <a:cs typeface="Segoe UI" panose="020B0502040204020203" pitchFamily="34" charset="0"/>
              </a:rPr>
              <a:t> </a:t>
            </a:r>
          </a:p>
          <a:p>
            <a:pPr marL="0" lvl="1"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0300 132 2040</a:t>
            </a:r>
          </a:p>
          <a:p>
            <a:endParaRPr lang="en-GB" dirty="0"/>
          </a:p>
        </p:txBody>
      </p:sp>
      <p:pic>
        <p:nvPicPr>
          <p:cNvPr id="5122" name="Picture 2" descr="C:\Users\MHawes\AppData\Local\Microsoft\Windows\Temporary Internet Files\Content.IE5\WVVM0R5V\Fotosearch_k116167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9527" y="287814"/>
            <a:ext cx="1898904" cy="1706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reid\AppData\Local\Microsoft\Windows\Temporary Internet Files\Content.Outlook\SPB9H62Y\SM logo-crest 2014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6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What you need to do</a:t>
            </a:r>
          </a:p>
        </p:txBody>
      </p:sp>
      <p:pic>
        <p:nvPicPr>
          <p:cNvPr id="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71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ea typeface="Segoe UI" panose="020B0502040204020203" pitchFamily="34" charset="0"/>
                <a:cs typeface="Segoe UI" panose="020B0502040204020203" pitchFamily="34" charset="0"/>
              </a:rPr>
              <a:t>Agenda</a:t>
            </a:r>
          </a:p>
        </p:txBody>
      </p:sp>
      <p:sp>
        <p:nvSpPr>
          <p:cNvPr id="3" name="Content Placeholder 2"/>
          <p:cNvSpPr>
            <a:spLocks noGrp="1"/>
          </p:cNvSpPr>
          <p:nvPr>
            <p:ph idx="1"/>
          </p:nvPr>
        </p:nvSpPr>
        <p:spPr>
          <a:xfrm>
            <a:off x="457201" y="1175657"/>
            <a:ext cx="8258204" cy="5061658"/>
          </a:xfrm>
        </p:spPr>
        <p:txBody>
          <a:bodyPr>
            <a:noAutofit/>
          </a:bodyPr>
          <a:lstStyle/>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who are Barnett Waddingham LLP?</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overview and reasons for proposed improvements</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freedom and choice</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review of the default investment arrangement</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reminder of contribution structure</a:t>
            </a:r>
          </a:p>
          <a:p>
            <a:pPr lvl="0">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changes to tax on death benefits </a:t>
            </a:r>
          </a:p>
          <a:p>
            <a:pPr lvl="0">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pension scams</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what you need to do</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further information</a:t>
            </a:r>
          </a:p>
          <a:p>
            <a:pPr>
              <a:spcAft>
                <a:spcPts val="1800"/>
              </a:spcAft>
              <a:buClr>
                <a:srgbClr val="F6871F"/>
              </a:buClr>
            </a:pP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questions</a:t>
            </a:r>
          </a:p>
          <a:p>
            <a:pPr>
              <a:spcAft>
                <a:spcPts val="2400"/>
              </a:spcAft>
              <a:buClr>
                <a:srgbClr val="F6871F"/>
              </a:buClr>
            </a:pPr>
            <a:endPar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pPr>
              <a:buClr>
                <a:srgbClr val="F6871F"/>
              </a:buClr>
            </a:pPr>
            <a:endParaRPr lang="en-GB"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3</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7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497" y="6455808"/>
            <a:ext cx="504056" cy="356224"/>
          </a:xfrm>
          <a:prstGeom prst="rect">
            <a:avLst/>
          </a:prstGeom>
        </p:spPr>
        <p:txBody>
          <a:bodyPr/>
          <a:lstStyle/>
          <a:p>
            <a:pPr defTabSz="912455"/>
            <a:fld id="{AF51416A-1136-4BEF-891D-29CF580A0AA1}" type="slidenum">
              <a:rPr lang="en-GB" smtClean="0">
                <a:solidFill>
                  <a:prstClr val="white"/>
                </a:solidFill>
              </a:rPr>
              <a:pPr defTabSz="912455"/>
              <a:t>30</a:t>
            </a:fld>
            <a:endParaRPr lang="en-GB" dirty="0">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30</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323528" y="679874"/>
            <a:ext cx="5257009" cy="703080"/>
          </a:xfrm>
          <a:prstGeom prst="rect">
            <a:avLst/>
          </a:prstGeom>
          <a:noFill/>
        </p:spPr>
        <p:txBody>
          <a:bodyPr wrap="square" rtlCol="0">
            <a:noAutofit/>
          </a:bodyPr>
          <a:lstStyle/>
          <a:p>
            <a:pPr defTabSz="914400"/>
            <a:r>
              <a:rPr lang="en-GB" sz="3000" b="1" dirty="0">
                <a:solidFill>
                  <a:srgbClr val="00446A"/>
                </a:solidFill>
                <a:latin typeface="Segoe UI" panose="020B0502040204020203" pitchFamily="34" charset="0"/>
                <a:ea typeface="Segoe UI" panose="020B0502040204020203" pitchFamily="34" charset="0"/>
                <a:cs typeface="Segoe UI" panose="020B0502040204020203" pitchFamily="34" charset="0"/>
              </a:rPr>
              <a:t>Empowered decisions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0600" r="26629" b="69234"/>
          <a:stretch/>
        </p:blipFill>
        <p:spPr>
          <a:xfrm>
            <a:off x="130623" y="1588481"/>
            <a:ext cx="1578681" cy="1700948"/>
          </a:xfrm>
          <a:prstGeom prst="rect">
            <a:avLst/>
          </a:prstGeom>
        </p:spPr>
      </p:pic>
      <p:sp>
        <p:nvSpPr>
          <p:cNvPr id="14" name="TextBox 13"/>
          <p:cNvSpPr txBox="1"/>
          <p:nvPr/>
        </p:nvSpPr>
        <p:spPr>
          <a:xfrm>
            <a:off x="266312" y="3501008"/>
            <a:ext cx="7992888" cy="2677656"/>
          </a:xfrm>
          <a:prstGeom prst="rect">
            <a:avLst/>
          </a:prstGeom>
          <a:noFill/>
          <a:ln w="0">
            <a:noFill/>
          </a:ln>
        </p:spPr>
        <p:txBody>
          <a:bodyPr wrap="square" rtlCol="0">
            <a:spAutoFit/>
          </a:bodyPr>
          <a:lstStyle/>
          <a:p>
            <a:pPr marL="285750" indent="-285750" defTabSz="914400">
              <a:spcAft>
                <a:spcPts val="18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when reviewing your pension projection, you may want to think ask yourself: </a:t>
            </a:r>
          </a:p>
          <a:p>
            <a:pPr marL="742547" lvl="1" indent="-285750" defTabSz="914400">
              <a:spcAft>
                <a:spcPts val="18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do I put more in?</a:t>
            </a:r>
          </a:p>
          <a:p>
            <a:pPr marL="742547" lvl="1" indent="-285750" defTabSz="914400">
              <a:spcAft>
                <a:spcPts val="18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do I take more risk?</a:t>
            </a:r>
          </a:p>
          <a:p>
            <a:pPr marL="742547" lvl="1" indent="-285750" defTabSz="914400">
              <a:spcAft>
                <a:spcPts val="18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do I push back retirement?</a:t>
            </a:r>
          </a:p>
          <a:p>
            <a:pPr marL="742547" lvl="1" indent="-285750" defTabSz="914400">
              <a:spcAft>
                <a:spcPts val="1800"/>
              </a:spcAft>
              <a:buClr>
                <a:srgbClr val="F68729"/>
              </a:buClr>
              <a:buFont typeface="Arial" panose="020B0604020202020204"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do I accept less?</a:t>
            </a:r>
          </a:p>
        </p:txBody>
      </p:sp>
      <p:cxnSp>
        <p:nvCxnSpPr>
          <p:cNvPr id="15" name="Straight Connector 14"/>
          <p:cNvCxnSpPr/>
          <p:nvPr/>
        </p:nvCxnSpPr>
        <p:spPr>
          <a:xfrm>
            <a:off x="1709306" y="2464365"/>
            <a:ext cx="6592869"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09306" y="2438955"/>
            <a:ext cx="0" cy="21521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02175" y="1400533"/>
            <a:ext cx="0" cy="12673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09306" y="2232805"/>
            <a:ext cx="6607244" cy="21847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09306" y="1706926"/>
            <a:ext cx="6607244" cy="74435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09306" y="1959112"/>
            <a:ext cx="6549894" cy="479843"/>
          </a:xfrm>
          <a:prstGeom prst="line">
            <a:avLst/>
          </a:prstGeom>
          <a:ln cmpd="db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30794" y="2956302"/>
            <a:ext cx="634929" cy="369332"/>
          </a:xfrm>
          <a:prstGeom prst="rect">
            <a:avLst/>
          </a:prstGeom>
          <a:noFill/>
        </p:spPr>
        <p:txBody>
          <a:bodyPr wrap="square" rtlCol="0">
            <a:spAutoFit/>
          </a:bodyPr>
          <a:lstStyle/>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50</a:t>
            </a:r>
          </a:p>
        </p:txBody>
      </p:sp>
      <p:sp>
        <p:nvSpPr>
          <p:cNvPr id="23" name="TextBox 22"/>
          <p:cNvSpPr txBox="1"/>
          <p:nvPr/>
        </p:nvSpPr>
        <p:spPr>
          <a:xfrm>
            <a:off x="7020950" y="1013622"/>
            <a:ext cx="2073316" cy="369332"/>
          </a:xfrm>
          <a:prstGeom prst="rect">
            <a:avLst/>
          </a:prstGeom>
          <a:noFill/>
        </p:spPr>
        <p:txBody>
          <a:bodyPr wrap="square" rtlCol="0">
            <a:spAutoFit/>
          </a:bodyPr>
          <a:lstStyle/>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Cash figures p.a.</a:t>
            </a:r>
          </a:p>
        </p:txBody>
      </p:sp>
      <p:sp>
        <p:nvSpPr>
          <p:cNvPr id="24" name="TextBox 23"/>
          <p:cNvSpPr txBox="1"/>
          <p:nvPr/>
        </p:nvSpPr>
        <p:spPr>
          <a:xfrm>
            <a:off x="7725801" y="2517074"/>
            <a:ext cx="1837299" cy="646331"/>
          </a:xfrm>
          <a:prstGeom prst="rect">
            <a:avLst/>
          </a:prstGeom>
          <a:noFill/>
        </p:spPr>
        <p:txBody>
          <a:bodyPr wrap="square" rtlCol="0">
            <a:spAutoFit/>
          </a:bodyPr>
          <a:lstStyle/>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65</a:t>
            </a:r>
          </a:p>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£10,000 p.a.</a:t>
            </a:r>
          </a:p>
        </p:txBody>
      </p:sp>
      <p:sp>
        <p:nvSpPr>
          <p:cNvPr id="25" name="TextBox 24"/>
          <p:cNvSpPr txBox="1"/>
          <p:nvPr/>
        </p:nvSpPr>
        <p:spPr>
          <a:xfrm>
            <a:off x="8244896" y="1480417"/>
            <a:ext cx="1112860" cy="338554"/>
          </a:xfrm>
          <a:prstGeom prst="rect">
            <a:avLst/>
          </a:prstGeom>
          <a:noFill/>
        </p:spPr>
        <p:txBody>
          <a:bodyPr wrap="square" rtlCol="0">
            <a:spAutoFit/>
          </a:bodyPr>
          <a:lstStyle/>
          <a:p>
            <a:pPr defTabSz="914400"/>
            <a:r>
              <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rPr>
              <a:t>£12,000</a:t>
            </a:r>
          </a:p>
        </p:txBody>
      </p:sp>
      <p:sp>
        <p:nvSpPr>
          <p:cNvPr id="26" name="TextBox 25"/>
          <p:cNvSpPr txBox="1"/>
          <p:nvPr/>
        </p:nvSpPr>
        <p:spPr>
          <a:xfrm>
            <a:off x="8244408" y="1789835"/>
            <a:ext cx="1098556" cy="338554"/>
          </a:xfrm>
          <a:prstGeom prst="rect">
            <a:avLst/>
          </a:prstGeom>
          <a:noFill/>
        </p:spPr>
        <p:txBody>
          <a:bodyPr wrap="square" rtlCol="0">
            <a:spAutoFit/>
          </a:bodyPr>
          <a:lstStyle/>
          <a:p>
            <a:pPr defTabSz="914400"/>
            <a:r>
              <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rPr>
              <a:t>£10,000</a:t>
            </a:r>
          </a:p>
        </p:txBody>
      </p:sp>
      <p:sp>
        <p:nvSpPr>
          <p:cNvPr id="27" name="TextBox 26"/>
          <p:cNvSpPr txBox="1"/>
          <p:nvPr/>
        </p:nvSpPr>
        <p:spPr>
          <a:xfrm>
            <a:off x="8244408" y="2079103"/>
            <a:ext cx="946203" cy="338554"/>
          </a:xfrm>
          <a:prstGeom prst="rect">
            <a:avLst/>
          </a:prstGeom>
          <a:noFill/>
        </p:spPr>
        <p:txBody>
          <a:bodyPr wrap="square" rtlCol="0">
            <a:spAutoFit/>
          </a:bodyPr>
          <a:lstStyle/>
          <a:p>
            <a:pPr defTabSz="914400"/>
            <a:r>
              <a:rPr lang="en-GB" sz="1600" b="1" dirty="0">
                <a:solidFill>
                  <a:srgbClr val="00446A"/>
                </a:solidFill>
                <a:latin typeface="Segoe UI" panose="020B0502040204020203" pitchFamily="34" charset="0"/>
                <a:ea typeface="Segoe UI" panose="020B0502040204020203" pitchFamily="34" charset="0"/>
                <a:cs typeface="Segoe UI" panose="020B0502040204020203" pitchFamily="34" charset="0"/>
              </a:rPr>
              <a:t>£8,000</a:t>
            </a:r>
          </a:p>
        </p:txBody>
      </p:sp>
    </p:spTree>
    <p:extLst>
      <p:ext uri="{BB962C8B-B14F-4D97-AF65-F5344CB8AC3E}">
        <p14:creationId xmlns:p14="http://schemas.microsoft.com/office/powerpoint/2010/main" val="245807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50" y="351201"/>
            <a:ext cx="8286750" cy="714375"/>
          </a:xfrm>
        </p:spPr>
        <p:txBody>
          <a:bodyPr>
            <a:norm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What you need to do</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prstClr val="white"/>
                </a:solidFill>
                <a:latin typeface="Segoe UI" panose="020B0502040204020203" pitchFamily="34" charset="0"/>
                <a:ea typeface="Segoe UI" panose="020B0502040204020203" pitchFamily="34" charset="0"/>
                <a:cs typeface="Segoe UI" panose="020B0502040204020203" pitchFamily="34" charset="0"/>
              </a:rPr>
              <a:pPr/>
              <a:t>31</a:t>
            </a:fld>
            <a:endParaRPr lang="en-GB" sz="15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0" name="Diagram 9"/>
          <p:cNvGraphicFramePr/>
          <p:nvPr>
            <p:extLst>
              <p:ext uri="{D42A27DB-BD31-4B8C-83A1-F6EECF244321}">
                <p14:modId xmlns:p14="http://schemas.microsoft.com/office/powerpoint/2010/main" val="1421977905"/>
              </p:ext>
            </p:extLst>
          </p:nvPr>
        </p:nvGraphicFramePr>
        <p:xfrm>
          <a:off x="452376" y="1304926"/>
          <a:ext cx="8048625" cy="433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4395" y="5722709"/>
            <a:ext cx="8124788" cy="369332"/>
          </a:xfrm>
          <a:prstGeom prst="rect">
            <a:avLst/>
          </a:prstGeom>
          <a:noFill/>
        </p:spPr>
        <p:txBody>
          <a:bodyPr wrap="none" rtlCol="0">
            <a:spAutoFit/>
          </a:bodyPr>
          <a:lstStyle/>
          <a:p>
            <a:r>
              <a:rPr lang="en-GB" b="1" dirty="0">
                <a:solidFill>
                  <a:schemeClr val="accent1"/>
                </a:solidFill>
                <a:latin typeface="Segoe UI" panose="020B0502040204020203" pitchFamily="34" charset="0"/>
                <a:ea typeface="Segoe UI" panose="020B0502040204020203" pitchFamily="34" charset="0"/>
                <a:cs typeface="Segoe UI" panose="020B0502040204020203" pitchFamily="34" charset="0"/>
              </a:rPr>
              <a:t>‘My Future’ will be available as an investment option from 20</a:t>
            </a:r>
            <a:r>
              <a:rPr lang="en-GB" b="1" baseline="30000" dirty="0">
                <a:solidFill>
                  <a:schemeClr val="accent1"/>
                </a:solidFill>
                <a:latin typeface="Segoe UI" panose="020B0502040204020203" pitchFamily="34" charset="0"/>
                <a:ea typeface="Segoe UI" panose="020B0502040204020203" pitchFamily="34" charset="0"/>
                <a:cs typeface="Segoe UI" panose="020B0502040204020203" pitchFamily="34" charset="0"/>
              </a:rPr>
              <a:t> </a:t>
            </a:r>
            <a:r>
              <a:rPr lang="en-GB" b="1" dirty="0">
                <a:solidFill>
                  <a:schemeClr val="accent1"/>
                </a:solidFill>
                <a:latin typeface="Segoe UI" panose="020B0502040204020203" pitchFamily="34" charset="0"/>
                <a:ea typeface="Segoe UI" panose="020B0502040204020203" pitchFamily="34" charset="0"/>
                <a:cs typeface="Segoe UI" panose="020B0502040204020203" pitchFamily="34" charset="0"/>
              </a:rPr>
              <a:t>June 2016</a:t>
            </a:r>
          </a:p>
        </p:txBody>
      </p:sp>
    </p:spTree>
    <p:extLst>
      <p:ext uri="{BB962C8B-B14F-4D97-AF65-F5344CB8AC3E}">
        <p14:creationId xmlns:p14="http://schemas.microsoft.com/office/powerpoint/2010/main" val="297012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50" y="588708"/>
            <a:ext cx="8286750" cy="714375"/>
          </a:xfrm>
        </p:spPr>
        <p:txBody>
          <a:bodyPr>
            <a:no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Existing members already within your lifestyling period</a:t>
            </a:r>
            <a:br>
              <a:rPr lang="en-GB" sz="3000" dirty="0">
                <a:latin typeface="Segoe UI" panose="020B0502040204020203" pitchFamily="34" charset="0"/>
                <a:ea typeface="Segoe UI" panose="020B0502040204020203" pitchFamily="34" charset="0"/>
                <a:cs typeface="Segoe UI" panose="020B0502040204020203" pitchFamily="34" charset="0"/>
              </a:rPr>
            </a:br>
            <a:endParaRPr lang="en-GB" sz="3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prstClr val="white"/>
                </a:solidFill>
                <a:latin typeface="Segoe UI" panose="020B0502040204020203" pitchFamily="34" charset="0"/>
                <a:ea typeface="Segoe UI" panose="020B0502040204020203" pitchFamily="34" charset="0"/>
                <a:cs typeface="Segoe UI" panose="020B0502040204020203" pitchFamily="34" charset="0"/>
              </a:rPr>
              <a:pPr/>
              <a:t>32</a:t>
            </a:fld>
            <a:endParaRPr lang="en-GB" sz="15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0" name="Diagram 9"/>
          <p:cNvGraphicFramePr/>
          <p:nvPr>
            <p:extLst>
              <p:ext uri="{D42A27DB-BD31-4B8C-83A1-F6EECF244321}">
                <p14:modId xmlns:p14="http://schemas.microsoft.com/office/powerpoint/2010/main" val="166110095"/>
              </p:ext>
            </p:extLst>
          </p:nvPr>
        </p:nvGraphicFramePr>
        <p:xfrm>
          <a:off x="471426" y="1781176"/>
          <a:ext cx="8078808" cy="428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67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Further information</a:t>
            </a:r>
          </a:p>
        </p:txBody>
      </p:sp>
      <p:pic>
        <p:nvPicPr>
          <p:cNvPr id="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6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66" y="335591"/>
            <a:ext cx="8286750" cy="714375"/>
          </a:xfrm>
        </p:spPr>
        <p:txBody>
          <a:bodyPr>
            <a:norm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Online tools and services</a:t>
            </a:r>
          </a:p>
        </p:txBody>
      </p:sp>
      <p:graphicFrame>
        <p:nvGraphicFramePr>
          <p:cNvPr id="6" name="Diagram 5"/>
          <p:cNvGraphicFramePr/>
          <p:nvPr>
            <p:extLst>
              <p:ext uri="{D42A27DB-BD31-4B8C-83A1-F6EECF244321}">
                <p14:modId xmlns:p14="http://schemas.microsoft.com/office/powerpoint/2010/main" val="1504680607"/>
              </p:ext>
            </p:extLst>
          </p:nvPr>
        </p:nvGraphicFramePr>
        <p:xfrm>
          <a:off x="418114" y="966460"/>
          <a:ext cx="3623143" cy="3529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lds-file-04\LIVUsers$\MHawes\Desktop\Capt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4457" y="950387"/>
            <a:ext cx="2708062" cy="2547938"/>
          </a:xfrm>
          <a:prstGeom prst="rect">
            <a:avLst/>
          </a:prstGeom>
          <a:noFill/>
          <a:ln>
            <a:solidFill>
              <a:srgbClr val="00446A"/>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8114" y="5627485"/>
            <a:ext cx="6647704" cy="646331"/>
          </a:xfrm>
          <a:prstGeom prst="rect">
            <a:avLst/>
          </a:prstGeom>
          <a:solidFill>
            <a:srgbClr val="92D050"/>
          </a:solidFill>
        </p:spPr>
        <p:txBody>
          <a:bodyPr wrap="square" rtlCol="0">
            <a:spAutoFit/>
          </a:bodyPr>
          <a:lstStyle/>
          <a:p>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Membersite home page </a:t>
            </a:r>
            <a:r>
              <a:rPr lang="en-GB" b="1" dirty="0">
                <a:solidFill>
                  <a:srgbClr val="F68729"/>
                </a:solidFill>
                <a:latin typeface="Segoe UI" panose="020B0502040204020203" pitchFamily="34" charset="0"/>
                <a:ea typeface="Segoe UI" panose="020B0502040204020203" pitchFamily="34" charset="0"/>
                <a:cs typeface="Segoe UI" panose="020B0502040204020203" pitchFamily="34" charset="0"/>
              </a:rPr>
              <a:t>(pre-login) </a:t>
            </a:r>
          </a:p>
          <a:p>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Membersite landing page </a:t>
            </a:r>
            <a:r>
              <a:rPr lang="en-GB" b="1" dirty="0">
                <a:solidFill>
                  <a:srgbClr val="F68729"/>
                </a:solidFill>
                <a:latin typeface="Segoe UI" panose="020B0502040204020203" pitchFamily="34" charset="0"/>
                <a:ea typeface="Segoe UI" panose="020B0502040204020203" pitchFamily="34" charset="0"/>
                <a:cs typeface="Segoe UI" panose="020B0502040204020203" pitchFamily="34" charset="0"/>
              </a:rPr>
              <a:t>(post-login)</a:t>
            </a:r>
          </a:p>
        </p:txBody>
      </p:sp>
      <p:sp>
        <p:nvSpPr>
          <p:cNvPr id="5" name="Rectangle 4"/>
          <p:cNvSpPr/>
          <p:nvPr/>
        </p:nvSpPr>
        <p:spPr>
          <a:xfrm>
            <a:off x="418114" y="4742863"/>
            <a:ext cx="4572000" cy="923330"/>
          </a:xfrm>
          <a:prstGeom prst="rect">
            <a:avLst/>
          </a:prstGeom>
        </p:spPr>
        <p:txBody>
          <a:bodyPr>
            <a:spAutoFit/>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Register on the Friends Life website and an activation code will be sent to you:</a:t>
            </a:r>
          </a:p>
          <a:p>
            <a:endParaRPr lang="en-GB" b="1" dirty="0">
              <a:solidFill>
                <a:srgbClr val="00446A"/>
              </a:solidFill>
            </a:endParaRPr>
          </a:p>
        </p:txBody>
      </p:sp>
      <p:pic>
        <p:nvPicPr>
          <p:cNvPr id="10243" name="Picture 3" descr="\\lds-file-04\LIVUsers$\MHawes\Desktop\jj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5870" y="2783643"/>
            <a:ext cx="2722453" cy="2209799"/>
          </a:xfrm>
          <a:prstGeom prst="rect">
            <a:avLst/>
          </a:prstGeom>
          <a:noFill/>
          <a:ln>
            <a:solidFill>
              <a:srgbClr val="00446A"/>
            </a:solidFill>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34</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8949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13" y="351201"/>
            <a:ext cx="8286808" cy="792088"/>
          </a:xfrm>
        </p:spPr>
        <p:txBody>
          <a:bodyPr>
            <a:normAutofit/>
          </a:bodyPr>
          <a:lstStyle/>
          <a:p>
            <a:r>
              <a:rPr lang="en-GB" sz="3000" dirty="0">
                <a:latin typeface="Segoe UI" panose="020B0502040204020203" pitchFamily="34" charset="0"/>
                <a:ea typeface="Segoe UI" panose="020B0502040204020203" pitchFamily="34" charset="0"/>
                <a:cs typeface="Segoe UI" panose="020B0502040204020203" pitchFamily="34" charset="0"/>
              </a:rPr>
              <a:t>If you want more information…</a:t>
            </a:r>
          </a:p>
        </p:txBody>
      </p:sp>
      <p:sp>
        <p:nvSpPr>
          <p:cNvPr id="3" name="Content Placeholder 2"/>
          <p:cNvSpPr>
            <a:spLocks noGrp="1"/>
          </p:cNvSpPr>
          <p:nvPr>
            <p:ph idx="1"/>
          </p:nvPr>
        </p:nvSpPr>
        <p:spPr>
          <a:xfrm>
            <a:off x="359024" y="1006747"/>
            <a:ext cx="8784976" cy="5061544"/>
          </a:xfrm>
        </p:spPr>
        <p:txBody>
          <a:bodyPr>
            <a:noAutofit/>
          </a:bodyPr>
          <a:lstStyle/>
          <a:p>
            <a:pPr>
              <a:spcBef>
                <a:spcPts val="0"/>
              </a:spcBef>
              <a:buClr>
                <a:schemeClr val="accent6"/>
              </a:buClr>
            </a:pPr>
            <a:r>
              <a:rPr lang="en-GB" sz="1800" dirty="0">
                <a:solidFill>
                  <a:schemeClr val="bg2"/>
                </a:solidFill>
                <a:latin typeface="Segoe UI" panose="020B0502040204020203" pitchFamily="34" charset="0"/>
                <a:ea typeface="Segoe UI" panose="020B0502040204020203" pitchFamily="34" charset="0"/>
                <a:cs typeface="Segoe UI" panose="020B0502040204020203" pitchFamily="34" charset="0"/>
              </a:rPr>
              <a:t>your Plan booklet</a:t>
            </a:r>
          </a:p>
          <a:p>
            <a:pPr marL="0" indent="0">
              <a:spcBef>
                <a:spcPts val="0"/>
              </a:spcBef>
              <a:buNone/>
            </a:pPr>
            <a:endParaRPr lang="en-GB" sz="18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buClr>
                <a:schemeClr val="accent6"/>
              </a:buClr>
            </a:pPr>
            <a:r>
              <a:rPr lang="en-GB" sz="1800" dirty="0">
                <a:solidFill>
                  <a:schemeClr val="bg2"/>
                </a:solidFill>
                <a:latin typeface="Segoe UI" panose="020B0502040204020203" pitchFamily="34" charset="0"/>
                <a:ea typeface="Segoe UI" panose="020B0502040204020203" pitchFamily="34" charset="0"/>
                <a:cs typeface="Segoe UI" panose="020B0502040204020203" pitchFamily="34" charset="0"/>
              </a:rPr>
              <a:t>Friends Life</a:t>
            </a:r>
          </a:p>
          <a:p>
            <a:pPr marL="666397" lvl="2" indent="0">
              <a:spcBef>
                <a:spcPts val="0"/>
              </a:spcBef>
              <a:buNone/>
            </a:pP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Log in: </a:t>
            </a:r>
            <a:r>
              <a:rPr lang="en-US" sz="1600" dirty="0">
                <a:solidFill>
                  <a:srgbClr val="00446A"/>
                </a:solidFill>
                <a:latin typeface="Segoe UI" panose="020B0502040204020203" pitchFamily="34" charset="0"/>
                <a:ea typeface="Segoe UI" panose="020B0502040204020203" pitchFamily="34" charset="0"/>
                <a:cs typeface="Segoe UI" panose="020B0502040204020203" pitchFamily="34" charset="0"/>
              </a:rPr>
              <a:t>www.friendslife.co.uk/membersite</a:t>
            </a:r>
            <a:endParaRPr lang="en-GB" sz="1600"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666397" lvl="2" indent="0">
              <a:spcBef>
                <a:spcPts val="0"/>
              </a:spcBef>
              <a:buNone/>
            </a:pP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Telephone: </a:t>
            </a:r>
            <a:r>
              <a:rPr lang="en-US" sz="1600" dirty="0">
                <a:solidFill>
                  <a:schemeClr val="bg2"/>
                </a:solidFill>
                <a:latin typeface="Segoe UI" panose="020B0502040204020203" pitchFamily="34" charset="0"/>
                <a:ea typeface="Segoe UI" panose="020B0502040204020203" pitchFamily="34" charset="0"/>
                <a:cs typeface="Segoe UI" panose="020B0502040204020203" pitchFamily="34" charset="0"/>
              </a:rPr>
              <a:t>0345 602 9221 </a:t>
            </a:r>
          </a:p>
          <a:p>
            <a:pPr marL="666397" lvl="2" indent="0">
              <a:spcBef>
                <a:spcPts val="0"/>
              </a:spcBef>
              <a:buNone/>
            </a:pP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Email: </a:t>
            </a:r>
            <a:r>
              <a:rPr lang="en-US" sz="1600" dirty="0">
                <a:solidFill>
                  <a:schemeClr val="bg2"/>
                </a:solidFill>
                <a:latin typeface="Segoe UI" panose="020B0502040204020203" pitchFamily="34" charset="0"/>
                <a:ea typeface="Segoe UI" panose="020B0502040204020203" pitchFamily="34" charset="0"/>
                <a:cs typeface="Segoe UI" panose="020B0502040204020203" pitchFamily="34" charset="0"/>
              </a:rPr>
              <a:t>ngp.questions@friendslife.co.uk</a:t>
            </a:r>
            <a:endPar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buClr>
                <a:schemeClr val="accent6"/>
              </a:buClr>
            </a:pPr>
            <a:endParaRPr lang="en-GB" sz="18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buClr>
                <a:schemeClr val="accent6"/>
              </a:buClr>
            </a:pPr>
            <a:r>
              <a:rPr lang="en-GB" sz="1800" dirty="0">
                <a:solidFill>
                  <a:schemeClr val="bg2"/>
                </a:solidFill>
                <a:latin typeface="Segoe UI" panose="020B0502040204020203" pitchFamily="34" charset="0"/>
                <a:ea typeface="Segoe UI" panose="020B0502040204020203" pitchFamily="34" charset="0"/>
                <a:cs typeface="Segoe UI" panose="020B0502040204020203" pitchFamily="34" charset="0"/>
              </a:rPr>
              <a:t>the University’s pension advisers: Barnett Waddingham LLP</a:t>
            </a:r>
          </a:p>
          <a:p>
            <a:pPr marL="666397" lvl="2" indent="0">
              <a:spcBef>
                <a:spcPts val="0"/>
              </a:spcBef>
              <a:buNone/>
            </a:pP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Telephone: </a:t>
            </a: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01494 788 830</a:t>
            </a:r>
          </a:p>
          <a:p>
            <a:pPr marL="666397" lvl="2" indent="0">
              <a:spcBef>
                <a:spcPts val="0"/>
              </a:spcBef>
              <a:buNone/>
            </a:pP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Email:</a:t>
            </a: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US" sz="1600" dirty="0">
                <a:solidFill>
                  <a:srgbClr val="00446A"/>
                </a:solidFill>
                <a:latin typeface="Segoe UI" panose="020B0502040204020203" pitchFamily="34" charset="0"/>
                <a:ea typeface="Segoe UI" panose="020B0502040204020203" pitchFamily="34" charset="0"/>
                <a:cs typeface="Segoe UI" panose="020B0502040204020203" pitchFamily="34" charset="0"/>
              </a:rPr>
              <a:t>StMarysEB@barnett-waddingham.co.uk</a:t>
            </a:r>
          </a:p>
          <a:p>
            <a:pPr marL="457200" lvl="1" indent="0">
              <a:spcBef>
                <a:spcPts val="0"/>
              </a:spcBef>
              <a:buNone/>
            </a:pPr>
            <a:endParaRPr lang="en-GB" sz="18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spcBef>
                <a:spcPts val="0"/>
              </a:spcBef>
              <a:buClr>
                <a:schemeClr val="accent6"/>
              </a:buClr>
            </a:pPr>
            <a:r>
              <a:rPr lang="en-GB" sz="1800" dirty="0">
                <a:solidFill>
                  <a:schemeClr val="bg2"/>
                </a:solidFill>
                <a:latin typeface="Segoe UI" panose="020B0502040204020203" pitchFamily="34" charset="0"/>
                <a:ea typeface="Segoe UI" panose="020B0502040204020203" pitchFamily="34" charset="0"/>
                <a:cs typeface="Segoe UI" panose="020B0502040204020203" pitchFamily="34" charset="0"/>
              </a:rPr>
              <a:t>find an independent financial adviser near you</a:t>
            </a:r>
          </a:p>
          <a:p>
            <a:pPr marL="666397" lvl="2" indent="0">
              <a:spcBef>
                <a:spcPts val="0"/>
              </a:spcBef>
              <a:buNone/>
            </a:pP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www.unbiased.co.uk</a:t>
            </a:r>
            <a:r>
              <a:rPr lang="en-GB" sz="1600"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GB" sz="1600" dirty="0">
                <a:solidFill>
                  <a:srgbClr val="00446A"/>
                </a:solidFill>
                <a:latin typeface="Segoe UI" panose="020B0502040204020203" pitchFamily="34" charset="0"/>
                <a:ea typeface="Segoe UI" panose="020B0502040204020203" pitchFamily="34" charset="0"/>
                <a:cs typeface="Segoe UI" panose="020B0502040204020203" pitchFamily="34" charset="0"/>
              </a:rPr>
              <a:t>or </a:t>
            </a:r>
            <a:r>
              <a:rPr lang="en-GB" sz="1600" dirty="0">
                <a:solidFill>
                  <a:srgbClr val="1192D1"/>
                </a:solidFill>
                <a:latin typeface="Segoe UI" panose="020B0502040204020203" pitchFamily="34" charset="0"/>
                <a:ea typeface="Segoe UI" panose="020B0502040204020203" pitchFamily="34" charset="0"/>
                <a:cs typeface="Segoe UI" panose="020B0502040204020203" pitchFamily="34" charset="0"/>
              </a:rPr>
              <a:t>www.findanadviser.org</a:t>
            </a:r>
          </a:p>
          <a:p>
            <a:pPr marL="266700" lvl="1" indent="0">
              <a:spcBef>
                <a:spcPts val="0"/>
              </a:spcBef>
              <a:buNone/>
            </a:pPr>
            <a:endParaRPr lang="en-GB" sz="1800" b="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prstClr val="white"/>
                </a:solidFill>
                <a:latin typeface="Segoe UI" panose="020B0502040204020203" pitchFamily="34" charset="0"/>
                <a:ea typeface="Segoe UI" panose="020B0502040204020203" pitchFamily="34" charset="0"/>
                <a:cs typeface="Segoe UI" panose="020B0502040204020203" pitchFamily="34" charset="0"/>
              </a:rPr>
              <a:pPr/>
              <a:t>35</a:t>
            </a:fld>
            <a:endParaRPr lang="en-GB" sz="15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797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13" y="351201"/>
            <a:ext cx="8286808" cy="792088"/>
          </a:xfrm>
        </p:spPr>
        <p:txBody>
          <a:bodyPr>
            <a:noAutofit/>
          </a:bodyPr>
          <a:lstStyle/>
          <a:p>
            <a:pPr marL="266700" lvl="1" indent="-266700">
              <a:spcBef>
                <a:spcPts val="0"/>
              </a:spcBef>
            </a:pPr>
            <a:r>
              <a:rPr lang="en-GB" sz="2800" b="1" dirty="0">
                <a:solidFill>
                  <a:schemeClr val="bg2"/>
                </a:solidFill>
                <a:latin typeface="Segoe UI" panose="020B0502040204020203" pitchFamily="34" charset="0"/>
                <a:ea typeface="Segoe UI" panose="020B0502040204020203" pitchFamily="34" charset="0"/>
                <a:cs typeface="Segoe UI" panose="020B0502040204020203" pitchFamily="34" charset="0"/>
              </a:rPr>
              <a:t>Other sources of pensions and financial planning information</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prstClr val="white"/>
                </a:solidFill>
                <a:latin typeface="Segoe UI" panose="020B0502040204020203" pitchFamily="34" charset="0"/>
                <a:ea typeface="Segoe UI" panose="020B0502040204020203" pitchFamily="34" charset="0"/>
                <a:cs typeface="Segoe UI" panose="020B0502040204020203" pitchFamily="34" charset="0"/>
              </a:rPr>
              <a:pPr/>
              <a:t>36</a:t>
            </a:fld>
            <a:endParaRPr lang="en-GB" sz="15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506036" y="1514971"/>
            <a:ext cx="7881827" cy="1382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ea typeface="Segoe UI" panose="020B0502040204020203" pitchFamily="34" charset="0"/>
              <a:cs typeface="Segoe UI" panose="020B0502040204020203" pitchFamily="34" charset="0"/>
            </a:endParaRPr>
          </a:p>
        </p:txBody>
      </p:sp>
      <p:sp>
        <p:nvSpPr>
          <p:cNvPr id="18" name="Rounded Rectangle 17"/>
          <p:cNvSpPr/>
          <p:nvPr/>
        </p:nvSpPr>
        <p:spPr>
          <a:xfrm>
            <a:off x="506036" y="3116654"/>
            <a:ext cx="7881827" cy="1382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06036" y="4710204"/>
            <a:ext cx="7881827" cy="1382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6" descr="http://www.dlkwlowe.com/wp-content/uploads/sites/20/2015/02/Pension_wise_1_Strap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249" y="1607369"/>
            <a:ext cx="2435087" cy="11975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679" y="5039419"/>
            <a:ext cx="25622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002" y="3461109"/>
            <a:ext cx="2735580" cy="69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808892" y="1767553"/>
            <a:ext cx="4791808" cy="877163"/>
          </a:xfrm>
          <a:prstGeom prst="rect">
            <a:avLst/>
          </a:prstGeom>
          <a:noFill/>
        </p:spPr>
        <p:txBody>
          <a:bodyPr wrap="square" rtlCol="0">
            <a:spAutoFit/>
          </a:bodyPr>
          <a:lstStyle/>
          <a:p>
            <a:pPr lvl="0">
              <a:spcAft>
                <a:spcPts val="1800"/>
              </a:spcAft>
              <a:buClr>
                <a:srgbClr val="F68729"/>
              </a:buClr>
            </a:pPr>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GB" b="1" u="sng" dirty="0">
                <a:solidFill>
                  <a:schemeClr val="bg2"/>
                </a:solidFill>
                <a:latin typeface="Segoe UI" panose="020B0502040204020203" pitchFamily="34" charset="0"/>
                <a:ea typeface="Segoe UI" panose="020B0502040204020203" pitchFamily="34" charset="0"/>
                <a:cs typeface="Segoe UI" panose="020B0502040204020203" pitchFamily="34" charset="0"/>
              </a:rPr>
              <a:t>www.pensionwise.gov.uk</a:t>
            </a:r>
          </a:p>
          <a:p>
            <a:pPr lvl="0">
              <a:spcAft>
                <a:spcPts val="1800"/>
              </a:spcAft>
              <a:buClr>
                <a:srgbClr val="F68729"/>
              </a:buClr>
            </a:pPr>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Free impartial guidance</a:t>
            </a:r>
          </a:p>
        </p:txBody>
      </p:sp>
      <p:sp>
        <p:nvSpPr>
          <p:cNvPr id="24" name="TextBox 23"/>
          <p:cNvSpPr txBox="1"/>
          <p:nvPr/>
        </p:nvSpPr>
        <p:spPr>
          <a:xfrm>
            <a:off x="617871" y="3369237"/>
            <a:ext cx="4791808" cy="877163"/>
          </a:xfrm>
          <a:prstGeom prst="rect">
            <a:avLst/>
          </a:prstGeom>
          <a:noFill/>
        </p:spPr>
        <p:txBody>
          <a:bodyPr wrap="square" rtlCol="0">
            <a:spAutoFit/>
          </a:bodyPr>
          <a:lstStyle/>
          <a:p>
            <a:pPr marL="360363" lvl="0" indent="0">
              <a:spcAft>
                <a:spcPts val="1800"/>
              </a:spcAft>
              <a:buClr>
                <a:srgbClr val="F68729"/>
              </a:buClr>
              <a:buNone/>
            </a:pPr>
            <a:r>
              <a:rPr lang="en-GB" b="1" u="sng" dirty="0">
                <a:solidFill>
                  <a:schemeClr val="bg2"/>
                </a:solidFill>
                <a:latin typeface="Segoe UI" panose="020B0502040204020203" pitchFamily="34" charset="0"/>
                <a:ea typeface="Segoe UI" panose="020B0502040204020203" pitchFamily="34" charset="0"/>
                <a:cs typeface="Segoe UI" panose="020B0502040204020203" pitchFamily="34" charset="0"/>
              </a:rPr>
              <a:t>www.pensionsadvisoryservice.org.uk</a:t>
            </a:r>
          </a:p>
          <a:p>
            <a:pPr marL="360363" lvl="0" indent="0">
              <a:spcAft>
                <a:spcPts val="1800"/>
              </a:spcAft>
              <a:buClr>
                <a:srgbClr val="F68729"/>
              </a:buClr>
              <a:buNone/>
            </a:pPr>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Information about pensions</a:t>
            </a:r>
          </a:p>
        </p:txBody>
      </p:sp>
      <p:sp>
        <p:nvSpPr>
          <p:cNvPr id="25" name="TextBox 24"/>
          <p:cNvSpPr txBox="1"/>
          <p:nvPr/>
        </p:nvSpPr>
        <p:spPr>
          <a:xfrm>
            <a:off x="617871" y="4962787"/>
            <a:ext cx="4791808" cy="877163"/>
          </a:xfrm>
          <a:prstGeom prst="rect">
            <a:avLst/>
          </a:prstGeom>
          <a:noFill/>
        </p:spPr>
        <p:txBody>
          <a:bodyPr wrap="square" rtlCol="0">
            <a:spAutoFit/>
          </a:bodyPr>
          <a:lstStyle/>
          <a:p>
            <a:pPr>
              <a:spcAft>
                <a:spcPts val="1800"/>
              </a:spcAft>
              <a:buClr>
                <a:srgbClr val="F68729"/>
              </a:buClr>
            </a:pPr>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GB" b="1" u="sng" dirty="0">
                <a:solidFill>
                  <a:schemeClr val="bg2"/>
                </a:solidFill>
                <a:latin typeface="Segoe UI" panose="020B0502040204020203" pitchFamily="34" charset="0"/>
                <a:ea typeface="Segoe UI" panose="020B0502040204020203" pitchFamily="34" charset="0"/>
                <a:cs typeface="Segoe UI" panose="020B0502040204020203" pitchFamily="34" charset="0"/>
              </a:rPr>
              <a:t>www.moneyadviceservice.org.uk</a:t>
            </a:r>
          </a:p>
          <a:p>
            <a:pPr>
              <a:spcAft>
                <a:spcPts val="1800"/>
              </a:spcAft>
              <a:buClr>
                <a:srgbClr val="F68729"/>
              </a:buClr>
            </a:pPr>
            <a:r>
              <a:rPr lang="en-GB" b="1"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Information on financial issues</a:t>
            </a:r>
          </a:p>
        </p:txBody>
      </p:sp>
      <p:pic>
        <p:nvPicPr>
          <p:cNvPr id="14" name="Picture 2" descr="C:\Users\mreid\AppData\Local\Microsoft\Windows\Temporary Internet Files\Content.Outlook\SPB9H62Y\SM logo-crest 2014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44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DS-FILE-04\LIVUsers$\RSam\Desktop\s300_PensionWise960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74900" cy="15436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707798518"/>
              </p:ext>
            </p:extLst>
          </p:nvPr>
        </p:nvGraphicFramePr>
        <p:xfrm>
          <a:off x="685800" y="1905000"/>
          <a:ext cx="7518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7150" y="1345583"/>
            <a:ext cx="9108503" cy="357190"/>
          </a:xfrm>
        </p:spPr>
        <p:txBody>
          <a:bodyPr>
            <a:noAutofit/>
          </a:bodyPr>
          <a:lstStyle/>
          <a:p>
            <a:r>
              <a:rPr lang="en-GB" sz="1600" b="1" dirty="0">
                <a:latin typeface="Segoe UI" panose="020B0502040204020203" pitchFamily="34" charset="0"/>
                <a:ea typeface="Segoe UI" panose="020B0502040204020203" pitchFamily="34" charset="0"/>
                <a:cs typeface="Segoe UI" panose="020B0502040204020203" pitchFamily="34" charset="0"/>
              </a:rPr>
              <a:t>6 steps help you understand how to turn your pension pot into income for your retirement:</a:t>
            </a:r>
          </a:p>
        </p:txBody>
      </p:sp>
      <p:sp>
        <p:nvSpPr>
          <p:cNvPr id="7" name="Rectangle 6"/>
          <p:cNvSpPr/>
          <p:nvPr/>
        </p:nvSpPr>
        <p:spPr>
          <a:xfrm>
            <a:off x="2374900" y="5866368"/>
            <a:ext cx="3284874" cy="400110"/>
          </a:xfrm>
          <a:prstGeom prst="rect">
            <a:avLst/>
          </a:prstGeom>
        </p:spPr>
        <p:txBody>
          <a:bodyPr wrap="none">
            <a:spAutoFit/>
          </a:bodyPr>
          <a:lstStyle/>
          <a:p>
            <a:r>
              <a:rPr lang="en-GB" sz="2000" b="1" dirty="0">
                <a:solidFill>
                  <a:srgbClr val="F68729"/>
                </a:solidFill>
                <a:latin typeface="Segoe UI" panose="020B0502040204020203" pitchFamily="34" charset="0"/>
                <a:ea typeface="Segoe UI" panose="020B0502040204020203" pitchFamily="34" charset="0"/>
                <a:cs typeface="Segoe UI" panose="020B0502040204020203" pitchFamily="34" charset="0"/>
              </a:rPr>
              <a:t>www.pensionwise.gov.uk </a:t>
            </a:r>
          </a:p>
        </p:txBody>
      </p:sp>
      <p:pic>
        <p:nvPicPr>
          <p:cNvPr id="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37</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C:\Users\mreid\AppData\Local\Microsoft\Windows\Temporary Internet Files\Content.Outlook\SPB9H62Y\SM logo-crest 2014_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59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38</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467544" y="404665"/>
            <a:ext cx="8286808" cy="714380"/>
          </a:xfrm>
        </p:spPr>
        <p:txBody>
          <a:bodyPr anchor="ctr"/>
          <a:lstStyle/>
          <a:p>
            <a:r>
              <a:rPr lang="en-GB" sz="3000" b="1" dirty="0">
                <a:latin typeface="Segoe UI" panose="020B0502040204020203" pitchFamily="34" charset="0"/>
                <a:ea typeface="Segoe UI" panose="020B0502040204020203" pitchFamily="34" charset="0"/>
                <a:cs typeface="Segoe UI" panose="020B0502040204020203" pitchFamily="34" charset="0"/>
              </a:rPr>
              <a:t>Questions?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544" y="1466402"/>
            <a:ext cx="4550052" cy="361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212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Reference slides</a:t>
            </a:r>
          </a:p>
        </p:txBody>
      </p:sp>
      <p:pic>
        <p:nvPicPr>
          <p:cNvPr id="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7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287525" y="338504"/>
            <a:ext cx="6026508" cy="553998"/>
          </a:xfrm>
          <a:prstGeom prst="rect">
            <a:avLst/>
          </a:prstGeom>
        </p:spPr>
        <p:txBody>
          <a:bodyPr wrap="square">
            <a:spAutoFit/>
          </a:bodyPr>
          <a:lstStyle/>
          <a:p>
            <a:pPr defTabSz="913364"/>
            <a:r>
              <a:rPr lang="en-GB" sz="3000" b="1" dirty="0">
                <a:solidFill>
                  <a:srgbClr val="00446A"/>
                </a:solidFill>
                <a:latin typeface="Segoe UI" panose="020B0502040204020203" pitchFamily="34" charset="0"/>
                <a:ea typeface="Segoe UI" panose="020B0502040204020203" pitchFamily="34" charset="0"/>
                <a:cs typeface="Segoe UI" panose="020B0502040204020203" pitchFamily="34" charset="0"/>
              </a:rPr>
              <a:t>Barnett Waddingham LLP</a:t>
            </a:r>
          </a:p>
        </p:txBody>
      </p:sp>
      <p:sp>
        <p:nvSpPr>
          <p:cNvPr id="10" name="Rectangle 9"/>
          <p:cNvSpPr/>
          <p:nvPr/>
        </p:nvSpPr>
        <p:spPr>
          <a:xfrm>
            <a:off x="338667" y="1336869"/>
            <a:ext cx="4572000" cy="4065728"/>
          </a:xfrm>
          <a:prstGeom prst="rect">
            <a:avLst/>
          </a:prstGeom>
        </p:spPr>
        <p:txBody>
          <a:bodyPr>
            <a:spAutoFit/>
          </a:bodyPr>
          <a:lstStyle/>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independent</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UK firm committed to pensions</a:t>
            </a:r>
          </a:p>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founded in 1989 </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(history dates back to 1960s)</a:t>
            </a:r>
          </a:p>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64</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partners</a:t>
            </a:r>
          </a:p>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750+</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employees and partners</a:t>
            </a:r>
          </a:p>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42</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Investment specialists</a:t>
            </a:r>
          </a:p>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40</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DC experts</a:t>
            </a:r>
          </a:p>
          <a:p>
            <a:pPr marL="342511" indent="-342511" defTabSz="913364">
              <a:spcBef>
                <a:spcPct val="20000"/>
              </a:spcBef>
              <a:spcAft>
                <a:spcPts val="601"/>
              </a:spcAft>
              <a:buClr>
                <a:srgbClr val="F78F1E"/>
              </a:buClr>
              <a:buFont typeface="Arial" pitchFamily="34" charset="0"/>
              <a:buChar char="•"/>
              <a:defRPr/>
            </a:pP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7</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 UK offices</a:t>
            </a:r>
          </a:p>
          <a:p>
            <a:pPr marL="342511" indent="-342511" defTabSz="913364">
              <a:spcBef>
                <a:spcPct val="20000"/>
              </a:spcBef>
              <a:spcAft>
                <a:spcPts val="601"/>
              </a:spcAft>
              <a:buClr>
                <a:srgbClr val="F78F1E"/>
              </a:buClr>
              <a:buFont typeface="Arial" pitchFamily="34" charset="0"/>
              <a:buChar char="•"/>
              <a:defRP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we advise </a:t>
            </a:r>
            <a:r>
              <a:rPr lang="en-GB" b="1" dirty="0">
                <a:solidFill>
                  <a:srgbClr val="1192D1"/>
                </a:solidFill>
                <a:latin typeface="Segoe UI" panose="020B0502040204020203" pitchFamily="34" charset="0"/>
                <a:ea typeface="Segoe UI" panose="020B0502040204020203" pitchFamily="34" charset="0"/>
                <a:cs typeface="Segoe UI" panose="020B0502040204020203" pitchFamily="34" charset="0"/>
              </a:rPr>
              <a:t>over 700 pension scheme clients </a:t>
            </a: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(DB and DC)</a:t>
            </a:r>
          </a:p>
        </p:txBody>
      </p:sp>
      <p:pic>
        <p:nvPicPr>
          <p:cNvPr id="11" name="Picture 10"/>
          <p:cNvPicPr/>
          <p:nvPr/>
        </p:nvPicPr>
        <p:blipFill rotWithShape="1">
          <a:blip r:embed="rId3">
            <a:extLst>
              <a:ext uri="{28A0092B-C50C-407E-A947-70E740481C1C}">
                <a14:useLocalDpi xmlns:a14="http://schemas.microsoft.com/office/drawing/2010/main" val="0"/>
              </a:ext>
            </a:extLst>
          </a:blip>
          <a:srcRect t="1030" b="3050"/>
          <a:stretch/>
        </p:blipFill>
        <p:spPr>
          <a:xfrm>
            <a:off x="5501981" y="984835"/>
            <a:ext cx="2796803" cy="5187759"/>
          </a:xfrm>
          <a:prstGeom prst="rect">
            <a:avLst/>
          </a:prstGeom>
        </p:spPr>
      </p:pic>
      <p:sp>
        <p:nvSpPr>
          <p:cNvPr id="12" name="Slide Number Placeholder 3"/>
          <p:cNvSpPr>
            <a:spLocks noGrp="1"/>
          </p:cNvSpPr>
          <p:nvPr>
            <p:ph type="sldNum" sz="quarter" idx="12"/>
          </p:nvPr>
        </p:nvSpPr>
        <p:spPr>
          <a:xfrm>
            <a:off x="-165390" y="6397333"/>
            <a:ext cx="504056" cy="356224"/>
          </a:xfrm>
        </p:spPr>
        <p:txBody>
          <a:body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2" descr="C:\Users\mreid\AppData\Local\Microsoft\Windows\Temporary Internet Files\Content.Outlook\SPB9H62Y\SM logo-crest 2014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71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12" y="439591"/>
            <a:ext cx="8286750" cy="714375"/>
          </a:xfrm>
        </p:spPr>
        <p:txBody>
          <a:bodyPr/>
          <a:lstStyle/>
          <a:p>
            <a:r>
              <a:rPr lang="en-GB" sz="3000" b="1" dirty="0">
                <a:latin typeface="Segoe UI" panose="020B0502040204020203" pitchFamily="34" charset="0"/>
                <a:ea typeface="Segoe UI" panose="020B0502040204020203" pitchFamily="34" charset="0"/>
                <a:cs typeface="Segoe UI" panose="020B0502040204020203" pitchFamily="34" charset="0"/>
              </a:rPr>
              <a:t> Flexible withdrawals</a:t>
            </a:r>
          </a:p>
        </p:txBody>
      </p:sp>
      <p:sp>
        <p:nvSpPr>
          <p:cNvPr id="5" name="Content Placeholder 4"/>
          <p:cNvSpPr>
            <a:spLocks noGrp="1"/>
          </p:cNvSpPr>
          <p:nvPr>
            <p:ph idx="4294967295"/>
          </p:nvPr>
        </p:nvSpPr>
        <p:spPr>
          <a:xfrm>
            <a:off x="338810" y="1310684"/>
            <a:ext cx="8642350" cy="4968875"/>
          </a:xfrm>
        </p:spPr>
        <p:txBody>
          <a:bodyPr/>
          <a:lstStyle/>
          <a:p>
            <a:pPr marL="0" indent="0">
              <a:buNone/>
            </a:pPr>
            <a:r>
              <a:rPr lang="en-GB" sz="2400" b="1" dirty="0">
                <a:solidFill>
                  <a:srgbClr val="1192D1"/>
                </a:solidFill>
                <a:latin typeface="Segoe UI" panose="020B0502040204020203" pitchFamily="34" charset="0"/>
                <a:ea typeface="Segoe UI" panose="020B0502040204020203" pitchFamily="34" charset="0"/>
                <a:cs typeface="Segoe UI" panose="020B0502040204020203" pitchFamily="34" charset="0"/>
              </a:rPr>
              <a:t>Greater flexibility, better value?</a:t>
            </a:r>
          </a:p>
        </p:txBody>
      </p:sp>
      <p:grpSp>
        <p:nvGrpSpPr>
          <p:cNvPr id="8" name="Group 7"/>
          <p:cNvGrpSpPr/>
          <p:nvPr/>
        </p:nvGrpSpPr>
        <p:grpSpPr>
          <a:xfrm>
            <a:off x="338810" y="1997494"/>
            <a:ext cx="3728471" cy="3878094"/>
            <a:chOff x="968238" y="1635276"/>
            <a:chExt cx="3728471" cy="3878094"/>
          </a:xfrm>
        </p:grpSpPr>
        <p:sp>
          <p:nvSpPr>
            <p:cNvPr id="9" name="Freeform 8"/>
            <p:cNvSpPr/>
            <p:nvPr/>
          </p:nvSpPr>
          <p:spPr>
            <a:xfrm>
              <a:off x="968238" y="1984978"/>
              <a:ext cx="3728471" cy="3528392"/>
            </a:xfrm>
            <a:custGeom>
              <a:avLst/>
              <a:gdLst>
                <a:gd name="connsiteX0" fmla="*/ 0 w 2545032"/>
                <a:gd name="connsiteY0" fmla="*/ 0 h 1910520"/>
                <a:gd name="connsiteX1" fmla="*/ 2545032 w 2545032"/>
                <a:gd name="connsiteY1" fmla="*/ 0 h 1910520"/>
                <a:gd name="connsiteX2" fmla="*/ 2545032 w 2545032"/>
                <a:gd name="connsiteY2" fmla="*/ 1910520 h 1910520"/>
                <a:gd name="connsiteX3" fmla="*/ 0 w 2545032"/>
                <a:gd name="connsiteY3" fmla="*/ 1910520 h 1910520"/>
                <a:gd name="connsiteX4" fmla="*/ 0 w 2545032"/>
                <a:gd name="connsiteY4" fmla="*/ 0 h 191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32" h="1910520">
                  <a:moveTo>
                    <a:pt x="0" y="0"/>
                  </a:moveTo>
                  <a:lnTo>
                    <a:pt x="2545032" y="0"/>
                  </a:lnTo>
                  <a:lnTo>
                    <a:pt x="2545032" y="1910520"/>
                  </a:lnTo>
                  <a:lnTo>
                    <a:pt x="0" y="1910520"/>
                  </a:lnTo>
                  <a:lnTo>
                    <a:pt x="0" y="0"/>
                  </a:lnTo>
                  <a:close/>
                </a:path>
              </a:pathLst>
            </a:custGeom>
            <a:noFill/>
            <a:ln w="12700">
              <a:solidFill>
                <a:srgbClr val="92D050">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62" tIns="106662" rIns="142216" bIns="159994" numCol="1" spcCol="1270" anchor="t" anchorCtr="0">
              <a:noAutofit/>
            </a:bodyPr>
            <a:lstStyle/>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flexibility to vary withdrawals </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control over investment strategy</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ability to switch to an annuity in later life</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better death benefits – residual pot available to members</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tax-free before age 75</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marginal rate of tax after</a:t>
              </a:r>
            </a:p>
          </p:txBody>
        </p:sp>
        <p:sp>
          <p:nvSpPr>
            <p:cNvPr id="10" name="Rectangle 9"/>
            <p:cNvSpPr/>
            <p:nvPr/>
          </p:nvSpPr>
          <p:spPr>
            <a:xfrm>
              <a:off x="968240" y="1635276"/>
              <a:ext cx="825335" cy="3497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Pros</a:t>
              </a:r>
            </a:p>
          </p:txBody>
        </p:sp>
      </p:grpSp>
      <p:grpSp>
        <p:nvGrpSpPr>
          <p:cNvPr id="11" name="Group 10"/>
          <p:cNvGrpSpPr/>
          <p:nvPr/>
        </p:nvGrpSpPr>
        <p:grpSpPr>
          <a:xfrm>
            <a:off x="4530431" y="1997494"/>
            <a:ext cx="4387919" cy="3878094"/>
            <a:chOff x="4571997" y="1635276"/>
            <a:chExt cx="4387919" cy="3878094"/>
          </a:xfrm>
        </p:grpSpPr>
        <p:sp>
          <p:nvSpPr>
            <p:cNvPr id="12" name="Freeform 11"/>
            <p:cNvSpPr/>
            <p:nvPr/>
          </p:nvSpPr>
          <p:spPr>
            <a:xfrm>
              <a:off x="4571997" y="1984978"/>
              <a:ext cx="4387919" cy="3528392"/>
            </a:xfrm>
            <a:custGeom>
              <a:avLst/>
              <a:gdLst>
                <a:gd name="connsiteX0" fmla="*/ 0 w 2545032"/>
                <a:gd name="connsiteY0" fmla="*/ 0 h 1910520"/>
                <a:gd name="connsiteX1" fmla="*/ 2545032 w 2545032"/>
                <a:gd name="connsiteY1" fmla="*/ 0 h 1910520"/>
                <a:gd name="connsiteX2" fmla="*/ 2545032 w 2545032"/>
                <a:gd name="connsiteY2" fmla="*/ 1910520 h 1910520"/>
                <a:gd name="connsiteX3" fmla="*/ 0 w 2545032"/>
                <a:gd name="connsiteY3" fmla="*/ 1910520 h 1910520"/>
                <a:gd name="connsiteX4" fmla="*/ 0 w 2545032"/>
                <a:gd name="connsiteY4" fmla="*/ 0 h 191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32" h="1910520">
                  <a:moveTo>
                    <a:pt x="0" y="0"/>
                  </a:moveTo>
                  <a:lnTo>
                    <a:pt x="2545032" y="0"/>
                  </a:lnTo>
                  <a:lnTo>
                    <a:pt x="2545032" y="1910520"/>
                  </a:lnTo>
                  <a:lnTo>
                    <a:pt x="0" y="1910520"/>
                  </a:lnTo>
                  <a:lnTo>
                    <a:pt x="0" y="0"/>
                  </a:lnTo>
                  <a:close/>
                </a:path>
              </a:pathLst>
            </a:custGeom>
            <a:noFill/>
            <a:ln w="12700">
              <a:solidFill>
                <a:srgbClr val="FF0000">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62" tIns="106662" rIns="142216" bIns="159994" numCol="1" spcCol="1270" anchor="t" anchorCtr="0">
              <a:noAutofit/>
            </a:bodyPr>
            <a:lstStyle/>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administrative/advice costs can erode value</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complicated for the average member</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investment risk</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tax implications</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longevity risk</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reduced money purchase annual allowance (MPAA) of £10,000 </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money may run out</a:t>
              </a:r>
            </a:p>
            <a:p>
              <a:pPr marL="285750" lvl="1" indent="-285750" defTabSz="888851">
                <a:spcBef>
                  <a:spcPct val="0"/>
                </a:spcBef>
                <a:spcAft>
                  <a:spcPts val="1200"/>
                </a:spcAft>
                <a:buClr>
                  <a:srgbClr val="F6871F"/>
                </a:buClr>
                <a:buFont typeface="Arial" panose="020B0604020202020204" pitchFamily="34" charset="0"/>
                <a:buChar char="•"/>
              </a:pPr>
              <a:endParaRPr lang="en-GB" sz="1500" b="1" dirty="0">
                <a:solidFill>
                  <a:srgbClr val="00446A"/>
                </a:solidFill>
              </a:endParaRPr>
            </a:p>
          </p:txBody>
        </p:sp>
        <p:sp>
          <p:nvSpPr>
            <p:cNvPr id="13" name="Rectangle 12"/>
            <p:cNvSpPr/>
            <p:nvPr/>
          </p:nvSpPr>
          <p:spPr>
            <a:xfrm>
              <a:off x="4572000" y="1635276"/>
              <a:ext cx="866899" cy="3497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Cons</a:t>
              </a:r>
            </a:p>
          </p:txBody>
        </p:sp>
      </p:grpSp>
      <p:sp>
        <p:nvSpPr>
          <p:cNvPr id="15" name="Rectangle 14"/>
          <p:cNvSpPr/>
          <p:nvPr/>
        </p:nvSpPr>
        <p:spPr>
          <a:xfrm>
            <a:off x="92694" y="6427801"/>
            <a:ext cx="412292" cy="338554"/>
          </a:xfrm>
          <a:prstGeom prst="rect">
            <a:avLst/>
          </a:prstGeom>
        </p:spPr>
        <p:txBody>
          <a:bodyPr wrap="none">
            <a:spAutoFit/>
          </a:bodyPr>
          <a:lstStyle/>
          <a:p>
            <a:fld id="{AF51416A-1136-4BEF-891D-29CF580A0AA1}" type="slidenum">
              <a:rPr lang="en-GB" sz="1600">
                <a:solidFill>
                  <a:prstClr val="white"/>
                </a:solidFill>
              </a:rPr>
              <a:pPr/>
              <a:t>40</a:t>
            </a:fld>
            <a:endParaRPr lang="en-GB" sz="1600" dirty="0"/>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40</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34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39592"/>
            <a:ext cx="8286750" cy="714375"/>
          </a:xfrm>
        </p:spPr>
        <p:txBody>
          <a:bodyPr>
            <a:noAutofit/>
          </a:bodyPr>
          <a:lstStyle/>
          <a:p>
            <a:r>
              <a:rPr lang="en-GB" sz="3000" b="1" dirty="0">
                <a:latin typeface="Segoe UI" panose="020B0502040204020203" pitchFamily="34" charset="0"/>
                <a:ea typeface="Segoe UI" panose="020B0502040204020203" pitchFamily="34" charset="0"/>
                <a:cs typeface="Segoe UI" panose="020B0502040204020203" pitchFamily="34" charset="0"/>
              </a:rPr>
              <a:t>Cash lump sum</a:t>
            </a:r>
          </a:p>
        </p:txBody>
      </p:sp>
      <p:grpSp>
        <p:nvGrpSpPr>
          <p:cNvPr id="8" name="Group 7"/>
          <p:cNvGrpSpPr/>
          <p:nvPr/>
        </p:nvGrpSpPr>
        <p:grpSpPr>
          <a:xfrm>
            <a:off x="908858" y="2003432"/>
            <a:ext cx="3639405" cy="3281088"/>
            <a:chOff x="968238" y="1635276"/>
            <a:chExt cx="3639405" cy="3281088"/>
          </a:xfrm>
        </p:grpSpPr>
        <p:sp>
          <p:nvSpPr>
            <p:cNvPr id="9" name="Freeform 8"/>
            <p:cNvSpPr/>
            <p:nvPr/>
          </p:nvSpPr>
          <p:spPr>
            <a:xfrm>
              <a:off x="968238" y="1984978"/>
              <a:ext cx="3639405" cy="2931386"/>
            </a:xfrm>
            <a:custGeom>
              <a:avLst/>
              <a:gdLst>
                <a:gd name="connsiteX0" fmla="*/ 0 w 2545032"/>
                <a:gd name="connsiteY0" fmla="*/ 0 h 1910520"/>
                <a:gd name="connsiteX1" fmla="*/ 2545032 w 2545032"/>
                <a:gd name="connsiteY1" fmla="*/ 0 h 1910520"/>
                <a:gd name="connsiteX2" fmla="*/ 2545032 w 2545032"/>
                <a:gd name="connsiteY2" fmla="*/ 1910520 h 1910520"/>
                <a:gd name="connsiteX3" fmla="*/ 0 w 2545032"/>
                <a:gd name="connsiteY3" fmla="*/ 1910520 h 1910520"/>
                <a:gd name="connsiteX4" fmla="*/ 0 w 2545032"/>
                <a:gd name="connsiteY4" fmla="*/ 0 h 191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32" h="1910520">
                  <a:moveTo>
                    <a:pt x="0" y="0"/>
                  </a:moveTo>
                  <a:lnTo>
                    <a:pt x="2545032" y="0"/>
                  </a:lnTo>
                  <a:lnTo>
                    <a:pt x="2545032" y="1910520"/>
                  </a:lnTo>
                  <a:lnTo>
                    <a:pt x="0" y="1910520"/>
                  </a:lnTo>
                  <a:lnTo>
                    <a:pt x="0" y="0"/>
                  </a:lnTo>
                  <a:close/>
                </a:path>
              </a:pathLst>
            </a:custGeom>
            <a:noFill/>
            <a:ln w="12700">
              <a:solidFill>
                <a:srgbClr val="92D050">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62" tIns="106662" rIns="142216" bIns="159994" numCol="1" spcCol="1270" anchor="t" anchorCtr="0">
              <a:noAutofit/>
            </a:bodyPr>
            <a:lstStyle/>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value to member/immediate gratification</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use to pay off existing debts e.g. mortgage</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pursue alternative investments; buy-to-let, ISAs, etc.</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limited value of alternatives</a:t>
              </a:r>
            </a:p>
          </p:txBody>
        </p:sp>
        <p:sp>
          <p:nvSpPr>
            <p:cNvPr id="10" name="Rectangle 9"/>
            <p:cNvSpPr/>
            <p:nvPr/>
          </p:nvSpPr>
          <p:spPr>
            <a:xfrm>
              <a:off x="968240" y="1635276"/>
              <a:ext cx="825335" cy="3497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Pros</a:t>
              </a:r>
            </a:p>
          </p:txBody>
        </p:sp>
      </p:grpSp>
      <p:grpSp>
        <p:nvGrpSpPr>
          <p:cNvPr id="11" name="Group 10"/>
          <p:cNvGrpSpPr/>
          <p:nvPr/>
        </p:nvGrpSpPr>
        <p:grpSpPr>
          <a:xfrm>
            <a:off x="5100482" y="2003432"/>
            <a:ext cx="3188509" cy="3281088"/>
            <a:chOff x="4572000" y="1635276"/>
            <a:chExt cx="3188509" cy="3281088"/>
          </a:xfrm>
        </p:grpSpPr>
        <p:sp>
          <p:nvSpPr>
            <p:cNvPr id="12" name="Freeform 11"/>
            <p:cNvSpPr/>
            <p:nvPr/>
          </p:nvSpPr>
          <p:spPr>
            <a:xfrm>
              <a:off x="4572000" y="1984978"/>
              <a:ext cx="3188509" cy="2931386"/>
            </a:xfrm>
            <a:custGeom>
              <a:avLst/>
              <a:gdLst>
                <a:gd name="connsiteX0" fmla="*/ 0 w 2545032"/>
                <a:gd name="connsiteY0" fmla="*/ 0 h 1910520"/>
                <a:gd name="connsiteX1" fmla="*/ 2545032 w 2545032"/>
                <a:gd name="connsiteY1" fmla="*/ 0 h 1910520"/>
                <a:gd name="connsiteX2" fmla="*/ 2545032 w 2545032"/>
                <a:gd name="connsiteY2" fmla="*/ 1910520 h 1910520"/>
                <a:gd name="connsiteX3" fmla="*/ 0 w 2545032"/>
                <a:gd name="connsiteY3" fmla="*/ 1910520 h 1910520"/>
                <a:gd name="connsiteX4" fmla="*/ 0 w 2545032"/>
                <a:gd name="connsiteY4" fmla="*/ 0 h 191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32" h="1910520">
                  <a:moveTo>
                    <a:pt x="0" y="0"/>
                  </a:moveTo>
                  <a:lnTo>
                    <a:pt x="2545032" y="0"/>
                  </a:lnTo>
                  <a:lnTo>
                    <a:pt x="2545032" y="1910520"/>
                  </a:lnTo>
                  <a:lnTo>
                    <a:pt x="0" y="1910520"/>
                  </a:lnTo>
                  <a:lnTo>
                    <a:pt x="0" y="0"/>
                  </a:lnTo>
                  <a:close/>
                </a:path>
              </a:pathLst>
            </a:custGeom>
            <a:noFill/>
            <a:ln w="12700">
              <a:solidFill>
                <a:srgbClr val="FF0000">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62" tIns="106662" rIns="142216" bIns="159994" numCol="1" spcCol="1270" anchor="t" anchorCtr="0">
              <a:noAutofit/>
            </a:bodyPr>
            <a:lstStyle/>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taxed at marginal rate</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in estate for inheritance tax (IHT) purposes</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reduce income provision</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future provision?</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potential effect on state benefits</a:t>
              </a:r>
            </a:p>
            <a:p>
              <a:pPr marL="285750" lvl="1" indent="-285750" defTabSz="888851">
                <a:spcBef>
                  <a:spcPct val="0"/>
                </a:spcBef>
                <a:spcAft>
                  <a:spcPts val="1200"/>
                </a:spcAft>
                <a:buClr>
                  <a:srgbClr val="F6871F"/>
                </a:buClr>
                <a:buFont typeface="Arial" panose="020B0604020202020204" pitchFamily="34" charset="0"/>
                <a:buChar char="•"/>
              </a:pPr>
              <a:endParaRPr lang="en-GB" sz="1500" b="1" dirty="0">
                <a:solidFill>
                  <a:srgbClr val="00446A"/>
                </a:solidFill>
              </a:endParaRPr>
            </a:p>
          </p:txBody>
        </p:sp>
        <p:sp>
          <p:nvSpPr>
            <p:cNvPr id="13" name="Rectangle 12"/>
            <p:cNvSpPr/>
            <p:nvPr/>
          </p:nvSpPr>
          <p:spPr>
            <a:xfrm>
              <a:off x="4572000" y="1635276"/>
              <a:ext cx="866899" cy="3497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Cons</a:t>
              </a:r>
            </a:p>
          </p:txBody>
        </p:sp>
      </p:grpSp>
      <p:sp>
        <p:nvSpPr>
          <p:cNvPr id="3" name="Rectangle 2"/>
          <p:cNvSpPr/>
          <p:nvPr/>
        </p:nvSpPr>
        <p:spPr>
          <a:xfrm>
            <a:off x="84227" y="6427800"/>
            <a:ext cx="412292" cy="338554"/>
          </a:xfrm>
          <a:prstGeom prst="rect">
            <a:avLst/>
          </a:prstGeom>
        </p:spPr>
        <p:txBody>
          <a:bodyPr wrap="none">
            <a:spAutoFit/>
          </a:bodyPr>
          <a:lstStyle/>
          <a:p>
            <a:fld id="{AF51416A-1136-4BEF-891D-29CF580A0AA1}" type="slidenum">
              <a:rPr lang="en-GB" sz="1600">
                <a:solidFill>
                  <a:prstClr val="white"/>
                </a:solidFill>
              </a:rPr>
              <a:pPr/>
              <a:t>41</a:t>
            </a:fld>
            <a:endParaRPr lang="en-GB" sz="1600" dirty="0"/>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41</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99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29925"/>
            <a:ext cx="8286750" cy="714375"/>
          </a:xfrm>
        </p:spPr>
        <p:txBody>
          <a:bodyPr/>
          <a:lstStyle/>
          <a:p>
            <a:r>
              <a:rPr lang="en-GB" sz="3200" b="1" dirty="0">
                <a:latin typeface="Segoe UI" panose="020B0502040204020203" pitchFamily="34" charset="0"/>
                <a:ea typeface="Segoe UI" panose="020B0502040204020203" pitchFamily="34" charset="0"/>
                <a:cs typeface="Segoe UI" panose="020B0502040204020203" pitchFamily="34" charset="0"/>
              </a:rPr>
              <a:t>Examples of cash lump sum</a:t>
            </a:r>
          </a:p>
        </p:txBody>
      </p:sp>
      <p:graphicFrame>
        <p:nvGraphicFramePr>
          <p:cNvPr id="7" name="Table 6"/>
          <p:cNvGraphicFramePr>
            <a:graphicFrameLocks noGrp="1"/>
          </p:cNvGraphicFramePr>
          <p:nvPr>
            <p:extLst>
              <p:ext uri="{D42A27DB-BD31-4B8C-83A1-F6EECF244321}">
                <p14:modId xmlns:p14="http://schemas.microsoft.com/office/powerpoint/2010/main" val="3460182414"/>
              </p:ext>
            </p:extLst>
          </p:nvPr>
        </p:nvGraphicFramePr>
        <p:xfrm>
          <a:off x="393700" y="1308100"/>
          <a:ext cx="3759200" cy="222504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r>
                        <a:rPr lang="en-GB" b="1" dirty="0">
                          <a:latin typeface="Segoe UI" panose="020B0502040204020203" pitchFamily="34" charset="0"/>
                          <a:ea typeface="Segoe UI" panose="020B0502040204020203" pitchFamily="34" charset="0"/>
                          <a:cs typeface="Segoe UI" panose="020B0502040204020203" pitchFamily="34" charset="0"/>
                        </a:rPr>
                        <a:t>Retirement savings</a:t>
                      </a:r>
                    </a:p>
                  </a:txBody>
                  <a:tcPr/>
                </a:tc>
                <a:tc>
                  <a:txBody>
                    <a:bodyPr/>
                    <a:lstStyle/>
                    <a:p>
                      <a:r>
                        <a:rPr lang="en-GB" b="1" dirty="0">
                          <a:latin typeface="Segoe UI" panose="020B0502040204020203" pitchFamily="34" charset="0"/>
                          <a:ea typeface="Segoe UI" panose="020B0502040204020203" pitchFamily="34" charset="0"/>
                          <a:cs typeface="Segoe UI" panose="020B0502040204020203" pitchFamily="34" charset="0"/>
                        </a:rPr>
                        <a:t>£40,000</a:t>
                      </a:r>
                    </a:p>
                  </a:txBody>
                  <a:tcPr/>
                </a:tc>
                <a:extLst>
                  <a:ext uri="{0D108BD9-81ED-4DB2-BD59-A6C34878D82A}">
                    <a16:rowId xmlns:a16="http://schemas.microsoft.com/office/drawing/2014/main" val="10000"/>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Tax-free</a:t>
                      </a: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£10,000</a:t>
                      </a:r>
                    </a:p>
                  </a:txBody>
                  <a:tcPr/>
                </a:tc>
                <a:extLst>
                  <a:ext uri="{0D108BD9-81ED-4DB2-BD59-A6C34878D82A}">
                    <a16:rowId xmlns:a16="http://schemas.microsoft.com/office/drawing/2014/main" val="10001"/>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Taxable</a:t>
                      </a:r>
                    </a:p>
                  </a:txBody>
                  <a:tcPr/>
                </a:tc>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£30,000</a:t>
                      </a:r>
                    </a:p>
                  </a:txBody>
                  <a:tcPr/>
                </a:tc>
                <a:extLst>
                  <a:ext uri="{0D108BD9-81ED-4DB2-BD59-A6C34878D82A}">
                    <a16:rowId xmlns:a16="http://schemas.microsoft.com/office/drawing/2014/main" val="10002"/>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 paid @ 20%</a:t>
                      </a:r>
                    </a:p>
                  </a:txBody>
                  <a:tcPr/>
                </a:tc>
                <a:tc>
                  <a:txBody>
                    <a:bodyPr/>
                    <a:lstStyle/>
                    <a:p>
                      <a:r>
                        <a:rPr lang="en-GB" b="1" dirty="0">
                          <a:solidFill>
                            <a:schemeClr val="accent2"/>
                          </a:solidFill>
                          <a:latin typeface="Segoe UI" panose="020B0502040204020203" pitchFamily="34" charset="0"/>
                          <a:ea typeface="Segoe UI" panose="020B0502040204020203" pitchFamily="34" charset="0"/>
                          <a:cs typeface="Segoe UI" panose="020B0502040204020203" pitchFamily="34" charset="0"/>
                        </a:rPr>
                        <a:t>£6,000</a:t>
                      </a:r>
                    </a:p>
                  </a:txBody>
                  <a:tcPr/>
                </a:tc>
                <a:extLst>
                  <a:ext uri="{0D108BD9-81ED-4DB2-BD59-A6C34878D82A}">
                    <a16:rowId xmlns:a16="http://schemas.microsoft.com/office/drawing/2014/main" val="10003"/>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Amount</a:t>
                      </a:r>
                      <a:r>
                        <a:rPr lang="en-GB" b="1" baseline="0" dirty="0">
                          <a:solidFill>
                            <a:srgbClr val="00446A"/>
                          </a:solidFill>
                          <a:latin typeface="Segoe UI" panose="020B0502040204020203" pitchFamily="34" charset="0"/>
                          <a:ea typeface="Segoe UI" panose="020B0502040204020203" pitchFamily="34" charset="0"/>
                          <a:cs typeface="Segoe UI" panose="020B0502040204020203" pitchFamily="34" charset="0"/>
                        </a:rPr>
                        <a:t> after tax</a:t>
                      </a: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£24,000</a:t>
                      </a:r>
                    </a:p>
                  </a:txBody>
                  <a:tcPr/>
                </a:tc>
                <a:extLst>
                  <a:ext uri="{0D108BD9-81ED-4DB2-BD59-A6C34878D82A}">
                    <a16:rowId xmlns:a16="http://schemas.microsoft.com/office/drawing/2014/main" val="10004"/>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You get</a:t>
                      </a: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£34,000</a:t>
                      </a:r>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0259102"/>
              </p:ext>
            </p:extLst>
          </p:nvPr>
        </p:nvGraphicFramePr>
        <p:xfrm>
          <a:off x="4533900" y="1320800"/>
          <a:ext cx="3759200" cy="222504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r>
                        <a:rPr lang="en-GB" b="1" dirty="0">
                          <a:latin typeface="Segoe UI" panose="020B0502040204020203" pitchFamily="34" charset="0"/>
                          <a:ea typeface="Segoe UI" panose="020B0502040204020203" pitchFamily="34" charset="0"/>
                          <a:cs typeface="Segoe UI" panose="020B0502040204020203" pitchFamily="34" charset="0"/>
                        </a:rPr>
                        <a:t>Retirement savings</a:t>
                      </a:r>
                    </a:p>
                  </a:txBody>
                  <a:tcPr/>
                </a:tc>
                <a:tc>
                  <a:txBody>
                    <a:bodyPr/>
                    <a:lstStyle/>
                    <a:p>
                      <a:r>
                        <a:rPr lang="en-GB" b="1" dirty="0">
                          <a:latin typeface="Segoe UI" panose="020B0502040204020203" pitchFamily="34" charset="0"/>
                          <a:ea typeface="Segoe UI" panose="020B0502040204020203" pitchFamily="34" charset="0"/>
                          <a:cs typeface="Segoe UI" panose="020B0502040204020203" pitchFamily="34" charset="0"/>
                        </a:rPr>
                        <a:t>£100,000</a:t>
                      </a:r>
                    </a:p>
                  </a:txBody>
                  <a:tcPr/>
                </a:tc>
                <a:extLst>
                  <a:ext uri="{0D108BD9-81ED-4DB2-BD59-A6C34878D82A}">
                    <a16:rowId xmlns:a16="http://schemas.microsoft.com/office/drawing/2014/main" val="10000"/>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Tax-free</a:t>
                      </a: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£25,000</a:t>
                      </a:r>
                    </a:p>
                  </a:txBody>
                  <a:tcPr/>
                </a:tc>
                <a:extLst>
                  <a:ext uri="{0D108BD9-81ED-4DB2-BD59-A6C34878D82A}">
                    <a16:rowId xmlns:a16="http://schemas.microsoft.com/office/drawing/2014/main" val="10001"/>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Taxable</a:t>
                      </a:r>
                    </a:p>
                  </a:txBody>
                  <a:tcPr/>
                </a:tc>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£75,000</a:t>
                      </a:r>
                    </a:p>
                  </a:txBody>
                  <a:tcPr/>
                </a:tc>
                <a:extLst>
                  <a:ext uri="{0D108BD9-81ED-4DB2-BD59-A6C34878D82A}">
                    <a16:rowId xmlns:a16="http://schemas.microsoft.com/office/drawing/2014/main" val="10002"/>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 paid @ 40%</a:t>
                      </a:r>
                    </a:p>
                  </a:txBody>
                  <a:tcPr/>
                </a:tc>
                <a:tc>
                  <a:txBody>
                    <a:bodyPr/>
                    <a:lstStyle/>
                    <a:p>
                      <a:r>
                        <a:rPr lang="en-GB" b="1" dirty="0">
                          <a:solidFill>
                            <a:schemeClr val="accent2"/>
                          </a:solidFill>
                          <a:latin typeface="Segoe UI" panose="020B0502040204020203" pitchFamily="34" charset="0"/>
                          <a:ea typeface="Segoe UI" panose="020B0502040204020203" pitchFamily="34" charset="0"/>
                          <a:cs typeface="Segoe UI" panose="020B0502040204020203" pitchFamily="34" charset="0"/>
                        </a:rPr>
                        <a:t>£30,000</a:t>
                      </a:r>
                    </a:p>
                  </a:txBody>
                  <a:tcPr/>
                </a:tc>
                <a:extLst>
                  <a:ext uri="{0D108BD9-81ED-4DB2-BD59-A6C34878D82A}">
                    <a16:rowId xmlns:a16="http://schemas.microsoft.com/office/drawing/2014/main" val="10003"/>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Amount</a:t>
                      </a:r>
                      <a:r>
                        <a:rPr lang="en-GB" b="1" baseline="0" dirty="0">
                          <a:solidFill>
                            <a:srgbClr val="00446A"/>
                          </a:solidFill>
                          <a:latin typeface="Segoe UI" panose="020B0502040204020203" pitchFamily="34" charset="0"/>
                          <a:ea typeface="Segoe UI" panose="020B0502040204020203" pitchFamily="34" charset="0"/>
                          <a:cs typeface="Segoe UI" panose="020B0502040204020203" pitchFamily="34" charset="0"/>
                        </a:rPr>
                        <a:t> after tax</a:t>
                      </a: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£45,000</a:t>
                      </a:r>
                    </a:p>
                  </a:txBody>
                  <a:tcPr/>
                </a:tc>
                <a:extLst>
                  <a:ext uri="{0D108BD9-81ED-4DB2-BD59-A6C34878D82A}">
                    <a16:rowId xmlns:a16="http://schemas.microsoft.com/office/drawing/2014/main" val="10004"/>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You get</a:t>
                      </a: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£70,000</a:t>
                      </a:r>
                    </a:p>
                  </a:txBody>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68017482"/>
              </p:ext>
            </p:extLst>
          </p:nvPr>
        </p:nvGraphicFramePr>
        <p:xfrm>
          <a:off x="2425700" y="3759200"/>
          <a:ext cx="3759200" cy="222504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r>
                        <a:rPr lang="en-GB" b="1" dirty="0">
                          <a:latin typeface="Segoe UI" panose="020B0502040204020203" pitchFamily="34" charset="0"/>
                          <a:ea typeface="Segoe UI" panose="020B0502040204020203" pitchFamily="34" charset="0"/>
                          <a:cs typeface="Segoe UI" panose="020B0502040204020203" pitchFamily="34" charset="0"/>
                        </a:rPr>
                        <a:t>Retirement savings</a:t>
                      </a:r>
                    </a:p>
                  </a:txBody>
                  <a:tcPr/>
                </a:tc>
                <a:tc>
                  <a:txBody>
                    <a:bodyPr/>
                    <a:lstStyle/>
                    <a:p>
                      <a:r>
                        <a:rPr lang="en-GB" b="1" dirty="0">
                          <a:latin typeface="Segoe UI" panose="020B0502040204020203" pitchFamily="34" charset="0"/>
                          <a:ea typeface="Segoe UI" panose="020B0502040204020203" pitchFamily="34" charset="0"/>
                          <a:cs typeface="Segoe UI" panose="020B0502040204020203" pitchFamily="34" charset="0"/>
                        </a:rPr>
                        <a:t>£250,000</a:t>
                      </a:r>
                    </a:p>
                  </a:txBody>
                  <a:tcPr/>
                </a:tc>
                <a:extLst>
                  <a:ext uri="{0D108BD9-81ED-4DB2-BD59-A6C34878D82A}">
                    <a16:rowId xmlns:a16="http://schemas.microsoft.com/office/drawing/2014/main" val="10000"/>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Tax-free</a:t>
                      </a: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£62,500</a:t>
                      </a:r>
                    </a:p>
                  </a:txBody>
                  <a:tcPr/>
                </a:tc>
                <a:extLst>
                  <a:ext uri="{0D108BD9-81ED-4DB2-BD59-A6C34878D82A}">
                    <a16:rowId xmlns:a16="http://schemas.microsoft.com/office/drawing/2014/main" val="10001"/>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Taxable</a:t>
                      </a:r>
                    </a:p>
                  </a:txBody>
                  <a:tcPr/>
                </a:tc>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£187,500</a:t>
                      </a:r>
                    </a:p>
                  </a:txBody>
                  <a:tcPr/>
                </a:tc>
                <a:extLst>
                  <a:ext uri="{0D108BD9-81ED-4DB2-BD59-A6C34878D82A}">
                    <a16:rowId xmlns:a16="http://schemas.microsoft.com/office/drawing/2014/main" val="10002"/>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Tax paid @ 45%</a:t>
                      </a:r>
                    </a:p>
                  </a:txBody>
                  <a:tcPr/>
                </a:tc>
                <a:tc>
                  <a:txBody>
                    <a:bodyPr/>
                    <a:lstStyle/>
                    <a:p>
                      <a:r>
                        <a:rPr lang="en-GB" b="1" dirty="0">
                          <a:solidFill>
                            <a:schemeClr val="accent2"/>
                          </a:solidFill>
                          <a:latin typeface="Segoe UI" panose="020B0502040204020203" pitchFamily="34" charset="0"/>
                          <a:ea typeface="Segoe UI" panose="020B0502040204020203" pitchFamily="34" charset="0"/>
                          <a:cs typeface="Segoe UI" panose="020B0502040204020203" pitchFamily="34" charset="0"/>
                        </a:rPr>
                        <a:t>£84,375</a:t>
                      </a:r>
                    </a:p>
                  </a:txBody>
                  <a:tcPr/>
                </a:tc>
                <a:extLst>
                  <a:ext uri="{0D108BD9-81ED-4DB2-BD59-A6C34878D82A}">
                    <a16:rowId xmlns:a16="http://schemas.microsoft.com/office/drawing/2014/main" val="10003"/>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Amount</a:t>
                      </a:r>
                      <a:r>
                        <a:rPr lang="en-GB" b="1" baseline="0" dirty="0">
                          <a:solidFill>
                            <a:srgbClr val="00446A"/>
                          </a:solidFill>
                          <a:latin typeface="Segoe UI" panose="020B0502040204020203" pitchFamily="34" charset="0"/>
                          <a:ea typeface="Segoe UI" panose="020B0502040204020203" pitchFamily="34" charset="0"/>
                          <a:cs typeface="Segoe UI" panose="020B0502040204020203" pitchFamily="34" charset="0"/>
                        </a:rPr>
                        <a:t> after tax</a:t>
                      </a: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£103,125</a:t>
                      </a:r>
                    </a:p>
                  </a:txBody>
                  <a:tcPr/>
                </a:tc>
                <a:extLst>
                  <a:ext uri="{0D108BD9-81ED-4DB2-BD59-A6C34878D82A}">
                    <a16:rowId xmlns:a16="http://schemas.microsoft.com/office/drawing/2014/main" val="10004"/>
                  </a:ext>
                </a:extLst>
              </a:tr>
              <a:tr h="370840">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You get</a:t>
                      </a:r>
                    </a:p>
                  </a:txBody>
                  <a:tcPr/>
                </a:tc>
                <a:tc>
                  <a:txBody>
                    <a:bodyPr/>
                    <a:lstStyle/>
                    <a:p>
                      <a:r>
                        <a:rPr lang="en-GB" b="1" dirty="0">
                          <a:solidFill>
                            <a:srgbClr val="00B050"/>
                          </a:solidFill>
                          <a:latin typeface="Segoe UI" panose="020B0502040204020203" pitchFamily="34" charset="0"/>
                          <a:ea typeface="Segoe UI" panose="020B0502040204020203" pitchFamily="34" charset="0"/>
                          <a:cs typeface="Segoe UI" panose="020B0502040204020203" pitchFamily="34" charset="0"/>
                        </a:rPr>
                        <a:t>£165,625</a:t>
                      </a:r>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1781059" y="6028001"/>
            <a:ext cx="5017143" cy="369332"/>
          </a:xfrm>
          <a:prstGeom prst="rect">
            <a:avLst/>
          </a:prstGeom>
          <a:noFill/>
        </p:spPr>
        <p:txBody>
          <a:bodyPr wrap="none" rtlCol="0">
            <a:spAutoFit/>
          </a:bodyPr>
          <a:lstStyle/>
          <a:p>
            <a:pPr marL="285750" indent="-285750">
              <a:buClr>
                <a:schemeClr val="accent6"/>
              </a:buClr>
              <a:buFont typeface="Arial" panose="020B0604020202020204" pitchFamily="34" charset="0"/>
              <a:buChar char="•"/>
            </a:pPr>
            <a:r>
              <a:rPr lang="en-GB" b="1" dirty="0">
                <a:solidFill>
                  <a:schemeClr val="tx2"/>
                </a:solidFill>
                <a:latin typeface="Segoe UI" panose="020B0502040204020203" pitchFamily="34" charset="0"/>
                <a:ea typeface="Segoe UI" panose="020B0502040204020203" pitchFamily="34" charset="0"/>
                <a:cs typeface="Segoe UI" panose="020B0502040204020203" pitchFamily="34" charset="0"/>
              </a:rPr>
              <a:t>assuming you have no tax-free allowance</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42</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7393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86" y="365164"/>
            <a:ext cx="8286750" cy="714375"/>
          </a:xfrm>
        </p:spPr>
        <p:txBody>
          <a:bodyPr/>
          <a:lstStyle/>
          <a:p>
            <a:r>
              <a:rPr lang="en-GB" sz="3000" b="1" dirty="0">
                <a:latin typeface="Segoe UI" panose="020B0502040204020203" pitchFamily="34" charset="0"/>
                <a:ea typeface="Segoe UI" panose="020B0502040204020203" pitchFamily="34" charset="0"/>
                <a:cs typeface="Segoe UI" panose="020B0502040204020203" pitchFamily="34" charset="0"/>
              </a:rPr>
              <a:t>Guaranteed income (annuities)</a:t>
            </a:r>
          </a:p>
        </p:txBody>
      </p:sp>
      <p:sp>
        <p:nvSpPr>
          <p:cNvPr id="5" name="Content Placeholder 4"/>
          <p:cNvSpPr>
            <a:spLocks noGrp="1"/>
          </p:cNvSpPr>
          <p:nvPr>
            <p:ph idx="4294967295"/>
          </p:nvPr>
        </p:nvSpPr>
        <p:spPr>
          <a:xfrm>
            <a:off x="579096" y="1179984"/>
            <a:ext cx="8642350" cy="4743450"/>
          </a:xfrm>
        </p:spPr>
        <p:txBody>
          <a:bodyPr/>
          <a:lstStyle/>
          <a:p>
            <a:pPr marL="0" indent="0">
              <a:buNone/>
            </a:pPr>
            <a:r>
              <a:rPr lang="en-GB" sz="2400" b="1" dirty="0">
                <a:solidFill>
                  <a:srgbClr val="1192D1"/>
                </a:solidFill>
                <a:latin typeface="Segoe UI" panose="020B0502040204020203" pitchFamily="34" charset="0"/>
                <a:ea typeface="Segoe UI" panose="020B0502040204020203" pitchFamily="34" charset="0"/>
                <a:cs typeface="Segoe UI" panose="020B0502040204020203" pitchFamily="34" charset="0"/>
              </a:rPr>
              <a:t>Sometimes perceived to provide poor value</a:t>
            </a:r>
          </a:p>
          <a:p>
            <a:endParaRPr lang="en-GB" sz="2800" b="1" i="1" dirty="0">
              <a:solidFill>
                <a:srgbClr val="1192D1"/>
              </a:solidFill>
            </a:endParaRPr>
          </a:p>
        </p:txBody>
      </p:sp>
      <p:grpSp>
        <p:nvGrpSpPr>
          <p:cNvPr id="4" name="Group 3"/>
          <p:cNvGrpSpPr/>
          <p:nvPr/>
        </p:nvGrpSpPr>
        <p:grpSpPr>
          <a:xfrm>
            <a:off x="653524" y="1997494"/>
            <a:ext cx="3639405" cy="3878094"/>
            <a:chOff x="968238" y="1635276"/>
            <a:chExt cx="3639405" cy="3878094"/>
          </a:xfrm>
        </p:grpSpPr>
        <p:sp>
          <p:nvSpPr>
            <p:cNvPr id="7" name="Freeform 6"/>
            <p:cNvSpPr/>
            <p:nvPr/>
          </p:nvSpPr>
          <p:spPr>
            <a:xfrm>
              <a:off x="968238" y="1984978"/>
              <a:ext cx="3639405" cy="3528392"/>
            </a:xfrm>
            <a:custGeom>
              <a:avLst/>
              <a:gdLst>
                <a:gd name="connsiteX0" fmla="*/ 0 w 2545032"/>
                <a:gd name="connsiteY0" fmla="*/ 0 h 1910520"/>
                <a:gd name="connsiteX1" fmla="*/ 2545032 w 2545032"/>
                <a:gd name="connsiteY1" fmla="*/ 0 h 1910520"/>
                <a:gd name="connsiteX2" fmla="*/ 2545032 w 2545032"/>
                <a:gd name="connsiteY2" fmla="*/ 1910520 h 1910520"/>
                <a:gd name="connsiteX3" fmla="*/ 0 w 2545032"/>
                <a:gd name="connsiteY3" fmla="*/ 1910520 h 1910520"/>
                <a:gd name="connsiteX4" fmla="*/ 0 w 2545032"/>
                <a:gd name="connsiteY4" fmla="*/ 0 h 191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32" h="1910520">
                  <a:moveTo>
                    <a:pt x="0" y="0"/>
                  </a:moveTo>
                  <a:lnTo>
                    <a:pt x="2545032" y="0"/>
                  </a:lnTo>
                  <a:lnTo>
                    <a:pt x="2545032" y="1910520"/>
                  </a:lnTo>
                  <a:lnTo>
                    <a:pt x="0" y="1910520"/>
                  </a:lnTo>
                  <a:lnTo>
                    <a:pt x="0" y="0"/>
                  </a:lnTo>
                  <a:close/>
                </a:path>
              </a:pathLst>
            </a:custGeom>
            <a:noFill/>
            <a:ln w="12700">
              <a:solidFill>
                <a:srgbClr val="92D050">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62" tIns="106662" rIns="142216" bIns="159994" numCol="1" spcCol="1270" anchor="t" anchorCtr="0">
              <a:noAutofit/>
            </a:bodyPr>
            <a:lstStyle/>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risk to the insurer and not the member</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guaranteed income for life</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use of enhanced/impaired rates can increase value for money</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provide better value in later life</a:t>
              </a:r>
            </a:p>
            <a:p>
              <a:pPr marL="228562" lvl="1" indent="-228562" defTabSz="888851">
                <a:spcBef>
                  <a:spcPct val="0"/>
                </a:spcBef>
                <a:spcAft>
                  <a:spcPts val="1200"/>
                </a:spcAft>
                <a:buClr>
                  <a:srgbClr val="F6871F"/>
                </a:buClr>
                <a:buFontTx/>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government will support innovation in the annuity space</a:t>
              </a:r>
            </a:p>
            <a:p>
              <a:pPr marL="228562" lvl="1" indent="-228562" defTabSz="888851">
                <a:spcBef>
                  <a:spcPct val="0"/>
                </a:spcBef>
                <a:spcAft>
                  <a:spcPts val="1200"/>
                </a:spcAft>
                <a:buClr>
                  <a:srgbClr val="F6871F"/>
                </a:buClr>
                <a:buFontTx/>
                <a:buChar char="••"/>
              </a:pPr>
              <a:endParaRPr lang="en-GB" sz="1500" b="1" dirty="0">
                <a:solidFill>
                  <a:srgbClr val="00446A"/>
                </a:solidFill>
              </a:endParaRPr>
            </a:p>
          </p:txBody>
        </p:sp>
        <p:sp>
          <p:nvSpPr>
            <p:cNvPr id="3" name="Rectangle 2"/>
            <p:cNvSpPr/>
            <p:nvPr/>
          </p:nvSpPr>
          <p:spPr>
            <a:xfrm>
              <a:off x="968240" y="1635276"/>
              <a:ext cx="825335" cy="3497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Pros</a:t>
              </a:r>
            </a:p>
          </p:txBody>
        </p:sp>
      </p:grpSp>
      <p:grpSp>
        <p:nvGrpSpPr>
          <p:cNvPr id="8" name="Group 7"/>
          <p:cNvGrpSpPr/>
          <p:nvPr/>
        </p:nvGrpSpPr>
        <p:grpSpPr>
          <a:xfrm>
            <a:off x="4752014" y="1993906"/>
            <a:ext cx="3776339" cy="3878094"/>
            <a:chOff x="4571999" y="1635276"/>
            <a:chExt cx="3776339" cy="3878094"/>
          </a:xfrm>
        </p:grpSpPr>
        <p:sp>
          <p:nvSpPr>
            <p:cNvPr id="6" name="Freeform 5"/>
            <p:cNvSpPr/>
            <p:nvPr/>
          </p:nvSpPr>
          <p:spPr>
            <a:xfrm>
              <a:off x="4571999" y="1984978"/>
              <a:ext cx="3776339" cy="3528392"/>
            </a:xfrm>
            <a:custGeom>
              <a:avLst/>
              <a:gdLst>
                <a:gd name="connsiteX0" fmla="*/ 0 w 2545032"/>
                <a:gd name="connsiteY0" fmla="*/ 0 h 1910520"/>
                <a:gd name="connsiteX1" fmla="*/ 2545032 w 2545032"/>
                <a:gd name="connsiteY1" fmla="*/ 0 h 1910520"/>
                <a:gd name="connsiteX2" fmla="*/ 2545032 w 2545032"/>
                <a:gd name="connsiteY2" fmla="*/ 1910520 h 1910520"/>
                <a:gd name="connsiteX3" fmla="*/ 0 w 2545032"/>
                <a:gd name="connsiteY3" fmla="*/ 1910520 h 1910520"/>
                <a:gd name="connsiteX4" fmla="*/ 0 w 2545032"/>
                <a:gd name="connsiteY4" fmla="*/ 0 h 191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032" h="1910520">
                  <a:moveTo>
                    <a:pt x="0" y="0"/>
                  </a:moveTo>
                  <a:lnTo>
                    <a:pt x="2545032" y="0"/>
                  </a:lnTo>
                  <a:lnTo>
                    <a:pt x="2545032" y="1910520"/>
                  </a:lnTo>
                  <a:lnTo>
                    <a:pt x="0" y="1910520"/>
                  </a:lnTo>
                  <a:lnTo>
                    <a:pt x="0" y="0"/>
                  </a:lnTo>
                  <a:close/>
                </a:path>
              </a:pathLst>
            </a:custGeom>
            <a:noFill/>
            <a:ln w="12700">
              <a:solidFill>
                <a:srgbClr val="FF0000">
                  <a:alpha val="90000"/>
                </a:srgbClr>
              </a:solid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62" tIns="106662" rIns="142216" bIns="159994" numCol="1" spcCol="1270" anchor="t" anchorCtr="0">
              <a:noAutofit/>
            </a:bodyPr>
            <a:lstStyle/>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annuity value eroded by; </a:t>
              </a:r>
            </a:p>
            <a:p>
              <a:pPr marL="742950" lvl="2" indent="-285750" defTabSz="888851">
                <a:spcBef>
                  <a:spcPct val="0"/>
                </a:spcBef>
                <a:spcAft>
                  <a:spcPts val="6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increasing life expectancy</a:t>
              </a:r>
            </a:p>
            <a:p>
              <a:pPr marL="742950" lvl="2" indent="-285750" defTabSz="888851">
                <a:spcBef>
                  <a:spcPct val="0"/>
                </a:spcBef>
                <a:spcAft>
                  <a:spcPts val="6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solvency 2 – additional capital requirements</a:t>
              </a:r>
            </a:p>
            <a:p>
              <a:pPr marL="742950" lvl="2" indent="-285750" defTabSz="888851">
                <a:spcBef>
                  <a:spcPct val="0"/>
                </a:spcBef>
                <a:spcAft>
                  <a:spcPts val="6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budget 2014</a:t>
              </a:r>
            </a:p>
            <a:p>
              <a:pPr marL="742950" lvl="2"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falling gilt yields</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limited death benefits</a:t>
              </a:r>
            </a:p>
            <a:p>
              <a:pPr marL="285750" lvl="1" indent="-285750" defTabSz="888851">
                <a:spcBef>
                  <a:spcPct val="0"/>
                </a:spcBef>
                <a:spcAft>
                  <a:spcPts val="1200"/>
                </a:spcAft>
                <a:buClr>
                  <a:srgbClr val="F6871F"/>
                </a:buClr>
                <a:buFont typeface="Arial" panose="020B0604020202020204" pitchFamily="34" charset="0"/>
                <a:buChar char="•"/>
              </a:pPr>
              <a:r>
                <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rPr>
                <a:t>currently provide little flexibility once purchased</a:t>
              </a:r>
            </a:p>
            <a:p>
              <a:pPr marL="285750" lvl="1" indent="-285750" defTabSz="888851">
                <a:spcBef>
                  <a:spcPct val="0"/>
                </a:spcBef>
                <a:spcAft>
                  <a:spcPts val="1200"/>
                </a:spcAft>
                <a:buClr>
                  <a:srgbClr val="F6871F"/>
                </a:buClr>
                <a:buFont typeface="Arial" panose="020B0604020202020204" pitchFamily="34" charset="0"/>
                <a:buChar char="•"/>
              </a:pPr>
              <a:endPar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285750" lvl="1" indent="-285750" defTabSz="888851">
                <a:spcBef>
                  <a:spcPct val="0"/>
                </a:spcBef>
                <a:spcAft>
                  <a:spcPts val="1200"/>
                </a:spcAft>
                <a:buClr>
                  <a:srgbClr val="F6871F"/>
                </a:buClr>
                <a:buFont typeface="Arial" panose="020B0604020202020204" pitchFamily="34" charset="0"/>
                <a:buChar char="•"/>
              </a:pPr>
              <a:endParaRPr lang="en-GB" sz="15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572000" y="1635276"/>
              <a:ext cx="866899" cy="3497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Cons</a:t>
              </a:r>
            </a:p>
          </p:txBody>
        </p:sp>
      </p:grpSp>
      <p:sp>
        <p:nvSpPr>
          <p:cNvPr id="10" name="Rectangle 9"/>
          <p:cNvSpPr/>
          <p:nvPr/>
        </p:nvSpPr>
        <p:spPr>
          <a:xfrm>
            <a:off x="92694" y="6427801"/>
            <a:ext cx="412292" cy="338554"/>
          </a:xfrm>
          <a:prstGeom prst="rect">
            <a:avLst/>
          </a:prstGeom>
        </p:spPr>
        <p:txBody>
          <a:bodyPr wrap="none">
            <a:spAutoFit/>
          </a:bodyPr>
          <a:lstStyle/>
          <a:p>
            <a:fld id="{AF51416A-1136-4BEF-891D-29CF580A0AA1}" type="slidenum">
              <a:rPr lang="en-GB" sz="1600">
                <a:solidFill>
                  <a:prstClr val="white"/>
                </a:solidFill>
              </a:rPr>
              <a:pPr/>
              <a:t>43</a:t>
            </a:fld>
            <a:endParaRPr lang="en-GB" sz="1600"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43</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71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642939"/>
            <a:ext cx="8286750" cy="714375"/>
          </a:xfrm>
        </p:spPr>
        <p:txBody>
          <a:bodyPr/>
          <a:lstStyle/>
          <a:p>
            <a:r>
              <a:rPr lang="en-GB" sz="3000" b="1" dirty="0">
                <a:latin typeface="Segoe UI" panose="020B0502040204020203" pitchFamily="34" charset="0"/>
                <a:ea typeface="Segoe UI" panose="020B0502040204020203" pitchFamily="34" charset="0"/>
                <a:cs typeface="Segoe UI" panose="020B0502040204020203" pitchFamily="34" charset="0"/>
              </a:rPr>
              <a:t>Asset allocation comparison</a:t>
            </a:r>
          </a:p>
        </p:txBody>
      </p:sp>
      <p:sp>
        <p:nvSpPr>
          <p:cNvPr id="4" name="Rectangle 3"/>
          <p:cNvSpPr/>
          <p:nvPr/>
        </p:nvSpPr>
        <p:spPr>
          <a:xfrm>
            <a:off x="391886" y="5177993"/>
            <a:ext cx="8265226" cy="923330"/>
          </a:xfrm>
          <a:prstGeom prst="rect">
            <a:avLst/>
          </a:prstGeom>
        </p:spPr>
        <p:txBody>
          <a:bodyPr wrap="square">
            <a:spAutoFit/>
          </a:bodyPr>
          <a:lstStyle/>
          <a:p>
            <a:pPr algn="ctr">
              <a:spcAft>
                <a:spcPts val="0"/>
              </a:spcAft>
            </a:pPr>
            <a:r>
              <a:rPr lang="en-US" b="1" dirty="0">
                <a:solidFill>
                  <a:srgbClr val="F68729"/>
                </a:solidFill>
                <a:latin typeface="Segoe UI" panose="020B0502040204020203" pitchFamily="34" charset="0"/>
                <a:ea typeface="Segoe UI" panose="020B0502040204020203" pitchFamily="34" charset="0"/>
                <a:cs typeface="Segoe UI" panose="020B0502040204020203" pitchFamily="34" charset="0"/>
              </a:rPr>
              <a:t>‘My Future’ </a:t>
            </a:r>
            <a:r>
              <a:rPr lang="en-US" b="1" dirty="0">
                <a:solidFill>
                  <a:srgbClr val="00446A"/>
                </a:solidFill>
                <a:latin typeface="Segoe UI" panose="020B0502040204020203" pitchFamily="34" charset="0"/>
                <a:ea typeface="Segoe UI" panose="020B0502040204020203" pitchFamily="34" charset="0"/>
                <a:cs typeface="Segoe UI" panose="020B0502040204020203" pitchFamily="34" charset="0"/>
              </a:rPr>
              <a:t>targets volatility of 12% p.a. over the long-term and the split of index tracking funds are periodically reviewed to keep the performance of the Fund in line with its target</a:t>
            </a:r>
            <a:endParaRPr lang="en-GB" sz="2000"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82394246"/>
              </p:ext>
            </p:extLst>
          </p:nvPr>
        </p:nvGraphicFramePr>
        <p:xfrm>
          <a:off x="391886" y="1478483"/>
          <a:ext cx="8263246" cy="3561014"/>
        </p:xfrm>
        <a:graphic>
          <a:graphicData uri="http://schemas.openxmlformats.org/drawingml/2006/table">
            <a:tbl>
              <a:tblPr firstRow="1" bandRow="1">
                <a:tableStyleId>{5C22544A-7EE6-4342-B048-85BDC9FD1C3A}</a:tableStyleId>
              </a:tblPr>
              <a:tblGrid>
                <a:gridCol w="2979964">
                  <a:extLst>
                    <a:ext uri="{9D8B030D-6E8A-4147-A177-3AD203B41FA5}">
                      <a16:colId xmlns:a16="http://schemas.microsoft.com/office/drawing/2014/main" val="20000"/>
                    </a:ext>
                  </a:extLst>
                </a:gridCol>
                <a:gridCol w="2638425">
                  <a:extLst>
                    <a:ext uri="{9D8B030D-6E8A-4147-A177-3AD203B41FA5}">
                      <a16:colId xmlns:a16="http://schemas.microsoft.com/office/drawing/2014/main" val="20001"/>
                    </a:ext>
                  </a:extLst>
                </a:gridCol>
                <a:gridCol w="2644857">
                  <a:extLst>
                    <a:ext uri="{9D8B030D-6E8A-4147-A177-3AD203B41FA5}">
                      <a16:colId xmlns:a16="http://schemas.microsoft.com/office/drawing/2014/main" val="20002"/>
                    </a:ext>
                  </a:extLst>
                </a:gridCol>
              </a:tblGrid>
              <a:tr h="1366454">
                <a:tc>
                  <a:txBody>
                    <a:bodyPr/>
                    <a:lstStyle/>
                    <a:p>
                      <a:endParaRPr lang="en-GB"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indent="0" algn="ctr" defTabSz="912455"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Segoe UI" panose="020B0502040204020203" pitchFamily="34" charset="0"/>
                        </a:rPr>
                        <a:t>Friends Life BlackRock</a:t>
                      </a:r>
                      <a:r>
                        <a:rPr lang="en-US" sz="1800" baseline="0" dirty="0">
                          <a:effectLst/>
                          <a:latin typeface="Segoe UI" panose="020B0502040204020203" pitchFamily="34" charset="0"/>
                          <a:ea typeface="Segoe UI" panose="020B0502040204020203" pitchFamily="34" charset="0"/>
                          <a:cs typeface="Segoe UI" panose="020B0502040204020203" pitchFamily="34" charset="0"/>
                        </a:rPr>
                        <a:t> 50:50 Global Equity Fund</a:t>
                      </a:r>
                      <a:endParaRPr lang="en-GB" dirty="0">
                        <a:latin typeface="Segoe UI" panose="020B0502040204020203" pitchFamily="34" charset="0"/>
                        <a:ea typeface="Segoe UI" panose="020B0502040204020203" pitchFamily="34" charset="0"/>
                        <a:cs typeface="Segoe UI" panose="020B0502040204020203" pitchFamily="34" charset="0"/>
                      </a:endParaRPr>
                    </a:p>
                  </a:txBody>
                  <a:tcPr anchor="ctr"/>
                </a:tc>
                <a:tc>
                  <a:txBody>
                    <a:bodyPr/>
                    <a:lstStyle/>
                    <a:p>
                      <a:pPr marL="0" marR="0" indent="0" algn="ctr" defTabSz="912455"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ea typeface="Segoe UI" panose="020B0502040204020203" pitchFamily="34" charset="0"/>
                          <a:cs typeface="Segoe UI" panose="020B0502040204020203" pitchFamily="34" charset="0"/>
                        </a:rPr>
                        <a:t>Friends Life ‘My Future’ Growth</a:t>
                      </a:r>
                      <a:endParaRPr lang="en-GB" sz="2000" dirty="0">
                        <a:effectLst/>
                        <a:latin typeface="Segoe UI" panose="020B0502040204020203" pitchFamily="34" charset="0"/>
                        <a:ea typeface="Segoe UI" panose="020B0502040204020203" pitchFamily="34" charset="0"/>
                        <a:cs typeface="Segoe UI" panose="020B0502040204020203" pitchFamily="34" charset="0"/>
                      </a:endParaRPr>
                    </a:p>
                    <a:p>
                      <a:pPr algn="ctr"/>
                      <a:endParaRPr lang="en-GB" dirty="0">
                        <a:latin typeface="Segoe UI" panose="020B0502040204020203" pitchFamily="34" charset="0"/>
                        <a:ea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0"/>
                  </a:ext>
                </a:extLst>
              </a:tr>
              <a:tr h="341614">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UK equity</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49.9%</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28%</a:t>
                      </a:r>
                    </a:p>
                  </a:txBody>
                  <a:tcPr/>
                </a:tc>
                <a:extLst>
                  <a:ext uri="{0D108BD9-81ED-4DB2-BD59-A6C34878D82A}">
                    <a16:rowId xmlns:a16="http://schemas.microsoft.com/office/drawing/2014/main" val="10001"/>
                  </a:ext>
                </a:extLst>
              </a:tr>
              <a:tr h="341614">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World</a:t>
                      </a:r>
                      <a:r>
                        <a:rPr lang="en-GB" b="1" baseline="0" dirty="0">
                          <a:solidFill>
                            <a:srgbClr val="00446A"/>
                          </a:solidFill>
                          <a:latin typeface="Segoe UI" panose="020B0502040204020203" pitchFamily="34" charset="0"/>
                          <a:ea typeface="Segoe UI" panose="020B0502040204020203" pitchFamily="34" charset="0"/>
                          <a:cs typeface="Segoe UI" panose="020B0502040204020203" pitchFamily="34" charset="0"/>
                        </a:rPr>
                        <a:t> (ex UK) equity</a:t>
                      </a: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50.1%</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37%</a:t>
                      </a:r>
                    </a:p>
                  </a:txBody>
                  <a:tcPr/>
                </a:tc>
                <a:extLst>
                  <a:ext uri="{0D108BD9-81ED-4DB2-BD59-A6C34878D82A}">
                    <a16:rowId xmlns:a16="http://schemas.microsoft.com/office/drawing/2014/main" val="10002"/>
                  </a:ext>
                </a:extLst>
              </a:tr>
              <a:tr h="341614">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Overseas bonds</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0%</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0%</a:t>
                      </a:r>
                    </a:p>
                  </a:txBody>
                  <a:tcPr/>
                </a:tc>
                <a:extLst>
                  <a:ext uri="{0D108BD9-81ED-4DB2-BD59-A6C34878D82A}">
                    <a16:rowId xmlns:a16="http://schemas.microsoft.com/office/drawing/2014/main" val="10003"/>
                  </a:ext>
                </a:extLst>
              </a:tr>
              <a:tr h="341614">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Corporate bonds</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0%</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6%</a:t>
                      </a:r>
                    </a:p>
                  </a:txBody>
                  <a:tcPr/>
                </a:tc>
                <a:extLst>
                  <a:ext uri="{0D108BD9-81ED-4DB2-BD59-A6C34878D82A}">
                    <a16:rowId xmlns:a16="http://schemas.microsoft.com/office/drawing/2014/main" val="10004"/>
                  </a:ext>
                </a:extLst>
              </a:tr>
              <a:tr h="341614">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UK gilts </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0%</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22%</a:t>
                      </a:r>
                    </a:p>
                  </a:txBody>
                  <a:tcPr/>
                </a:tc>
                <a:extLst>
                  <a:ext uri="{0D108BD9-81ED-4DB2-BD59-A6C34878D82A}">
                    <a16:rowId xmlns:a16="http://schemas.microsoft.com/office/drawing/2014/main" val="10005"/>
                  </a:ext>
                </a:extLst>
              </a:tr>
              <a:tr h="341614">
                <a:tc>
                  <a:txBody>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UK index-linked</a:t>
                      </a:r>
                      <a:r>
                        <a:rPr lang="en-GB" b="1" baseline="0" dirty="0">
                          <a:solidFill>
                            <a:srgbClr val="00446A"/>
                          </a:solidFill>
                          <a:latin typeface="Segoe UI" panose="020B0502040204020203" pitchFamily="34" charset="0"/>
                          <a:ea typeface="Segoe UI" panose="020B0502040204020203" pitchFamily="34" charset="0"/>
                          <a:cs typeface="Segoe UI" panose="020B0502040204020203" pitchFamily="34" charset="0"/>
                        </a:rPr>
                        <a:t> gilts</a:t>
                      </a: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0%</a:t>
                      </a:r>
                    </a:p>
                  </a:txBody>
                  <a:tcPr/>
                </a:tc>
                <a:tc>
                  <a:txBody>
                    <a:bodyPr/>
                    <a:lstStyle/>
                    <a:p>
                      <a:pPr algn="ct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7%</a:t>
                      </a:r>
                    </a:p>
                  </a:txBody>
                  <a:tcPr/>
                </a:tc>
                <a:extLst>
                  <a:ext uri="{0D108BD9-81ED-4DB2-BD59-A6C34878D82A}">
                    <a16:rowId xmlns:a16="http://schemas.microsoft.com/office/drawing/2014/main" val="10006"/>
                  </a:ext>
                </a:extLst>
              </a:tr>
            </a:tbl>
          </a:graphicData>
        </a:graphic>
      </p:graphicFrame>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prstClr val="white"/>
                </a:solidFill>
                <a:latin typeface="Segoe UI" panose="020B0502040204020203" pitchFamily="34" charset="0"/>
                <a:ea typeface="Segoe UI" panose="020B0502040204020203" pitchFamily="34" charset="0"/>
                <a:cs typeface="Segoe UI" panose="020B0502040204020203" pitchFamily="34" charset="0"/>
              </a:rPr>
              <a:pPr/>
              <a:t>44</a:t>
            </a:fld>
            <a:endParaRPr lang="en-GB" sz="15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1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15404" y="6572272"/>
            <a:ext cx="428596" cy="285728"/>
          </a:xfrm>
          <a:prstGeom prst="rect">
            <a:avLst/>
          </a:prstGeom>
        </p:spPr>
        <p:txBody>
          <a:bodyPr/>
          <a:lstStyle/>
          <a:p>
            <a:fld id="{AF51416A-1136-4BEF-891D-29CF580A0AA1}" type="slidenum">
              <a:rPr lang="en-GB" smtClean="0"/>
              <a:pPr/>
              <a:t>45</a:t>
            </a:fld>
            <a:endParaRPr lang="en-GB" dirty="0"/>
          </a:p>
        </p:txBody>
      </p:sp>
      <p:sp>
        <p:nvSpPr>
          <p:cNvPr id="12" name="Title 1"/>
          <p:cNvSpPr txBox="1">
            <a:spLocks/>
          </p:cNvSpPr>
          <p:nvPr/>
        </p:nvSpPr>
        <p:spPr>
          <a:xfrm>
            <a:off x="287525" y="585648"/>
            <a:ext cx="8286808" cy="714380"/>
          </a:xfrm>
          <a:prstGeom prst="rect">
            <a:avLst/>
          </a:prstGeom>
        </p:spPr>
        <p:txBody>
          <a:bodyPr/>
          <a:lstStyle>
            <a:lvl1pPr algn="l" defTabSz="914400" rtl="0" eaLnBrk="1" latinLnBrk="0" hangingPunct="1">
              <a:spcBef>
                <a:spcPct val="0"/>
              </a:spcBef>
              <a:buNone/>
              <a:defRPr sz="4000" b="1" kern="1200">
                <a:solidFill>
                  <a:schemeClr val="bg2"/>
                </a:solidFill>
                <a:latin typeface="+mj-lt"/>
                <a:ea typeface="+mj-ea"/>
                <a:cs typeface="+mj-cs"/>
              </a:defRPr>
            </a:lvl1pPr>
          </a:lstStyle>
          <a:p>
            <a:r>
              <a:rPr lang="en-GB" sz="3000" dirty="0">
                <a:latin typeface="Segoe UI" panose="020B0502040204020203" pitchFamily="34" charset="0"/>
                <a:ea typeface="Segoe UI" panose="020B0502040204020203" pitchFamily="34" charset="0"/>
                <a:cs typeface="Segoe UI" panose="020B0502040204020203" pitchFamily="34" charset="0"/>
              </a:rPr>
              <a:t>Salary exchange - the default </a:t>
            </a:r>
          </a:p>
          <a:p>
            <a:r>
              <a:rPr lang="en-GB" sz="3000" dirty="0">
                <a:latin typeface="Segoe UI" panose="020B0502040204020203" pitchFamily="34" charset="0"/>
                <a:ea typeface="Segoe UI" panose="020B0502040204020203" pitchFamily="34" charset="0"/>
                <a:cs typeface="Segoe UI" panose="020B0502040204020203" pitchFamily="34" charset="0"/>
              </a:rPr>
              <a:t>contribution method</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45</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4" name="Group 23"/>
          <p:cNvGrpSpPr/>
          <p:nvPr/>
        </p:nvGrpSpPr>
        <p:grpSpPr>
          <a:xfrm>
            <a:off x="975574" y="1687096"/>
            <a:ext cx="6419036" cy="4654201"/>
            <a:chOff x="1356362" y="1285457"/>
            <a:chExt cx="6419036" cy="4654201"/>
          </a:xfrm>
        </p:grpSpPr>
        <p:sp>
          <p:nvSpPr>
            <p:cNvPr id="25" name="Rectangle 24"/>
            <p:cNvSpPr/>
            <p:nvPr/>
          </p:nvSpPr>
          <p:spPr>
            <a:xfrm>
              <a:off x="1357478" y="1929301"/>
              <a:ext cx="2572064" cy="4000314"/>
            </a:xfrm>
            <a:prstGeom prst="rect">
              <a:avLst/>
            </a:prstGeom>
            <a:ln/>
          </p:spPr>
          <p:style>
            <a:lnRef idx="0">
              <a:schemeClr val="accent1"/>
            </a:lnRef>
            <a:fillRef idx="3">
              <a:schemeClr val="accent1"/>
            </a:fillRef>
            <a:effectRef idx="3">
              <a:schemeClr val="accent1"/>
            </a:effectRef>
            <a:fontRef idx="minor">
              <a:schemeClr val="lt1"/>
            </a:fontRef>
          </p:style>
          <p:txBody>
            <a:bodyPr lIns="91429" tIns="45715" rIns="91429" bIns="45715" anchor="ctr"/>
            <a:lstStyle/>
            <a:p>
              <a:pPr algn="ctr">
                <a:defRPr/>
              </a:pPr>
              <a:endParaRPr lang="en-GB" b="1">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1357478" y="1285457"/>
              <a:ext cx="2572064" cy="643844"/>
            </a:xfrm>
            <a:prstGeom prst="rect">
              <a:avLst/>
            </a:prstGeom>
            <a:ln/>
          </p:spPr>
          <p:style>
            <a:lnRef idx="0">
              <a:schemeClr val="accent2"/>
            </a:lnRef>
            <a:fillRef idx="3">
              <a:schemeClr val="accent2"/>
            </a:fillRef>
            <a:effectRef idx="3">
              <a:schemeClr val="accent2"/>
            </a:effectRef>
            <a:fontRef idx="minor">
              <a:schemeClr val="lt1"/>
            </a:fontRef>
          </p:style>
          <p:txBody>
            <a:bodyPr lIns="91429" tIns="45715" rIns="91429" bIns="45715" anchor="ctr"/>
            <a:lstStyle/>
            <a:p>
              <a:pPr algn="ctr">
                <a:defRPr/>
              </a:pPr>
              <a:endParaRPr lang="en-GB"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18"/>
            <p:cNvSpPr txBox="1">
              <a:spLocks noChangeArrowheads="1"/>
            </p:cNvSpPr>
            <p:nvPr/>
          </p:nvSpPr>
          <p:spPr bwMode="auto">
            <a:xfrm>
              <a:off x="1356362" y="3286172"/>
              <a:ext cx="2562016" cy="1754316"/>
            </a:xfrm>
            <a:prstGeom prst="rect">
              <a:avLst/>
            </a:prstGeom>
            <a:noFill/>
            <a:ln w="9525">
              <a:noFill/>
              <a:miter lim="800000"/>
              <a:headEnd/>
              <a:tailEnd/>
            </a:ln>
          </p:spPr>
          <p:txBody>
            <a:bodyPr lIns="91429" tIns="45715" rIns="91429" bIns="45715">
              <a:spAutoFit/>
            </a:bodyPr>
            <a:lstStyle/>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Salary between £8,060 p.a. and £43,000 p.a. </a:t>
              </a:r>
              <a:b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(Based on 2016/17 tax year)</a:t>
              </a:r>
            </a:p>
          </p:txBody>
        </p:sp>
        <p:sp>
          <p:nvSpPr>
            <p:cNvPr id="28" name="TextBox 19"/>
            <p:cNvSpPr txBox="1">
              <a:spLocks noChangeArrowheads="1"/>
            </p:cNvSpPr>
            <p:nvPr/>
          </p:nvSpPr>
          <p:spPr bwMode="auto">
            <a:xfrm>
              <a:off x="1406597" y="1320048"/>
              <a:ext cx="2411310" cy="923320"/>
            </a:xfrm>
            <a:prstGeom prst="rect">
              <a:avLst/>
            </a:prstGeom>
            <a:noFill/>
            <a:ln w="9525">
              <a:noFill/>
              <a:miter lim="800000"/>
              <a:headEnd/>
              <a:tailEnd/>
            </a:ln>
          </p:spPr>
          <p:txBody>
            <a:bodyPr lIns="91429" tIns="45715" rIns="91429" bIns="45715">
              <a:spAutoFit/>
            </a:bodyPr>
            <a:lstStyle/>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Employee</a:t>
              </a:r>
              <a:r>
                <a:rPr lang="en-GB" b="1" dirty="0">
                  <a:latin typeface="Segoe UI" panose="020B0502040204020203" pitchFamily="34" charset="0"/>
                  <a:ea typeface="Segoe UI" panose="020B0502040204020203" pitchFamily="34" charset="0"/>
                  <a:cs typeface="Segoe UI" panose="020B0502040204020203" pitchFamily="34" charset="0"/>
                </a:rPr>
                <a:t> </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pension contribution</a:t>
              </a:r>
            </a:p>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endParaRPr lang="en-GB" b="1"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0"/>
            <p:cNvSpPr txBox="1">
              <a:spLocks noChangeArrowheads="1"/>
            </p:cNvSpPr>
            <p:nvPr/>
          </p:nvSpPr>
          <p:spPr bwMode="auto">
            <a:xfrm>
              <a:off x="5364088" y="5202710"/>
              <a:ext cx="2411310" cy="64632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429" tIns="45715" rIns="91429" bIns="45715">
              <a:spAutoFit/>
            </a:bodyPr>
            <a:lstStyle/>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Employer pension contribution</a:t>
              </a:r>
            </a:p>
          </p:txBody>
        </p:sp>
        <p:sp>
          <p:nvSpPr>
            <p:cNvPr id="30" name="Right Brace 29"/>
            <p:cNvSpPr/>
            <p:nvPr/>
          </p:nvSpPr>
          <p:spPr>
            <a:xfrm>
              <a:off x="4072435" y="1285457"/>
              <a:ext cx="927685" cy="4654201"/>
            </a:xfrm>
            <a:prstGeom prst="rightBrace">
              <a:avLst>
                <a:gd name="adj1" fmla="val 8333"/>
                <a:gd name="adj2" fmla="val 48880"/>
              </a:avLst>
            </a:prstGeom>
          </p:spPr>
          <p:style>
            <a:lnRef idx="1">
              <a:schemeClr val="accent1"/>
            </a:lnRef>
            <a:fillRef idx="0">
              <a:schemeClr val="accent1"/>
            </a:fillRef>
            <a:effectRef idx="0">
              <a:schemeClr val="accent1"/>
            </a:effectRef>
            <a:fontRef idx="minor">
              <a:schemeClr val="tx1"/>
            </a:fontRef>
          </p:style>
          <p:txBody>
            <a:bodyPr lIns="91429" tIns="45715" rIns="91429" bIns="45715" anchor="ctr"/>
            <a:lstStyle/>
            <a:p>
              <a:pPr algn="ctr">
                <a:defRPr/>
              </a:pPr>
              <a:endParaRPr lang="en-GB" b="1">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22"/>
            <p:cNvSpPr txBox="1">
              <a:spLocks noChangeArrowheads="1"/>
            </p:cNvSpPr>
            <p:nvPr/>
          </p:nvSpPr>
          <p:spPr bwMode="auto">
            <a:xfrm>
              <a:off x="5074914" y="3140968"/>
              <a:ext cx="2594350" cy="923320"/>
            </a:xfrm>
            <a:prstGeom prst="rect">
              <a:avLst/>
            </a:prstGeom>
            <a:noFill/>
            <a:ln w="9525">
              <a:noFill/>
              <a:miter lim="800000"/>
              <a:headEnd/>
              <a:tailEnd/>
            </a:ln>
          </p:spPr>
          <p:txBody>
            <a:bodyPr wrap="square" lIns="91429" tIns="45715" rIns="91429" bIns="45715">
              <a:spAutoFit/>
            </a:bodyPr>
            <a:lstStyle/>
            <a:p>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National Insurance (NI) deducted at 12% on whole amount</a:t>
              </a:r>
            </a:p>
          </p:txBody>
        </p:sp>
      </p:grpSp>
      <p:pic>
        <p:nvPicPr>
          <p:cNvPr id="16"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15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15404" y="6572272"/>
            <a:ext cx="428596" cy="285728"/>
          </a:xfrm>
          <a:prstGeom prst="rect">
            <a:avLst/>
          </a:prstGeom>
        </p:spPr>
        <p:txBody>
          <a:bodyPr/>
          <a:lstStyle/>
          <a:p>
            <a:fld id="{AF51416A-1136-4BEF-891D-29CF580A0AA1}" type="slidenum">
              <a:rPr lang="en-GB" smtClean="0">
                <a:solidFill>
                  <a:prstClr val="white"/>
                </a:solidFill>
              </a:rPr>
              <a:pPr/>
              <a:t>46</a:t>
            </a:fld>
            <a:endParaRPr lang="en-GB" dirty="0">
              <a:solidFill>
                <a:prstClr val="white"/>
              </a:solidFill>
            </a:endParaRPr>
          </a:p>
        </p:txBody>
      </p:sp>
      <p:sp>
        <p:nvSpPr>
          <p:cNvPr id="7" name="Rectangle 6"/>
          <p:cNvSpPr/>
          <p:nvPr/>
        </p:nvSpPr>
        <p:spPr>
          <a:xfrm>
            <a:off x="324644" y="1497253"/>
            <a:ext cx="2572064" cy="4000314"/>
          </a:xfrm>
          <a:prstGeom prst="rect">
            <a:avLst/>
          </a:prstGeom>
          <a:ln/>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defTabSz="914400">
              <a:defRPr/>
            </a:pPr>
            <a:endParaRPr lang="en-GB" b="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18"/>
          <p:cNvSpPr txBox="1">
            <a:spLocks noChangeArrowheads="1"/>
          </p:cNvSpPr>
          <p:nvPr/>
        </p:nvSpPr>
        <p:spPr bwMode="auto">
          <a:xfrm>
            <a:off x="323528" y="2854124"/>
            <a:ext cx="2562016" cy="2000538"/>
          </a:xfrm>
          <a:prstGeom prst="rect">
            <a:avLst/>
          </a:prstGeom>
          <a:noFill/>
          <a:ln w="9525">
            <a:noFill/>
            <a:miter lim="800000"/>
            <a:headEnd/>
            <a:tailEnd/>
          </a:ln>
        </p:spPr>
        <p:txBody>
          <a:bodyPr lIns="91429" tIns="45715" rIns="91429" bIns="45715">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Salary between £8,060 p.a. and £43,000 p.a. </a:t>
            </a:r>
            <a:b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br>
            <a:endPar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(Based on 2016/17 tax year)</a:t>
            </a:r>
          </a:p>
          <a:p>
            <a:pPr algn="ctr" defTabSz="914400"/>
            <a:endParaRPr lang="en-GB" sz="16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ight Brace 11"/>
          <p:cNvSpPr/>
          <p:nvPr/>
        </p:nvSpPr>
        <p:spPr>
          <a:xfrm>
            <a:off x="3039601" y="1490558"/>
            <a:ext cx="926568" cy="4017052"/>
          </a:xfrm>
          <a:prstGeom prst="rightBrace">
            <a:avLst>
              <a:gd name="adj1" fmla="val 8333"/>
              <a:gd name="adj2" fmla="val 40977"/>
            </a:avLst>
          </a:prstGeom>
        </p:spPr>
        <p:style>
          <a:lnRef idx="1">
            <a:schemeClr val="accent1"/>
          </a:lnRef>
          <a:fillRef idx="0">
            <a:schemeClr val="accent1"/>
          </a:fillRef>
          <a:effectRef idx="0">
            <a:schemeClr val="accent1"/>
          </a:effectRef>
          <a:fontRef idx="minor">
            <a:schemeClr val="tx1"/>
          </a:fontRef>
        </p:style>
        <p:txBody>
          <a:bodyPr lIns="91429" tIns="45715" rIns="91429" bIns="45715" anchor="ctr"/>
          <a:lstStyle/>
          <a:p>
            <a:pPr algn="ctr" defTabSz="914400">
              <a:defRPr/>
            </a:pPr>
            <a:endParaRPr lang="en-GB" b="1">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1"/>
          <p:cNvSpPr txBox="1">
            <a:spLocks noChangeArrowheads="1"/>
          </p:cNvSpPr>
          <p:nvPr/>
        </p:nvSpPr>
        <p:spPr bwMode="auto">
          <a:xfrm>
            <a:off x="4021354" y="1335068"/>
            <a:ext cx="3143634" cy="2585313"/>
          </a:xfrm>
          <a:prstGeom prst="rect">
            <a:avLst/>
          </a:prstGeom>
          <a:noFill/>
          <a:ln w="9525">
            <a:noFill/>
            <a:miter lim="800000"/>
            <a:headEnd/>
            <a:tailEnd/>
          </a:ln>
        </p:spPr>
        <p:txBody>
          <a:bodyPr lIns="91429" tIns="45715" rIns="91429" bIns="45715">
            <a:spAutoFit/>
          </a:bodyPr>
          <a:lstStyle/>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NI deducted at 12% on lower basic salary</a:t>
            </a:r>
          </a:p>
          <a:p>
            <a:pPr defTabSz="914400"/>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you save 12% of your personal contribution</a:t>
            </a:r>
          </a:p>
          <a:p>
            <a:pPr defTabSz="914400"/>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i.e. if you contribute £100 a month your take home pay increases by £12</a:t>
            </a:r>
          </a:p>
        </p:txBody>
      </p:sp>
      <p:sp>
        <p:nvSpPr>
          <p:cNvPr id="15" name="Rectangle 14"/>
          <p:cNvSpPr/>
          <p:nvPr/>
        </p:nvSpPr>
        <p:spPr>
          <a:xfrm>
            <a:off x="6258456" y="4005064"/>
            <a:ext cx="2562016" cy="1552759"/>
          </a:xfrm>
          <a:prstGeom prst="rect">
            <a:avLst/>
          </a:prstGeom>
          <a:ln/>
        </p:spPr>
        <p:style>
          <a:lnRef idx="1">
            <a:schemeClr val="accent2"/>
          </a:lnRef>
          <a:fillRef idx="3">
            <a:schemeClr val="accent2"/>
          </a:fillRef>
          <a:effectRef idx="2">
            <a:schemeClr val="accent2"/>
          </a:effectRef>
          <a:fontRef idx="minor">
            <a:schemeClr val="lt1"/>
          </a:fontRef>
        </p:style>
        <p:txBody>
          <a:bodyPr lIns="91429" tIns="45715" rIns="91429" bIns="45715" anchor="ctr"/>
          <a:lstStyle/>
          <a:p>
            <a:pPr algn="ctr" defTabSz="914400">
              <a:defRPr/>
            </a:pPr>
            <a:endParaRPr lang="en-GB" b="1">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20"/>
          <p:cNvSpPr txBox="1">
            <a:spLocks noChangeArrowheads="1"/>
          </p:cNvSpPr>
          <p:nvPr/>
        </p:nvSpPr>
        <p:spPr bwMode="auto">
          <a:xfrm>
            <a:off x="6308691" y="4438863"/>
            <a:ext cx="2411310" cy="646321"/>
          </a:xfrm>
          <a:prstGeom prst="rect">
            <a:avLst/>
          </a:prstGeom>
          <a:noFill/>
          <a:ln w="9525">
            <a:noFill/>
            <a:miter lim="800000"/>
            <a:headEnd/>
            <a:tailEnd/>
          </a:ln>
        </p:spPr>
        <p:txBody>
          <a:bodyPr lIns="91429" tIns="45715" rIns="91429" bIns="45715">
            <a:spAutoFit/>
          </a:bodyPr>
          <a:lstStyle/>
          <a:p>
            <a:pPr algn="ctr" defTabSz="914400"/>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Employer pension contribution</a:t>
            </a:r>
          </a:p>
        </p:txBody>
      </p:sp>
      <p:sp>
        <p:nvSpPr>
          <p:cNvPr id="11" name="Title 1"/>
          <p:cNvSpPr txBox="1">
            <a:spLocks/>
          </p:cNvSpPr>
          <p:nvPr/>
        </p:nvSpPr>
        <p:spPr>
          <a:xfrm>
            <a:off x="227665" y="620688"/>
            <a:ext cx="8286808" cy="714380"/>
          </a:xfrm>
          <a:prstGeom prst="rect">
            <a:avLst/>
          </a:prstGeom>
        </p:spPr>
        <p:txBody>
          <a:bodyPr/>
          <a:lstStyle>
            <a:lvl1pPr algn="l" defTabSz="914400" rtl="0" eaLnBrk="1" latinLnBrk="0" hangingPunct="1">
              <a:spcBef>
                <a:spcPct val="0"/>
              </a:spcBef>
              <a:buNone/>
              <a:defRPr sz="4000" b="1" kern="1200">
                <a:solidFill>
                  <a:schemeClr val="bg2"/>
                </a:solidFill>
                <a:latin typeface="+mj-lt"/>
                <a:ea typeface="+mj-ea"/>
                <a:cs typeface="+mj-cs"/>
              </a:defRPr>
            </a:lvl1pPr>
          </a:lstStyle>
          <a:p>
            <a:r>
              <a:rPr lang="en-GB" sz="3000" dirty="0">
                <a:solidFill>
                  <a:srgbClr val="00446A"/>
                </a:solidFill>
                <a:latin typeface="Segoe UI" panose="020B0502040204020203" pitchFamily="34" charset="0"/>
                <a:ea typeface="Segoe UI" panose="020B0502040204020203" pitchFamily="34" charset="0"/>
                <a:cs typeface="Segoe UI" panose="020B0502040204020203" pitchFamily="34" charset="0"/>
              </a:rPr>
              <a:t>Pay less National Insurance (NI)</a:t>
            </a:r>
          </a:p>
        </p:txBody>
      </p:sp>
      <p:sp>
        <p:nvSpPr>
          <p:cNvPr id="14" name="Rectangle 3"/>
          <p:cNvSpPr txBox="1">
            <a:spLocks noChangeArrowheads="1"/>
          </p:cNvSpPr>
          <p:nvPr/>
        </p:nvSpPr>
        <p:spPr>
          <a:xfrm>
            <a:off x="202845" y="5805264"/>
            <a:ext cx="8833651" cy="571452"/>
          </a:xfrm>
          <a:prstGeom prst="rect">
            <a:avLst/>
          </a:prstGeom>
        </p:spPr>
        <p:txBody>
          <a:bodyPr>
            <a:noAutofit/>
          </a:bodyPr>
          <a:lstStyle>
            <a:lvl1pPr marL="342900" indent="-342900" algn="l" defTabSz="914400" rtl="0" eaLnBrk="1" latinLnBrk="0" hangingPunct="1">
              <a:spcBef>
                <a:spcPct val="20000"/>
              </a:spcBef>
              <a:buClr>
                <a:schemeClr val="bg2"/>
              </a:buClr>
              <a:buFont typeface="Arial" pitchFamily="34" charset="0"/>
              <a:buChar char="•"/>
              <a:defRPr sz="2800" b="1"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Font typeface="Arial" pitchFamily="34" charset="0"/>
              <a:buChar char="•"/>
              <a:defRPr sz="2600" b="1" kern="1200" baseline="0">
                <a:solidFill>
                  <a:schemeClr val="tx1"/>
                </a:solidFill>
                <a:latin typeface="+mn-lt"/>
                <a:ea typeface="+mn-ea"/>
                <a:cs typeface="+mn-cs"/>
              </a:defRPr>
            </a:lvl2pPr>
            <a:lvl3pPr marL="1143000" indent="-228600" algn="l" defTabSz="914400" rtl="0" eaLnBrk="1" latinLnBrk="0" hangingPunct="1">
              <a:spcBef>
                <a:spcPct val="20000"/>
              </a:spcBef>
              <a:buClr>
                <a:schemeClr val="bg2"/>
              </a:buClr>
              <a:buFont typeface="Arial" pitchFamily="34" charset="0"/>
              <a:buChar char="•"/>
              <a:defRPr sz="2400" b="1" kern="1200" baseline="0">
                <a:solidFill>
                  <a:schemeClr val="tx1"/>
                </a:solidFill>
                <a:latin typeface="+mn-lt"/>
                <a:ea typeface="+mn-ea"/>
                <a:cs typeface="+mn-cs"/>
              </a:defRPr>
            </a:lvl3pPr>
            <a:lvl4pPr marL="1600200" indent="-228600" algn="l" defTabSz="914400" rtl="0" eaLnBrk="1" latinLnBrk="0" hangingPunct="1">
              <a:spcBef>
                <a:spcPct val="20000"/>
              </a:spcBef>
              <a:buClr>
                <a:schemeClr val="bg2"/>
              </a:buClr>
              <a:buFont typeface="Arial" pitchFamily="34" charset="0"/>
              <a:buChar char="•"/>
              <a:defRPr sz="2200" b="1" kern="1200" baseline="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Arial" pitchFamily="34" charset="0"/>
              <a:buChar char="•"/>
              <a:defRPr sz="2000" b="1"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446A"/>
              </a:buClr>
              <a:buFont typeface="Arial" pitchFamily="34" charset="0"/>
              <a:buNone/>
            </a:pPr>
            <a:r>
              <a:rPr lang="en-GB" sz="1800" dirty="0">
                <a:solidFill>
                  <a:srgbClr val="00446A"/>
                </a:solidFill>
                <a:latin typeface="Segoe UI" panose="020B0502040204020203" pitchFamily="34" charset="0"/>
                <a:ea typeface="Segoe UI" panose="020B0502040204020203" pitchFamily="34" charset="0"/>
                <a:cs typeface="Segoe UI" panose="020B0502040204020203" pitchFamily="34" charset="0"/>
              </a:rPr>
              <a:t>Some state related benefits can be affected by lower NI contributions</a:t>
            </a:r>
          </a:p>
        </p:txBody>
      </p:sp>
      <p:sp>
        <p:nvSpPr>
          <p:cNvPr id="17" name="Right Brace 16"/>
          <p:cNvSpPr/>
          <p:nvPr/>
        </p:nvSpPr>
        <p:spPr>
          <a:xfrm rot="10800000">
            <a:off x="5261577" y="4005063"/>
            <a:ext cx="926568" cy="1552758"/>
          </a:xfrm>
          <a:prstGeom prst="rightBrace">
            <a:avLst>
              <a:gd name="adj1" fmla="val 8333"/>
              <a:gd name="adj2" fmla="val 52449"/>
            </a:avLst>
          </a:prstGeom>
        </p:spPr>
        <p:style>
          <a:lnRef idx="1">
            <a:schemeClr val="accent2"/>
          </a:lnRef>
          <a:fillRef idx="0">
            <a:schemeClr val="accent2"/>
          </a:fillRef>
          <a:effectRef idx="0">
            <a:schemeClr val="accent2"/>
          </a:effectRef>
          <a:fontRef idx="minor">
            <a:schemeClr val="tx1"/>
          </a:fontRef>
        </p:style>
        <p:txBody>
          <a:bodyPr lIns="91429" tIns="45715" rIns="91429" bIns="45715" anchor="ctr"/>
          <a:lstStyle/>
          <a:p>
            <a:pPr algn="ctr" defTabSz="914400">
              <a:defRPr/>
            </a:pPr>
            <a:endParaRPr lang="en-GB" b="1">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1"/>
          <p:cNvSpPr txBox="1">
            <a:spLocks noChangeArrowheads="1"/>
          </p:cNvSpPr>
          <p:nvPr/>
        </p:nvSpPr>
        <p:spPr bwMode="auto">
          <a:xfrm>
            <a:off x="3779912" y="4172898"/>
            <a:ext cx="1813259" cy="1200318"/>
          </a:xfrm>
          <a:prstGeom prst="rect">
            <a:avLst/>
          </a:prstGeom>
          <a:noFill/>
          <a:ln w="9525">
            <a:noFill/>
            <a:miter lim="800000"/>
            <a:headEnd/>
            <a:tailEnd/>
          </a:ln>
        </p:spPr>
        <p:txBody>
          <a:bodyPr wrap="square" lIns="91429" tIns="45715" rIns="91429" bIns="45715">
            <a:spAutoFit/>
          </a:bodyPr>
          <a:lstStyle/>
          <a:p>
            <a:pPr defTabSz="914400"/>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employer contribution increases by equal amount</a:t>
            </a: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46</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42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47</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467544" y="404665"/>
            <a:ext cx="8286808" cy="714380"/>
          </a:xfrm>
        </p:spPr>
        <p:txBody>
          <a:bodyPr anchor="ctr"/>
          <a:lstStyle/>
          <a:p>
            <a:r>
              <a:rPr lang="en-GB" sz="3000" b="1" dirty="0">
                <a:latin typeface="Segoe UI" panose="020B0502040204020203" pitchFamily="34" charset="0"/>
                <a:ea typeface="Segoe UI" panose="020B0502040204020203" pitchFamily="34" charset="0"/>
                <a:cs typeface="Segoe UI" panose="020B0502040204020203" pitchFamily="34" charset="0"/>
              </a:rPr>
              <a:t>Salary exchange considerations</a:t>
            </a:r>
          </a:p>
        </p:txBody>
      </p:sp>
      <p:sp>
        <p:nvSpPr>
          <p:cNvPr id="8" name="Rectangle 7"/>
          <p:cNvSpPr/>
          <p:nvPr/>
        </p:nvSpPr>
        <p:spPr>
          <a:xfrm>
            <a:off x="807522" y="1264953"/>
            <a:ext cx="7136328" cy="6084743"/>
          </a:xfrm>
          <a:prstGeom prst="rect">
            <a:avLst/>
          </a:prstGeom>
        </p:spPr>
        <p:txBody>
          <a:bodyPr wrap="square">
            <a:spAutoFit/>
          </a:bodyPr>
          <a:lstStyle/>
          <a:p>
            <a:pPr marL="342597" lvl="0" indent="-342597">
              <a:spcBef>
                <a:spcPct val="20000"/>
              </a:spcBef>
              <a:spcAft>
                <a:spcPts val="18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possible impact on earnings-related assessments;</a:t>
            </a:r>
          </a:p>
          <a:p>
            <a:pPr marL="799394" lvl="1" indent="-342597">
              <a:spcBef>
                <a:spcPct val="20000"/>
              </a:spcBef>
              <a:spcAft>
                <a:spcPts val="6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mortgage applications</a:t>
            </a:r>
          </a:p>
          <a:p>
            <a:pPr marL="799394" lvl="1" indent="-342597">
              <a:spcBef>
                <a:spcPct val="20000"/>
              </a:spcBef>
              <a:spcAft>
                <a:spcPts val="6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student loans</a:t>
            </a:r>
          </a:p>
          <a:p>
            <a:pPr marL="799394" lvl="1" indent="-342597">
              <a:spcBef>
                <a:spcPct val="20000"/>
              </a:spcBef>
              <a:spcAft>
                <a:spcPts val="6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other income-linked employee benefits – not affected</a:t>
            </a:r>
          </a:p>
          <a:p>
            <a:pPr marL="342597" lvl="0" indent="-342597">
              <a:spcBef>
                <a:spcPct val="20000"/>
              </a:spcBef>
              <a:spcAft>
                <a:spcPts val="18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this may increase your working tax credit</a:t>
            </a:r>
          </a:p>
          <a:p>
            <a:pPr marL="342597" lvl="0" indent="-342597">
              <a:spcBef>
                <a:spcPct val="20000"/>
              </a:spcBef>
              <a:spcAft>
                <a:spcPts val="18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your entitlement to a State Second pension may be slightly reduced – however once the new flat rate pension is introduced, this is unlikely to have much impact</a:t>
            </a:r>
          </a:p>
          <a:p>
            <a:pPr marL="342597" lvl="0" indent="-342597">
              <a:spcBef>
                <a:spcPct val="20000"/>
              </a:spcBef>
              <a:spcAft>
                <a:spcPts val="18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maternity leave – this could reduce your statutory maternity pay (SMP)</a:t>
            </a:r>
          </a:p>
          <a:p>
            <a:pPr marL="342597" indent="-342597">
              <a:spcBef>
                <a:spcPct val="20000"/>
              </a:spcBef>
              <a:spcAft>
                <a:spcPts val="1800"/>
              </a:spcAft>
              <a:buClr>
                <a:srgbClr val="F68729"/>
              </a:buClr>
              <a:buFont typeface="Arial" pitchFamily="34" charset="0"/>
              <a:buChar char="•"/>
            </a:pPr>
            <a:r>
              <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rPr>
              <a:t>if you do not wish to contribute via this method you will need to opt out of salary exchange</a:t>
            </a:r>
          </a:p>
          <a:p>
            <a:pPr marL="342597" lvl="0" indent="-342597">
              <a:spcBef>
                <a:spcPct val="20000"/>
              </a:spcBef>
              <a:spcAft>
                <a:spcPts val="1800"/>
              </a:spcAft>
              <a:buClr>
                <a:srgbClr val="F68729"/>
              </a:buClr>
              <a:buFont typeface="Arial" pitchFamily="34" charset="0"/>
              <a:buChar char="•"/>
            </a:pP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a:p>
            <a:pPr marL="342597" lvl="0" indent="-342597">
              <a:spcBef>
                <a:spcPct val="20000"/>
              </a:spcBef>
              <a:spcAft>
                <a:spcPts val="1800"/>
              </a:spcAft>
              <a:buClr>
                <a:srgbClr val="F68729"/>
              </a:buClr>
              <a:buFont typeface="Arial" pitchFamily="34" charset="0"/>
              <a:buChar char="•"/>
            </a:pPr>
            <a:endParaRPr lang="en-GB" b="1" dirty="0">
              <a:solidFill>
                <a:srgbClr val="00446A"/>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2" descr="\\LDS-FILE-04\LIVUsers$\RSam\Desktop\Fotosearch_k3219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3425" y="1264953"/>
            <a:ext cx="1375309" cy="137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7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5"/>
            <a:ext cx="6908066" cy="714380"/>
          </a:xfrm>
        </p:spPr>
        <p:txBody>
          <a:bodyPr>
            <a:noAutofit/>
          </a:bodyPr>
          <a:lstStyle/>
          <a:p>
            <a:r>
              <a:rPr lang="en-GB" sz="3000" dirty="0">
                <a:latin typeface="Segoe UI" panose="020B0502040204020203" pitchFamily="34" charset="0"/>
                <a:ea typeface="Segoe UI" panose="020B0502040204020203" pitchFamily="34" charset="0"/>
                <a:cs typeface="Segoe UI" panose="020B0502040204020203" pitchFamily="34" charset="0"/>
              </a:rPr>
              <a:t>Proposed improvement</a:t>
            </a:r>
          </a:p>
        </p:txBody>
      </p:sp>
      <p:sp>
        <p:nvSpPr>
          <p:cNvPr id="3" name="Content Placeholder 2"/>
          <p:cNvSpPr>
            <a:spLocks noGrp="1"/>
          </p:cNvSpPr>
          <p:nvPr>
            <p:ph idx="1"/>
          </p:nvPr>
        </p:nvSpPr>
        <p:spPr>
          <a:xfrm>
            <a:off x="457201" y="1699919"/>
            <a:ext cx="8258204" cy="4427749"/>
          </a:xfrm>
        </p:spPr>
        <p:txBody>
          <a:bodyPr>
            <a:normAutofit/>
          </a:bodyPr>
          <a:lstStyle/>
          <a:p>
            <a:pPr marL="457200" indent="-457200">
              <a:spcBef>
                <a:spcPts val="600"/>
              </a:spcBef>
              <a:spcAft>
                <a:spcPts val="1200"/>
              </a:spcAft>
              <a:buClr>
                <a:schemeClr val="accent6"/>
              </a:buClr>
              <a:buFont typeface="+mj-lt"/>
              <a:buAutoNum type="arabicPeriod"/>
            </a:pPr>
            <a:endParaRPr lang="en-GB"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pPr marL="457200" indent="-457200">
              <a:spcBef>
                <a:spcPts val="600"/>
              </a:spcBef>
              <a:spcAft>
                <a:spcPts val="1200"/>
              </a:spcAft>
              <a:buClr>
                <a:schemeClr val="accent6"/>
              </a:buClr>
              <a:buFont typeface="+mj-lt"/>
              <a:buAutoNum type="arabicPeriod"/>
            </a:pPr>
            <a:r>
              <a:rPr lang="en-GB" dirty="0">
                <a:solidFill>
                  <a:schemeClr val="bg2"/>
                </a:solidFill>
                <a:latin typeface="Segoe UI" panose="020B0502040204020203" pitchFamily="34" charset="0"/>
                <a:ea typeface="Segoe UI" panose="020B0502040204020203" pitchFamily="34" charset="0"/>
                <a:cs typeface="Segoe UI" panose="020B0502040204020203" pitchFamily="34" charset="0"/>
              </a:rPr>
              <a:t>New default investment arrangement:</a:t>
            </a:r>
          </a:p>
          <a:p>
            <a:pPr marL="456795" lvl="1" indent="0">
              <a:spcBef>
                <a:spcPts val="600"/>
              </a:spcBef>
              <a:spcAft>
                <a:spcPts val="1200"/>
              </a:spcAft>
              <a:buClr>
                <a:schemeClr val="accent6"/>
              </a:buClr>
              <a:buNone/>
            </a:pPr>
            <a:endParaRPr lang="en-GB" sz="2800" dirty="0">
              <a:solidFill>
                <a:srgbClr val="00B0F0"/>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a:xfrm>
            <a:off x="-165390" y="6397333"/>
            <a:ext cx="504056" cy="356224"/>
          </a:xfrm>
        </p:spPr>
        <p:txBody>
          <a:body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5</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C:\Users\mreid\AppData\Local\Microsoft\Windows\Temporary Internet Files\Content.Outlook\SPB9H62Y\SM logo-crest 2014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460665" y="3348842"/>
            <a:ext cx="6017061" cy="1151906"/>
          </a:xfrm>
          <a:prstGeom prst="roundRect">
            <a:avLst/>
          </a:prstGeom>
          <a:solidFill>
            <a:srgbClr val="1192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Segoe UI" panose="020B0502040204020203" pitchFamily="34" charset="0"/>
                <a:ea typeface="Segoe UI" panose="020B0502040204020203" pitchFamily="34" charset="0"/>
                <a:cs typeface="Segoe UI" panose="020B0502040204020203" pitchFamily="34" charset="0"/>
              </a:rPr>
              <a:t>‘My Future’ 15 year lifetime investment programme</a:t>
            </a:r>
          </a:p>
        </p:txBody>
      </p:sp>
    </p:spTree>
    <p:extLst>
      <p:ext uri="{BB962C8B-B14F-4D97-AF65-F5344CB8AC3E}">
        <p14:creationId xmlns:p14="http://schemas.microsoft.com/office/powerpoint/2010/main" val="224518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5"/>
            <a:ext cx="8367698" cy="714380"/>
          </a:xfrm>
        </p:spPr>
        <p:txBody>
          <a:bodyPr>
            <a:noAutofit/>
          </a:bodyPr>
          <a:lstStyle/>
          <a:p>
            <a:r>
              <a:rPr lang="en-GB" sz="3000" dirty="0">
                <a:latin typeface="Segoe UI" panose="020B0502040204020203" pitchFamily="34" charset="0"/>
                <a:ea typeface="Segoe UI" panose="020B0502040204020203" pitchFamily="34" charset="0"/>
                <a:cs typeface="Segoe UI" panose="020B0502040204020203" pitchFamily="34" charset="0"/>
              </a:rPr>
              <a:t>Reasons for change</a:t>
            </a:r>
          </a:p>
        </p:txBody>
      </p:sp>
      <p:sp>
        <p:nvSpPr>
          <p:cNvPr id="3" name="Content Placeholder 2"/>
          <p:cNvSpPr>
            <a:spLocks noGrp="1"/>
          </p:cNvSpPr>
          <p:nvPr>
            <p:ph idx="1"/>
          </p:nvPr>
        </p:nvSpPr>
        <p:spPr>
          <a:xfrm>
            <a:off x="457201" y="1699919"/>
            <a:ext cx="8258204" cy="4356497"/>
          </a:xfrm>
        </p:spPr>
        <p:txBody>
          <a:bodyPr>
            <a:normAutofit/>
          </a:bodyPr>
          <a:lstStyle/>
          <a:p>
            <a:pPr>
              <a:spcBef>
                <a:spcPts val="0"/>
              </a:spcBef>
              <a:spcAft>
                <a:spcPts val="2400"/>
              </a:spcAft>
              <a:buClr>
                <a:schemeClr val="accent6"/>
              </a:buClr>
            </a:pPr>
            <a:r>
              <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rPr>
              <a:t>to reflect new pension flexibilities legislation </a:t>
            </a:r>
          </a:p>
          <a:p>
            <a:pPr lvl="0">
              <a:spcBef>
                <a:spcPts val="0"/>
              </a:spcBef>
              <a:spcAft>
                <a:spcPts val="2400"/>
              </a:spcAft>
              <a:buClr>
                <a:schemeClr val="accent6"/>
              </a:buClr>
            </a:pPr>
            <a:r>
              <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rPr>
              <a:t>for future Plan governance and costs to be proportionate relative to size of the membership</a:t>
            </a:r>
          </a:p>
          <a:p>
            <a:pPr lvl="0">
              <a:spcBef>
                <a:spcPts val="0"/>
              </a:spcBef>
              <a:spcAft>
                <a:spcPts val="2400"/>
              </a:spcAft>
              <a:buClr>
                <a:schemeClr val="accent6"/>
              </a:buClr>
            </a:pPr>
            <a:r>
              <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rPr>
              <a:t>the University has taken advice from Barnett Waddingham</a:t>
            </a:r>
          </a:p>
          <a:p>
            <a:pPr>
              <a:spcBef>
                <a:spcPts val="0"/>
              </a:spcBef>
              <a:spcAft>
                <a:spcPts val="1200"/>
              </a:spcAft>
            </a:pPr>
            <a:endPar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endPar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endPar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p>
            <a:endParaRPr lang="en-GB" sz="24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a:xfrm>
            <a:off x="-165390" y="6397333"/>
            <a:ext cx="504056" cy="356224"/>
          </a:xfrm>
        </p:spPr>
        <p:txBody>
          <a:body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6</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97372" y="1997461"/>
            <a:ext cx="8234558" cy="1136263"/>
          </a:xfrm>
          <a:prstGeom prst="rect">
            <a:avLst/>
          </a:prstGeom>
        </p:spPr>
        <p:txBody>
          <a:bodyPr vert="horz" lIns="91248" tIns="45621" rIns="91248" bIns="45621" rtlCol="0" anchor="t">
            <a:noAutofit/>
          </a:bodyPr>
          <a:lstStyle>
            <a:lvl1pPr algn="r" defTabSz="912455" rtl="0" eaLnBrk="1" latinLnBrk="0" hangingPunct="1">
              <a:spcBef>
                <a:spcPct val="0"/>
              </a:spcBef>
              <a:buNone/>
              <a:defRPr sz="4000" b="1" kern="1200" cap="all">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en-GB" sz="3500" cap="none" dirty="0">
                <a:solidFill>
                  <a:schemeClr val="bg1"/>
                </a:solidFill>
              </a:rPr>
              <a:t>Freedom and choice</a:t>
            </a:r>
          </a:p>
        </p:txBody>
      </p:sp>
      <p:pic>
        <p:nvPicPr>
          <p:cNvPr id="5" name="Picture 2" descr="C:\Users\mreid\AppData\Local\Microsoft\Windows\Temporary Internet Files\Content.Outlook\SPB9H62Y\SM logo-crest 2014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3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456363"/>
            <a:ext cx="504825" cy="355600"/>
          </a:xfrm>
        </p:spPr>
        <p:txBody>
          <a:bodyPr/>
          <a:lstStyle/>
          <a:p>
            <a:pPr defTabSz="914246"/>
            <a:fld id="{AF51416A-1136-4BEF-891D-29CF580A0AA1}" type="slidenum">
              <a:rPr lang="en-GB" smtClean="0">
                <a:solidFill>
                  <a:prstClr val="white"/>
                </a:solidFill>
              </a:rPr>
              <a:pPr defTabSz="914246"/>
              <a:t>8</a:t>
            </a:fld>
            <a:endParaRPr lang="en-GB" dirty="0">
              <a:solidFill>
                <a:prstClr val="white"/>
              </a:solidFill>
            </a:endParaRPr>
          </a:p>
        </p:txBody>
      </p:sp>
      <p:grpSp>
        <p:nvGrpSpPr>
          <p:cNvPr id="33" name="Group 32"/>
          <p:cNvGrpSpPr/>
          <p:nvPr/>
        </p:nvGrpSpPr>
        <p:grpSpPr>
          <a:xfrm>
            <a:off x="1956602" y="1993330"/>
            <a:ext cx="4838643" cy="3424361"/>
            <a:chOff x="2483768" y="2953418"/>
            <a:chExt cx="4284746" cy="2972134"/>
          </a:xfrm>
        </p:grpSpPr>
        <p:grpSp>
          <p:nvGrpSpPr>
            <p:cNvPr id="29" name="Group 28"/>
            <p:cNvGrpSpPr/>
            <p:nvPr/>
          </p:nvGrpSpPr>
          <p:grpSpPr>
            <a:xfrm>
              <a:off x="2880072" y="3284984"/>
              <a:ext cx="2880320" cy="2232248"/>
              <a:chOff x="2880072" y="3429000"/>
              <a:chExt cx="2880320" cy="2232248"/>
            </a:xfrm>
          </p:grpSpPr>
          <p:grpSp>
            <p:nvGrpSpPr>
              <p:cNvPr id="14" name="Group 13"/>
              <p:cNvGrpSpPr/>
              <p:nvPr/>
            </p:nvGrpSpPr>
            <p:grpSpPr>
              <a:xfrm>
                <a:off x="3528144" y="4077072"/>
                <a:ext cx="1584176" cy="1584176"/>
                <a:chOff x="3383713" y="3861048"/>
                <a:chExt cx="1800200" cy="1800200"/>
              </a:xfrm>
            </p:grpSpPr>
            <p:sp>
              <p:nvSpPr>
                <p:cNvPr id="5" name="Oval 4"/>
                <p:cNvSpPr/>
                <p:nvPr/>
              </p:nvSpPr>
              <p:spPr>
                <a:xfrm>
                  <a:off x="3383713" y="3861048"/>
                  <a:ext cx="1800200" cy="1800200"/>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46"/>
                  <a:endParaRPr lang="en-GB" dirty="0">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595" y="4077072"/>
                  <a:ext cx="1008436" cy="1238789"/>
                </a:xfrm>
                <a:prstGeom prst="rect">
                  <a:avLst/>
                </a:prstGeom>
              </p:spPr>
            </p:pic>
          </p:grpSp>
          <p:cxnSp>
            <p:nvCxnSpPr>
              <p:cNvPr id="13" name="Straight Arrow Connector 12"/>
              <p:cNvCxnSpPr/>
              <p:nvPr/>
            </p:nvCxnSpPr>
            <p:spPr>
              <a:xfrm>
                <a:off x="2880072" y="5661248"/>
                <a:ext cx="2880320" cy="0"/>
              </a:xfrm>
              <a:prstGeom prst="straightConnector1">
                <a:avLst/>
              </a:prstGeom>
              <a:ln w="19050" cap="rnd">
                <a:solidFill>
                  <a:srgbClr val="00446A"/>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80072" y="3429000"/>
                <a:ext cx="1440160" cy="2232248"/>
              </a:xfrm>
              <a:prstGeom prst="straightConnector1">
                <a:avLst/>
              </a:prstGeom>
              <a:ln w="19050" cap="rnd">
                <a:solidFill>
                  <a:srgbClr val="00446A"/>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20232" y="3429000"/>
                <a:ext cx="1440160" cy="2232248"/>
              </a:xfrm>
              <a:prstGeom prst="straightConnector1">
                <a:avLst/>
              </a:prstGeom>
              <a:ln w="19050" cap="rnd">
                <a:solidFill>
                  <a:srgbClr val="00446A"/>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697773" y="2953418"/>
              <a:ext cx="1299412" cy="400697"/>
            </a:xfrm>
            <a:prstGeom prst="rect">
              <a:avLst/>
            </a:prstGeom>
            <a:noFill/>
          </p:spPr>
          <p:txBody>
            <a:bodyPr wrap="none" rtlCol="0">
              <a:spAutoFit/>
            </a:bodyPr>
            <a:lstStyle/>
            <a:p>
              <a:pPr defTabSz="913246"/>
              <a:r>
                <a:rPr lang="en-GB" sz="2400" b="1" dirty="0">
                  <a:solidFill>
                    <a:srgbClr val="F68729"/>
                  </a:solidFill>
                  <a:latin typeface="Segoe UI" panose="020B0502040204020203" pitchFamily="34" charset="0"/>
                  <a:ea typeface="Segoe UI" panose="020B0502040204020203" pitchFamily="34" charset="0"/>
                  <a:cs typeface="Segoe UI" panose="020B0502040204020203" pitchFamily="34" charset="0"/>
                </a:rPr>
                <a:t>Annuity?</a:t>
              </a:r>
            </a:p>
          </p:txBody>
        </p:sp>
        <p:sp>
          <p:nvSpPr>
            <p:cNvPr id="30" name="TextBox 29"/>
            <p:cNvSpPr txBox="1"/>
            <p:nvPr/>
          </p:nvSpPr>
          <p:spPr>
            <a:xfrm>
              <a:off x="5097364" y="5524379"/>
              <a:ext cx="1671150" cy="400697"/>
            </a:xfrm>
            <a:prstGeom prst="rect">
              <a:avLst/>
            </a:prstGeom>
            <a:noFill/>
          </p:spPr>
          <p:txBody>
            <a:bodyPr wrap="none" rtlCol="0">
              <a:spAutoFit/>
            </a:bodyPr>
            <a:lstStyle/>
            <a:p>
              <a:pPr defTabSz="913246"/>
              <a:r>
                <a:rPr lang="en-GB" sz="2400" b="1" dirty="0">
                  <a:solidFill>
                    <a:srgbClr val="F68729"/>
                  </a:solidFill>
                  <a:latin typeface="Segoe UI" panose="020B0502040204020203" pitchFamily="34" charset="0"/>
                  <a:ea typeface="Segoe UI" panose="020B0502040204020203" pitchFamily="34" charset="0"/>
                  <a:cs typeface="Segoe UI" panose="020B0502040204020203" pitchFamily="34" charset="0"/>
                </a:rPr>
                <a:t>Drawdown?</a:t>
              </a:r>
            </a:p>
          </p:txBody>
        </p:sp>
        <p:sp>
          <p:nvSpPr>
            <p:cNvPr id="31" name="TextBox 30"/>
            <p:cNvSpPr txBox="1"/>
            <p:nvPr/>
          </p:nvSpPr>
          <p:spPr>
            <a:xfrm>
              <a:off x="2483768" y="5524855"/>
              <a:ext cx="883214" cy="400697"/>
            </a:xfrm>
            <a:prstGeom prst="rect">
              <a:avLst/>
            </a:prstGeom>
            <a:noFill/>
          </p:spPr>
          <p:txBody>
            <a:bodyPr wrap="none" rtlCol="0">
              <a:spAutoFit/>
            </a:bodyPr>
            <a:lstStyle/>
            <a:p>
              <a:pPr defTabSz="913246"/>
              <a:r>
                <a:rPr lang="en-GB" sz="2400" b="1" dirty="0">
                  <a:solidFill>
                    <a:srgbClr val="F68729"/>
                  </a:solidFill>
                  <a:latin typeface="Segoe UI" panose="020B0502040204020203" pitchFamily="34" charset="0"/>
                  <a:ea typeface="Segoe UI" panose="020B0502040204020203" pitchFamily="34" charset="0"/>
                  <a:cs typeface="Segoe UI" panose="020B0502040204020203" pitchFamily="34" charset="0"/>
                </a:rPr>
                <a:t>Cash?</a:t>
              </a:r>
            </a:p>
          </p:txBody>
        </p:sp>
      </p:grpSp>
      <p:sp>
        <p:nvSpPr>
          <p:cNvPr id="21" name="Title 1"/>
          <p:cNvSpPr txBox="1">
            <a:spLocks/>
          </p:cNvSpPr>
          <p:nvPr/>
        </p:nvSpPr>
        <p:spPr>
          <a:xfrm>
            <a:off x="232520" y="466364"/>
            <a:ext cx="8286808" cy="714381"/>
          </a:xfrm>
          <a:prstGeom prst="rect">
            <a:avLst/>
          </a:prstGeom>
        </p:spPr>
        <p:txBody>
          <a:bodyPr vert="horz" lIns="91433" tIns="45716" rIns="91433" bIns="45716" rtlCol="0" anchor="t">
            <a:noAutofit/>
          </a:bodyPr>
          <a:lstStyle>
            <a:lvl1pPr algn="l" defTabSz="914323" rtl="0" eaLnBrk="1" latinLnBrk="0" hangingPunct="1">
              <a:spcBef>
                <a:spcPct val="0"/>
              </a:spcBef>
              <a:buNone/>
              <a:defRPr sz="3000" b="1" kern="1200">
                <a:solidFill>
                  <a:schemeClr val="bg2"/>
                </a:solidFill>
                <a:latin typeface="+mj-lt"/>
                <a:ea typeface="+mj-ea"/>
                <a:cs typeface="+mj-cs"/>
              </a:defRPr>
            </a:lvl1pPr>
          </a:lstStyle>
          <a:p>
            <a:r>
              <a:rPr lang="en-GB" dirty="0">
                <a:solidFill>
                  <a:srgbClr val="00446A"/>
                </a:solidFill>
                <a:latin typeface="Segoe UI" panose="020B0502040204020203" pitchFamily="34" charset="0"/>
                <a:ea typeface="Segoe UI" panose="020B0502040204020203" pitchFamily="34" charset="0"/>
                <a:cs typeface="Segoe UI" panose="020B0502040204020203" pitchFamily="34" charset="0"/>
              </a:rPr>
              <a:t>Your options around accessing </a:t>
            </a:r>
          </a:p>
          <a:p>
            <a:r>
              <a:rPr lang="en-GB" dirty="0">
                <a:solidFill>
                  <a:srgbClr val="00446A"/>
                </a:solidFill>
                <a:latin typeface="Segoe UI" panose="020B0502040204020203" pitchFamily="34" charset="0"/>
                <a:ea typeface="Segoe UI" panose="020B0502040204020203" pitchFamily="34" charset="0"/>
                <a:cs typeface="Segoe UI" panose="020B0502040204020203" pitchFamily="34" charset="0"/>
              </a:rPr>
              <a:t>your pot</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Slide Number Placeholder 3"/>
          <p:cNvSpPr txBox="1">
            <a:spLocks/>
          </p:cNvSpPr>
          <p:nvPr/>
        </p:nvSpPr>
        <p:spPr>
          <a:xfrm>
            <a:off x="35497" y="6397333"/>
            <a:ext cx="504056" cy="356224"/>
          </a:xfrm>
          <a:prstGeom prst="rect">
            <a:avLst/>
          </a:prstGeom>
        </p:spPr>
        <p:txBody>
          <a:bodyPr/>
          <a:ls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8</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2851934" y="1346999"/>
            <a:ext cx="229552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GUARANTEED INCOME FOR LIFE</a:t>
            </a:r>
          </a:p>
        </p:txBody>
      </p:sp>
      <p:sp>
        <p:nvSpPr>
          <p:cNvPr id="34" name="Rectangle 33"/>
          <p:cNvSpPr/>
          <p:nvPr/>
        </p:nvSpPr>
        <p:spPr>
          <a:xfrm>
            <a:off x="287525" y="4948026"/>
            <a:ext cx="1455551" cy="532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Segoe UI" panose="020B0502040204020203" pitchFamily="34" charset="0"/>
                <a:ea typeface="Segoe UI" panose="020B0502040204020203" pitchFamily="34" charset="0"/>
                <a:cs typeface="Segoe UI" panose="020B0502040204020203" pitchFamily="34" charset="0"/>
              </a:rPr>
              <a:t>LUMP SUM</a:t>
            </a:r>
          </a:p>
        </p:txBody>
      </p:sp>
      <p:sp>
        <p:nvSpPr>
          <p:cNvPr id="37" name="Rectangle 36"/>
          <p:cNvSpPr/>
          <p:nvPr/>
        </p:nvSpPr>
        <p:spPr>
          <a:xfrm>
            <a:off x="6764474" y="4785758"/>
            <a:ext cx="1938820" cy="856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Segoe UI" panose="020B0502040204020203" pitchFamily="34" charset="0"/>
                <a:ea typeface="Segoe UI" panose="020B0502040204020203" pitchFamily="34" charset="0"/>
                <a:cs typeface="Segoe UI" panose="020B0502040204020203" pitchFamily="34" charset="0"/>
              </a:rPr>
              <a:t>FLEXIBLE WITHDRAWALS</a:t>
            </a:r>
          </a:p>
        </p:txBody>
      </p:sp>
      <p:pic>
        <p:nvPicPr>
          <p:cNvPr id="26" name="Picture 2" descr="C:\Users\mreid\AppData\Local\Microsoft\Windows\Temporary Internet Files\Content.Outlook\SPB9H62Y\SM logo-crest 2014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549" y="116632"/>
            <a:ext cx="1844211" cy="92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9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357"/>
          <a:stretch/>
        </p:blipFill>
        <p:spPr bwMode="auto">
          <a:xfrm>
            <a:off x="0" y="6438013"/>
            <a:ext cx="7347097" cy="2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4294967295"/>
          </p:nvPr>
        </p:nvSpPr>
        <p:spPr>
          <a:xfrm>
            <a:off x="-165390" y="6397333"/>
            <a:ext cx="504056" cy="356224"/>
          </a:xfrm>
          <a:prstGeom prst="rect">
            <a:avLst/>
          </a:prstGeom>
        </p:spPr>
        <p:txBody>
          <a:bodyPr/>
          <a:lstStyle/>
          <a:p>
            <a:fld id="{AF51416A-1136-4BEF-891D-29CF580A0AA1}" type="slidenum">
              <a:rPr lang="en-GB" sz="150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t>9</a:t>
            </a:fld>
            <a:endParaRPr lang="en-GB" sz="15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itle 1"/>
          <p:cNvSpPr txBox="1">
            <a:spLocks noGrp="1"/>
          </p:cNvSpPr>
          <p:nvPr>
            <p:ph type="title"/>
          </p:nvPr>
        </p:nvSpPr>
        <p:spPr>
          <a:xfrm>
            <a:off x="365592" y="620688"/>
            <a:ext cx="8286808" cy="1152128"/>
          </a:xfrm>
          <a:prstGeom prst="rect">
            <a:avLst/>
          </a:prstGeom>
        </p:spPr>
        <p:txBody>
          <a:bodyPr vert="horz" lIns="90328" tIns="45152" rIns="90328" bIns="45152" rtlCol="0" anchor="t">
            <a:noAutofit/>
          </a:bodyPr>
          <a:lstStyle>
            <a:lvl1pPr algn="l" defTabSz="903512" rtl="0" eaLnBrk="1" latinLnBrk="0" hangingPunct="1">
              <a:spcBef>
                <a:spcPct val="0"/>
              </a:spcBef>
              <a:buNone/>
              <a:defRPr sz="4000" b="1" kern="1200">
                <a:solidFill>
                  <a:schemeClr val="bg2"/>
                </a:solidFill>
                <a:latin typeface="+mj-lt"/>
                <a:ea typeface="+mj-ea"/>
                <a:cs typeface="+mj-cs"/>
              </a:defRPr>
            </a:lvl1pPr>
          </a:lstStyle>
          <a:p>
            <a:r>
              <a:rPr lang="en-GB" sz="3000" dirty="0">
                <a:solidFill>
                  <a:schemeClr val="tx2"/>
                </a:solidFill>
                <a:latin typeface="Segoe UI" panose="020B0502040204020203" pitchFamily="34" charset="0"/>
                <a:ea typeface="Segoe UI" panose="020B0502040204020203" pitchFamily="34" charset="0"/>
                <a:cs typeface="Segoe UI" panose="020B0502040204020203" pitchFamily="34" charset="0"/>
              </a:rPr>
              <a:t>Shaping the future (an example)</a:t>
            </a:r>
          </a:p>
        </p:txBody>
      </p:sp>
      <p:grpSp>
        <p:nvGrpSpPr>
          <p:cNvPr id="11" name="Group 10"/>
          <p:cNvGrpSpPr/>
          <p:nvPr/>
        </p:nvGrpSpPr>
        <p:grpSpPr>
          <a:xfrm>
            <a:off x="638146" y="1661818"/>
            <a:ext cx="7565764" cy="4154525"/>
            <a:chOff x="762674" y="1540237"/>
            <a:chExt cx="7565764" cy="4154525"/>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95" y="1895665"/>
              <a:ext cx="1655065" cy="166420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0808" y="3207448"/>
              <a:ext cx="2082551" cy="172311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747" y="1540237"/>
              <a:ext cx="2082551" cy="172311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4947" y="3405810"/>
              <a:ext cx="2082551" cy="1723110"/>
            </a:xfrm>
            <a:prstGeom prst="rect">
              <a:avLst/>
            </a:prstGeom>
          </p:spPr>
        </p:pic>
        <p:sp>
          <p:nvSpPr>
            <p:cNvPr id="16" name="Rectangle 15"/>
            <p:cNvSpPr/>
            <p:nvPr/>
          </p:nvSpPr>
          <p:spPr>
            <a:xfrm>
              <a:off x="3193779" y="3421143"/>
              <a:ext cx="1580158" cy="738617"/>
            </a:xfrm>
            <a:prstGeom prst="rect">
              <a:avLst/>
            </a:prstGeom>
          </p:spPr>
          <p:txBody>
            <a:bodyPr wrap="square" lIns="91395" tIns="45697" rIns="91395" bIns="45697">
              <a:spAutoFit/>
            </a:bodyPr>
            <a:lstStyle/>
            <a:p>
              <a:pPr algn="ctr" defTabSz="912861"/>
              <a:r>
                <a:rPr lang="en-GB" sz="1400" b="1" dirty="0">
                  <a:solidFill>
                    <a:srgbClr val="0093D1"/>
                  </a:solidFill>
                  <a:latin typeface="Segoe UI" panose="020B0502040204020203" pitchFamily="34" charset="0"/>
                  <a:ea typeface="Segoe UI" panose="020B0502040204020203" pitchFamily="34" charset="0"/>
                  <a:cs typeface="Segoe UI" panose="020B0502040204020203" pitchFamily="34" charset="0"/>
                </a:rPr>
                <a:t>I want to pay </a:t>
              </a:r>
            </a:p>
            <a:p>
              <a:pPr algn="ctr" defTabSz="912861"/>
              <a:r>
                <a:rPr lang="en-GB" sz="1400" b="1" dirty="0">
                  <a:solidFill>
                    <a:srgbClr val="0093D1"/>
                  </a:solidFill>
                  <a:latin typeface="Segoe UI" panose="020B0502040204020203" pitchFamily="34" charset="0"/>
                  <a:ea typeface="Segoe UI" panose="020B0502040204020203" pitchFamily="34" charset="0"/>
                  <a:cs typeface="Segoe UI" panose="020B0502040204020203" pitchFamily="34" charset="0"/>
                </a:rPr>
                <a:t>the mortgage </a:t>
              </a:r>
            </a:p>
            <a:p>
              <a:pPr algn="ctr" defTabSz="912861"/>
              <a:r>
                <a:rPr lang="en-GB" sz="1400" b="1" dirty="0">
                  <a:solidFill>
                    <a:srgbClr val="0093D1"/>
                  </a:solidFill>
                  <a:latin typeface="Segoe UI" panose="020B0502040204020203" pitchFamily="34" charset="0"/>
                  <a:ea typeface="Segoe UI" panose="020B0502040204020203" pitchFamily="34" charset="0"/>
                  <a:cs typeface="Segoe UI" panose="020B0502040204020203" pitchFamily="34" charset="0"/>
                </a:rPr>
                <a:t>off early </a:t>
              </a:r>
            </a:p>
          </p:txBody>
        </p:sp>
        <p:sp>
          <p:nvSpPr>
            <p:cNvPr id="17" name="Rectangle 16"/>
            <p:cNvSpPr/>
            <p:nvPr/>
          </p:nvSpPr>
          <p:spPr>
            <a:xfrm>
              <a:off x="4520425" y="1760463"/>
              <a:ext cx="1728192" cy="856358"/>
            </a:xfrm>
            <a:prstGeom prst="rect">
              <a:avLst/>
            </a:prstGeom>
          </p:spPr>
          <p:txBody>
            <a:bodyPr wrap="square" lIns="91395" tIns="45697" rIns="91395" bIns="45697">
              <a:spAutoFit/>
            </a:bodyPr>
            <a:lstStyle/>
            <a:p>
              <a:pPr algn="ctr" defTabSz="912861"/>
              <a:r>
                <a:rPr lang="en-GB" sz="1200" b="1" dirty="0">
                  <a:solidFill>
                    <a:srgbClr val="0093D1"/>
                  </a:solidFill>
                  <a:latin typeface="Segoe UI" panose="020B0502040204020203" pitchFamily="34" charset="0"/>
                  <a:ea typeface="Segoe UI" panose="020B0502040204020203" pitchFamily="34" charset="0"/>
                  <a:cs typeface="Segoe UI" panose="020B0502040204020203" pitchFamily="34" charset="0"/>
                </a:rPr>
                <a:t>I need to top up my Basic State Pension at 67 from £8,000 to £12,000</a:t>
              </a:r>
            </a:p>
          </p:txBody>
        </p:sp>
        <p:sp>
          <p:nvSpPr>
            <p:cNvPr id="18" name="Rectangle 17"/>
            <p:cNvSpPr/>
            <p:nvPr/>
          </p:nvSpPr>
          <p:spPr>
            <a:xfrm>
              <a:off x="5654130" y="3744191"/>
              <a:ext cx="1580158" cy="523174"/>
            </a:xfrm>
            <a:prstGeom prst="rect">
              <a:avLst/>
            </a:prstGeom>
          </p:spPr>
          <p:txBody>
            <a:bodyPr wrap="square" lIns="91395" tIns="45697" rIns="91395" bIns="45697">
              <a:spAutoFit/>
            </a:bodyPr>
            <a:lstStyle/>
            <a:p>
              <a:pPr algn="ctr" defTabSz="912861"/>
              <a:r>
                <a:rPr lang="en-GB" sz="1400" b="1" dirty="0">
                  <a:solidFill>
                    <a:srgbClr val="0093D1"/>
                  </a:solidFill>
                  <a:latin typeface="Segoe UI" panose="020B0502040204020203" pitchFamily="34" charset="0"/>
                  <a:ea typeface="Segoe UI" panose="020B0502040204020203" pitchFamily="34" charset="0"/>
                  <a:cs typeface="Segoe UI" panose="020B0502040204020203" pitchFamily="34" charset="0"/>
                </a:rPr>
                <a:t>I need some rainy day funds</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762674" y="5126383"/>
              <a:ext cx="836035" cy="429961"/>
            </a:xfrm>
            <a:prstGeom prst="rect">
              <a:avLst/>
            </a:prstGeom>
          </p:spPr>
        </p:pic>
        <p:cxnSp>
          <p:nvCxnSpPr>
            <p:cNvPr id="20" name="Straight Arrow Connector 19"/>
            <p:cNvCxnSpPr>
              <a:stCxn id="19" idx="1"/>
            </p:cNvCxnSpPr>
            <p:nvPr/>
          </p:nvCxnSpPr>
          <p:spPr>
            <a:xfrm>
              <a:off x="1598701" y="5341300"/>
              <a:ext cx="6069646" cy="0"/>
            </a:xfrm>
            <a:prstGeom prst="straightConnector1">
              <a:avLst/>
            </a:prstGeom>
            <a:ln>
              <a:solidFill>
                <a:srgbClr val="00446A"/>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18328" y="5198659"/>
              <a:ext cx="381464" cy="285282"/>
            </a:xfrm>
            <a:prstGeom prst="rect">
              <a:avLst/>
            </a:prstGeom>
            <a:solidFill>
              <a:schemeClr val="bg1"/>
            </a:solidFill>
          </p:spPr>
          <p:txBody>
            <a:bodyPr wrap="square" lIns="91290" tIns="45641" rIns="91290" bIns="45641" rtlCol="0">
              <a:spAutoFit/>
            </a:bodyPr>
            <a:lstStyle/>
            <a:p>
              <a:pPr defTabSz="912861"/>
              <a:r>
                <a:rPr lang="en-GB" sz="1200" b="1" dirty="0">
                  <a:solidFill>
                    <a:srgbClr val="00446A"/>
                  </a:solidFill>
                  <a:latin typeface="Segoe UI" panose="020B0502040204020203" pitchFamily="34" charset="0"/>
                  <a:ea typeface="Segoe UI" panose="020B0502040204020203" pitchFamily="34" charset="0"/>
                  <a:cs typeface="Segoe UI" panose="020B0502040204020203" pitchFamily="34" charset="0"/>
                </a:rPr>
                <a:t>50</a:t>
              </a:r>
            </a:p>
          </p:txBody>
        </p:sp>
        <p:sp>
          <p:nvSpPr>
            <p:cNvPr id="22" name="TextBox 21"/>
            <p:cNvSpPr txBox="1"/>
            <p:nvPr/>
          </p:nvSpPr>
          <p:spPr>
            <a:xfrm>
              <a:off x="3686480" y="5198659"/>
              <a:ext cx="381464" cy="285282"/>
            </a:xfrm>
            <a:prstGeom prst="rect">
              <a:avLst/>
            </a:prstGeom>
            <a:solidFill>
              <a:schemeClr val="bg1"/>
            </a:solidFill>
          </p:spPr>
          <p:txBody>
            <a:bodyPr wrap="square" lIns="91290" tIns="45641" rIns="91290" bIns="45641" rtlCol="0">
              <a:spAutoFit/>
            </a:bodyPr>
            <a:lstStyle/>
            <a:p>
              <a:pPr defTabSz="912861"/>
              <a:r>
                <a:rPr lang="en-GB" sz="1200" b="1" dirty="0">
                  <a:solidFill>
                    <a:srgbClr val="00446A"/>
                  </a:solidFill>
                  <a:latin typeface="Segoe UI" panose="020B0502040204020203" pitchFamily="34" charset="0"/>
                  <a:ea typeface="Segoe UI" panose="020B0502040204020203" pitchFamily="34" charset="0"/>
                  <a:cs typeface="Segoe UI" panose="020B0502040204020203" pitchFamily="34" charset="0"/>
                </a:rPr>
                <a:t>55</a:t>
              </a:r>
            </a:p>
          </p:txBody>
        </p:sp>
        <p:sp>
          <p:nvSpPr>
            <p:cNvPr id="23" name="TextBox 22"/>
            <p:cNvSpPr txBox="1"/>
            <p:nvPr/>
          </p:nvSpPr>
          <p:spPr>
            <a:xfrm>
              <a:off x="4982627" y="5198659"/>
              <a:ext cx="381464" cy="285282"/>
            </a:xfrm>
            <a:prstGeom prst="rect">
              <a:avLst/>
            </a:prstGeom>
            <a:solidFill>
              <a:schemeClr val="bg1"/>
            </a:solidFill>
          </p:spPr>
          <p:txBody>
            <a:bodyPr wrap="square" lIns="91290" tIns="45641" rIns="91290" bIns="45641" rtlCol="0">
              <a:spAutoFit/>
            </a:bodyPr>
            <a:lstStyle/>
            <a:p>
              <a:pPr defTabSz="912861"/>
              <a:r>
                <a:rPr lang="en-GB" sz="1200" b="1" dirty="0">
                  <a:solidFill>
                    <a:srgbClr val="00446A"/>
                  </a:solidFill>
                  <a:latin typeface="Segoe UI" panose="020B0502040204020203" pitchFamily="34" charset="0"/>
                  <a:ea typeface="Segoe UI" panose="020B0502040204020203" pitchFamily="34" charset="0"/>
                  <a:cs typeface="Segoe UI" panose="020B0502040204020203" pitchFamily="34" charset="0"/>
                </a:rPr>
                <a:t>67</a:t>
              </a:r>
            </a:p>
          </p:txBody>
        </p:sp>
        <p:sp>
          <p:nvSpPr>
            <p:cNvPr id="24" name="TextBox 23"/>
            <p:cNvSpPr txBox="1"/>
            <p:nvPr/>
          </p:nvSpPr>
          <p:spPr>
            <a:xfrm>
              <a:off x="6444209" y="5198659"/>
              <a:ext cx="381464" cy="285282"/>
            </a:xfrm>
            <a:prstGeom prst="rect">
              <a:avLst/>
            </a:prstGeom>
            <a:solidFill>
              <a:schemeClr val="bg1"/>
            </a:solidFill>
          </p:spPr>
          <p:txBody>
            <a:bodyPr wrap="square" lIns="91290" tIns="45641" rIns="91290" bIns="45641" rtlCol="0">
              <a:spAutoFit/>
            </a:bodyPr>
            <a:lstStyle/>
            <a:p>
              <a:pPr defTabSz="912861"/>
              <a:r>
                <a:rPr lang="en-GB" sz="1200" b="1" dirty="0">
                  <a:solidFill>
                    <a:srgbClr val="00446A"/>
                  </a:solidFill>
                  <a:latin typeface="Segoe UI" panose="020B0502040204020203" pitchFamily="34" charset="0"/>
                  <a:ea typeface="Segoe UI" panose="020B0502040204020203" pitchFamily="34" charset="0"/>
                  <a:cs typeface="Segoe UI" panose="020B0502040204020203" pitchFamily="34" charset="0"/>
                </a:rPr>
                <a:t>90</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2403" y="5126383"/>
              <a:ext cx="836035" cy="429961"/>
            </a:xfrm>
            <a:prstGeom prst="rect">
              <a:avLst/>
            </a:prstGeom>
          </p:spPr>
        </p:pic>
        <p:sp>
          <p:nvSpPr>
            <p:cNvPr id="26" name="TextBox 25"/>
            <p:cNvSpPr txBox="1"/>
            <p:nvPr/>
          </p:nvSpPr>
          <p:spPr>
            <a:xfrm>
              <a:off x="3685811" y="5417923"/>
              <a:ext cx="1669228" cy="276839"/>
            </a:xfrm>
            <a:prstGeom prst="rect">
              <a:avLst/>
            </a:prstGeom>
            <a:solidFill>
              <a:schemeClr val="bg1"/>
            </a:solidFill>
          </p:spPr>
          <p:txBody>
            <a:bodyPr wrap="square" lIns="91290" tIns="45641" rIns="91290" bIns="45641" rtlCol="0">
              <a:spAutoFit/>
            </a:bodyPr>
            <a:lstStyle/>
            <a:p>
              <a:pPr algn="ctr" defTabSz="912861"/>
              <a:r>
                <a:rPr lang="en-GB" sz="1200" b="1" dirty="0">
                  <a:solidFill>
                    <a:srgbClr val="00446A"/>
                  </a:solidFill>
                  <a:latin typeface="Segoe UI" panose="020B0502040204020203" pitchFamily="34" charset="0"/>
                  <a:ea typeface="Segoe UI" panose="020B0502040204020203" pitchFamily="34" charset="0"/>
                  <a:cs typeface="Segoe UI" panose="020B0502040204020203" pitchFamily="34" charset="0"/>
                </a:rPr>
                <a:t>Access age</a:t>
              </a:r>
            </a:p>
          </p:txBody>
        </p:sp>
      </p:grpSp>
    </p:spTree>
    <p:extLst>
      <p:ext uri="{BB962C8B-B14F-4D97-AF65-F5344CB8AC3E}">
        <p14:creationId xmlns:p14="http://schemas.microsoft.com/office/powerpoint/2010/main" val="3326860865"/>
      </p:ext>
    </p:extLst>
  </p:cSld>
  <p:clrMapOvr>
    <a:masterClrMapping/>
  </p:clrMapOvr>
</p:sld>
</file>

<file path=ppt/theme/theme1.xml><?xml version="1.0" encoding="utf-8"?>
<a:theme xmlns:a="http://schemas.openxmlformats.org/drawingml/2006/main" name="Barnett Waddingham">
  <a:themeElements>
    <a:clrScheme name="Barnett Waddingham">
      <a:dk1>
        <a:sysClr val="windowText" lastClr="000000"/>
      </a:dk1>
      <a:lt1>
        <a:sysClr val="window" lastClr="FFFFFF"/>
      </a:lt1>
      <a:dk2>
        <a:srgbClr val="00446A"/>
      </a:dk2>
      <a:lt2>
        <a:srgbClr val="00446A"/>
      </a:lt2>
      <a:accent1>
        <a:srgbClr val="0093D1"/>
      </a:accent1>
      <a:accent2>
        <a:srgbClr val="EF4135"/>
      </a:accent2>
      <a:accent3>
        <a:srgbClr val="00A890"/>
      </a:accent3>
      <a:accent4>
        <a:srgbClr val="A54499"/>
      </a:accent4>
      <a:accent5>
        <a:srgbClr val="E20177"/>
      </a:accent5>
      <a:accent6>
        <a:srgbClr val="F78F1E"/>
      </a:accent6>
      <a:hlink>
        <a:srgbClr val="0000FF"/>
      </a:hlink>
      <a:folHlink>
        <a:srgbClr val="800080"/>
      </a:folHlink>
    </a:clrScheme>
    <a:fontScheme name="Barnett Waddingh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pptx" id="{B7926ACF-F08C-4193-BE97-FB59ECE85DB3}" vid="{020BBB65-1B64-448B-BCD1-242D4AECBFBE}"/>
    </a:ext>
  </a:extLst>
</a:theme>
</file>

<file path=ppt/theme/theme2.xml><?xml version="1.0" encoding="utf-8"?>
<a:theme xmlns:a="http://schemas.openxmlformats.org/drawingml/2006/main" name="1_Barnett Waddingham">
  <a:themeElements>
    <a:clrScheme name="Barnett Waddingham">
      <a:dk1>
        <a:sysClr val="windowText" lastClr="000000"/>
      </a:dk1>
      <a:lt1>
        <a:sysClr val="window" lastClr="FFFFFF"/>
      </a:lt1>
      <a:dk2>
        <a:srgbClr val="00446A"/>
      </a:dk2>
      <a:lt2>
        <a:srgbClr val="00446A"/>
      </a:lt2>
      <a:accent1>
        <a:srgbClr val="0093D1"/>
      </a:accent1>
      <a:accent2>
        <a:srgbClr val="EF4135"/>
      </a:accent2>
      <a:accent3>
        <a:srgbClr val="00A890"/>
      </a:accent3>
      <a:accent4>
        <a:srgbClr val="A54499"/>
      </a:accent4>
      <a:accent5>
        <a:srgbClr val="E20177"/>
      </a:accent5>
      <a:accent6>
        <a:srgbClr val="F78F1E"/>
      </a:accent6>
      <a:hlink>
        <a:srgbClr val="0000FF"/>
      </a:hlink>
      <a:folHlink>
        <a:srgbClr val="800080"/>
      </a:folHlink>
    </a:clrScheme>
    <a:fontScheme name="Barnett Waddingh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arnett Waddingham White">
  <a:themeElements>
    <a:clrScheme name="Barnett Waddingham">
      <a:dk1>
        <a:sysClr val="windowText" lastClr="000000"/>
      </a:dk1>
      <a:lt1>
        <a:sysClr val="window" lastClr="FFFFFF"/>
      </a:lt1>
      <a:dk2>
        <a:srgbClr val="00446A"/>
      </a:dk2>
      <a:lt2>
        <a:srgbClr val="00446A"/>
      </a:lt2>
      <a:accent1>
        <a:srgbClr val="0093D1"/>
      </a:accent1>
      <a:accent2>
        <a:srgbClr val="EF4135"/>
      </a:accent2>
      <a:accent3>
        <a:srgbClr val="00A890"/>
      </a:accent3>
      <a:accent4>
        <a:srgbClr val="A54499"/>
      </a:accent4>
      <a:accent5>
        <a:srgbClr val="E20177"/>
      </a:accent5>
      <a:accent6>
        <a:srgbClr val="F78F1E"/>
      </a:accent6>
      <a:hlink>
        <a:srgbClr val="0000FF"/>
      </a:hlink>
      <a:folHlink>
        <a:srgbClr val="800080"/>
      </a:folHlink>
    </a:clrScheme>
    <a:fontScheme name="Barnett Waddingh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rnett Waddingham">
    <a:dk1>
      <a:sysClr val="windowText" lastClr="000000"/>
    </a:dk1>
    <a:lt1>
      <a:sysClr val="window" lastClr="FFFFFF"/>
    </a:lt1>
    <a:dk2>
      <a:srgbClr val="00446A"/>
    </a:dk2>
    <a:lt2>
      <a:srgbClr val="00446A"/>
    </a:lt2>
    <a:accent1>
      <a:srgbClr val="0093D1"/>
    </a:accent1>
    <a:accent2>
      <a:srgbClr val="EF4135"/>
    </a:accent2>
    <a:accent3>
      <a:srgbClr val="00A890"/>
    </a:accent3>
    <a:accent4>
      <a:srgbClr val="A54499"/>
    </a:accent4>
    <a:accent5>
      <a:srgbClr val="E20177"/>
    </a:accent5>
    <a:accent6>
      <a:srgbClr val="F78F1E"/>
    </a:accent6>
    <a:hlink>
      <a:srgbClr val="0000FF"/>
    </a:hlink>
    <a:folHlink>
      <a:srgbClr val="800080"/>
    </a:folHlink>
  </a:clrScheme>
  <a:fontScheme name="Barnett Waddingh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C29DD6B5C96448895C10FB6B6BB40" ma:contentTypeVersion="1" ma:contentTypeDescription="Create a new document." ma:contentTypeScope="" ma:versionID="42bd44f970d4edb8f79e1436816dd13a">
  <xsd:schema xmlns:xsd="http://www.w3.org/2001/XMLSchema" xmlns:xs="http://www.w3.org/2001/XMLSchema" xmlns:p="http://schemas.microsoft.com/office/2006/metadata/properties" xmlns:ns1="http://schemas.microsoft.com/sharepoint/v3" xmlns:ns2="559e8a90-c5f0-4960-93bb-48a9a6be2d22" targetNamespace="http://schemas.microsoft.com/office/2006/metadata/properties" ma:root="true" ma:fieldsID="d829b61348ee045281d16a536e717370" ns1:_="" ns2:_="">
    <xsd:import namespace="http://schemas.microsoft.com/sharepoint/v3"/>
    <xsd:import namespace="559e8a90-c5f0-4960-93bb-48a9a6be2d2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e8a90-c5f0-4960-93bb-48a9a6be2d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59e8a90-c5f0-4960-93bb-48a9a6be2d22">R63NPHTH4QFH-124-575</_dlc_DocId>
    <_dlc_DocIdUrl xmlns="559e8a90-c5f0-4960-93bb-48a9a6be2d22">
      <Url>http://staffnet/services-departments/HumanResources/_layouts/15/DocIdRedir.aspx?ID=R63NPHTH4QFH-124-575</Url>
      <Description>R63NPHTH4QFH-124-575</Description>
    </_dlc_DocIdUrl>
  </documentManagement>
</p:properties>
</file>

<file path=customXml/itemProps1.xml><?xml version="1.0" encoding="utf-8"?>
<ds:datastoreItem xmlns:ds="http://schemas.openxmlformats.org/officeDocument/2006/customXml" ds:itemID="{B16E5238-A274-4AF0-9D06-139461345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9e8a90-c5f0-4960-93bb-48a9a6be2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2B16D8-4495-430B-A8FF-EB2AA3E6E6EC}">
  <ds:schemaRefs>
    <ds:schemaRef ds:uri="http://schemas.microsoft.com/sharepoint/events"/>
  </ds:schemaRefs>
</ds:datastoreItem>
</file>

<file path=customXml/itemProps3.xml><?xml version="1.0" encoding="utf-8"?>
<ds:datastoreItem xmlns:ds="http://schemas.openxmlformats.org/officeDocument/2006/customXml" ds:itemID="{16C3EF05-996E-4E2B-B4D0-897BE1EA09E9}">
  <ds:schemaRefs>
    <ds:schemaRef ds:uri="http://schemas.microsoft.com/sharepoint/v3/contenttype/forms"/>
  </ds:schemaRefs>
</ds:datastoreItem>
</file>

<file path=customXml/itemProps4.xml><?xml version="1.0" encoding="utf-8"?>
<ds:datastoreItem xmlns:ds="http://schemas.openxmlformats.org/officeDocument/2006/customXml" ds:itemID="{6E8000E7-3CBF-421D-93A1-07F7964418F6}">
  <ds:schemaRefs>
    <ds:schemaRef ds:uri="http://schemas.microsoft.com/office/2006/metadata/properties"/>
    <ds:schemaRef ds:uri="http://schemas.microsoft.com/office/infopath/2007/PartnerControls"/>
    <ds:schemaRef ds:uri="http://schemas.microsoft.com/sharepoint/v3"/>
    <ds:schemaRef ds:uri="559e8a90-c5f0-4960-93bb-48a9a6be2d22"/>
  </ds:schemaRefs>
</ds:datastoreItem>
</file>

<file path=docProps/app.xml><?xml version="1.0" encoding="utf-8"?>
<Properties xmlns="http://schemas.openxmlformats.org/officeDocument/2006/extended-properties" xmlns:vt="http://schemas.openxmlformats.org/officeDocument/2006/docPropsVTypes">
  <Template>Barnett Waddingham Cycling</Template>
  <TotalTime>3295</TotalTime>
  <Words>2575</Words>
  <Application>Microsoft Office PowerPoint</Application>
  <PresentationFormat>On-screen Show (4:3)</PresentationFormat>
  <Paragraphs>508</Paragraphs>
  <Slides>47</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47</vt:i4>
      </vt:variant>
    </vt:vector>
  </HeadingPairs>
  <TitlesOfParts>
    <vt:vector size="56" baseType="lpstr">
      <vt:lpstr>Arial</vt:lpstr>
      <vt:lpstr>Calibri</vt:lpstr>
      <vt:lpstr>Courier New</vt:lpstr>
      <vt:lpstr>Segoe UI</vt:lpstr>
      <vt:lpstr>Times New Roman</vt:lpstr>
      <vt:lpstr>Wingdings</vt:lpstr>
      <vt:lpstr>Barnett Waddingham</vt:lpstr>
      <vt:lpstr>1_Barnett Waddingham</vt:lpstr>
      <vt:lpstr>2_Barnett Waddingham White</vt:lpstr>
      <vt:lpstr>St Mary’s University</vt:lpstr>
      <vt:lpstr>Regulatory information</vt:lpstr>
      <vt:lpstr>Agenda</vt:lpstr>
      <vt:lpstr>PowerPoint Presentation</vt:lpstr>
      <vt:lpstr>Proposed improvement</vt:lpstr>
      <vt:lpstr>Reasons for change</vt:lpstr>
      <vt:lpstr>PowerPoint Presentation</vt:lpstr>
      <vt:lpstr>PowerPoint Presentation</vt:lpstr>
      <vt:lpstr>Shaping the future (an example)</vt:lpstr>
      <vt:lpstr>PowerPoint Presentation</vt:lpstr>
      <vt:lpstr>PowerPoint Presentation</vt:lpstr>
      <vt:lpstr>Friends Life current default  only targets annuity</vt:lpstr>
      <vt:lpstr>PowerPoint Presentation</vt:lpstr>
      <vt:lpstr>De-risking options</vt:lpstr>
      <vt:lpstr>PowerPoint Presentation</vt:lpstr>
      <vt:lpstr>Risk warning</vt:lpstr>
      <vt:lpstr>Friends Life governance</vt:lpstr>
      <vt:lpstr>PowerPoint Presentation</vt:lpstr>
      <vt:lpstr>Where are you on the journey?</vt:lpstr>
      <vt:lpstr>PowerPoint Presentation</vt:lpstr>
      <vt:lpstr>Know your limits </vt:lpstr>
      <vt:lpstr>How good is the scheme?</vt:lpstr>
      <vt:lpstr>PowerPoint Presentation</vt:lpstr>
      <vt:lpstr>Death benefits – post April 2015</vt:lpstr>
      <vt:lpstr>What if I die before taking my benefits?</vt:lpstr>
      <vt:lpstr>PowerPoint Presentation</vt:lpstr>
      <vt:lpstr>PowerPoint Presentation</vt:lpstr>
      <vt:lpstr>PowerPoint Presentation</vt:lpstr>
      <vt:lpstr>PowerPoint Presentation</vt:lpstr>
      <vt:lpstr>PowerPoint Presentation</vt:lpstr>
      <vt:lpstr>What you need to do</vt:lpstr>
      <vt:lpstr>Existing members already within your lifestyling period </vt:lpstr>
      <vt:lpstr>PowerPoint Presentation</vt:lpstr>
      <vt:lpstr>Online tools and services</vt:lpstr>
      <vt:lpstr>If you want more information…</vt:lpstr>
      <vt:lpstr>Other sources of pensions and financial planning information</vt:lpstr>
      <vt:lpstr>6 steps help you understand how to turn your pension pot into income for your retirement:</vt:lpstr>
      <vt:lpstr>Questions?</vt:lpstr>
      <vt:lpstr>PowerPoint Presentation</vt:lpstr>
      <vt:lpstr> Flexible withdrawals</vt:lpstr>
      <vt:lpstr>Cash lump sum</vt:lpstr>
      <vt:lpstr>Examples of cash lump sum</vt:lpstr>
      <vt:lpstr>Guaranteed income (annuities)</vt:lpstr>
      <vt:lpstr>Asset allocation comparison</vt:lpstr>
      <vt:lpstr>PowerPoint Presentation</vt:lpstr>
      <vt:lpstr>PowerPoint Presentation</vt:lpstr>
      <vt:lpstr>Salary exchange considerations</vt:lpstr>
    </vt:vector>
  </TitlesOfParts>
  <Company>Barnett Waddingham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Life Fund Change Presentation May 2016</dc:title>
  <dc:creator>MHawes</dc:creator>
  <cp:lastModifiedBy>Lisa Bath</cp:lastModifiedBy>
  <cp:revision>185</cp:revision>
  <dcterms:created xsi:type="dcterms:W3CDTF">2015-06-11T08:19:44Z</dcterms:created>
  <dcterms:modified xsi:type="dcterms:W3CDTF">2021-07-25T08:16:26Z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0x01010020AC29DD6B5C96448895C10FB6B6BB40</vt:lpwstr>
  </property>
  <property fmtid="{D5CDD505-2E9C-101B-9397-08002B2CF9AE}" pid="3" name="_dlc_DocIdItemGuid">
    <vt:lpwstr>905fb996-3cf3-4788-a75d-73739fa5095b</vt:lpwstr>
  </property>
</Properties>
</file>