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258" r:id="rId6"/>
    <p:sldId id="291" r:id="rId7"/>
    <p:sldId id="281" r:id="rId8"/>
    <p:sldId id="283" r:id="rId9"/>
    <p:sldId id="266" r:id="rId10"/>
    <p:sldId id="292" r:id="rId11"/>
    <p:sldId id="276" r:id="rId12"/>
    <p:sldId id="293" r:id="rId13"/>
    <p:sldId id="265" r:id="rId14"/>
    <p:sldId id="294" r:id="rId15"/>
    <p:sldId id="295" r:id="rId16"/>
    <p:sldId id="297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F4FE"/>
    <a:srgbClr val="D4EDFC"/>
    <a:srgbClr val="003B5C"/>
    <a:srgbClr val="00B7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CE6F93-C277-6468-0149-E3B0D04079DD}" v="49" dt="2026-08-10T10:37:42.1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0C630C-B664-497E-BD48-D8AE629E533A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C64743-1F81-4A7A-AD03-A4D6D83179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483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003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Careers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8342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B0917-9ADA-9DDB-69A6-5256AAAB4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055673-82A9-9C1C-2062-CDAD999194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4E5CFF-A0B1-B1BA-F6C8-89E2380E26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Careers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7F721C-2484-7736-60E6-F7E0DC3A75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019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D2CC2-1816-30BC-07A2-23AA3616D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7D7940-109B-020B-10B4-3DD0FEE734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FFAB70-A5C5-DD1B-89B0-E7CFAF60BE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Layout with 3 photos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5883B-ED77-896A-B159-0B8CC631A2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47039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C5C7A-0D4E-C3C9-9583-93A48B2CF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8F4D91-3AC0-48C7-6C3D-B15B6033C1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9BA73F-6F83-4D3C-D6ED-2B977A891B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Layout with 3 photos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2BC849-07B7-BCAA-6040-EAED8451E3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4644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Please follow design close to the cover of the prospectus – perhaps with ‘welcome’ rather than 2025 across images? Please include St Mary’s branding here.</a:t>
            </a:r>
          </a:p>
          <a:p>
            <a:endParaRPr lang="en-GB"/>
          </a:p>
          <a:p>
            <a:r>
              <a:rPr lang="en-GB"/>
              <a:t>Note: this should featured a diverse mix of students – and can be the same for each school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45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Agenda – 3 photos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312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CBC85-574C-60A1-5AA0-09DE5F77D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682A07-8072-1798-E058-95940778A5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F8594C-467D-9815-312A-6F423C09FD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Delete and add your own video (insert &gt; video &gt; online film &gt; enter URL link from YouTube)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27D65B-1367-E9DD-B6D2-4B5CBC8C1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046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Studying – programme photo on right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017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Pathway – programme photo on right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78183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678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521CE-222A-9556-257B-90D0C203E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7AFF25-5358-1067-E85F-903E1D6AE7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B828B4-8B36-EBCB-B8FA-5D5459825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Delete and add your own video (insert &gt; video &gt; online film &gt; enter URL link from YouTube)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377FFD-594A-B18A-F9D7-1A73DF6244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457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Delete and add your own video (insert &gt; video &gt; online film &gt; enter URL link from YouTube)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396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F6ED5-569B-59E9-4ECF-CF293ED73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8EC8EB-2016-68AB-C8D8-CF77785900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87E3DB-9663-77B9-3A1E-46A238F408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Delete and add your own video (insert &gt; video &gt; online film &gt; enter URL link from YouTube)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1997F1-1F0A-3487-EEB3-1ED96E2451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677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23C6B-ECB1-423D-84BC-1BD438DECE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4760E5-EEE7-41F9-BE53-C154D32F85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EF367F-33AA-433C-BD93-86F7EFE51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B0AE-59F7-4D9C-AA52-3AADF211941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E415E-CECB-40E9-9CBF-3810F2F58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51243-1598-4E7B-A3C8-82F5B8ADE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912C6-C162-419B-8BE4-357DDE87A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7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ic blue">
    <p:bg>
      <p:bgPr>
        <a:solidFill>
          <a:srgbClr val="E6F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7999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4676192" cy="1325563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tx2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4676192" cy="443071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buNone/>
              <a:defRPr lang="en-GB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69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8715" y="1337439"/>
            <a:ext cx="5093477" cy="3741827"/>
          </a:xfrm>
        </p:spPr>
        <p:txBody>
          <a:bodyPr anchor="t">
            <a:noAutofit/>
          </a:bodyPr>
          <a:lstStyle>
            <a:lvl1pPr>
              <a:defRPr lang="en-US" sz="2400" kern="0" spc="-150" dirty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B237473-E873-7E82-2490-5F87F6FAF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78715" y="5079266"/>
            <a:ext cx="5093477" cy="385527"/>
          </a:xfrm>
        </p:spPr>
        <p:txBody>
          <a:bodyPr/>
          <a:lstStyle>
            <a:lvl1pPr>
              <a:defRPr lang="en-GB" sz="1800" kern="0" spc="-150" dirty="0" smtClean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  <a:lvl2pPr>
              <a:defRPr lang="en-GB" sz="1800" kern="0" spc="-150" dirty="0" smtClean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2pPr>
            <a:lvl3pPr>
              <a:defRPr lang="en-GB" sz="1800" kern="0" spc="-150" dirty="0" smtClean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3pPr>
            <a:lvl4pPr>
              <a:defRPr lang="en-GB" sz="1800" kern="0" spc="-150" dirty="0" smtClean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4pPr>
            <a:lvl5pPr>
              <a:defRPr lang="en-GB" sz="1800" kern="0" spc="-150" dirty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1672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5200" y="1337439"/>
            <a:ext cx="5093477" cy="3741827"/>
          </a:xfrm>
        </p:spPr>
        <p:txBody>
          <a:bodyPr anchor="t">
            <a:noAutofit/>
          </a:bodyPr>
          <a:lstStyle>
            <a:lvl1pPr>
              <a:defRPr lang="en-US" sz="2400" kern="0" spc="-150" dirty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B237473-E873-7E82-2490-5F87F6FAF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55200" y="5079266"/>
            <a:ext cx="5093477" cy="385527"/>
          </a:xfrm>
        </p:spPr>
        <p:txBody>
          <a:bodyPr/>
          <a:lstStyle>
            <a:lvl1pPr>
              <a:defRPr lang="en-GB" sz="1800" kern="0" spc="-150" dirty="0" smtClean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  <a:lvl2pPr>
              <a:defRPr lang="en-GB" sz="1800" kern="0" spc="-150" dirty="0" smtClean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2pPr>
            <a:lvl3pPr>
              <a:defRPr lang="en-GB" sz="1800" kern="0" spc="-150" dirty="0" smtClean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3pPr>
            <a:lvl4pPr>
              <a:defRPr lang="en-GB" sz="1800" kern="0" spc="-150" dirty="0" smtClean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4pPr>
            <a:lvl5pPr>
              <a:defRPr lang="en-GB" sz="1800" kern="0" spc="-150" dirty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85018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rips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6130DE1-E563-72D6-2406-FC450401EE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77671" y="497624"/>
            <a:ext cx="1836690" cy="5152516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90F9F557-0766-2674-1CA7-AB041CD8FBD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17856" y="918991"/>
            <a:ext cx="1836690" cy="5152516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40981" y="1076106"/>
            <a:ext cx="1836690" cy="5152516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4676192" cy="1689100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accent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4676192" cy="443071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buNone/>
              <a:defRPr lang="en-GB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155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rips light">
    <p:bg>
      <p:bgPr>
        <a:solidFill>
          <a:srgbClr val="D4ED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6130DE1-E563-72D6-2406-FC450401EE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77671" y="497624"/>
            <a:ext cx="1836690" cy="5152516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90F9F557-0766-2674-1CA7-AB041CD8FBD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17856" y="918991"/>
            <a:ext cx="1836690" cy="5152516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40981" y="1076106"/>
            <a:ext cx="1836690" cy="5152516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4676192" cy="1708150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accent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4676192" cy="443071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buNone/>
              <a:defRPr lang="en-GB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6237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rips cyan">
    <p:bg>
      <p:bgPr>
        <a:solidFill>
          <a:srgbClr val="00B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6130DE1-E563-72D6-2406-FC450401EE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77671" y="497624"/>
            <a:ext cx="1836690" cy="5152516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90F9F557-0766-2674-1CA7-AB041CD8FBD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17856" y="918991"/>
            <a:ext cx="1836690" cy="5152516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40981" y="1076106"/>
            <a:ext cx="1836690" cy="5152516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4676192" cy="1755775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4676192" cy="443071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buNone/>
              <a:defRPr lang="en-GB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526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rips blue">
    <p:bg>
      <p:bgPr>
        <a:solidFill>
          <a:srgbClr val="E6F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6130DE1-E563-72D6-2406-FC450401EE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77671" y="497624"/>
            <a:ext cx="1836690" cy="515251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90F9F557-0766-2674-1CA7-AB041CD8FBD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17856" y="918991"/>
            <a:ext cx="1836690" cy="515251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40981" y="1076106"/>
            <a:ext cx="1836690" cy="515251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4676192" cy="1793875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tx2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4676192" cy="443071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buNone/>
              <a:defRPr lang="en-GB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970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44525"/>
            <a:ext cx="10487025" cy="1689100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accent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3460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7365472F-CB55-76C4-6D2D-E283ABA06C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459272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1780A0FB-CBDE-651B-6A9C-10C5E9ECC0E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955084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5E1B4D5E-9831-9DBB-4ED9-FE7667C39F3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450896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8A22D2-2858-BAE7-171B-8401AEE382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8200" y="4271376"/>
            <a:ext cx="2105416" cy="228030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6D6CBA40-BB7D-0E0A-F1EA-E3ECB470A3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68458" y="4271376"/>
            <a:ext cx="2105416" cy="228030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FFEA5823-AD71-DFA6-C6B1-9FFC0273AF3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59573" y="4271376"/>
            <a:ext cx="2105416" cy="228030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91A73959-78FD-31FC-432C-00D4C094B2F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50688" y="4271376"/>
            <a:ext cx="2105416" cy="228030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</p:spTree>
    <p:extLst>
      <p:ext uri="{BB962C8B-B14F-4D97-AF65-F5344CB8AC3E}">
        <p14:creationId xmlns:p14="http://schemas.microsoft.com/office/powerpoint/2010/main" val="26659163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light">
    <p:bg>
      <p:bgPr>
        <a:solidFill>
          <a:srgbClr val="D4ED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44525"/>
            <a:ext cx="10487025" cy="1689100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accent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3460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7365472F-CB55-76C4-6D2D-E283ABA06C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459272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1780A0FB-CBDE-651B-6A9C-10C5E9ECC0E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955084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5E1B4D5E-9831-9DBB-4ED9-FE7667C39F3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450896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8A22D2-2858-BAE7-171B-8401AEE382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8200" y="4271376"/>
            <a:ext cx="2105416" cy="228030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6D6CBA40-BB7D-0E0A-F1EA-E3ECB470A3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68458" y="4271376"/>
            <a:ext cx="2105416" cy="228030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FFEA5823-AD71-DFA6-C6B1-9FFC0273AF3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59573" y="4271376"/>
            <a:ext cx="2105416" cy="228030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91A73959-78FD-31FC-432C-00D4C094B2F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50688" y="4271376"/>
            <a:ext cx="2105416" cy="228030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</p:spTree>
    <p:extLst>
      <p:ext uri="{BB962C8B-B14F-4D97-AF65-F5344CB8AC3E}">
        <p14:creationId xmlns:p14="http://schemas.microsoft.com/office/powerpoint/2010/main" val="27252217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Cya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44525"/>
            <a:ext cx="10487025" cy="1689100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3460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7365472F-CB55-76C4-6D2D-E283ABA06C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459272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1780A0FB-CBDE-651B-6A9C-10C5E9ECC0E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955084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5E1B4D5E-9831-9DBB-4ED9-FE7667C39F3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450896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8A22D2-2858-BAE7-171B-8401AEE382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8200" y="4271376"/>
            <a:ext cx="2105416" cy="228030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6D6CBA40-BB7D-0E0A-F1EA-E3ECB470A3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68458" y="4271376"/>
            <a:ext cx="2105416" cy="228030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FFEA5823-AD71-DFA6-C6B1-9FFC0273AF3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59573" y="4271376"/>
            <a:ext cx="2105416" cy="228030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91A73959-78FD-31FC-432C-00D4C094B2F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50688" y="4271376"/>
            <a:ext cx="2105416" cy="228030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</p:spTree>
    <p:extLst>
      <p:ext uri="{BB962C8B-B14F-4D97-AF65-F5344CB8AC3E}">
        <p14:creationId xmlns:p14="http://schemas.microsoft.com/office/powerpoint/2010/main" val="605328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10515600" cy="1325563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rgbClr val="00B7F0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10515600" cy="420687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GB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C51D9-8788-4B94-8476-BB5DAC9C4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B0AE-59F7-4D9C-AA52-3AADF211941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84C3D-468C-40FA-979D-3746AB10D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FEDDA-A261-4ED1-9BBD-73F6A5A54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912C6-C162-419B-8BE4-357DDE87A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4830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blue">
    <p:bg>
      <p:bgPr>
        <a:solidFill>
          <a:srgbClr val="E6F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44525"/>
            <a:ext cx="10487025" cy="1689100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tx2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3460" y="2220326"/>
            <a:ext cx="1800000" cy="180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7365472F-CB55-76C4-6D2D-E283ABA06C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459272" y="2220326"/>
            <a:ext cx="1800000" cy="180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1780A0FB-CBDE-651B-6A9C-10C5E9ECC0E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955084" y="2220326"/>
            <a:ext cx="1800000" cy="180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5E1B4D5E-9831-9DBB-4ED9-FE7667C39F3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450896" y="2220326"/>
            <a:ext cx="1800000" cy="180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8A22D2-2858-BAE7-171B-8401AEE382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8200" y="4271376"/>
            <a:ext cx="2105416" cy="2280302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accent1"/>
                </a:solidFill>
              </a:defRPr>
            </a:lvl1pPr>
            <a:lvl2pPr>
              <a:defRPr sz="20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6D6CBA40-BB7D-0E0A-F1EA-E3ECB470A3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68458" y="4271376"/>
            <a:ext cx="2105416" cy="2280302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FFEA5823-AD71-DFA6-C6B1-9FFC0273AF3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59573" y="4271376"/>
            <a:ext cx="2105416" cy="2280302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91A73959-78FD-31FC-432C-00D4C094B2F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50688" y="4271376"/>
            <a:ext cx="2105416" cy="2280302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</p:spTree>
    <p:extLst>
      <p:ext uri="{BB962C8B-B14F-4D97-AF65-F5344CB8AC3E}">
        <p14:creationId xmlns:p14="http://schemas.microsoft.com/office/powerpoint/2010/main" val="1136990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light">
    <p:bg>
      <p:bgPr>
        <a:solidFill>
          <a:srgbClr val="D4ED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10515600" cy="1325563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rgbClr val="00B7F0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10515600" cy="420687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GB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C51D9-8788-4B94-8476-BB5DAC9C4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B0AE-59F7-4D9C-AA52-3AADF211941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84C3D-468C-40FA-979D-3746AB10D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FEDDA-A261-4ED1-9BBD-73F6A5A54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912C6-C162-419B-8BE4-357DDE87A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105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light">
    <p:bg>
      <p:bgPr>
        <a:solidFill>
          <a:srgbClr val="E6F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10515600" cy="1325563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tx2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10515600" cy="420687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GB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C51D9-8788-4B94-8476-BB5DAC9C4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B0AE-59F7-4D9C-AA52-3AADF211941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84C3D-468C-40FA-979D-3746AB10D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FEDDA-A261-4ED1-9BBD-73F6A5A54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912C6-C162-419B-8BE4-357DDE87A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56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ya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10515600" cy="1325563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10515600" cy="420687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GB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C51D9-8788-4B94-8476-BB5DAC9C4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B0AE-59F7-4D9C-AA52-3AADF211941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84C3D-468C-40FA-979D-3746AB10D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FEDDA-A261-4ED1-9BBD-73F6A5A54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912C6-C162-419B-8BE4-357DDE87A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139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lue">
    <p:bg>
      <p:bgPr>
        <a:solidFill>
          <a:srgbClr val="E6F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10515600" cy="1325563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rgbClr val="00B7F0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10515600" cy="420687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sz="2200" kern="0" spc="-100" dirty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buNone/>
              <a:defRPr lang="en-US" sz="2200" kern="0" spc="-100" dirty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buNone/>
              <a:defRPr lang="en-US" sz="2200" kern="0" spc="-100" dirty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buNone/>
              <a:defRPr lang="en-US" sz="2200" kern="0" spc="-100" dirty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buNone/>
              <a:defRPr lang="en-GB" sz="2200" kern="0" spc="-100" dirty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C51D9-8788-4B94-8476-BB5DAC9C4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B0AE-59F7-4D9C-AA52-3AADF211941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84C3D-468C-40FA-979D-3746AB10D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FEDDA-A261-4ED1-9BBD-73F6A5A54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912C6-C162-419B-8BE4-357DDE87A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265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ic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7999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4676192" cy="1325563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rgbClr val="00B7F0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4676192" cy="443071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buNone/>
              <a:defRPr lang="en-GB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283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ic light">
    <p:bg>
      <p:bgPr>
        <a:solidFill>
          <a:srgbClr val="D4ED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7999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4676192" cy="1325563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rgbClr val="00B7F0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4676192" cy="443071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buNone/>
              <a:defRPr lang="en-GB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759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ic cyan">
    <p:bg>
      <p:bgPr>
        <a:solidFill>
          <a:srgbClr val="00B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7999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4676192" cy="1325563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4676192" cy="443071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buNone/>
              <a:defRPr lang="en-GB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88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C6AEEE-5F5B-417B-ABD6-BAB527DE7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C135D1-DF51-4234-93AA-F5839BD17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8E165-16BC-4D34-8641-04A4EE369F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9B0AE-59F7-4D9C-AA52-3AADF211941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64EF9-9E4D-41A9-9A5D-F96A70380F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B31D6-3DAC-4A72-A886-32A25F685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912C6-C162-419B-8BE4-357DDE87A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978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75" r:id="rId4"/>
    <p:sldLayoutId id="2147483666" r:id="rId5"/>
    <p:sldLayoutId id="2147483665" r:id="rId6"/>
    <p:sldLayoutId id="2147483660" r:id="rId7"/>
    <p:sldLayoutId id="2147483661" r:id="rId8"/>
    <p:sldLayoutId id="2147483663" r:id="rId9"/>
    <p:sldLayoutId id="2147483664" r:id="rId10"/>
    <p:sldLayoutId id="2147483676" r:id="rId11"/>
    <p:sldLayoutId id="2147483677" r:id="rId12"/>
    <p:sldLayoutId id="2147483667" r:id="rId13"/>
    <p:sldLayoutId id="2147483669" r:id="rId14"/>
    <p:sldLayoutId id="2147483668" r:id="rId15"/>
    <p:sldLayoutId id="2147483670" r:id="rId16"/>
    <p:sldLayoutId id="2147483671" r:id="rId17"/>
    <p:sldLayoutId id="2147483672" r:id="rId18"/>
    <p:sldLayoutId id="2147483673" r:id="rId19"/>
    <p:sldLayoutId id="2147483674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3600" kern="0" spc="-150" dirty="0">
          <a:solidFill>
            <a:srgbClr val="00B7F0"/>
          </a:solidFill>
          <a:latin typeface="Inter ExtraBold" panose="02000503000000020004" pitchFamily="2" charset="0"/>
          <a:ea typeface="Inter ExtraBold" panose="02000503000000020004" pitchFamily="2" charset="0"/>
          <a:cs typeface="Calibri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en-US" sz="2400" b="1" kern="0" spc="-100" dirty="0">
          <a:solidFill>
            <a:srgbClr val="003B5C"/>
          </a:solidFill>
          <a:latin typeface="Inter" panose="02000503000000020004" pitchFamily="2" charset="0"/>
          <a:ea typeface="Inter" panose="02000503000000020004" pitchFamily="2" charset="0"/>
          <a:cs typeface="Calibri"/>
        </a:defRPr>
      </a:lvl1pPr>
      <a:lvl2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sz="2200" kern="0" spc="-100" dirty="0">
          <a:solidFill>
            <a:srgbClr val="003B5C"/>
          </a:solidFill>
          <a:latin typeface="Inter" panose="02000503000000020004" pitchFamily="2" charset="0"/>
          <a:ea typeface="Inter" panose="02000503000000020004" pitchFamily="2" charset="0"/>
          <a:cs typeface="Calibri"/>
        </a:defRPr>
      </a:lvl2pPr>
      <a:lvl3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sz="2200" kern="0" spc="-100" dirty="0">
          <a:solidFill>
            <a:srgbClr val="003B5C"/>
          </a:solidFill>
          <a:latin typeface="Inter" panose="02000503000000020004" pitchFamily="2" charset="0"/>
          <a:ea typeface="Inter" panose="02000503000000020004" pitchFamily="2" charset="0"/>
          <a:cs typeface="Calibri"/>
        </a:defRPr>
      </a:lvl3pPr>
      <a:lvl4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sz="2200" kern="0" spc="-100" dirty="0">
          <a:solidFill>
            <a:srgbClr val="003B5C"/>
          </a:solidFill>
          <a:latin typeface="Inter" panose="02000503000000020004" pitchFamily="2" charset="0"/>
          <a:ea typeface="Inter" panose="02000503000000020004" pitchFamily="2" charset="0"/>
          <a:cs typeface="Calibri"/>
        </a:defRPr>
      </a:lvl4pPr>
      <a:lvl5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GB" sz="2200" kern="0" spc="-100" dirty="0">
          <a:solidFill>
            <a:srgbClr val="003B5C"/>
          </a:solidFill>
          <a:latin typeface="Inter" panose="02000503000000020004" pitchFamily="2" charset="0"/>
          <a:ea typeface="Inter" panose="02000503000000020004" pitchFamily="2" charset="0"/>
          <a:cs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marys.ac.uk/virtual-tour/explore.aspx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isitlondon.com/" TargetMode="External"/><Relationship Id="rId3" Type="http://schemas.openxmlformats.org/officeDocument/2006/relationships/hyperlink" Target="https://www.stmaryssu.co.uk/" TargetMode="External"/><Relationship Id="rId7" Type="http://schemas.openxmlformats.org/officeDocument/2006/relationships/hyperlink" Target="https://www.stmarys.ac.uk/policies/academic-regulations.aspx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tmarys.libguides.com/c.php?g=291307&amp;p=1940644" TargetMode="External"/><Relationship Id="rId11" Type="http://schemas.openxmlformats.org/officeDocument/2006/relationships/image" Target="../media/image8.jpeg"/><Relationship Id="rId5" Type="http://schemas.openxmlformats.org/officeDocument/2006/relationships/hyperlink" Target="https://www.stmarys.ac.uk/student-support/learning-development/study-support.aspx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s://www.stmarys.ac.uk/international/student-life/%E2%80%8Baccessing-health-services.aspx" TargetMode="External"/><Relationship Id="rId9" Type="http://schemas.openxmlformats.org/officeDocument/2006/relationships/hyperlink" Target="http://www.visitbritain.com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mailto:studentservices@stmarys.ac.uk" TargetMode="External"/><Relationship Id="rId3" Type="http://schemas.openxmlformats.org/officeDocument/2006/relationships/hyperlink" Target="mailto:internationaladmissions@stmarys.ac.uk" TargetMode="External"/><Relationship Id="rId7" Type="http://schemas.openxmlformats.org/officeDocument/2006/relationships/hyperlink" Target="mailto:helpdesk@stmarys.ac.uk" TargetMode="External"/><Relationship Id="rId12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accommodation@stmarys.ac.uk" TargetMode="External"/><Relationship Id="rId11" Type="http://schemas.openxmlformats.org/officeDocument/2006/relationships/image" Target="../media/image7.png"/><Relationship Id="rId5" Type="http://schemas.openxmlformats.org/officeDocument/2006/relationships/hyperlink" Target="mailto:studentvisas@stmarys.ac.uk" TargetMode="External"/><Relationship Id="rId10" Type="http://schemas.openxmlformats.org/officeDocument/2006/relationships/hyperlink" Target="mailto:registryservices@stmarys.ac.uk" TargetMode="External"/><Relationship Id="rId4" Type="http://schemas.openxmlformats.org/officeDocument/2006/relationships/hyperlink" Target="mailto:international@stmarys.ac.uk" TargetMode="External"/><Relationship Id="rId9" Type="http://schemas.openxmlformats.org/officeDocument/2006/relationships/hyperlink" Target="mailto:feesoffice@stmarys.ac.uk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mailto:internationaladmissions@stmarys.ac.uk" TargetMode="External"/><Relationship Id="rId7" Type="http://schemas.openxmlformats.org/officeDocument/2006/relationships/hyperlink" Target="mailto:bill.richards@stmarys.ac.uk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gregory.barron@stmarys.ac.uk" TargetMode="External"/><Relationship Id="rId5" Type="http://schemas.openxmlformats.org/officeDocument/2006/relationships/hyperlink" Target="mailto:undaleeb.qazi@stmarys.ac.uk" TargetMode="External"/><Relationship Id="rId4" Type="http://schemas.openxmlformats.org/officeDocument/2006/relationships/hyperlink" Target="mailto:southasia@stmarys.ac.uk" TargetMode="External"/><Relationship Id="rId9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8.jpeg"/><Relationship Id="rId4" Type="http://schemas.openxmlformats.org/officeDocument/2006/relationships/image" Target="../media/image20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marys.ac.uk/international/prepare/get-ready.aspx" TargetMode="External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hyperlink" Target="mailto:international@stmarys.ac.uk" TargetMode="External"/><Relationship Id="rId4" Type="http://schemas.openxmlformats.org/officeDocument/2006/relationships/hyperlink" Target="mailto:accommodation@stmarys.ac.uk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international@stmarys.ac.uk" TargetMode="External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hyperlink" Target="http://www.stmarys.ac.uk/contact/directions.aspx" TargetMode="External"/><Relationship Id="rId4" Type="http://schemas.openxmlformats.org/officeDocument/2006/relationships/hyperlink" Target="https://ukcisa.org.uk/Information--Advice/Visas-and-Immigration/Immigration-on-arriva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marys.ac.uk/international/student-life/%E2%80%8Bopening-a-bank-account.aspx" TargetMode="External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hyperlink" Target="https://www.gov.uk/apply-national-insurance-number" TargetMode="External"/><Relationship Id="rId4" Type="http://schemas.openxmlformats.org/officeDocument/2006/relationships/hyperlink" Target="https://www.stmarys.ac.uk/international/student-life/%E2%80%8Baccessing-health-services.aspx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406">
            <a:extLst>
              <a:ext uri="{FF2B5EF4-FFF2-40B4-BE49-F238E27FC236}">
                <a16:creationId xmlns:a16="http://schemas.microsoft.com/office/drawing/2014/main" id="{146BFCB9-36EE-C9F5-67BC-835CE1FDA9AD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4" b="40926"/>
          <a:stretch/>
        </p:blipFill>
        <p:spPr>
          <a:xfrm>
            <a:off x="-4049" y="1760015"/>
            <a:ext cx="2033893" cy="2941908"/>
          </a:xfrm>
          <a:prstGeom prst="rect">
            <a:avLst/>
          </a:prstGeom>
        </p:spPr>
      </p:pic>
      <p:pic>
        <p:nvPicPr>
          <p:cNvPr id="3" name="object 414">
            <a:extLst>
              <a:ext uri="{FF2B5EF4-FFF2-40B4-BE49-F238E27FC236}">
                <a16:creationId xmlns:a16="http://schemas.microsoft.com/office/drawing/2014/main" id="{D3DC20F8-4E22-B77D-4CEB-F3042C5635C0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72" b="-2320"/>
          <a:stretch/>
        </p:blipFill>
        <p:spPr>
          <a:xfrm>
            <a:off x="2030917" y="928326"/>
            <a:ext cx="2033893" cy="4382407"/>
          </a:xfrm>
          <a:prstGeom prst="rect">
            <a:avLst/>
          </a:prstGeom>
        </p:spPr>
      </p:pic>
      <p:pic>
        <p:nvPicPr>
          <p:cNvPr id="7" name="object 418">
            <a:extLst>
              <a:ext uri="{FF2B5EF4-FFF2-40B4-BE49-F238E27FC236}">
                <a16:creationId xmlns:a16="http://schemas.microsoft.com/office/drawing/2014/main" id="{D3D151C5-F65D-BB28-A322-024BDC0CC98A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7" t="25754" r="15217" b="25754"/>
          <a:stretch/>
        </p:blipFill>
        <p:spPr>
          <a:xfrm>
            <a:off x="4063613" y="1477994"/>
            <a:ext cx="2033893" cy="3969828"/>
          </a:xfrm>
          <a:prstGeom prst="rect">
            <a:avLst/>
          </a:prstGeom>
        </p:spPr>
      </p:pic>
      <p:pic>
        <p:nvPicPr>
          <p:cNvPr id="8" name="object 416">
            <a:extLst>
              <a:ext uri="{FF2B5EF4-FFF2-40B4-BE49-F238E27FC236}">
                <a16:creationId xmlns:a16="http://schemas.microsoft.com/office/drawing/2014/main" id="{F5028A6C-E4C4-890E-C886-632EB3D2BCBA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5" b="14536"/>
          <a:stretch/>
        </p:blipFill>
        <p:spPr>
          <a:xfrm>
            <a:off x="8127807" y="1304925"/>
            <a:ext cx="2033893" cy="4181764"/>
          </a:xfrm>
          <a:prstGeom prst="rect">
            <a:avLst/>
          </a:prstGeom>
        </p:spPr>
      </p:pic>
      <p:pic>
        <p:nvPicPr>
          <p:cNvPr id="9" name="object 419">
            <a:extLst>
              <a:ext uri="{FF2B5EF4-FFF2-40B4-BE49-F238E27FC236}">
                <a16:creationId xmlns:a16="http://schemas.microsoft.com/office/drawing/2014/main" id="{B44A95B9-E1D8-CBFA-2A27-E7DAD028D85F}"/>
              </a:ext>
            </a:extLst>
          </p:cNvPr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" b="37263"/>
          <a:stretch/>
        </p:blipFill>
        <p:spPr>
          <a:xfrm>
            <a:off x="10158108" y="1620610"/>
            <a:ext cx="2033893" cy="3521417"/>
          </a:xfrm>
          <a:prstGeom prst="rect">
            <a:avLst/>
          </a:prstGeom>
        </p:spPr>
      </p:pic>
      <p:pic>
        <p:nvPicPr>
          <p:cNvPr id="10" name="object 415">
            <a:extLst>
              <a:ext uri="{FF2B5EF4-FFF2-40B4-BE49-F238E27FC236}">
                <a16:creationId xmlns:a16="http://schemas.microsoft.com/office/drawing/2014/main" id="{CBEE344B-97DB-518C-D375-C7F7317EB358}"/>
              </a:ext>
            </a:extLst>
          </p:cNvPr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8" t="24316" r="1369" b="28477"/>
          <a:stretch/>
        </p:blipFill>
        <p:spPr>
          <a:xfrm>
            <a:off x="6096309" y="1895572"/>
            <a:ext cx="2033893" cy="302903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0A88AF5-6B7D-4FD5-949C-AFBB20B31AA0}"/>
              </a:ext>
            </a:extLst>
          </p:cNvPr>
          <p:cNvSpPr txBox="1">
            <a:spLocks/>
          </p:cNvSpPr>
          <p:nvPr/>
        </p:nvSpPr>
        <p:spPr>
          <a:xfrm>
            <a:off x="2077092" y="2923134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/>
          </a:p>
          <a:p>
            <a:endParaRPr lang="en-GB" sz="3200"/>
          </a:p>
        </p:txBody>
      </p:sp>
      <p:sp>
        <p:nvSpPr>
          <p:cNvPr id="51" name="Google Shape;287;p29">
            <a:extLst>
              <a:ext uri="{FF2B5EF4-FFF2-40B4-BE49-F238E27FC236}">
                <a16:creationId xmlns:a16="http://schemas.microsoft.com/office/drawing/2014/main" id="{7C0D0AA5-7E48-761A-A5CE-A89D0025E79A}"/>
              </a:ext>
            </a:extLst>
          </p:cNvPr>
          <p:cNvSpPr txBox="1">
            <a:spLocks/>
          </p:cNvSpPr>
          <p:nvPr/>
        </p:nvSpPr>
        <p:spPr>
          <a:xfrm>
            <a:off x="-1" y="5681145"/>
            <a:ext cx="12191719" cy="557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lang="en-GB" sz="3600" b="0" i="0" u="none" strike="noStrike" cap="none" spc="-150" baseline="0" dirty="0">
                <a:solidFill>
                  <a:srgbClr val="00B7F0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ysClr val="windowText" lastClr="000000"/>
              </a:buClr>
            </a:pPr>
            <a:r>
              <a:rPr lang="en-US" sz="3200" kern="0">
                <a:latin typeface="Helvetica"/>
              </a:rPr>
              <a:t>Planning your arrival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96EF3260-FFCE-E8D5-5FA3-88AA3993717C}"/>
              </a:ext>
            </a:extLst>
          </p:cNvPr>
          <p:cNvSpPr txBox="1">
            <a:spLocks/>
          </p:cNvSpPr>
          <p:nvPr/>
        </p:nvSpPr>
        <p:spPr>
          <a:xfrm>
            <a:off x="-12199" y="6235150"/>
            <a:ext cx="12191718" cy="821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438339" marR="0" lvl="0" indent="-243833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800" b="1" i="0" u="none" strike="noStrike" cap="none">
                <a:solidFill>
                  <a:schemeClr val="bg2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  <a:sym typeface="Calibri"/>
              </a:defRPr>
            </a:lvl1pPr>
            <a:lvl2pPr marL="2438339" marR="0" lvl="1" indent="-243833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1" i="0" u="none" strike="noStrike" cap="none">
                <a:solidFill>
                  <a:schemeClr val="bg2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  <a:sym typeface="Calibri"/>
              </a:defRPr>
            </a:lvl2pPr>
            <a:lvl3pPr marL="2438339" marR="0" lvl="2" indent="-243833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bg2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  <a:sym typeface="Calibri"/>
              </a:defRPr>
            </a:lvl3pPr>
            <a:lvl4pPr marL="2438339" marR="0" lvl="3" indent="-243833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bg2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  <a:sym typeface="Calibri"/>
              </a:defRPr>
            </a:lvl4pPr>
            <a:lvl5pPr marL="2438339" marR="0" lvl="4" indent="-243833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bg2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lnSpc>
                <a:spcPct val="100000"/>
              </a:lnSpc>
            </a:pPr>
            <a:r>
              <a:rPr lang="en-US" altLang="en-US" sz="2000" kern="0">
                <a:solidFill>
                  <a:srgbClr val="003B5C"/>
                </a:solidFill>
                <a:latin typeface="Helvetica"/>
              </a:rPr>
              <a:t>International Office</a:t>
            </a:r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BBEA44D-0AAA-60F6-0FA1-CA2749F20E40}"/>
              </a:ext>
            </a:extLst>
          </p:cNvPr>
          <p:cNvGrpSpPr/>
          <p:nvPr/>
        </p:nvGrpSpPr>
        <p:grpSpPr>
          <a:xfrm>
            <a:off x="1513404" y="2259542"/>
            <a:ext cx="9150176" cy="2025782"/>
            <a:chOff x="1513404" y="2259542"/>
            <a:chExt cx="9150176" cy="2025782"/>
          </a:xfrm>
          <a:effectLst>
            <a:outerShdw blurRad="6350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4B4BB2BF-1F7C-7973-5E4D-B3C6C89D6198}"/>
                </a:ext>
              </a:extLst>
            </p:cNvPr>
            <p:cNvSpPr/>
            <p:nvPr/>
          </p:nvSpPr>
          <p:spPr>
            <a:xfrm rot="900000">
              <a:off x="1513404" y="2259542"/>
              <a:ext cx="2127127" cy="1914499"/>
            </a:xfrm>
            <a:custGeom>
              <a:avLst/>
              <a:gdLst>
                <a:gd name="connsiteX0" fmla="*/ 0 w 2339840"/>
                <a:gd name="connsiteY0" fmla="*/ 626958 h 2105949"/>
                <a:gd name="connsiteX1" fmla="*/ 486160 w 2339840"/>
                <a:gd name="connsiteY1" fmla="*/ 496692 h 2105949"/>
                <a:gd name="connsiteX2" fmla="*/ 970450 w 2339840"/>
                <a:gd name="connsiteY2" fmla="*/ 1425864 h 2105949"/>
                <a:gd name="connsiteX3" fmla="*/ 982997 w 2339840"/>
                <a:gd name="connsiteY3" fmla="*/ 1422503 h 2105949"/>
                <a:gd name="connsiteX4" fmla="*/ 978593 w 2339840"/>
                <a:gd name="connsiteY4" fmla="*/ 364745 h 2105949"/>
                <a:gd name="connsiteX5" fmla="*/ 1361247 w 2339840"/>
                <a:gd name="connsiteY5" fmla="*/ 262213 h 2105949"/>
                <a:gd name="connsiteX6" fmla="*/ 1887152 w 2339840"/>
                <a:gd name="connsiteY6" fmla="*/ 1183596 h 2105949"/>
                <a:gd name="connsiteX7" fmla="*/ 1899699 w 2339840"/>
                <a:gd name="connsiteY7" fmla="*/ 1180234 h 2105949"/>
                <a:gd name="connsiteX8" fmla="*/ 1853680 w 2339840"/>
                <a:gd name="connsiteY8" fmla="*/ 130266 h 2105949"/>
                <a:gd name="connsiteX9" fmla="*/ 2339840 w 2339840"/>
                <a:gd name="connsiteY9" fmla="*/ 0 h 2105949"/>
                <a:gd name="connsiteX10" fmla="*/ 2296525 w 2339840"/>
                <a:gd name="connsiteY10" fmla="*/ 1732800 h 2105949"/>
                <a:gd name="connsiteX11" fmla="*/ 1879368 w 2339840"/>
                <a:gd name="connsiteY11" fmla="*/ 1844576 h 2105949"/>
                <a:gd name="connsiteX12" fmla="*/ 1366130 w 2339840"/>
                <a:gd name="connsiteY12" fmla="*/ 1020651 h 2105949"/>
                <a:gd name="connsiteX13" fmla="*/ 1353583 w 2339840"/>
                <a:gd name="connsiteY13" fmla="*/ 1024012 h 2105949"/>
                <a:gd name="connsiteX14" fmla="*/ 1321068 w 2339840"/>
                <a:gd name="connsiteY14" fmla="*/ 1994172 h 2105949"/>
                <a:gd name="connsiteX15" fmla="*/ 903912 w 2339840"/>
                <a:gd name="connsiteY15" fmla="*/ 2105949 h 2105949"/>
                <a:gd name="connsiteX16" fmla="*/ 0 w 2339840"/>
                <a:gd name="connsiteY16" fmla="*/ 626958 h 2105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39840" h="2105949">
                  <a:moveTo>
                    <a:pt x="0" y="626958"/>
                  </a:moveTo>
                  <a:lnTo>
                    <a:pt x="486160" y="496692"/>
                  </a:lnTo>
                  <a:lnTo>
                    <a:pt x="970450" y="1425864"/>
                  </a:lnTo>
                  <a:lnTo>
                    <a:pt x="982997" y="1422503"/>
                  </a:lnTo>
                  <a:lnTo>
                    <a:pt x="978593" y="364745"/>
                  </a:lnTo>
                  <a:lnTo>
                    <a:pt x="1361247" y="262213"/>
                  </a:lnTo>
                  <a:lnTo>
                    <a:pt x="1887152" y="1183596"/>
                  </a:lnTo>
                  <a:lnTo>
                    <a:pt x="1899699" y="1180234"/>
                  </a:lnTo>
                  <a:lnTo>
                    <a:pt x="1853680" y="130266"/>
                  </a:lnTo>
                  <a:lnTo>
                    <a:pt x="2339840" y="0"/>
                  </a:lnTo>
                  <a:lnTo>
                    <a:pt x="2296525" y="1732800"/>
                  </a:lnTo>
                  <a:lnTo>
                    <a:pt x="1879368" y="1844576"/>
                  </a:lnTo>
                  <a:lnTo>
                    <a:pt x="1366130" y="1020651"/>
                  </a:lnTo>
                  <a:lnTo>
                    <a:pt x="1353583" y="1024012"/>
                  </a:lnTo>
                  <a:lnTo>
                    <a:pt x="1321068" y="1994172"/>
                  </a:lnTo>
                  <a:lnTo>
                    <a:pt x="903912" y="2105949"/>
                  </a:lnTo>
                  <a:lnTo>
                    <a:pt x="0" y="6269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5CAFBF27-11F3-55E8-B6AE-BD8183D01106}"/>
                </a:ext>
              </a:extLst>
            </p:cNvPr>
            <p:cNvSpPr/>
            <p:nvPr/>
          </p:nvSpPr>
          <p:spPr>
            <a:xfrm rot="900000">
              <a:off x="4666795" y="2540462"/>
              <a:ext cx="784670" cy="1565340"/>
            </a:xfrm>
            <a:custGeom>
              <a:avLst/>
              <a:gdLst>
                <a:gd name="connsiteX0" fmla="*/ 0 w 863137"/>
                <a:gd name="connsiteY0" fmla="*/ 115979 h 1721874"/>
                <a:gd name="connsiteX1" fmla="*/ 432839 w 863137"/>
                <a:gd name="connsiteY1" fmla="*/ 0 h 1721874"/>
                <a:gd name="connsiteX2" fmla="*/ 863137 w 863137"/>
                <a:gd name="connsiteY2" fmla="*/ 1605895 h 1721874"/>
                <a:gd name="connsiteX3" fmla="*/ 430298 w 863137"/>
                <a:gd name="connsiteY3" fmla="*/ 1721874 h 1721874"/>
                <a:gd name="connsiteX4" fmla="*/ 0 w 863137"/>
                <a:gd name="connsiteY4" fmla="*/ 115979 h 172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137" h="1721874">
                  <a:moveTo>
                    <a:pt x="0" y="115979"/>
                  </a:moveTo>
                  <a:lnTo>
                    <a:pt x="432839" y="0"/>
                  </a:lnTo>
                  <a:lnTo>
                    <a:pt x="863137" y="1605895"/>
                  </a:lnTo>
                  <a:lnTo>
                    <a:pt x="430298" y="1721874"/>
                  </a:lnTo>
                  <a:lnTo>
                    <a:pt x="0" y="1159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A6BC0853-AA21-621F-3B46-ED890DE23BDC}"/>
                </a:ext>
              </a:extLst>
            </p:cNvPr>
            <p:cNvSpPr/>
            <p:nvPr/>
          </p:nvSpPr>
          <p:spPr>
            <a:xfrm rot="900000">
              <a:off x="3655863" y="2927889"/>
              <a:ext cx="1180150" cy="1178955"/>
            </a:xfrm>
            <a:custGeom>
              <a:avLst/>
              <a:gdLst>
                <a:gd name="connsiteX0" fmla="*/ 473670 w 1298165"/>
                <a:gd name="connsiteY0" fmla="*/ 27123 h 1296850"/>
                <a:gd name="connsiteX1" fmla="*/ 732015 w 1298165"/>
                <a:gd name="connsiteY1" fmla="*/ 3283 h 1296850"/>
                <a:gd name="connsiteX2" fmla="*/ 953873 w 1298165"/>
                <a:gd name="connsiteY2" fmla="*/ 75363 h 1296850"/>
                <a:gd name="connsiteX3" fmla="*/ 1126839 w 1298165"/>
                <a:gd name="connsiteY3" fmla="*/ 237863 h 1296850"/>
                <a:gd name="connsiteX4" fmla="*/ 1238308 w 1298165"/>
                <a:gd name="connsiteY4" fmla="*/ 484496 h 1296850"/>
                <a:gd name="connsiteX5" fmla="*/ 1265201 w 1298165"/>
                <a:gd name="connsiteY5" fmla="*/ 584864 h 1296850"/>
                <a:gd name="connsiteX6" fmla="*/ 481072 w 1298165"/>
                <a:gd name="connsiteY6" fmla="*/ 794971 h 1296850"/>
                <a:gd name="connsiteX7" fmla="*/ 486115 w 1298165"/>
                <a:gd name="connsiteY7" fmla="*/ 813790 h 1296850"/>
                <a:gd name="connsiteX8" fmla="*/ 538158 w 1298165"/>
                <a:gd name="connsiteY8" fmla="*/ 910781 h 1296850"/>
                <a:gd name="connsiteX9" fmla="*/ 627064 w 1298165"/>
                <a:gd name="connsiteY9" fmla="*/ 963438 h 1296850"/>
                <a:gd name="connsiteX10" fmla="*/ 743776 w 1298165"/>
                <a:gd name="connsiteY10" fmla="*/ 959899 h 1296850"/>
                <a:gd name="connsiteX11" fmla="*/ 822356 w 1298165"/>
                <a:gd name="connsiteY11" fmla="*/ 925396 h 1296850"/>
                <a:gd name="connsiteX12" fmla="*/ 876492 w 1298165"/>
                <a:gd name="connsiteY12" fmla="*/ 871811 h 1296850"/>
                <a:gd name="connsiteX13" fmla="*/ 900256 w 1298165"/>
                <a:gd name="connsiteY13" fmla="*/ 803672 h 1296850"/>
                <a:gd name="connsiteX14" fmla="*/ 1295457 w 1298165"/>
                <a:gd name="connsiteY14" fmla="*/ 697778 h 1296850"/>
                <a:gd name="connsiteX15" fmla="*/ 1257314 w 1298165"/>
                <a:gd name="connsiteY15" fmla="*/ 941217 h 1296850"/>
                <a:gd name="connsiteX16" fmla="*/ 1094424 w 1298165"/>
                <a:gd name="connsiteY16" fmla="*/ 1137821 h 1296850"/>
                <a:gd name="connsiteX17" fmla="*/ 815888 w 1298165"/>
                <a:gd name="connsiteY17" fmla="*/ 1266662 h 1296850"/>
                <a:gd name="connsiteX18" fmla="*/ 463954 w 1298165"/>
                <a:gd name="connsiteY18" fmla="*/ 1281542 h 1296850"/>
                <a:gd name="connsiteX19" fmla="*/ 192738 w 1298165"/>
                <a:gd name="connsiteY19" fmla="*/ 1125618 h 1296850"/>
                <a:gd name="connsiteX20" fmla="*/ 28454 w 1298165"/>
                <a:gd name="connsiteY20" fmla="*/ 812037 h 1296850"/>
                <a:gd name="connsiteX21" fmla="*/ 16326 w 1298165"/>
                <a:gd name="connsiteY21" fmla="*/ 465668 h 1296850"/>
                <a:gd name="connsiteX22" fmla="*/ 170625 w 1298165"/>
                <a:gd name="connsiteY22" fmla="*/ 191526 h 1296850"/>
                <a:gd name="connsiteX23" fmla="*/ 473670 w 1298165"/>
                <a:gd name="connsiteY23" fmla="*/ 27123 h 1296850"/>
                <a:gd name="connsiteX24" fmla="*/ 564600 w 1298165"/>
                <a:gd name="connsiteY24" fmla="*/ 328844 h 1296850"/>
                <a:gd name="connsiteX25" fmla="*/ 474141 w 1298165"/>
                <a:gd name="connsiteY25" fmla="*/ 377035 h 1296850"/>
                <a:gd name="connsiteX26" fmla="*/ 420454 w 1298165"/>
                <a:gd name="connsiteY26" fmla="*/ 457393 h 1296850"/>
                <a:gd name="connsiteX27" fmla="*/ 417200 w 1298165"/>
                <a:gd name="connsiteY27" fmla="*/ 556596 h 1296850"/>
                <a:gd name="connsiteX28" fmla="*/ 802992 w 1298165"/>
                <a:gd name="connsiteY28" fmla="*/ 453223 h 1296850"/>
                <a:gd name="connsiteX29" fmla="*/ 752246 w 1298165"/>
                <a:gd name="connsiteY29" fmla="*/ 368910 h 1296850"/>
                <a:gd name="connsiteX30" fmla="*/ 667429 w 1298165"/>
                <a:gd name="connsiteY30" fmla="*/ 325244 h 1296850"/>
                <a:gd name="connsiteX31" fmla="*/ 564600 w 1298165"/>
                <a:gd name="connsiteY31" fmla="*/ 328844 h 129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298165" h="1296850">
                  <a:moveTo>
                    <a:pt x="473670" y="27123"/>
                  </a:moveTo>
                  <a:cubicBezTo>
                    <a:pt x="564629" y="2751"/>
                    <a:pt x="650743" y="-5196"/>
                    <a:pt x="732015" y="3283"/>
                  </a:cubicBezTo>
                  <a:cubicBezTo>
                    <a:pt x="813288" y="11761"/>
                    <a:pt x="887239" y="35789"/>
                    <a:pt x="953873" y="75363"/>
                  </a:cubicBezTo>
                  <a:cubicBezTo>
                    <a:pt x="1020505" y="114938"/>
                    <a:pt x="1078161" y="169104"/>
                    <a:pt x="1126839" y="237863"/>
                  </a:cubicBezTo>
                  <a:cubicBezTo>
                    <a:pt x="1175519" y="306621"/>
                    <a:pt x="1212675" y="388831"/>
                    <a:pt x="1238308" y="484496"/>
                  </a:cubicBezTo>
                  <a:lnTo>
                    <a:pt x="1265201" y="584864"/>
                  </a:lnTo>
                  <a:lnTo>
                    <a:pt x="481072" y="794971"/>
                  </a:lnTo>
                  <a:lnTo>
                    <a:pt x="486115" y="813790"/>
                  </a:lnTo>
                  <a:cubicBezTo>
                    <a:pt x="496480" y="852473"/>
                    <a:pt x="513828" y="884804"/>
                    <a:pt x="538158" y="910781"/>
                  </a:cubicBezTo>
                  <a:cubicBezTo>
                    <a:pt x="562487" y="936759"/>
                    <a:pt x="592122" y="954310"/>
                    <a:pt x="627064" y="963438"/>
                  </a:cubicBezTo>
                  <a:cubicBezTo>
                    <a:pt x="662006" y="972564"/>
                    <a:pt x="700911" y="971385"/>
                    <a:pt x="743776" y="959899"/>
                  </a:cubicBezTo>
                  <a:cubicBezTo>
                    <a:pt x="773573" y="951915"/>
                    <a:pt x="799766" y="940414"/>
                    <a:pt x="822356" y="925396"/>
                  </a:cubicBezTo>
                  <a:cubicBezTo>
                    <a:pt x="844945" y="910379"/>
                    <a:pt x="862991" y="892517"/>
                    <a:pt x="876492" y="871811"/>
                  </a:cubicBezTo>
                  <a:cubicBezTo>
                    <a:pt x="889994" y="851105"/>
                    <a:pt x="897915" y="828392"/>
                    <a:pt x="900256" y="803672"/>
                  </a:cubicBezTo>
                  <a:lnTo>
                    <a:pt x="1295457" y="697778"/>
                  </a:lnTo>
                  <a:cubicBezTo>
                    <a:pt x="1304276" y="785060"/>
                    <a:pt x="1291561" y="866207"/>
                    <a:pt x="1257314" y="941217"/>
                  </a:cubicBezTo>
                  <a:cubicBezTo>
                    <a:pt x="1223065" y="1016227"/>
                    <a:pt x="1168768" y="1081762"/>
                    <a:pt x="1094424" y="1137821"/>
                  </a:cubicBezTo>
                  <a:cubicBezTo>
                    <a:pt x="1020080" y="1193880"/>
                    <a:pt x="927234" y="1236827"/>
                    <a:pt x="815888" y="1266662"/>
                  </a:cubicBezTo>
                  <a:cubicBezTo>
                    <a:pt x="687291" y="1301119"/>
                    <a:pt x="569980" y="1306080"/>
                    <a:pt x="463954" y="1281542"/>
                  </a:cubicBezTo>
                  <a:cubicBezTo>
                    <a:pt x="357928" y="1257004"/>
                    <a:pt x="267524" y="1205030"/>
                    <a:pt x="192738" y="1125618"/>
                  </a:cubicBezTo>
                  <a:cubicBezTo>
                    <a:pt x="117953" y="1046207"/>
                    <a:pt x="63191" y="941679"/>
                    <a:pt x="28454" y="812037"/>
                  </a:cubicBezTo>
                  <a:cubicBezTo>
                    <a:pt x="-4883" y="687622"/>
                    <a:pt x="-8926" y="572166"/>
                    <a:pt x="16326" y="465668"/>
                  </a:cubicBezTo>
                  <a:cubicBezTo>
                    <a:pt x="41577" y="359172"/>
                    <a:pt x="93010" y="267792"/>
                    <a:pt x="170625" y="191526"/>
                  </a:cubicBezTo>
                  <a:cubicBezTo>
                    <a:pt x="248239" y="115261"/>
                    <a:pt x="349254" y="60460"/>
                    <a:pt x="473670" y="27123"/>
                  </a:cubicBezTo>
                  <a:close/>
                  <a:moveTo>
                    <a:pt x="564600" y="328844"/>
                  </a:moveTo>
                  <a:cubicBezTo>
                    <a:pt x="529576" y="338229"/>
                    <a:pt x="499423" y="354293"/>
                    <a:pt x="474141" y="377035"/>
                  </a:cubicBezTo>
                  <a:cubicBezTo>
                    <a:pt x="448859" y="399777"/>
                    <a:pt x="430963" y="426563"/>
                    <a:pt x="420454" y="457393"/>
                  </a:cubicBezTo>
                  <a:cubicBezTo>
                    <a:pt x="409946" y="488224"/>
                    <a:pt x="408861" y="521291"/>
                    <a:pt x="417200" y="556596"/>
                  </a:cubicBezTo>
                  <a:lnTo>
                    <a:pt x="802992" y="453223"/>
                  </a:lnTo>
                  <a:cubicBezTo>
                    <a:pt x="793223" y="418862"/>
                    <a:pt x="776308" y="390757"/>
                    <a:pt x="752246" y="368910"/>
                  </a:cubicBezTo>
                  <a:cubicBezTo>
                    <a:pt x="728183" y="347064"/>
                    <a:pt x="699910" y="332509"/>
                    <a:pt x="667429" y="325244"/>
                  </a:cubicBezTo>
                  <a:cubicBezTo>
                    <a:pt x="634946" y="317979"/>
                    <a:pt x="600671" y="319179"/>
                    <a:pt x="564600" y="3288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4E42451E-C23E-BA00-53E4-CDD0F6FDDE8A}"/>
                </a:ext>
              </a:extLst>
            </p:cNvPr>
            <p:cNvSpPr/>
            <p:nvPr/>
          </p:nvSpPr>
          <p:spPr>
            <a:xfrm rot="900000">
              <a:off x="5310919" y="2920649"/>
              <a:ext cx="1163061" cy="1182825"/>
            </a:xfrm>
            <a:custGeom>
              <a:avLst/>
              <a:gdLst>
                <a:gd name="connsiteX0" fmla="*/ 486162 w 1279367"/>
                <a:gd name="connsiteY0" fmla="*/ 29428 h 1301107"/>
                <a:gd name="connsiteX1" fmla="*/ 810272 w 1279367"/>
                <a:gd name="connsiteY1" fmla="*/ 11077 h 1301107"/>
                <a:gd name="connsiteX2" fmla="*/ 1059726 w 1279367"/>
                <a:gd name="connsiteY2" fmla="*/ 137535 h 1301107"/>
                <a:gd name="connsiteX3" fmla="*/ 1205088 w 1279367"/>
                <a:gd name="connsiteY3" fmla="*/ 391474 h 1301107"/>
                <a:gd name="connsiteX4" fmla="*/ 803615 w 1279367"/>
                <a:gd name="connsiteY4" fmla="*/ 499049 h 1301107"/>
                <a:gd name="connsiteX5" fmla="*/ 710352 w 1279367"/>
                <a:gd name="connsiteY5" fmla="*/ 368979 h 1301107"/>
                <a:gd name="connsiteX6" fmla="*/ 578999 w 1279367"/>
                <a:gd name="connsiteY6" fmla="*/ 350808 h 1301107"/>
                <a:gd name="connsiteX7" fmla="*/ 488918 w 1279367"/>
                <a:gd name="connsiteY7" fmla="*/ 409823 h 1301107"/>
                <a:gd name="connsiteX8" fmla="*/ 449315 w 1279367"/>
                <a:gd name="connsiteY8" fmla="*/ 525488 h 1301107"/>
                <a:gd name="connsiteX9" fmla="*/ 469808 w 1279367"/>
                <a:gd name="connsiteY9" fmla="*/ 696066 h 1301107"/>
                <a:gd name="connsiteX10" fmla="*/ 537350 w 1279367"/>
                <a:gd name="connsiteY10" fmla="*/ 854038 h 1301107"/>
                <a:gd name="connsiteX11" fmla="*/ 629479 w 1279367"/>
                <a:gd name="connsiteY11" fmla="*/ 934405 h 1301107"/>
                <a:gd name="connsiteX12" fmla="*/ 737000 w 1279367"/>
                <a:gd name="connsiteY12" fmla="*/ 940473 h 1301107"/>
                <a:gd name="connsiteX13" fmla="*/ 815697 w 1279367"/>
                <a:gd name="connsiteY13" fmla="*/ 895434 h 1301107"/>
                <a:gd name="connsiteX14" fmla="*/ 858034 w 1279367"/>
                <a:gd name="connsiteY14" fmla="*/ 813493 h 1301107"/>
                <a:gd name="connsiteX15" fmla="*/ 857402 w 1279367"/>
                <a:gd name="connsiteY15" fmla="*/ 699785 h 1301107"/>
                <a:gd name="connsiteX16" fmla="*/ 1258875 w 1279367"/>
                <a:gd name="connsiteY16" fmla="*/ 592211 h 1301107"/>
                <a:gd name="connsiteX17" fmla="*/ 1260223 w 1279367"/>
                <a:gd name="connsiteY17" fmla="*/ 888940 h 1301107"/>
                <a:gd name="connsiteX18" fmla="*/ 1109513 w 1279367"/>
                <a:gd name="connsiteY18" fmla="*/ 1124723 h 1301107"/>
                <a:gd name="connsiteX19" fmla="*/ 818971 w 1279367"/>
                <a:gd name="connsiteY19" fmla="*/ 1271487 h 1301107"/>
                <a:gd name="connsiteX20" fmla="*/ 462458 w 1279367"/>
                <a:gd name="connsiteY20" fmla="*/ 1283392 h 1301107"/>
                <a:gd name="connsiteX21" fmla="*/ 189982 w 1279367"/>
                <a:gd name="connsiteY21" fmla="*/ 1122764 h 1301107"/>
                <a:gd name="connsiteX22" fmla="*/ 28400 w 1279367"/>
                <a:gd name="connsiteY22" fmla="*/ 817703 h 1301107"/>
                <a:gd name="connsiteX23" fmla="*/ 15803 w 1279367"/>
                <a:gd name="connsiteY23" fmla="*/ 472721 h 1301107"/>
                <a:gd name="connsiteX24" fmla="*/ 171460 w 1279367"/>
                <a:gd name="connsiteY24" fmla="*/ 197374 h 1301107"/>
                <a:gd name="connsiteX25" fmla="*/ 486162 w 1279367"/>
                <a:gd name="connsiteY25" fmla="*/ 29428 h 1301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79367" h="1301107">
                  <a:moveTo>
                    <a:pt x="486162" y="29428"/>
                  </a:moveTo>
                  <a:cubicBezTo>
                    <a:pt x="604304" y="-2229"/>
                    <a:pt x="712341" y="-8345"/>
                    <a:pt x="810272" y="11077"/>
                  </a:cubicBezTo>
                  <a:cubicBezTo>
                    <a:pt x="908204" y="30500"/>
                    <a:pt x="991355" y="72653"/>
                    <a:pt x="1059726" y="137535"/>
                  </a:cubicBezTo>
                  <a:cubicBezTo>
                    <a:pt x="1128097" y="202417"/>
                    <a:pt x="1176551" y="287063"/>
                    <a:pt x="1205088" y="391474"/>
                  </a:cubicBezTo>
                  <a:lnTo>
                    <a:pt x="803615" y="499049"/>
                  </a:lnTo>
                  <a:cubicBezTo>
                    <a:pt x="780915" y="437336"/>
                    <a:pt x="749828" y="393980"/>
                    <a:pt x="710352" y="368979"/>
                  </a:cubicBezTo>
                  <a:cubicBezTo>
                    <a:pt x="670876" y="343978"/>
                    <a:pt x="627093" y="337922"/>
                    <a:pt x="578999" y="350808"/>
                  </a:cubicBezTo>
                  <a:cubicBezTo>
                    <a:pt x="541361" y="360893"/>
                    <a:pt x="511334" y="380564"/>
                    <a:pt x="488918" y="409823"/>
                  </a:cubicBezTo>
                  <a:cubicBezTo>
                    <a:pt x="466503" y="439080"/>
                    <a:pt x="453302" y="477636"/>
                    <a:pt x="449315" y="525488"/>
                  </a:cubicBezTo>
                  <a:cubicBezTo>
                    <a:pt x="445328" y="573339"/>
                    <a:pt x="452159" y="630199"/>
                    <a:pt x="469808" y="696066"/>
                  </a:cubicBezTo>
                  <a:cubicBezTo>
                    <a:pt x="487457" y="761933"/>
                    <a:pt x="509971" y="814590"/>
                    <a:pt x="537350" y="854038"/>
                  </a:cubicBezTo>
                  <a:cubicBezTo>
                    <a:pt x="564728" y="893485"/>
                    <a:pt x="595438" y="920275"/>
                    <a:pt x="629479" y="934405"/>
                  </a:cubicBezTo>
                  <a:cubicBezTo>
                    <a:pt x="663522" y="948535"/>
                    <a:pt x="699361" y="950558"/>
                    <a:pt x="737000" y="940473"/>
                  </a:cubicBezTo>
                  <a:cubicBezTo>
                    <a:pt x="768887" y="931929"/>
                    <a:pt x="795120" y="916916"/>
                    <a:pt x="815697" y="895434"/>
                  </a:cubicBezTo>
                  <a:cubicBezTo>
                    <a:pt x="836275" y="873952"/>
                    <a:pt x="850387" y="846638"/>
                    <a:pt x="858034" y="813493"/>
                  </a:cubicBezTo>
                  <a:cubicBezTo>
                    <a:pt x="865681" y="780349"/>
                    <a:pt x="865470" y="742446"/>
                    <a:pt x="857402" y="699785"/>
                  </a:cubicBezTo>
                  <a:lnTo>
                    <a:pt x="1258875" y="592211"/>
                  </a:lnTo>
                  <a:cubicBezTo>
                    <a:pt x="1285741" y="698750"/>
                    <a:pt x="1286191" y="797660"/>
                    <a:pt x="1260223" y="888940"/>
                  </a:cubicBezTo>
                  <a:cubicBezTo>
                    <a:pt x="1234257" y="980221"/>
                    <a:pt x="1184021" y="1058815"/>
                    <a:pt x="1109513" y="1124723"/>
                  </a:cubicBezTo>
                  <a:cubicBezTo>
                    <a:pt x="1035006" y="1190629"/>
                    <a:pt x="938158" y="1239551"/>
                    <a:pt x="818971" y="1271487"/>
                  </a:cubicBezTo>
                  <a:cubicBezTo>
                    <a:pt x="688283" y="1306505"/>
                    <a:pt x="569446" y="1310474"/>
                    <a:pt x="462458" y="1283392"/>
                  </a:cubicBezTo>
                  <a:cubicBezTo>
                    <a:pt x="355471" y="1256311"/>
                    <a:pt x="264646" y="1202769"/>
                    <a:pt x="189982" y="1122764"/>
                  </a:cubicBezTo>
                  <a:cubicBezTo>
                    <a:pt x="115317" y="1042760"/>
                    <a:pt x="61457" y="941072"/>
                    <a:pt x="28400" y="817703"/>
                  </a:cubicBezTo>
                  <a:cubicBezTo>
                    <a:pt x="-4656" y="694333"/>
                    <a:pt x="-8855" y="579339"/>
                    <a:pt x="15803" y="472721"/>
                  </a:cubicBezTo>
                  <a:cubicBezTo>
                    <a:pt x="40462" y="366103"/>
                    <a:pt x="92348" y="274321"/>
                    <a:pt x="171460" y="197374"/>
                  </a:cubicBezTo>
                  <a:cubicBezTo>
                    <a:pt x="250573" y="120428"/>
                    <a:pt x="355474" y="64445"/>
                    <a:pt x="486162" y="2942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EDE65C94-74B9-5A38-3A9F-AD68B23BBF26}"/>
                </a:ext>
              </a:extLst>
            </p:cNvPr>
            <p:cNvSpPr/>
            <p:nvPr/>
          </p:nvSpPr>
          <p:spPr>
            <a:xfrm rot="900000">
              <a:off x="7570361" y="2801839"/>
              <a:ext cx="1987103" cy="1483485"/>
            </a:xfrm>
            <a:custGeom>
              <a:avLst/>
              <a:gdLst>
                <a:gd name="connsiteX0" fmla="*/ 764244 w 2185813"/>
                <a:gd name="connsiteY0" fmla="*/ 205824 h 1631833"/>
                <a:gd name="connsiteX1" fmla="*/ 1000980 w 2185813"/>
                <a:gd name="connsiteY1" fmla="*/ 214247 h 1631833"/>
                <a:gd name="connsiteX2" fmla="*/ 1159132 w 2185813"/>
                <a:gd name="connsiteY2" fmla="*/ 362228 h 1631833"/>
                <a:gd name="connsiteX3" fmla="*/ 1171677 w 2185813"/>
                <a:gd name="connsiteY3" fmla="*/ 358866 h 1631833"/>
                <a:gd name="connsiteX4" fmla="*/ 1254254 w 2185813"/>
                <a:gd name="connsiteY4" fmla="*/ 146383 h 1631833"/>
                <a:gd name="connsiteX5" fmla="*/ 1469960 w 2185813"/>
                <a:gd name="connsiteY5" fmla="*/ 16728 h 1631833"/>
                <a:gd name="connsiteX6" fmla="*/ 1780904 w 2185813"/>
                <a:gd name="connsiteY6" fmla="*/ 52751 h 1631833"/>
                <a:gd name="connsiteX7" fmla="*/ 1968142 w 2185813"/>
                <a:gd name="connsiteY7" fmla="*/ 320262 h 1631833"/>
                <a:gd name="connsiteX8" fmla="*/ 2185813 w 2185813"/>
                <a:gd name="connsiteY8" fmla="*/ 1132620 h 1631833"/>
                <a:gd name="connsiteX9" fmla="*/ 1752975 w 2185813"/>
                <a:gd name="connsiteY9" fmla="*/ 1248598 h 1631833"/>
                <a:gd name="connsiteX10" fmla="*/ 1564719 w 2185813"/>
                <a:gd name="connsiteY10" fmla="*/ 546020 h 1631833"/>
                <a:gd name="connsiteX11" fmla="*/ 1491426 w 2185813"/>
                <a:gd name="connsiteY11" fmla="*/ 432450 h 1631833"/>
                <a:gd name="connsiteX12" fmla="*/ 1371920 w 2185813"/>
                <a:gd name="connsiteY12" fmla="*/ 416147 h 1631833"/>
                <a:gd name="connsiteX13" fmla="*/ 1278535 w 2185813"/>
                <a:gd name="connsiteY13" fmla="*/ 489494 h 1631833"/>
                <a:gd name="connsiteX14" fmla="*/ 1273022 w 2185813"/>
                <a:gd name="connsiteY14" fmla="*/ 624179 h 1631833"/>
                <a:gd name="connsiteX15" fmla="*/ 1461278 w 2185813"/>
                <a:gd name="connsiteY15" fmla="*/ 1326758 h 1631833"/>
                <a:gd name="connsiteX16" fmla="*/ 1047259 w 2185813"/>
                <a:gd name="connsiteY16" fmla="*/ 1437694 h 1631833"/>
                <a:gd name="connsiteX17" fmla="*/ 859003 w 2185813"/>
                <a:gd name="connsiteY17" fmla="*/ 735116 h 1631833"/>
                <a:gd name="connsiteX18" fmla="*/ 785710 w 2185813"/>
                <a:gd name="connsiteY18" fmla="*/ 621546 h 1631833"/>
                <a:gd name="connsiteX19" fmla="*/ 666205 w 2185813"/>
                <a:gd name="connsiteY19" fmla="*/ 605243 h 1631833"/>
                <a:gd name="connsiteX20" fmla="*/ 594822 w 2185813"/>
                <a:gd name="connsiteY20" fmla="*/ 646221 h 1631833"/>
                <a:gd name="connsiteX21" fmla="*/ 560683 w 2185813"/>
                <a:gd name="connsiteY21" fmla="*/ 717981 h 1631833"/>
                <a:gd name="connsiteX22" fmla="*/ 567307 w 2185813"/>
                <a:gd name="connsiteY22" fmla="*/ 813275 h 1631833"/>
                <a:gd name="connsiteX23" fmla="*/ 755563 w 2185813"/>
                <a:gd name="connsiteY23" fmla="*/ 1515854 h 1631833"/>
                <a:gd name="connsiteX24" fmla="*/ 322724 w 2185813"/>
                <a:gd name="connsiteY24" fmla="*/ 1631833 h 1631833"/>
                <a:gd name="connsiteX25" fmla="*/ 0 w 2185813"/>
                <a:gd name="connsiteY25" fmla="*/ 427411 h 1631833"/>
                <a:gd name="connsiteX26" fmla="*/ 410883 w 2185813"/>
                <a:gd name="connsiteY26" fmla="*/ 317315 h 1631833"/>
                <a:gd name="connsiteX27" fmla="*/ 472235 w 2185813"/>
                <a:gd name="connsiteY27" fmla="*/ 546281 h 1631833"/>
                <a:gd name="connsiteX28" fmla="*/ 484781 w 2185813"/>
                <a:gd name="connsiteY28" fmla="*/ 542919 h 1631833"/>
                <a:gd name="connsiteX29" fmla="*/ 565473 w 2185813"/>
                <a:gd name="connsiteY29" fmla="*/ 329681 h 1631833"/>
                <a:gd name="connsiteX30" fmla="*/ 764244 w 2185813"/>
                <a:gd name="connsiteY30" fmla="*/ 205824 h 1631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185813" h="1631833">
                  <a:moveTo>
                    <a:pt x="764244" y="205824"/>
                  </a:moveTo>
                  <a:cubicBezTo>
                    <a:pt x="848930" y="183132"/>
                    <a:pt x="927842" y="185940"/>
                    <a:pt x="1000980" y="214247"/>
                  </a:cubicBezTo>
                  <a:cubicBezTo>
                    <a:pt x="1074119" y="242554"/>
                    <a:pt x="1126836" y="291881"/>
                    <a:pt x="1159132" y="362228"/>
                  </a:cubicBezTo>
                  <a:lnTo>
                    <a:pt x="1171677" y="358866"/>
                  </a:lnTo>
                  <a:cubicBezTo>
                    <a:pt x="1172315" y="279695"/>
                    <a:pt x="1199840" y="208867"/>
                    <a:pt x="1254254" y="146383"/>
                  </a:cubicBezTo>
                  <a:cubicBezTo>
                    <a:pt x="1308666" y="83899"/>
                    <a:pt x="1380569" y="40680"/>
                    <a:pt x="1469960" y="16728"/>
                  </a:cubicBezTo>
                  <a:cubicBezTo>
                    <a:pt x="1585488" y="-14228"/>
                    <a:pt x="1689136" y="-2220"/>
                    <a:pt x="1780904" y="52751"/>
                  </a:cubicBezTo>
                  <a:cubicBezTo>
                    <a:pt x="1872673" y="107723"/>
                    <a:pt x="1935086" y="196892"/>
                    <a:pt x="1968142" y="320262"/>
                  </a:cubicBezTo>
                  <a:lnTo>
                    <a:pt x="2185813" y="1132620"/>
                  </a:lnTo>
                  <a:lnTo>
                    <a:pt x="1752975" y="1248598"/>
                  </a:lnTo>
                  <a:lnTo>
                    <a:pt x="1564719" y="546020"/>
                  </a:lnTo>
                  <a:cubicBezTo>
                    <a:pt x="1550572" y="493221"/>
                    <a:pt x="1526142" y="455364"/>
                    <a:pt x="1491426" y="432450"/>
                  </a:cubicBezTo>
                  <a:cubicBezTo>
                    <a:pt x="1456712" y="409535"/>
                    <a:pt x="1416876" y="404102"/>
                    <a:pt x="1371920" y="416147"/>
                  </a:cubicBezTo>
                  <a:cubicBezTo>
                    <a:pt x="1327485" y="428054"/>
                    <a:pt x="1296358" y="452502"/>
                    <a:pt x="1278535" y="489494"/>
                  </a:cubicBezTo>
                  <a:cubicBezTo>
                    <a:pt x="1260713" y="526486"/>
                    <a:pt x="1258875" y="571381"/>
                    <a:pt x="1273022" y="624179"/>
                  </a:cubicBezTo>
                  <a:lnTo>
                    <a:pt x="1461278" y="1326758"/>
                  </a:lnTo>
                  <a:lnTo>
                    <a:pt x="1047259" y="1437694"/>
                  </a:lnTo>
                  <a:lnTo>
                    <a:pt x="859003" y="735116"/>
                  </a:lnTo>
                  <a:cubicBezTo>
                    <a:pt x="844856" y="682317"/>
                    <a:pt x="820426" y="644460"/>
                    <a:pt x="785710" y="621546"/>
                  </a:cubicBezTo>
                  <a:cubicBezTo>
                    <a:pt x="750996" y="598631"/>
                    <a:pt x="711161" y="593197"/>
                    <a:pt x="666205" y="605243"/>
                  </a:cubicBezTo>
                  <a:cubicBezTo>
                    <a:pt x="636407" y="613228"/>
                    <a:pt x="612612" y="626887"/>
                    <a:pt x="594822" y="646221"/>
                  </a:cubicBezTo>
                  <a:cubicBezTo>
                    <a:pt x="577031" y="665556"/>
                    <a:pt x="565652" y="689475"/>
                    <a:pt x="560683" y="717981"/>
                  </a:cubicBezTo>
                  <a:cubicBezTo>
                    <a:pt x="555715" y="746486"/>
                    <a:pt x="557923" y="778251"/>
                    <a:pt x="567307" y="813275"/>
                  </a:cubicBezTo>
                  <a:lnTo>
                    <a:pt x="755563" y="1515854"/>
                  </a:lnTo>
                  <a:lnTo>
                    <a:pt x="322724" y="1631833"/>
                  </a:lnTo>
                  <a:lnTo>
                    <a:pt x="0" y="427411"/>
                  </a:lnTo>
                  <a:lnTo>
                    <a:pt x="410883" y="317315"/>
                  </a:lnTo>
                  <a:lnTo>
                    <a:pt x="472235" y="546281"/>
                  </a:lnTo>
                  <a:lnTo>
                    <a:pt x="484781" y="542919"/>
                  </a:lnTo>
                  <a:cubicBezTo>
                    <a:pt x="489703" y="460920"/>
                    <a:pt x="516599" y="389840"/>
                    <a:pt x="565473" y="329681"/>
                  </a:cubicBezTo>
                  <a:cubicBezTo>
                    <a:pt x="614346" y="269521"/>
                    <a:pt x="680603" y="228235"/>
                    <a:pt x="764244" y="2058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E7EA6E6A-3742-E09E-8A22-7854E3B86A64}"/>
                </a:ext>
              </a:extLst>
            </p:cNvPr>
            <p:cNvSpPr/>
            <p:nvPr/>
          </p:nvSpPr>
          <p:spPr>
            <a:xfrm rot="900000">
              <a:off x="9483430" y="2927890"/>
              <a:ext cx="1180150" cy="1178955"/>
            </a:xfrm>
            <a:custGeom>
              <a:avLst/>
              <a:gdLst>
                <a:gd name="connsiteX0" fmla="*/ 473669 w 1298165"/>
                <a:gd name="connsiteY0" fmla="*/ 27122 h 1296850"/>
                <a:gd name="connsiteX1" fmla="*/ 732015 w 1298165"/>
                <a:gd name="connsiteY1" fmla="*/ 3282 h 1296850"/>
                <a:gd name="connsiteX2" fmla="*/ 953872 w 1298165"/>
                <a:gd name="connsiteY2" fmla="*/ 75362 h 1296850"/>
                <a:gd name="connsiteX3" fmla="*/ 1126840 w 1298165"/>
                <a:gd name="connsiteY3" fmla="*/ 237862 h 1296850"/>
                <a:gd name="connsiteX4" fmla="*/ 1238307 w 1298165"/>
                <a:gd name="connsiteY4" fmla="*/ 484495 h 1296850"/>
                <a:gd name="connsiteX5" fmla="*/ 1265201 w 1298165"/>
                <a:gd name="connsiteY5" fmla="*/ 584863 h 1296850"/>
                <a:gd name="connsiteX6" fmla="*/ 481073 w 1298165"/>
                <a:gd name="connsiteY6" fmla="*/ 794970 h 1296850"/>
                <a:gd name="connsiteX7" fmla="*/ 486115 w 1298165"/>
                <a:gd name="connsiteY7" fmla="*/ 813789 h 1296850"/>
                <a:gd name="connsiteX8" fmla="*/ 538157 w 1298165"/>
                <a:gd name="connsiteY8" fmla="*/ 910780 h 1296850"/>
                <a:gd name="connsiteX9" fmla="*/ 627064 w 1298165"/>
                <a:gd name="connsiteY9" fmla="*/ 963437 h 1296850"/>
                <a:gd name="connsiteX10" fmla="*/ 743776 w 1298165"/>
                <a:gd name="connsiteY10" fmla="*/ 959898 h 1296850"/>
                <a:gd name="connsiteX11" fmla="*/ 822355 w 1298165"/>
                <a:gd name="connsiteY11" fmla="*/ 925395 h 1296850"/>
                <a:gd name="connsiteX12" fmla="*/ 876492 w 1298165"/>
                <a:gd name="connsiteY12" fmla="*/ 871810 h 1296850"/>
                <a:gd name="connsiteX13" fmla="*/ 900255 w 1298165"/>
                <a:gd name="connsiteY13" fmla="*/ 803671 h 1296850"/>
                <a:gd name="connsiteX14" fmla="*/ 1295456 w 1298165"/>
                <a:gd name="connsiteY14" fmla="*/ 697777 h 1296850"/>
                <a:gd name="connsiteX15" fmla="*/ 1257313 w 1298165"/>
                <a:gd name="connsiteY15" fmla="*/ 941216 h 1296850"/>
                <a:gd name="connsiteX16" fmla="*/ 1094424 w 1298165"/>
                <a:gd name="connsiteY16" fmla="*/ 1137820 h 1296850"/>
                <a:gd name="connsiteX17" fmla="*/ 815888 w 1298165"/>
                <a:gd name="connsiteY17" fmla="*/ 1266661 h 1296850"/>
                <a:gd name="connsiteX18" fmla="*/ 463954 w 1298165"/>
                <a:gd name="connsiteY18" fmla="*/ 1281541 h 1296850"/>
                <a:gd name="connsiteX19" fmla="*/ 192738 w 1298165"/>
                <a:gd name="connsiteY19" fmla="*/ 1125617 h 1296850"/>
                <a:gd name="connsiteX20" fmla="*/ 28453 w 1298165"/>
                <a:gd name="connsiteY20" fmla="*/ 812036 h 1296850"/>
                <a:gd name="connsiteX21" fmla="*/ 16325 w 1298165"/>
                <a:gd name="connsiteY21" fmla="*/ 465668 h 1296850"/>
                <a:gd name="connsiteX22" fmla="*/ 170625 w 1298165"/>
                <a:gd name="connsiteY22" fmla="*/ 191525 h 1296850"/>
                <a:gd name="connsiteX23" fmla="*/ 473669 w 1298165"/>
                <a:gd name="connsiteY23" fmla="*/ 27122 h 1296850"/>
                <a:gd name="connsiteX24" fmla="*/ 564601 w 1298165"/>
                <a:gd name="connsiteY24" fmla="*/ 328843 h 1296850"/>
                <a:gd name="connsiteX25" fmla="*/ 474140 w 1298165"/>
                <a:gd name="connsiteY25" fmla="*/ 377034 h 1296850"/>
                <a:gd name="connsiteX26" fmla="*/ 420455 w 1298165"/>
                <a:gd name="connsiteY26" fmla="*/ 457392 h 1296850"/>
                <a:gd name="connsiteX27" fmla="*/ 417201 w 1298165"/>
                <a:gd name="connsiteY27" fmla="*/ 556595 h 1296850"/>
                <a:gd name="connsiteX28" fmla="*/ 802992 w 1298165"/>
                <a:gd name="connsiteY28" fmla="*/ 453222 h 1296850"/>
                <a:gd name="connsiteX29" fmla="*/ 752245 w 1298165"/>
                <a:gd name="connsiteY29" fmla="*/ 368909 h 1296850"/>
                <a:gd name="connsiteX30" fmla="*/ 667429 w 1298165"/>
                <a:gd name="connsiteY30" fmla="*/ 325243 h 1296850"/>
                <a:gd name="connsiteX31" fmla="*/ 564601 w 1298165"/>
                <a:gd name="connsiteY31" fmla="*/ 328843 h 129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298165" h="1296850">
                  <a:moveTo>
                    <a:pt x="473669" y="27122"/>
                  </a:moveTo>
                  <a:cubicBezTo>
                    <a:pt x="564628" y="2750"/>
                    <a:pt x="650743" y="-5197"/>
                    <a:pt x="732015" y="3282"/>
                  </a:cubicBezTo>
                  <a:cubicBezTo>
                    <a:pt x="813287" y="11760"/>
                    <a:pt x="887240" y="35787"/>
                    <a:pt x="953872" y="75362"/>
                  </a:cubicBezTo>
                  <a:cubicBezTo>
                    <a:pt x="1020505" y="114937"/>
                    <a:pt x="1078160" y="169103"/>
                    <a:pt x="1126840" y="237862"/>
                  </a:cubicBezTo>
                  <a:cubicBezTo>
                    <a:pt x="1175517" y="306620"/>
                    <a:pt x="1212674" y="388831"/>
                    <a:pt x="1238307" y="484495"/>
                  </a:cubicBezTo>
                  <a:lnTo>
                    <a:pt x="1265201" y="584863"/>
                  </a:lnTo>
                  <a:lnTo>
                    <a:pt x="481073" y="794970"/>
                  </a:lnTo>
                  <a:lnTo>
                    <a:pt x="486115" y="813789"/>
                  </a:lnTo>
                  <a:cubicBezTo>
                    <a:pt x="496481" y="852472"/>
                    <a:pt x="513829" y="884803"/>
                    <a:pt x="538157" y="910780"/>
                  </a:cubicBezTo>
                  <a:cubicBezTo>
                    <a:pt x="562487" y="936757"/>
                    <a:pt x="592123" y="954309"/>
                    <a:pt x="627064" y="963437"/>
                  </a:cubicBezTo>
                  <a:cubicBezTo>
                    <a:pt x="662007" y="972563"/>
                    <a:pt x="700911" y="971384"/>
                    <a:pt x="743776" y="959898"/>
                  </a:cubicBezTo>
                  <a:cubicBezTo>
                    <a:pt x="773573" y="951914"/>
                    <a:pt x="799767" y="940413"/>
                    <a:pt x="822355" y="925395"/>
                  </a:cubicBezTo>
                  <a:cubicBezTo>
                    <a:pt x="844945" y="910378"/>
                    <a:pt x="862991" y="892516"/>
                    <a:pt x="876492" y="871810"/>
                  </a:cubicBezTo>
                  <a:cubicBezTo>
                    <a:pt x="889994" y="851104"/>
                    <a:pt x="897914" y="828391"/>
                    <a:pt x="900255" y="803671"/>
                  </a:cubicBezTo>
                  <a:lnTo>
                    <a:pt x="1295456" y="697777"/>
                  </a:lnTo>
                  <a:cubicBezTo>
                    <a:pt x="1304276" y="785059"/>
                    <a:pt x="1291562" y="866206"/>
                    <a:pt x="1257313" y="941216"/>
                  </a:cubicBezTo>
                  <a:cubicBezTo>
                    <a:pt x="1223065" y="1016226"/>
                    <a:pt x="1168768" y="1081761"/>
                    <a:pt x="1094424" y="1137820"/>
                  </a:cubicBezTo>
                  <a:cubicBezTo>
                    <a:pt x="1020079" y="1193879"/>
                    <a:pt x="927234" y="1236826"/>
                    <a:pt x="815888" y="1266661"/>
                  </a:cubicBezTo>
                  <a:cubicBezTo>
                    <a:pt x="687290" y="1301118"/>
                    <a:pt x="569980" y="1306078"/>
                    <a:pt x="463954" y="1281541"/>
                  </a:cubicBezTo>
                  <a:cubicBezTo>
                    <a:pt x="357929" y="1257003"/>
                    <a:pt x="267523" y="1205029"/>
                    <a:pt x="192738" y="1125617"/>
                  </a:cubicBezTo>
                  <a:cubicBezTo>
                    <a:pt x="117954" y="1046206"/>
                    <a:pt x="63191" y="941678"/>
                    <a:pt x="28453" y="812036"/>
                  </a:cubicBezTo>
                  <a:cubicBezTo>
                    <a:pt x="-4884" y="687621"/>
                    <a:pt x="-8926" y="572165"/>
                    <a:pt x="16325" y="465668"/>
                  </a:cubicBezTo>
                  <a:cubicBezTo>
                    <a:pt x="41577" y="359171"/>
                    <a:pt x="93011" y="267790"/>
                    <a:pt x="170625" y="191525"/>
                  </a:cubicBezTo>
                  <a:cubicBezTo>
                    <a:pt x="248239" y="115260"/>
                    <a:pt x="349255" y="60459"/>
                    <a:pt x="473669" y="27122"/>
                  </a:cubicBezTo>
                  <a:close/>
                  <a:moveTo>
                    <a:pt x="564601" y="328843"/>
                  </a:moveTo>
                  <a:cubicBezTo>
                    <a:pt x="529576" y="338228"/>
                    <a:pt x="499423" y="354292"/>
                    <a:pt x="474140" y="377034"/>
                  </a:cubicBezTo>
                  <a:cubicBezTo>
                    <a:pt x="448859" y="399776"/>
                    <a:pt x="430963" y="426562"/>
                    <a:pt x="420455" y="457392"/>
                  </a:cubicBezTo>
                  <a:cubicBezTo>
                    <a:pt x="409946" y="488222"/>
                    <a:pt x="408861" y="521290"/>
                    <a:pt x="417201" y="556595"/>
                  </a:cubicBezTo>
                  <a:lnTo>
                    <a:pt x="802992" y="453222"/>
                  </a:lnTo>
                  <a:cubicBezTo>
                    <a:pt x="793225" y="418860"/>
                    <a:pt x="776309" y="390756"/>
                    <a:pt x="752245" y="368909"/>
                  </a:cubicBezTo>
                  <a:cubicBezTo>
                    <a:pt x="728183" y="347063"/>
                    <a:pt x="699911" y="332507"/>
                    <a:pt x="667429" y="325243"/>
                  </a:cubicBezTo>
                  <a:cubicBezTo>
                    <a:pt x="634947" y="317978"/>
                    <a:pt x="600670" y="319178"/>
                    <a:pt x="564601" y="32884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6" name="Free-form: Shape 5">
              <a:extLst>
                <a:ext uri="{FF2B5EF4-FFF2-40B4-BE49-F238E27FC236}">
                  <a16:creationId xmlns:a16="http://schemas.microsoft.com/office/drawing/2014/main" id="{2DBD3EF6-B0D4-39D5-A4B9-8F8B4817E539}"/>
                </a:ext>
              </a:extLst>
            </p:cNvPr>
            <p:cNvSpPr/>
            <p:nvPr/>
          </p:nvSpPr>
          <p:spPr>
            <a:xfrm rot="900000">
              <a:off x="6462201" y="2923509"/>
              <a:ext cx="1186484" cy="1182998"/>
            </a:xfrm>
            <a:custGeom>
              <a:avLst/>
              <a:gdLst>
                <a:gd name="connsiteX0" fmla="*/ 486162 w 1305133"/>
                <a:gd name="connsiteY0" fmla="*/ 29619 h 1301298"/>
                <a:gd name="connsiteX1" fmla="*/ 842674 w 1305133"/>
                <a:gd name="connsiteY1" fmla="*/ 17714 h 1301298"/>
                <a:gd name="connsiteX2" fmla="*/ 1115152 w 1305133"/>
                <a:gd name="connsiteY2" fmla="*/ 178343 h 1301298"/>
                <a:gd name="connsiteX3" fmla="*/ 1276733 w 1305133"/>
                <a:gd name="connsiteY3" fmla="*/ 483405 h 1301298"/>
                <a:gd name="connsiteX4" fmla="*/ 1289330 w 1305133"/>
                <a:gd name="connsiteY4" fmla="*/ 828386 h 1301298"/>
                <a:gd name="connsiteX5" fmla="*/ 1133672 w 1305133"/>
                <a:gd name="connsiteY5" fmla="*/ 1103733 h 1301298"/>
                <a:gd name="connsiteX6" fmla="*/ 818971 w 1305133"/>
                <a:gd name="connsiteY6" fmla="*/ 1271679 h 1301298"/>
                <a:gd name="connsiteX7" fmla="*/ 462458 w 1305133"/>
                <a:gd name="connsiteY7" fmla="*/ 1283584 h 1301298"/>
                <a:gd name="connsiteX8" fmla="*/ 189982 w 1305133"/>
                <a:gd name="connsiteY8" fmla="*/ 1122956 h 1301298"/>
                <a:gd name="connsiteX9" fmla="*/ 28400 w 1305133"/>
                <a:gd name="connsiteY9" fmla="*/ 817894 h 1301298"/>
                <a:gd name="connsiteX10" fmla="*/ 15803 w 1305133"/>
                <a:gd name="connsiteY10" fmla="*/ 472913 h 1301298"/>
                <a:gd name="connsiteX11" fmla="*/ 171460 w 1305133"/>
                <a:gd name="connsiteY11" fmla="*/ 197565 h 1301298"/>
                <a:gd name="connsiteX12" fmla="*/ 486162 w 1305133"/>
                <a:gd name="connsiteY12" fmla="*/ 29619 h 1301298"/>
                <a:gd name="connsiteX13" fmla="*/ 573341 w 1305133"/>
                <a:gd name="connsiteY13" fmla="*/ 342430 h 1301298"/>
                <a:gd name="connsiteX14" fmla="*/ 483632 w 1305133"/>
                <a:gd name="connsiteY14" fmla="*/ 405968 h 1301298"/>
                <a:gd name="connsiteX15" fmla="*/ 448166 w 1305133"/>
                <a:gd name="connsiteY15" fmla="*/ 527668 h 1301298"/>
                <a:gd name="connsiteX16" fmla="*/ 469808 w 1305133"/>
                <a:gd name="connsiteY16" fmla="*/ 696258 h 1301298"/>
                <a:gd name="connsiteX17" fmla="*/ 535256 w 1305133"/>
                <a:gd name="connsiteY17" fmla="*/ 852689 h 1301298"/>
                <a:gd name="connsiteX18" fmla="*/ 626925 w 1305133"/>
                <a:gd name="connsiteY18" fmla="*/ 940744 h 1301298"/>
                <a:gd name="connsiteX19" fmla="*/ 736384 w 1305133"/>
                <a:gd name="connsiteY19" fmla="*/ 950914 h 1301298"/>
                <a:gd name="connsiteX20" fmla="*/ 821389 w 1305133"/>
                <a:gd name="connsiteY20" fmla="*/ 888637 h 1301298"/>
                <a:gd name="connsiteX21" fmla="*/ 855180 w 1305133"/>
                <a:gd name="connsiteY21" fmla="*/ 766966 h 1301298"/>
                <a:gd name="connsiteX22" fmla="*/ 833644 w 1305133"/>
                <a:gd name="connsiteY22" fmla="*/ 598768 h 1301298"/>
                <a:gd name="connsiteX23" fmla="*/ 768091 w 1305133"/>
                <a:gd name="connsiteY23" fmla="*/ 441944 h 1301298"/>
                <a:gd name="connsiteX24" fmla="*/ 678096 w 1305133"/>
                <a:gd name="connsiteY24" fmla="*/ 353861 h 1301298"/>
                <a:gd name="connsiteX25" fmla="*/ 573341 w 1305133"/>
                <a:gd name="connsiteY25" fmla="*/ 342430 h 1301298"/>
                <a:gd name="connsiteX0" fmla="*/ 486162 w 1305133"/>
                <a:gd name="connsiteY0" fmla="*/ 29619 h 1301298"/>
                <a:gd name="connsiteX1" fmla="*/ 842674 w 1305133"/>
                <a:gd name="connsiteY1" fmla="*/ 17714 h 1301298"/>
                <a:gd name="connsiteX2" fmla="*/ 1115152 w 1305133"/>
                <a:gd name="connsiteY2" fmla="*/ 178343 h 1301298"/>
                <a:gd name="connsiteX3" fmla="*/ 1276733 w 1305133"/>
                <a:gd name="connsiteY3" fmla="*/ 483405 h 1301298"/>
                <a:gd name="connsiteX4" fmla="*/ 1289330 w 1305133"/>
                <a:gd name="connsiteY4" fmla="*/ 828386 h 1301298"/>
                <a:gd name="connsiteX5" fmla="*/ 1133672 w 1305133"/>
                <a:gd name="connsiteY5" fmla="*/ 1103733 h 1301298"/>
                <a:gd name="connsiteX6" fmla="*/ 818971 w 1305133"/>
                <a:gd name="connsiteY6" fmla="*/ 1271679 h 1301298"/>
                <a:gd name="connsiteX7" fmla="*/ 462458 w 1305133"/>
                <a:gd name="connsiteY7" fmla="*/ 1283584 h 1301298"/>
                <a:gd name="connsiteX8" fmla="*/ 189982 w 1305133"/>
                <a:gd name="connsiteY8" fmla="*/ 1122956 h 1301298"/>
                <a:gd name="connsiteX9" fmla="*/ 28400 w 1305133"/>
                <a:gd name="connsiteY9" fmla="*/ 817894 h 1301298"/>
                <a:gd name="connsiteX10" fmla="*/ 15803 w 1305133"/>
                <a:gd name="connsiteY10" fmla="*/ 472913 h 1301298"/>
                <a:gd name="connsiteX11" fmla="*/ 171460 w 1305133"/>
                <a:gd name="connsiteY11" fmla="*/ 197565 h 1301298"/>
                <a:gd name="connsiteX12" fmla="*/ 486162 w 1305133"/>
                <a:gd name="connsiteY12" fmla="*/ 29619 h 1301298"/>
                <a:gd name="connsiteX13" fmla="*/ 573341 w 1305133"/>
                <a:gd name="connsiteY13" fmla="*/ 342430 h 1301298"/>
                <a:gd name="connsiteX14" fmla="*/ 483632 w 1305133"/>
                <a:gd name="connsiteY14" fmla="*/ 405968 h 1301298"/>
                <a:gd name="connsiteX15" fmla="*/ 448166 w 1305133"/>
                <a:gd name="connsiteY15" fmla="*/ 527668 h 1301298"/>
                <a:gd name="connsiteX16" fmla="*/ 469808 w 1305133"/>
                <a:gd name="connsiteY16" fmla="*/ 696258 h 1301298"/>
                <a:gd name="connsiteX17" fmla="*/ 535256 w 1305133"/>
                <a:gd name="connsiteY17" fmla="*/ 852689 h 1301298"/>
                <a:gd name="connsiteX18" fmla="*/ 626925 w 1305133"/>
                <a:gd name="connsiteY18" fmla="*/ 940744 h 1301298"/>
                <a:gd name="connsiteX19" fmla="*/ 736384 w 1305133"/>
                <a:gd name="connsiteY19" fmla="*/ 950914 h 1301298"/>
                <a:gd name="connsiteX20" fmla="*/ 821389 w 1305133"/>
                <a:gd name="connsiteY20" fmla="*/ 888637 h 1301298"/>
                <a:gd name="connsiteX21" fmla="*/ 855180 w 1305133"/>
                <a:gd name="connsiteY21" fmla="*/ 766966 h 1301298"/>
                <a:gd name="connsiteX22" fmla="*/ 833644 w 1305133"/>
                <a:gd name="connsiteY22" fmla="*/ 598768 h 1301298"/>
                <a:gd name="connsiteX23" fmla="*/ 768091 w 1305133"/>
                <a:gd name="connsiteY23" fmla="*/ 441944 h 1301298"/>
                <a:gd name="connsiteX24" fmla="*/ 678096 w 1305133"/>
                <a:gd name="connsiteY24" fmla="*/ 353861 h 1301298"/>
                <a:gd name="connsiteX25" fmla="*/ 573341 w 1305133"/>
                <a:gd name="connsiteY25" fmla="*/ 342430 h 1301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05133" h="1301298">
                  <a:moveTo>
                    <a:pt x="486162" y="29619"/>
                  </a:moveTo>
                  <a:cubicBezTo>
                    <a:pt x="616850" y="-5399"/>
                    <a:pt x="735688" y="-9366"/>
                    <a:pt x="842674" y="17714"/>
                  </a:cubicBezTo>
                  <a:cubicBezTo>
                    <a:pt x="949662" y="44796"/>
                    <a:pt x="1040487" y="98339"/>
                    <a:pt x="1115152" y="178343"/>
                  </a:cubicBezTo>
                  <a:cubicBezTo>
                    <a:pt x="1189815" y="258348"/>
                    <a:pt x="1243676" y="360035"/>
                    <a:pt x="1276733" y="483405"/>
                  </a:cubicBezTo>
                  <a:cubicBezTo>
                    <a:pt x="1309790" y="606774"/>
                    <a:pt x="1313989" y="721768"/>
                    <a:pt x="1289330" y="828386"/>
                  </a:cubicBezTo>
                  <a:cubicBezTo>
                    <a:pt x="1264671" y="935004"/>
                    <a:pt x="1212785" y="1026786"/>
                    <a:pt x="1133672" y="1103733"/>
                  </a:cubicBezTo>
                  <a:cubicBezTo>
                    <a:pt x="1054560" y="1180679"/>
                    <a:pt x="949659" y="1236661"/>
                    <a:pt x="818971" y="1271679"/>
                  </a:cubicBezTo>
                  <a:cubicBezTo>
                    <a:pt x="688283" y="1306697"/>
                    <a:pt x="569446" y="1310665"/>
                    <a:pt x="462458" y="1283584"/>
                  </a:cubicBezTo>
                  <a:cubicBezTo>
                    <a:pt x="355471" y="1256502"/>
                    <a:pt x="264646" y="1202960"/>
                    <a:pt x="189982" y="1122956"/>
                  </a:cubicBezTo>
                  <a:cubicBezTo>
                    <a:pt x="115318" y="1042951"/>
                    <a:pt x="61457" y="941263"/>
                    <a:pt x="28400" y="817894"/>
                  </a:cubicBezTo>
                  <a:cubicBezTo>
                    <a:pt x="-4656" y="694524"/>
                    <a:pt x="-8855" y="579531"/>
                    <a:pt x="15803" y="472913"/>
                  </a:cubicBezTo>
                  <a:cubicBezTo>
                    <a:pt x="40462" y="366295"/>
                    <a:pt x="92348" y="274512"/>
                    <a:pt x="171460" y="197565"/>
                  </a:cubicBezTo>
                  <a:cubicBezTo>
                    <a:pt x="250574" y="120620"/>
                    <a:pt x="355474" y="64637"/>
                    <a:pt x="486162" y="29619"/>
                  </a:cubicBezTo>
                  <a:close/>
                  <a:moveTo>
                    <a:pt x="573341" y="342430"/>
                  </a:moveTo>
                  <a:cubicBezTo>
                    <a:pt x="526770" y="351347"/>
                    <a:pt x="513535" y="384789"/>
                    <a:pt x="483632" y="405968"/>
                  </a:cubicBezTo>
                  <a:cubicBezTo>
                    <a:pt x="462509" y="437961"/>
                    <a:pt x="450688" y="478528"/>
                    <a:pt x="448166" y="527668"/>
                  </a:cubicBezTo>
                  <a:cubicBezTo>
                    <a:pt x="445646" y="576807"/>
                    <a:pt x="452860" y="633004"/>
                    <a:pt x="469808" y="696258"/>
                  </a:cubicBezTo>
                  <a:cubicBezTo>
                    <a:pt x="486617" y="758988"/>
                    <a:pt x="508433" y="811131"/>
                    <a:pt x="535256" y="852689"/>
                  </a:cubicBezTo>
                  <a:cubicBezTo>
                    <a:pt x="562080" y="894247"/>
                    <a:pt x="592636" y="923598"/>
                    <a:pt x="626925" y="940744"/>
                  </a:cubicBezTo>
                  <a:cubicBezTo>
                    <a:pt x="661213" y="957889"/>
                    <a:pt x="697700" y="961280"/>
                    <a:pt x="736384" y="950914"/>
                  </a:cubicBezTo>
                  <a:cubicBezTo>
                    <a:pt x="772977" y="941109"/>
                    <a:pt x="801311" y="920350"/>
                    <a:pt x="821389" y="888637"/>
                  </a:cubicBezTo>
                  <a:cubicBezTo>
                    <a:pt x="841466" y="856924"/>
                    <a:pt x="852730" y="816367"/>
                    <a:pt x="855180" y="766966"/>
                  </a:cubicBezTo>
                  <a:cubicBezTo>
                    <a:pt x="857631" y="717564"/>
                    <a:pt x="850452" y="661499"/>
                    <a:pt x="833644" y="598768"/>
                  </a:cubicBezTo>
                  <a:cubicBezTo>
                    <a:pt x="816695" y="535515"/>
                    <a:pt x="794844" y="483240"/>
                    <a:pt x="768091" y="441944"/>
                  </a:cubicBezTo>
                  <a:cubicBezTo>
                    <a:pt x="741338" y="400648"/>
                    <a:pt x="711340" y="371287"/>
                    <a:pt x="678096" y="353861"/>
                  </a:cubicBezTo>
                  <a:cubicBezTo>
                    <a:pt x="644852" y="336436"/>
                    <a:pt x="609934" y="332625"/>
                    <a:pt x="573341" y="34243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</p:grpSp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C611696-992B-2314-EF39-78A0B1BD88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733" y="128876"/>
            <a:ext cx="1581493" cy="801802"/>
          </a:xfrm>
          <a:prstGeom prst="rect">
            <a:avLst/>
          </a:prstGeom>
        </p:spPr>
      </p:pic>
      <p:pic>
        <p:nvPicPr>
          <p:cNvPr id="11" name="Picture 10" descr="A yellow number with text&#10;&#10;AI-generated content may be incorrect.">
            <a:extLst>
              <a:ext uri="{FF2B5EF4-FFF2-40B4-BE49-F238E27FC236}">
                <a16:creationId xmlns:a16="http://schemas.microsoft.com/office/drawing/2014/main" id="{9E355B9F-8B5C-33E7-25B1-5FEBC7B8AD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64135" y="934169"/>
            <a:ext cx="1100408" cy="38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248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97A0C-7E5F-4829-A430-3D2383517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433" y="611959"/>
            <a:ext cx="4644293" cy="719871"/>
          </a:xfrm>
        </p:spPr>
        <p:txBody>
          <a:bodyPr>
            <a:normAutofit/>
          </a:bodyPr>
          <a:lstStyle/>
          <a:p>
            <a:r>
              <a:rPr lang="en-GB">
                <a:latin typeface="Helvetica"/>
              </a:rPr>
              <a:t>Starting on the Campus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12720-8782-44C4-AE33-47DB29784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828" y="1326046"/>
            <a:ext cx="6139539" cy="53076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635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</a:pPr>
            <a:endParaRPr lang="en-GB" sz="2000">
              <a:solidFill>
                <a:srgbClr val="FF0000"/>
              </a:solidFill>
              <a:latin typeface="Calibri"/>
              <a:cs typeface="Arial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,Sans-Serif"/>
              <a:buChar char="•"/>
            </a:pPr>
            <a:r>
              <a:rPr lang="en-GB" sz="2000" b="0">
                <a:solidFill>
                  <a:srgbClr val="000000"/>
                </a:solidFill>
                <a:latin typeface="Calibri"/>
                <a:cs typeface="Arial"/>
              </a:rPr>
              <a:t>Follow your teaching timetable</a:t>
            </a:r>
            <a:endParaRPr lang="en-US" sz="2000" b="0">
              <a:solidFill>
                <a:srgbClr val="000000"/>
              </a:solidFill>
              <a:latin typeface="Calibri"/>
              <a:cs typeface="Arial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,Sans-Serif"/>
              <a:buChar char="•"/>
            </a:pPr>
            <a:r>
              <a:rPr lang="en-GB" sz="2000" b="0">
                <a:solidFill>
                  <a:srgbClr val="000000"/>
                </a:solidFill>
                <a:latin typeface="Calibri"/>
                <a:cs typeface="Arial"/>
              </a:rPr>
              <a:t>Get the </a:t>
            </a:r>
            <a:r>
              <a:rPr lang="en-GB" sz="2000" b="0" err="1">
                <a:solidFill>
                  <a:srgbClr val="000000"/>
                </a:solidFill>
                <a:latin typeface="Calibri"/>
                <a:cs typeface="Arial"/>
              </a:rPr>
              <a:t>MySMU</a:t>
            </a:r>
            <a:r>
              <a:rPr lang="en-GB" sz="2000" b="0">
                <a:solidFill>
                  <a:srgbClr val="000000"/>
                </a:solidFill>
                <a:latin typeface="Calibri"/>
                <a:cs typeface="Arial"/>
              </a:rPr>
              <a:t> app to check in for lectures</a:t>
            </a:r>
            <a:endParaRPr lang="en-US" sz="2000" b="0">
              <a:solidFill>
                <a:srgbClr val="000000"/>
              </a:solidFill>
              <a:latin typeface="Calibri"/>
              <a:cs typeface="Arial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,Sans-Serif"/>
              <a:buChar char="•"/>
            </a:pPr>
            <a:r>
              <a:rPr lang="en-GB" sz="2000" b="0">
                <a:solidFill>
                  <a:srgbClr val="000000"/>
                </a:solidFill>
                <a:latin typeface="Calibri"/>
                <a:cs typeface="Arial"/>
              </a:rPr>
              <a:t>Collect your ID card from our Security team when you arrive</a:t>
            </a:r>
            <a:endParaRPr lang="en-US" sz="2000" b="0">
              <a:solidFill>
                <a:srgbClr val="000000"/>
              </a:solidFill>
              <a:latin typeface="Calibri"/>
              <a:cs typeface="Arial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,Sans-Serif"/>
              <a:buChar char="•"/>
            </a:pPr>
            <a:r>
              <a:rPr lang="en-GB" sz="2000" b="0">
                <a:solidFill>
                  <a:srgbClr val="000000"/>
                </a:solidFill>
                <a:latin typeface="Calibri"/>
                <a:cs typeface="Arial"/>
              </a:rPr>
              <a:t>Personalised online campus tour at </a:t>
            </a:r>
            <a:r>
              <a:rPr lang="en-GB" sz="2000" b="0">
                <a:solidFill>
                  <a:srgbClr val="000000"/>
                </a:solidFill>
                <a:latin typeface="Inter"/>
                <a:cs typeface="Arial"/>
                <a:hlinkClick r:id="rId3"/>
              </a:rPr>
              <a:t>https://www.stmarys.ac.uk/virtual-tour/explore.aspx</a:t>
            </a:r>
          </a:p>
        </p:txBody>
      </p:sp>
      <p:pic>
        <p:nvPicPr>
          <p:cNvPr id="4" name="Picture 3" descr="A group of people walking in a courtyard&#10;&#10;AI-generated content may be incorrect.">
            <a:extLst>
              <a:ext uri="{FF2B5EF4-FFF2-40B4-BE49-F238E27FC236}">
                <a16:creationId xmlns:a16="http://schemas.microsoft.com/office/drawing/2014/main" id="{62188999-7F95-BCCB-E9DB-F6553BC699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2616" y="1110060"/>
            <a:ext cx="5386191" cy="5744613"/>
          </a:xfrm>
          <a:prstGeom prst="rect">
            <a:avLst/>
          </a:prstGeom>
        </p:spPr>
      </p:pic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C15B50EC-DB60-6289-AD9A-2E9E80616E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9" y="5966083"/>
            <a:ext cx="891380" cy="442369"/>
          </a:xfrm>
          <a:prstGeom prst="rect">
            <a:avLst/>
          </a:prstGeom>
        </p:spPr>
      </p:pic>
      <p:pic>
        <p:nvPicPr>
          <p:cNvPr id="10" name="Picture 9" descr="A yellow number with text&#10;&#10;AI-generated content may be incorrect.">
            <a:extLst>
              <a:ext uri="{FF2B5EF4-FFF2-40B4-BE49-F238E27FC236}">
                <a16:creationId xmlns:a16="http://schemas.microsoft.com/office/drawing/2014/main" id="{581DDD15-7C3A-D2A4-34EB-1EB54F7623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663" y="6512584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5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7AA74-2CA4-D1E8-A2A7-3E72AA332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6DB20-552F-07C4-0552-022A7559B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53" y="677623"/>
            <a:ext cx="7294233" cy="719871"/>
          </a:xfrm>
        </p:spPr>
        <p:txBody>
          <a:bodyPr>
            <a:normAutofit/>
          </a:bodyPr>
          <a:lstStyle/>
          <a:p>
            <a:r>
              <a:rPr lang="en-GB">
                <a:latin typeface="Helvetica"/>
              </a:rPr>
              <a:t>Succeeding at St. Mary's – our top tips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8EBE6-7B30-DA91-9CCB-04EEF73BB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53" y="1447229"/>
            <a:ext cx="9802446" cy="47379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Join a sports club and/or student society: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3"/>
              </a:rPr>
              <a:t>www.stmaryssu.co.uk/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n-US" sz="2000" b="0">
              <a:latin typeface="Calibri"/>
            </a:endParaRPr>
          </a:p>
          <a:p>
            <a:pPr marL="342900" lvl="2" indent="-34290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Register with a doctor (GP) right away: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hlinkClick r:id="rId4"/>
              </a:rPr>
              <a:t>www.stmarys.ac.uk/international/student-life/%E2%80%8Baccessing-health-services.aspx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</a:t>
            </a:r>
          </a:p>
          <a:p>
            <a:pPr marL="342900" lvl="2" indent="-34290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Use study support early and often: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hlinkClick r:id="rId5"/>
              </a:rPr>
              <a:t>www.stmarys.ac.uk/student-support/learning-development/study-support.aspx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</a:t>
            </a:r>
          </a:p>
          <a:p>
            <a:pPr marL="342900" lvl="2" indent="-34290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Protect yourself by knowing our academic integrity rules (plagiarism, etc.):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hlinkClick r:id="rId6"/>
              </a:rPr>
              <a:t>stmarys.libguides.com/c.php?g=291307&amp;p=1940644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and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hlinkClick r:id="rId7"/>
              </a:rPr>
              <a:t>www.stmarys.ac.uk/policies/academic-regulations.aspx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</a:t>
            </a:r>
          </a:p>
          <a:p>
            <a:pPr marL="342900" lvl="2" indent="-34290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Explore London and the UK: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hlinkClick r:id="rId8"/>
              </a:rPr>
              <a:t>www.visitlondon.com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and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hlinkClick r:id="rId9"/>
              </a:rPr>
              <a:t>www.visitbritain.com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n-GB" sz="2000">
              <a:latin typeface="Calibri"/>
              <a:ea typeface="Calibri"/>
            </a:endParaRPr>
          </a:p>
        </p:txBody>
      </p:sp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727D5732-36E8-8821-D867-54C8E1121F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9" y="5966083"/>
            <a:ext cx="891380" cy="442369"/>
          </a:xfrm>
          <a:prstGeom prst="rect">
            <a:avLst/>
          </a:prstGeom>
        </p:spPr>
      </p:pic>
      <p:pic>
        <p:nvPicPr>
          <p:cNvPr id="9" name="Picture 8" descr="A yellow number with text&#10;&#10;AI-generated content may be incorrect.">
            <a:extLst>
              <a:ext uri="{FF2B5EF4-FFF2-40B4-BE49-F238E27FC236}">
                <a16:creationId xmlns:a16="http://schemas.microsoft.com/office/drawing/2014/main" id="{3910DE49-E280-C35D-A509-4D112E0D08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663" y="6512584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54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F05197-E8B3-E84F-9C4C-AEE30BF57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608E9-C38B-97BC-C8C3-5C3864B91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125" y="644525"/>
            <a:ext cx="4676192" cy="730874"/>
          </a:xfrm>
          <a:prstGeom prst="curvedUpArrow">
            <a:avLst/>
          </a:prstGeom>
        </p:spPr>
        <p:txBody>
          <a:bodyPr anchor="t">
            <a:normAutofit/>
          </a:bodyPr>
          <a:lstStyle/>
          <a:p>
            <a:r>
              <a:rPr lang="en-GB">
                <a:solidFill>
                  <a:schemeClr val="tx2">
                    <a:lumMod val="49000"/>
                    <a:lumOff val="51000"/>
                  </a:schemeClr>
                </a:solidFill>
                <a:latin typeface="Helvetica"/>
              </a:rPr>
              <a:t>Key contacts</a:t>
            </a:r>
            <a:endParaRPr lang="en-US">
              <a:solidFill>
                <a:schemeClr val="tx2">
                  <a:lumMod val="49000"/>
                  <a:lumOff val="51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C9071-8E9C-D347-FCB2-1EC6EF173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125" y="1379537"/>
            <a:ext cx="8837988" cy="468929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CAS and Admissions queries: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3"/>
              </a:rPr>
              <a:t>internationaladmissions@stmarys.ac.uk</a:t>
            </a: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Arrival support: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4"/>
              </a:rPr>
              <a:t>international@stmarys.ac.uk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 </a:t>
            </a: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Academic questions: Your Course Lead</a:t>
            </a: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Visa queries after you arrive, including BRP: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5"/>
              </a:rPr>
              <a:t>studentvisas@stmarys.ac.uk</a:t>
            </a: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Queries about University and private housing: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6"/>
              </a:rPr>
              <a:t>accommodation@stmarys.ac.uk</a:t>
            </a: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Problems logging into online resources: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7"/>
              </a:rPr>
              <a:t>helpdesk@stmarys.ac.uk</a:t>
            </a: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Wellbeing or disability support: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8"/>
              </a:rPr>
              <a:t>studentservices@stmarys.ac.uk</a:t>
            </a: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Tuition fee queries: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9"/>
              </a:rPr>
              <a:t>feesoffice@stmarys.ac.uk</a:t>
            </a: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Registration queries: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10"/>
              </a:rPr>
              <a:t>registryservices@stmarys.ac.uk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n-GB" sz="2000">
              <a:latin typeface="Calibri"/>
            </a:endParaRPr>
          </a:p>
        </p:txBody>
      </p:sp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B8FD5D02-C7E6-36A8-BFA9-11605FD3BFE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9" y="5966083"/>
            <a:ext cx="891380" cy="442369"/>
          </a:xfrm>
          <a:prstGeom prst="rect">
            <a:avLst/>
          </a:prstGeom>
        </p:spPr>
      </p:pic>
      <p:pic>
        <p:nvPicPr>
          <p:cNvPr id="9" name="Picture 8" descr="A yellow number with text&#10;&#10;AI-generated content may be incorrect.">
            <a:extLst>
              <a:ext uri="{FF2B5EF4-FFF2-40B4-BE49-F238E27FC236}">
                <a16:creationId xmlns:a16="http://schemas.microsoft.com/office/drawing/2014/main" id="{A6497884-E309-428C-9A78-F1099443B26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8663" y="6512584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3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71DEFA-BB92-2B78-AA56-B8B1A0DC1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09D6C-286B-1170-6C8C-C9CFE89C9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125" y="644525"/>
            <a:ext cx="4676192" cy="730874"/>
          </a:xfrm>
          <a:prstGeom prst="curvedUpArrow">
            <a:avLst/>
          </a:prstGeom>
        </p:spPr>
        <p:txBody>
          <a:bodyPr anchor="t">
            <a:normAutofit/>
          </a:bodyPr>
          <a:lstStyle/>
          <a:p>
            <a:r>
              <a:rPr lang="en-GB">
                <a:solidFill>
                  <a:schemeClr val="tx2">
                    <a:lumMod val="49000"/>
                    <a:lumOff val="51000"/>
                  </a:schemeClr>
                </a:solidFill>
                <a:latin typeface="Helvetica"/>
              </a:rPr>
              <a:t>Key contacts</a:t>
            </a:r>
            <a:endParaRPr lang="en-US">
              <a:solidFill>
                <a:schemeClr val="tx2">
                  <a:lumMod val="49000"/>
                  <a:lumOff val="51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E51327-A36D-745D-129F-6E6D8759F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125" y="1379537"/>
            <a:ext cx="8837988" cy="468929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International Admissions: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3"/>
              </a:rPr>
              <a:t>internationaladmissions@stmarys.ac.uk</a:t>
            </a: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South Asia team: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4"/>
              </a:rPr>
              <a:t>southasia@stmarys.ac.uk</a:t>
            </a: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Pakistan and Southeast Asia: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5"/>
              </a:rPr>
              <a:t>undaleeb.qazi@stmarys.ac.uk</a:t>
            </a: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Africa and Middle East: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6"/>
              </a:rPr>
              <a:t>gregory.barron@stmarys.ac.uk</a:t>
            </a: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The Americas: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7"/>
              </a:rPr>
              <a:t>bill.richards@stmarys.ac.uk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n-GB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635">
              <a:lnSpc>
                <a:spcPct val="120000"/>
              </a:lnSpc>
              <a:spcBef>
                <a:spcPts val="1001"/>
              </a:spcBef>
            </a:pP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</p:txBody>
      </p:sp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C26229AE-718E-FD48-360B-61C362B89A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9" y="5966083"/>
            <a:ext cx="891380" cy="442369"/>
          </a:xfrm>
          <a:prstGeom prst="rect">
            <a:avLst/>
          </a:prstGeom>
        </p:spPr>
      </p:pic>
      <p:pic>
        <p:nvPicPr>
          <p:cNvPr id="9" name="Picture 8" descr="A yellow number with text&#10;&#10;AI-generated content may be incorrect.">
            <a:extLst>
              <a:ext uri="{FF2B5EF4-FFF2-40B4-BE49-F238E27FC236}">
                <a16:creationId xmlns:a16="http://schemas.microsoft.com/office/drawing/2014/main" id="{BAB1EBAA-A3FA-7897-820E-8E14C1710B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8663" y="6512584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84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406">
            <a:extLst>
              <a:ext uri="{FF2B5EF4-FFF2-40B4-BE49-F238E27FC236}">
                <a16:creationId xmlns:a16="http://schemas.microsoft.com/office/drawing/2014/main" id="{146BFCB9-36EE-C9F5-67BC-835CE1FDA9AD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10" b="13932"/>
          <a:stretch/>
        </p:blipFill>
        <p:spPr>
          <a:xfrm>
            <a:off x="-4049" y="2249029"/>
            <a:ext cx="2033893" cy="2941908"/>
          </a:xfrm>
          <a:prstGeom prst="rect">
            <a:avLst/>
          </a:prstGeom>
        </p:spPr>
      </p:pic>
      <p:pic>
        <p:nvPicPr>
          <p:cNvPr id="3" name="object 414">
            <a:extLst>
              <a:ext uri="{FF2B5EF4-FFF2-40B4-BE49-F238E27FC236}">
                <a16:creationId xmlns:a16="http://schemas.microsoft.com/office/drawing/2014/main" id="{D3DC20F8-4E22-B77D-4CEB-F3042C5635C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6" b="15796"/>
          <a:stretch/>
        </p:blipFill>
        <p:spPr>
          <a:xfrm>
            <a:off x="2030917" y="1783789"/>
            <a:ext cx="2033893" cy="3895756"/>
          </a:xfrm>
          <a:prstGeom prst="rect">
            <a:avLst/>
          </a:prstGeom>
        </p:spPr>
      </p:pic>
      <p:pic>
        <p:nvPicPr>
          <p:cNvPr id="7" name="object 418">
            <a:extLst>
              <a:ext uri="{FF2B5EF4-FFF2-40B4-BE49-F238E27FC236}">
                <a16:creationId xmlns:a16="http://schemas.microsoft.com/office/drawing/2014/main" id="{D3D151C5-F65D-BB28-A322-024BDC0CC98A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10" b="682"/>
          <a:stretch/>
        </p:blipFill>
        <p:spPr>
          <a:xfrm>
            <a:off x="4063613" y="1967008"/>
            <a:ext cx="2033893" cy="3969828"/>
          </a:xfrm>
          <a:prstGeom prst="rect">
            <a:avLst/>
          </a:prstGeom>
        </p:spPr>
      </p:pic>
      <p:pic>
        <p:nvPicPr>
          <p:cNvPr id="8" name="object 416">
            <a:extLst>
              <a:ext uri="{FF2B5EF4-FFF2-40B4-BE49-F238E27FC236}">
                <a16:creationId xmlns:a16="http://schemas.microsoft.com/office/drawing/2014/main" id="{F5028A6C-E4C4-890E-C886-632EB3D2BCB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9" b="9979"/>
          <a:stretch/>
        </p:blipFill>
        <p:spPr>
          <a:xfrm>
            <a:off x="8127807" y="1417341"/>
            <a:ext cx="2033893" cy="4558362"/>
          </a:xfrm>
          <a:prstGeom prst="rect">
            <a:avLst/>
          </a:prstGeom>
        </p:spPr>
      </p:pic>
      <p:pic>
        <p:nvPicPr>
          <p:cNvPr id="9" name="object 419">
            <a:extLst>
              <a:ext uri="{FF2B5EF4-FFF2-40B4-BE49-F238E27FC236}">
                <a16:creationId xmlns:a16="http://schemas.microsoft.com/office/drawing/2014/main" id="{B44A95B9-E1D8-CBFA-2A27-E7DAD028D85F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83" b="19083"/>
          <a:stretch/>
        </p:blipFill>
        <p:spPr>
          <a:xfrm>
            <a:off x="10158108" y="2109624"/>
            <a:ext cx="2033893" cy="3521417"/>
          </a:xfrm>
          <a:prstGeom prst="rect">
            <a:avLst/>
          </a:prstGeom>
        </p:spPr>
      </p:pic>
      <p:pic>
        <p:nvPicPr>
          <p:cNvPr id="10" name="object 415">
            <a:extLst>
              <a:ext uri="{FF2B5EF4-FFF2-40B4-BE49-F238E27FC236}">
                <a16:creationId xmlns:a16="http://schemas.microsoft.com/office/drawing/2014/main" id="{CBEE344B-97DB-518C-D375-C7F7317EB358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6" b="23406"/>
          <a:stretch/>
        </p:blipFill>
        <p:spPr>
          <a:xfrm>
            <a:off x="6096309" y="2384586"/>
            <a:ext cx="2033893" cy="302903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0A88AF5-6B7D-4FD5-949C-AFBB20B31AA0}"/>
              </a:ext>
            </a:extLst>
          </p:cNvPr>
          <p:cNvSpPr txBox="1">
            <a:spLocks/>
          </p:cNvSpPr>
          <p:nvPr/>
        </p:nvSpPr>
        <p:spPr>
          <a:xfrm>
            <a:off x="2077092" y="2923134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/>
          </a:p>
          <a:p>
            <a:endParaRPr lang="en-GB" sz="3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FF494D-E1B4-C0F5-DF3D-439DB65C3377}"/>
              </a:ext>
            </a:extLst>
          </p:cNvPr>
          <p:cNvSpPr txBox="1">
            <a:spLocks/>
          </p:cNvSpPr>
          <p:nvPr/>
        </p:nvSpPr>
        <p:spPr>
          <a:xfrm>
            <a:off x="787544" y="2949828"/>
            <a:ext cx="10648191" cy="1693521"/>
          </a:xfrm>
          <a:custGeom>
            <a:avLst/>
            <a:gdLst/>
            <a:ahLst/>
            <a:cxnLst/>
            <a:rect l="l" t="t" r="r" b="b"/>
            <a:pathLst>
              <a:path w="10648191" h="1693521">
                <a:moveTo>
                  <a:pt x="10089113" y="1206487"/>
                </a:moveTo>
                <a:cubicBezTo>
                  <a:pt x="10141946" y="1206487"/>
                  <a:pt x="10188655" y="1225940"/>
                  <a:pt x="10229243" y="1264845"/>
                </a:cubicBezTo>
                <a:cubicBezTo>
                  <a:pt x="10269828" y="1303750"/>
                  <a:pt x="10290362" y="1350580"/>
                  <a:pt x="10290842" y="1405335"/>
                </a:cubicBezTo>
                <a:cubicBezTo>
                  <a:pt x="10290362" y="1442799"/>
                  <a:pt x="10280635" y="1476781"/>
                  <a:pt x="10261664" y="1507281"/>
                </a:cubicBezTo>
                <a:cubicBezTo>
                  <a:pt x="10242691" y="1537780"/>
                  <a:pt x="10218076" y="1562036"/>
                  <a:pt x="10187816" y="1580047"/>
                </a:cubicBezTo>
                <a:cubicBezTo>
                  <a:pt x="10157556" y="1598059"/>
                  <a:pt x="10124655" y="1607065"/>
                  <a:pt x="10089113" y="1607065"/>
                </a:cubicBezTo>
                <a:cubicBezTo>
                  <a:pt x="10033396" y="1607065"/>
                  <a:pt x="9985726" y="1587492"/>
                  <a:pt x="9946101" y="1548347"/>
                </a:cubicBezTo>
                <a:cubicBezTo>
                  <a:pt x="9906475" y="1509202"/>
                  <a:pt x="9886902" y="1461531"/>
                  <a:pt x="9887382" y="1405335"/>
                </a:cubicBezTo>
                <a:cubicBezTo>
                  <a:pt x="9886902" y="1350580"/>
                  <a:pt x="9906475" y="1303750"/>
                  <a:pt x="9946101" y="1264845"/>
                </a:cubicBezTo>
                <a:cubicBezTo>
                  <a:pt x="9985726" y="1225940"/>
                  <a:pt x="10033396" y="1206487"/>
                  <a:pt x="10089113" y="1206487"/>
                </a:cubicBezTo>
                <a:close/>
                <a:moveTo>
                  <a:pt x="6700702" y="751154"/>
                </a:moveTo>
                <a:cubicBezTo>
                  <a:pt x="6665159" y="751154"/>
                  <a:pt x="6634660" y="762442"/>
                  <a:pt x="6609203" y="785016"/>
                </a:cubicBezTo>
                <a:cubicBezTo>
                  <a:pt x="6583746" y="807591"/>
                  <a:pt x="6564294" y="839651"/>
                  <a:pt x="6550846" y="881198"/>
                </a:cubicBezTo>
                <a:cubicBezTo>
                  <a:pt x="6537397" y="922745"/>
                  <a:pt x="6530673" y="972577"/>
                  <a:pt x="6530673" y="1030694"/>
                </a:cubicBezTo>
                <a:cubicBezTo>
                  <a:pt x="6530673" y="1088331"/>
                  <a:pt x="6537397" y="1138043"/>
                  <a:pt x="6550846" y="1179830"/>
                </a:cubicBezTo>
                <a:cubicBezTo>
                  <a:pt x="6564294" y="1221617"/>
                  <a:pt x="6583746" y="1253798"/>
                  <a:pt x="6609203" y="1276372"/>
                </a:cubicBezTo>
                <a:cubicBezTo>
                  <a:pt x="6634660" y="1298947"/>
                  <a:pt x="6665159" y="1310234"/>
                  <a:pt x="6700702" y="1310234"/>
                </a:cubicBezTo>
                <a:cubicBezTo>
                  <a:pt x="6734323" y="1310234"/>
                  <a:pt x="6763382" y="1298947"/>
                  <a:pt x="6787878" y="1276372"/>
                </a:cubicBezTo>
                <a:cubicBezTo>
                  <a:pt x="6812374" y="1253798"/>
                  <a:pt x="6831346" y="1221617"/>
                  <a:pt x="6844794" y="1179830"/>
                </a:cubicBezTo>
                <a:cubicBezTo>
                  <a:pt x="6858242" y="1138043"/>
                  <a:pt x="6864968" y="1088331"/>
                  <a:pt x="6864968" y="1030694"/>
                </a:cubicBezTo>
                <a:cubicBezTo>
                  <a:pt x="6864968" y="972577"/>
                  <a:pt x="6858242" y="922745"/>
                  <a:pt x="6844794" y="881198"/>
                </a:cubicBezTo>
                <a:cubicBezTo>
                  <a:pt x="6831346" y="839651"/>
                  <a:pt x="6812374" y="807591"/>
                  <a:pt x="6787878" y="785016"/>
                </a:cubicBezTo>
                <a:cubicBezTo>
                  <a:pt x="6763382" y="762442"/>
                  <a:pt x="6734323" y="751154"/>
                  <a:pt x="6700702" y="751154"/>
                </a:cubicBezTo>
                <a:close/>
                <a:moveTo>
                  <a:pt x="3265939" y="742509"/>
                </a:moveTo>
                <a:cubicBezTo>
                  <a:pt x="3233758" y="742509"/>
                  <a:pt x="3204219" y="749353"/>
                  <a:pt x="3177321" y="763042"/>
                </a:cubicBezTo>
                <a:cubicBezTo>
                  <a:pt x="3150424" y="776731"/>
                  <a:pt x="3128931" y="795583"/>
                  <a:pt x="3112841" y="819598"/>
                </a:cubicBezTo>
                <a:cubicBezTo>
                  <a:pt x="3096750" y="843614"/>
                  <a:pt x="3088225" y="871712"/>
                  <a:pt x="3087264" y="903893"/>
                </a:cubicBezTo>
                <a:lnTo>
                  <a:pt x="3441732" y="903893"/>
                </a:lnTo>
                <a:cubicBezTo>
                  <a:pt x="3441251" y="872192"/>
                  <a:pt x="3433206" y="844214"/>
                  <a:pt x="3417596" y="819959"/>
                </a:cubicBezTo>
                <a:cubicBezTo>
                  <a:pt x="3401986" y="795703"/>
                  <a:pt x="3381093" y="776731"/>
                  <a:pt x="3354916" y="763042"/>
                </a:cubicBezTo>
                <a:cubicBezTo>
                  <a:pt x="3328739" y="749353"/>
                  <a:pt x="3299080" y="742509"/>
                  <a:pt x="3265939" y="742509"/>
                </a:cubicBezTo>
                <a:close/>
                <a:moveTo>
                  <a:pt x="5669377" y="477378"/>
                </a:moveTo>
                <a:lnTo>
                  <a:pt x="6067073" y="477378"/>
                </a:lnTo>
                <a:lnTo>
                  <a:pt x="6067073" y="1584010"/>
                </a:lnTo>
                <a:lnTo>
                  <a:pt x="5669377" y="1584010"/>
                </a:lnTo>
                <a:close/>
                <a:moveTo>
                  <a:pt x="1526003" y="477378"/>
                </a:moveTo>
                <a:lnTo>
                  <a:pt x="1923699" y="477378"/>
                </a:lnTo>
                <a:lnTo>
                  <a:pt x="1923699" y="1099859"/>
                </a:lnTo>
                <a:cubicBezTo>
                  <a:pt x="1924179" y="1154614"/>
                  <a:pt x="1938228" y="1197602"/>
                  <a:pt x="1965845" y="1228822"/>
                </a:cubicBezTo>
                <a:cubicBezTo>
                  <a:pt x="1993464" y="1260042"/>
                  <a:pt x="2032248" y="1275652"/>
                  <a:pt x="2082201" y="1275652"/>
                </a:cubicBezTo>
                <a:cubicBezTo>
                  <a:pt x="2115342" y="1275652"/>
                  <a:pt x="2144040" y="1268567"/>
                  <a:pt x="2168296" y="1254398"/>
                </a:cubicBezTo>
                <a:cubicBezTo>
                  <a:pt x="2192551" y="1240229"/>
                  <a:pt x="2211283" y="1220056"/>
                  <a:pt x="2224492" y="1193879"/>
                </a:cubicBezTo>
                <a:cubicBezTo>
                  <a:pt x="2237700" y="1167702"/>
                  <a:pt x="2244065" y="1136362"/>
                  <a:pt x="2243584" y="1099859"/>
                </a:cubicBezTo>
                <a:lnTo>
                  <a:pt x="2243584" y="477378"/>
                </a:lnTo>
                <a:lnTo>
                  <a:pt x="2641280" y="477378"/>
                </a:lnTo>
                <a:lnTo>
                  <a:pt x="2641280" y="1584010"/>
                </a:lnTo>
                <a:lnTo>
                  <a:pt x="2263757" y="1584010"/>
                </a:lnTo>
                <a:lnTo>
                  <a:pt x="2263757" y="1373635"/>
                </a:lnTo>
                <a:lnTo>
                  <a:pt x="2252230" y="1373635"/>
                </a:lnTo>
                <a:cubicBezTo>
                  <a:pt x="2228214" y="1444240"/>
                  <a:pt x="2186187" y="1499356"/>
                  <a:pt x="2126148" y="1538981"/>
                </a:cubicBezTo>
                <a:cubicBezTo>
                  <a:pt x="2066110" y="1578607"/>
                  <a:pt x="1994784" y="1598419"/>
                  <a:pt x="1912171" y="1598419"/>
                </a:cubicBezTo>
                <a:cubicBezTo>
                  <a:pt x="1834841" y="1598419"/>
                  <a:pt x="1767238" y="1580648"/>
                  <a:pt x="1709361" y="1545105"/>
                </a:cubicBezTo>
                <a:cubicBezTo>
                  <a:pt x="1651483" y="1509562"/>
                  <a:pt x="1606574" y="1460571"/>
                  <a:pt x="1574634" y="1398131"/>
                </a:cubicBezTo>
                <a:cubicBezTo>
                  <a:pt x="1542693" y="1335690"/>
                  <a:pt x="1526483" y="1264124"/>
                  <a:pt x="1526003" y="1183432"/>
                </a:cubicBezTo>
                <a:close/>
                <a:moveTo>
                  <a:pt x="9023436" y="462969"/>
                </a:moveTo>
                <a:cubicBezTo>
                  <a:pt x="9183378" y="462969"/>
                  <a:pt x="9309580" y="496110"/>
                  <a:pt x="9402038" y="562393"/>
                </a:cubicBezTo>
                <a:cubicBezTo>
                  <a:pt x="9494498" y="628676"/>
                  <a:pt x="9543130" y="720415"/>
                  <a:pt x="9547933" y="837610"/>
                </a:cubicBezTo>
                <a:lnTo>
                  <a:pt x="9181938" y="837610"/>
                </a:lnTo>
                <a:cubicBezTo>
                  <a:pt x="9180016" y="815035"/>
                  <a:pt x="9172091" y="795583"/>
                  <a:pt x="9158163" y="779252"/>
                </a:cubicBezTo>
                <a:cubicBezTo>
                  <a:pt x="9144233" y="762922"/>
                  <a:pt x="9126341" y="750314"/>
                  <a:pt x="9104488" y="741428"/>
                </a:cubicBezTo>
                <a:cubicBezTo>
                  <a:pt x="9082633" y="732542"/>
                  <a:pt x="9058498" y="728099"/>
                  <a:pt x="9032081" y="728099"/>
                </a:cubicBezTo>
                <a:cubicBezTo>
                  <a:pt x="8997979" y="728099"/>
                  <a:pt x="8968680" y="734344"/>
                  <a:pt x="8944185" y="746832"/>
                </a:cubicBezTo>
                <a:cubicBezTo>
                  <a:pt x="8919689" y="759320"/>
                  <a:pt x="8907680" y="777091"/>
                  <a:pt x="8908162" y="800146"/>
                </a:cubicBezTo>
                <a:cubicBezTo>
                  <a:pt x="8907680" y="816476"/>
                  <a:pt x="8914766" y="831606"/>
                  <a:pt x="8929415" y="845535"/>
                </a:cubicBezTo>
                <a:cubicBezTo>
                  <a:pt x="8944064" y="859464"/>
                  <a:pt x="8972523" y="870271"/>
                  <a:pt x="9014790" y="877956"/>
                </a:cubicBezTo>
                <a:lnTo>
                  <a:pt x="9239574" y="918302"/>
                </a:lnTo>
                <a:cubicBezTo>
                  <a:pt x="9352927" y="938955"/>
                  <a:pt x="9437342" y="973657"/>
                  <a:pt x="9492818" y="1022409"/>
                </a:cubicBezTo>
                <a:cubicBezTo>
                  <a:pt x="9548293" y="1071160"/>
                  <a:pt x="9576271" y="1136362"/>
                  <a:pt x="9576751" y="1218015"/>
                </a:cubicBezTo>
                <a:cubicBezTo>
                  <a:pt x="9576271" y="1296785"/>
                  <a:pt x="9552856" y="1365109"/>
                  <a:pt x="9506506" y="1422986"/>
                </a:cubicBezTo>
                <a:cubicBezTo>
                  <a:pt x="9460157" y="1480864"/>
                  <a:pt x="9396996" y="1525533"/>
                  <a:pt x="9317024" y="1556993"/>
                </a:cubicBezTo>
                <a:cubicBezTo>
                  <a:pt x="9237053" y="1588453"/>
                  <a:pt x="9145914" y="1604183"/>
                  <a:pt x="9043608" y="1604183"/>
                </a:cubicBezTo>
                <a:cubicBezTo>
                  <a:pt x="8874539" y="1604183"/>
                  <a:pt x="8742334" y="1569601"/>
                  <a:pt x="8646994" y="1500436"/>
                </a:cubicBezTo>
                <a:cubicBezTo>
                  <a:pt x="8551652" y="1431272"/>
                  <a:pt x="8498457" y="1340013"/>
                  <a:pt x="8487410" y="1226660"/>
                </a:cubicBezTo>
                <a:lnTo>
                  <a:pt x="8882225" y="1226660"/>
                </a:lnTo>
                <a:cubicBezTo>
                  <a:pt x="8887508" y="1261723"/>
                  <a:pt x="8904919" y="1288740"/>
                  <a:pt x="8934458" y="1307712"/>
                </a:cubicBezTo>
                <a:cubicBezTo>
                  <a:pt x="8963998" y="1326685"/>
                  <a:pt x="9001341" y="1336171"/>
                  <a:pt x="9046490" y="1336171"/>
                </a:cubicBezTo>
                <a:cubicBezTo>
                  <a:pt x="9082994" y="1336171"/>
                  <a:pt x="9113133" y="1329927"/>
                  <a:pt x="9136908" y="1317439"/>
                </a:cubicBezTo>
                <a:cubicBezTo>
                  <a:pt x="9160683" y="1304950"/>
                  <a:pt x="9172812" y="1287179"/>
                  <a:pt x="9173292" y="1264124"/>
                </a:cubicBezTo>
                <a:cubicBezTo>
                  <a:pt x="9172812" y="1242991"/>
                  <a:pt x="9162365" y="1226180"/>
                  <a:pt x="9141952" y="1213692"/>
                </a:cubicBezTo>
                <a:cubicBezTo>
                  <a:pt x="9121539" y="1201204"/>
                  <a:pt x="9089718" y="1191117"/>
                  <a:pt x="9046490" y="1183432"/>
                </a:cubicBezTo>
                <a:lnTo>
                  <a:pt x="8850524" y="1148850"/>
                </a:lnTo>
                <a:cubicBezTo>
                  <a:pt x="8737651" y="1129157"/>
                  <a:pt x="8653117" y="1091693"/>
                  <a:pt x="8596921" y="1036458"/>
                </a:cubicBezTo>
                <a:cubicBezTo>
                  <a:pt x="8540725" y="981222"/>
                  <a:pt x="8512867" y="910137"/>
                  <a:pt x="8513347" y="823201"/>
                </a:cubicBezTo>
                <a:cubicBezTo>
                  <a:pt x="8512867" y="746351"/>
                  <a:pt x="8533160" y="681149"/>
                  <a:pt x="8574226" y="627595"/>
                </a:cubicBezTo>
                <a:cubicBezTo>
                  <a:pt x="8615293" y="574040"/>
                  <a:pt x="8674130" y="533214"/>
                  <a:pt x="8750740" y="505116"/>
                </a:cubicBezTo>
                <a:cubicBezTo>
                  <a:pt x="8827349" y="477018"/>
                  <a:pt x="8918248" y="462969"/>
                  <a:pt x="9023436" y="462969"/>
                </a:cubicBezTo>
                <a:close/>
                <a:moveTo>
                  <a:pt x="8055836" y="462969"/>
                </a:moveTo>
                <a:cubicBezTo>
                  <a:pt x="8134126" y="462969"/>
                  <a:pt x="8202210" y="480860"/>
                  <a:pt x="8260087" y="516643"/>
                </a:cubicBezTo>
                <a:cubicBezTo>
                  <a:pt x="8317965" y="552426"/>
                  <a:pt x="8362874" y="601538"/>
                  <a:pt x="8394814" y="663978"/>
                </a:cubicBezTo>
                <a:cubicBezTo>
                  <a:pt x="8426755" y="726418"/>
                  <a:pt x="8442485" y="797744"/>
                  <a:pt x="8442004" y="877956"/>
                </a:cubicBezTo>
                <a:lnTo>
                  <a:pt x="8442004" y="1584010"/>
                </a:lnTo>
                <a:lnTo>
                  <a:pt x="8044308" y="1584010"/>
                </a:lnTo>
                <a:lnTo>
                  <a:pt x="8044308" y="961530"/>
                </a:lnTo>
                <a:cubicBezTo>
                  <a:pt x="8044789" y="906774"/>
                  <a:pt x="8030980" y="863787"/>
                  <a:pt x="8002882" y="832567"/>
                </a:cubicBezTo>
                <a:cubicBezTo>
                  <a:pt x="7974784" y="801347"/>
                  <a:pt x="7935758" y="785737"/>
                  <a:pt x="7885807" y="785737"/>
                </a:cubicBezTo>
                <a:cubicBezTo>
                  <a:pt x="7853146" y="785737"/>
                  <a:pt x="7824688" y="792821"/>
                  <a:pt x="7800432" y="806990"/>
                </a:cubicBezTo>
                <a:cubicBezTo>
                  <a:pt x="7776176" y="821159"/>
                  <a:pt x="7757564" y="841332"/>
                  <a:pt x="7744595" y="867509"/>
                </a:cubicBezTo>
                <a:cubicBezTo>
                  <a:pt x="7731628" y="893686"/>
                  <a:pt x="7724904" y="925026"/>
                  <a:pt x="7724423" y="961530"/>
                </a:cubicBezTo>
                <a:lnTo>
                  <a:pt x="7724423" y="1584010"/>
                </a:lnTo>
                <a:lnTo>
                  <a:pt x="7326727" y="1584010"/>
                </a:lnTo>
                <a:lnTo>
                  <a:pt x="7326727" y="477378"/>
                </a:lnTo>
                <a:lnTo>
                  <a:pt x="7704250" y="477378"/>
                </a:lnTo>
                <a:lnTo>
                  <a:pt x="7704250" y="687754"/>
                </a:lnTo>
                <a:lnTo>
                  <a:pt x="7715777" y="687754"/>
                </a:lnTo>
                <a:cubicBezTo>
                  <a:pt x="7739792" y="617628"/>
                  <a:pt x="7782180" y="562633"/>
                  <a:pt x="7842939" y="522767"/>
                </a:cubicBezTo>
                <a:cubicBezTo>
                  <a:pt x="7903698" y="482902"/>
                  <a:pt x="7974664" y="462969"/>
                  <a:pt x="8055836" y="462969"/>
                </a:cubicBezTo>
                <a:close/>
                <a:moveTo>
                  <a:pt x="6697820" y="462969"/>
                </a:moveTo>
                <a:cubicBezTo>
                  <a:pt x="6817897" y="462969"/>
                  <a:pt x="6920683" y="486864"/>
                  <a:pt x="7006179" y="534655"/>
                </a:cubicBezTo>
                <a:cubicBezTo>
                  <a:pt x="7091674" y="582446"/>
                  <a:pt x="7157235" y="649209"/>
                  <a:pt x="7202866" y="734944"/>
                </a:cubicBezTo>
                <a:cubicBezTo>
                  <a:pt x="7248494" y="820679"/>
                  <a:pt x="7271309" y="920223"/>
                  <a:pt x="7271309" y="1033576"/>
                </a:cubicBezTo>
                <a:cubicBezTo>
                  <a:pt x="7271309" y="1146929"/>
                  <a:pt x="7248494" y="1246473"/>
                  <a:pt x="7202866" y="1332208"/>
                </a:cubicBezTo>
                <a:cubicBezTo>
                  <a:pt x="7157235" y="1417943"/>
                  <a:pt x="7091674" y="1484706"/>
                  <a:pt x="7006179" y="1532497"/>
                </a:cubicBezTo>
                <a:cubicBezTo>
                  <a:pt x="6920683" y="1580288"/>
                  <a:pt x="6817897" y="1604183"/>
                  <a:pt x="6697820" y="1604183"/>
                </a:cubicBezTo>
                <a:cubicBezTo>
                  <a:pt x="6577743" y="1604183"/>
                  <a:pt x="6474957" y="1580288"/>
                  <a:pt x="6389462" y="1532497"/>
                </a:cubicBezTo>
                <a:cubicBezTo>
                  <a:pt x="6303967" y="1484706"/>
                  <a:pt x="6238405" y="1417943"/>
                  <a:pt x="6192776" y="1332208"/>
                </a:cubicBezTo>
                <a:cubicBezTo>
                  <a:pt x="6147146" y="1246473"/>
                  <a:pt x="6124331" y="1146929"/>
                  <a:pt x="6124331" y="1033576"/>
                </a:cubicBezTo>
                <a:cubicBezTo>
                  <a:pt x="6124331" y="920223"/>
                  <a:pt x="6147146" y="820679"/>
                  <a:pt x="6192776" y="734944"/>
                </a:cubicBezTo>
                <a:cubicBezTo>
                  <a:pt x="6238405" y="649209"/>
                  <a:pt x="6303967" y="582446"/>
                  <a:pt x="6389462" y="534655"/>
                </a:cubicBezTo>
                <a:cubicBezTo>
                  <a:pt x="6474957" y="486864"/>
                  <a:pt x="6577743" y="462969"/>
                  <a:pt x="6697820" y="462969"/>
                </a:cubicBezTo>
                <a:close/>
                <a:moveTo>
                  <a:pt x="4356186" y="462969"/>
                </a:moveTo>
                <a:cubicBezTo>
                  <a:pt x="4516129" y="462969"/>
                  <a:pt x="4642330" y="496110"/>
                  <a:pt x="4734790" y="562393"/>
                </a:cubicBezTo>
                <a:cubicBezTo>
                  <a:pt x="4827249" y="628676"/>
                  <a:pt x="4875880" y="720415"/>
                  <a:pt x="4880683" y="837610"/>
                </a:cubicBezTo>
                <a:lnTo>
                  <a:pt x="4514688" y="837610"/>
                </a:lnTo>
                <a:cubicBezTo>
                  <a:pt x="4512767" y="815035"/>
                  <a:pt x="4504842" y="795583"/>
                  <a:pt x="4490913" y="779252"/>
                </a:cubicBezTo>
                <a:cubicBezTo>
                  <a:pt x="4476983" y="762922"/>
                  <a:pt x="4459092" y="750314"/>
                  <a:pt x="4437238" y="741428"/>
                </a:cubicBezTo>
                <a:cubicBezTo>
                  <a:pt x="4415384" y="732542"/>
                  <a:pt x="4391248" y="728099"/>
                  <a:pt x="4364832" y="728099"/>
                </a:cubicBezTo>
                <a:cubicBezTo>
                  <a:pt x="4330729" y="728099"/>
                  <a:pt x="4301431" y="734344"/>
                  <a:pt x="4276935" y="746832"/>
                </a:cubicBezTo>
                <a:cubicBezTo>
                  <a:pt x="4252440" y="759320"/>
                  <a:pt x="4240432" y="777091"/>
                  <a:pt x="4240912" y="800146"/>
                </a:cubicBezTo>
                <a:cubicBezTo>
                  <a:pt x="4240432" y="816476"/>
                  <a:pt x="4247516" y="831606"/>
                  <a:pt x="4262165" y="845535"/>
                </a:cubicBezTo>
                <a:cubicBezTo>
                  <a:pt x="4276815" y="859464"/>
                  <a:pt x="4305274" y="870271"/>
                  <a:pt x="4347541" y="877956"/>
                </a:cubicBezTo>
                <a:lnTo>
                  <a:pt x="4572325" y="918302"/>
                </a:lnTo>
                <a:cubicBezTo>
                  <a:pt x="4685678" y="938955"/>
                  <a:pt x="4770092" y="973657"/>
                  <a:pt x="4825568" y="1022409"/>
                </a:cubicBezTo>
                <a:cubicBezTo>
                  <a:pt x="4881044" y="1071160"/>
                  <a:pt x="4909022" y="1136362"/>
                  <a:pt x="4909502" y="1218015"/>
                </a:cubicBezTo>
                <a:cubicBezTo>
                  <a:pt x="4909022" y="1296785"/>
                  <a:pt x="4885607" y="1365109"/>
                  <a:pt x="4839257" y="1422986"/>
                </a:cubicBezTo>
                <a:cubicBezTo>
                  <a:pt x="4792907" y="1480864"/>
                  <a:pt x="4729746" y="1525533"/>
                  <a:pt x="4649775" y="1556993"/>
                </a:cubicBezTo>
                <a:cubicBezTo>
                  <a:pt x="4569803" y="1588453"/>
                  <a:pt x="4478665" y="1604183"/>
                  <a:pt x="4376359" y="1604183"/>
                </a:cubicBezTo>
                <a:cubicBezTo>
                  <a:pt x="4207291" y="1604183"/>
                  <a:pt x="4075086" y="1569601"/>
                  <a:pt x="3979744" y="1500436"/>
                </a:cubicBezTo>
                <a:cubicBezTo>
                  <a:pt x="3884403" y="1431272"/>
                  <a:pt x="3831208" y="1340013"/>
                  <a:pt x="3820161" y="1226660"/>
                </a:cubicBezTo>
                <a:lnTo>
                  <a:pt x="4214975" y="1226660"/>
                </a:lnTo>
                <a:cubicBezTo>
                  <a:pt x="4220259" y="1261723"/>
                  <a:pt x="4237670" y="1288740"/>
                  <a:pt x="4267208" y="1307712"/>
                </a:cubicBezTo>
                <a:cubicBezTo>
                  <a:pt x="4296747" y="1326685"/>
                  <a:pt x="4334092" y="1336171"/>
                  <a:pt x="4379241" y="1336171"/>
                </a:cubicBezTo>
                <a:cubicBezTo>
                  <a:pt x="4415744" y="1336171"/>
                  <a:pt x="4445884" y="1329927"/>
                  <a:pt x="4469659" y="1317439"/>
                </a:cubicBezTo>
                <a:cubicBezTo>
                  <a:pt x="4493434" y="1304950"/>
                  <a:pt x="4505562" y="1287179"/>
                  <a:pt x="4506043" y="1264124"/>
                </a:cubicBezTo>
                <a:cubicBezTo>
                  <a:pt x="4505562" y="1242991"/>
                  <a:pt x="4495115" y="1226180"/>
                  <a:pt x="4474702" y="1213692"/>
                </a:cubicBezTo>
                <a:cubicBezTo>
                  <a:pt x="4454289" y="1201204"/>
                  <a:pt x="4422469" y="1191117"/>
                  <a:pt x="4379241" y="1183432"/>
                </a:cubicBezTo>
                <a:lnTo>
                  <a:pt x="4183275" y="1148850"/>
                </a:lnTo>
                <a:cubicBezTo>
                  <a:pt x="4070402" y="1129157"/>
                  <a:pt x="3985869" y="1091693"/>
                  <a:pt x="3929672" y="1036458"/>
                </a:cubicBezTo>
                <a:cubicBezTo>
                  <a:pt x="3873476" y="981222"/>
                  <a:pt x="3845617" y="910137"/>
                  <a:pt x="3846098" y="823201"/>
                </a:cubicBezTo>
                <a:cubicBezTo>
                  <a:pt x="3845617" y="746351"/>
                  <a:pt x="3865911" y="681149"/>
                  <a:pt x="3906977" y="627595"/>
                </a:cubicBezTo>
                <a:cubicBezTo>
                  <a:pt x="3948043" y="574040"/>
                  <a:pt x="4006881" y="533214"/>
                  <a:pt x="4083491" y="505116"/>
                </a:cubicBezTo>
                <a:cubicBezTo>
                  <a:pt x="4160100" y="477018"/>
                  <a:pt x="4250999" y="462969"/>
                  <a:pt x="4356186" y="462969"/>
                </a:cubicBezTo>
                <a:close/>
                <a:moveTo>
                  <a:pt x="3257293" y="462969"/>
                </a:moveTo>
                <a:cubicBezTo>
                  <a:pt x="3340867" y="462969"/>
                  <a:pt x="3416516" y="475937"/>
                  <a:pt x="3484239" y="501874"/>
                </a:cubicBezTo>
                <a:cubicBezTo>
                  <a:pt x="3551963" y="527811"/>
                  <a:pt x="3609840" y="565395"/>
                  <a:pt x="3657871" y="614626"/>
                </a:cubicBezTo>
                <a:cubicBezTo>
                  <a:pt x="3705901" y="663858"/>
                  <a:pt x="3742885" y="723537"/>
                  <a:pt x="3768822" y="793662"/>
                </a:cubicBezTo>
                <a:cubicBezTo>
                  <a:pt x="3794759" y="863787"/>
                  <a:pt x="3807727" y="942798"/>
                  <a:pt x="3807727" y="1030694"/>
                </a:cubicBezTo>
                <a:lnTo>
                  <a:pt x="3807727" y="1122913"/>
                </a:lnTo>
                <a:lnTo>
                  <a:pt x="3087264" y="1122913"/>
                </a:lnTo>
                <a:lnTo>
                  <a:pt x="3087264" y="1140205"/>
                </a:lnTo>
                <a:cubicBezTo>
                  <a:pt x="3087264" y="1175747"/>
                  <a:pt x="3094709" y="1207448"/>
                  <a:pt x="3109598" y="1235306"/>
                </a:cubicBezTo>
                <a:cubicBezTo>
                  <a:pt x="3124488" y="1263164"/>
                  <a:pt x="3145862" y="1285018"/>
                  <a:pt x="3173719" y="1300868"/>
                </a:cubicBezTo>
                <a:cubicBezTo>
                  <a:pt x="3201578" y="1316718"/>
                  <a:pt x="3235199" y="1324643"/>
                  <a:pt x="3274584" y="1324643"/>
                </a:cubicBezTo>
                <a:cubicBezTo>
                  <a:pt x="3301962" y="1324643"/>
                  <a:pt x="3327058" y="1320801"/>
                  <a:pt x="3349873" y="1313116"/>
                </a:cubicBezTo>
                <a:cubicBezTo>
                  <a:pt x="3372687" y="1305431"/>
                  <a:pt x="3392260" y="1294264"/>
                  <a:pt x="3408591" y="1279614"/>
                </a:cubicBezTo>
                <a:cubicBezTo>
                  <a:pt x="3424921" y="1264965"/>
                  <a:pt x="3436929" y="1247313"/>
                  <a:pt x="3444614" y="1226660"/>
                </a:cubicBezTo>
                <a:lnTo>
                  <a:pt x="3807727" y="1226660"/>
                </a:lnTo>
                <a:cubicBezTo>
                  <a:pt x="3795239" y="1303510"/>
                  <a:pt x="3765700" y="1370152"/>
                  <a:pt x="3719111" y="1426589"/>
                </a:cubicBezTo>
                <a:cubicBezTo>
                  <a:pt x="3672520" y="1483025"/>
                  <a:pt x="3610921" y="1526733"/>
                  <a:pt x="3534311" y="1557713"/>
                </a:cubicBezTo>
                <a:cubicBezTo>
                  <a:pt x="3457701" y="1588693"/>
                  <a:pt x="3368245" y="1604183"/>
                  <a:pt x="3265939" y="1604183"/>
                </a:cubicBezTo>
                <a:cubicBezTo>
                  <a:pt x="3147783" y="1604183"/>
                  <a:pt x="3046078" y="1581488"/>
                  <a:pt x="2960823" y="1536099"/>
                </a:cubicBezTo>
                <a:cubicBezTo>
                  <a:pt x="2875568" y="1490710"/>
                  <a:pt x="2810006" y="1425388"/>
                  <a:pt x="2764136" y="1340133"/>
                </a:cubicBezTo>
                <a:cubicBezTo>
                  <a:pt x="2718266" y="1254878"/>
                  <a:pt x="2695332" y="1152693"/>
                  <a:pt x="2695332" y="1033576"/>
                </a:cubicBezTo>
                <a:cubicBezTo>
                  <a:pt x="2695332" y="919263"/>
                  <a:pt x="2718386" y="819358"/>
                  <a:pt x="2764496" y="733863"/>
                </a:cubicBezTo>
                <a:cubicBezTo>
                  <a:pt x="2810606" y="648368"/>
                  <a:pt x="2875688" y="581845"/>
                  <a:pt x="2959742" y="534295"/>
                </a:cubicBezTo>
                <a:cubicBezTo>
                  <a:pt x="3043796" y="486744"/>
                  <a:pt x="3142980" y="462969"/>
                  <a:pt x="3257293" y="462969"/>
                </a:cubicBezTo>
                <a:close/>
                <a:moveTo>
                  <a:pt x="717582" y="437032"/>
                </a:moveTo>
                <a:cubicBezTo>
                  <a:pt x="651299" y="437032"/>
                  <a:pt x="595463" y="452762"/>
                  <a:pt x="550074" y="484223"/>
                </a:cubicBezTo>
                <a:cubicBezTo>
                  <a:pt x="504685" y="515683"/>
                  <a:pt x="470343" y="561793"/>
                  <a:pt x="447048" y="622552"/>
                </a:cubicBezTo>
                <a:cubicBezTo>
                  <a:pt x="423753" y="683311"/>
                  <a:pt x="412106" y="757879"/>
                  <a:pt x="412106" y="846256"/>
                </a:cubicBezTo>
                <a:cubicBezTo>
                  <a:pt x="412106" y="934632"/>
                  <a:pt x="423753" y="1009200"/>
                  <a:pt x="447048" y="1069959"/>
                </a:cubicBezTo>
                <a:cubicBezTo>
                  <a:pt x="470343" y="1130719"/>
                  <a:pt x="504685" y="1176828"/>
                  <a:pt x="550074" y="1208288"/>
                </a:cubicBezTo>
                <a:cubicBezTo>
                  <a:pt x="595463" y="1239749"/>
                  <a:pt x="651299" y="1255479"/>
                  <a:pt x="717582" y="1255479"/>
                </a:cubicBezTo>
                <a:lnTo>
                  <a:pt x="740677" y="1254052"/>
                </a:lnTo>
                <a:lnTo>
                  <a:pt x="576371" y="1036458"/>
                </a:lnTo>
                <a:lnTo>
                  <a:pt x="887611" y="1036458"/>
                </a:lnTo>
                <a:lnTo>
                  <a:pt x="959607" y="1126914"/>
                </a:lnTo>
                <a:lnTo>
                  <a:pt x="968573" y="1112782"/>
                </a:lnTo>
                <a:cubicBezTo>
                  <a:pt x="975778" y="1099423"/>
                  <a:pt x="982292" y="1085149"/>
                  <a:pt x="988116" y="1069959"/>
                </a:cubicBezTo>
                <a:cubicBezTo>
                  <a:pt x="1011411" y="1009200"/>
                  <a:pt x="1023059" y="934632"/>
                  <a:pt x="1023059" y="846256"/>
                </a:cubicBezTo>
                <a:cubicBezTo>
                  <a:pt x="1023059" y="757879"/>
                  <a:pt x="1011411" y="683311"/>
                  <a:pt x="988116" y="622552"/>
                </a:cubicBezTo>
                <a:cubicBezTo>
                  <a:pt x="964821" y="561793"/>
                  <a:pt x="930479" y="515683"/>
                  <a:pt x="885090" y="484223"/>
                </a:cubicBezTo>
                <a:cubicBezTo>
                  <a:pt x="839701" y="452762"/>
                  <a:pt x="783864" y="437032"/>
                  <a:pt x="717582" y="437032"/>
                </a:cubicBezTo>
                <a:close/>
                <a:moveTo>
                  <a:pt x="5027048" y="212248"/>
                </a:moveTo>
                <a:lnTo>
                  <a:pt x="5424745" y="212248"/>
                </a:lnTo>
                <a:lnTo>
                  <a:pt x="5424745" y="477378"/>
                </a:lnTo>
                <a:lnTo>
                  <a:pt x="5614947" y="477378"/>
                </a:lnTo>
                <a:lnTo>
                  <a:pt x="5614947" y="765564"/>
                </a:lnTo>
                <a:lnTo>
                  <a:pt x="5424745" y="765564"/>
                </a:lnTo>
                <a:lnTo>
                  <a:pt x="5424745" y="1228101"/>
                </a:lnTo>
                <a:cubicBezTo>
                  <a:pt x="5424745" y="1243471"/>
                  <a:pt x="5427386" y="1256319"/>
                  <a:pt x="5432670" y="1266646"/>
                </a:cubicBezTo>
                <a:cubicBezTo>
                  <a:pt x="5437953" y="1276973"/>
                  <a:pt x="5446118" y="1284658"/>
                  <a:pt x="5457165" y="1289701"/>
                </a:cubicBezTo>
                <a:cubicBezTo>
                  <a:pt x="5468212" y="1294744"/>
                  <a:pt x="5482382" y="1297266"/>
                  <a:pt x="5499673" y="1297266"/>
                </a:cubicBezTo>
                <a:cubicBezTo>
                  <a:pt x="5511681" y="1297266"/>
                  <a:pt x="5525730" y="1295825"/>
                  <a:pt x="5541820" y="1292943"/>
                </a:cubicBezTo>
                <a:cubicBezTo>
                  <a:pt x="5557910" y="1290061"/>
                  <a:pt x="5569798" y="1287659"/>
                  <a:pt x="5577483" y="1285738"/>
                </a:cubicBezTo>
                <a:lnTo>
                  <a:pt x="5635119" y="1565278"/>
                </a:lnTo>
                <a:cubicBezTo>
                  <a:pt x="5617348" y="1570561"/>
                  <a:pt x="5592012" y="1577046"/>
                  <a:pt x="5559111" y="1584730"/>
                </a:cubicBezTo>
                <a:cubicBezTo>
                  <a:pt x="5526210" y="1592415"/>
                  <a:pt x="5487185" y="1597459"/>
                  <a:pt x="5442035" y="1599860"/>
                </a:cubicBezTo>
                <a:cubicBezTo>
                  <a:pt x="5350777" y="1604663"/>
                  <a:pt x="5274168" y="1595177"/>
                  <a:pt x="5212208" y="1571402"/>
                </a:cubicBezTo>
                <a:cubicBezTo>
                  <a:pt x="5150248" y="1547627"/>
                  <a:pt x="5103658" y="1510042"/>
                  <a:pt x="5072438" y="1458649"/>
                </a:cubicBezTo>
                <a:cubicBezTo>
                  <a:pt x="5041218" y="1407256"/>
                  <a:pt x="5026088" y="1342895"/>
                  <a:pt x="5027048" y="1265565"/>
                </a:cubicBezTo>
                <a:lnTo>
                  <a:pt x="5027048" y="765564"/>
                </a:lnTo>
                <a:lnTo>
                  <a:pt x="4885838" y="765564"/>
                </a:lnTo>
                <a:lnTo>
                  <a:pt x="4885838" y="477378"/>
                </a:lnTo>
                <a:lnTo>
                  <a:pt x="5027048" y="477378"/>
                </a:lnTo>
                <a:close/>
                <a:moveTo>
                  <a:pt x="10112167" y="88328"/>
                </a:moveTo>
                <a:cubicBezTo>
                  <a:pt x="10214953" y="88328"/>
                  <a:pt x="10306692" y="103338"/>
                  <a:pt x="10387384" y="133357"/>
                </a:cubicBezTo>
                <a:cubicBezTo>
                  <a:pt x="10468076" y="163376"/>
                  <a:pt x="10531717" y="208525"/>
                  <a:pt x="10578307" y="268804"/>
                </a:cubicBezTo>
                <a:cubicBezTo>
                  <a:pt x="10624896" y="329083"/>
                  <a:pt x="10648191" y="404371"/>
                  <a:pt x="10648191" y="494669"/>
                </a:cubicBezTo>
                <a:cubicBezTo>
                  <a:pt x="10648191" y="552787"/>
                  <a:pt x="10638225" y="603820"/>
                  <a:pt x="10618293" y="647768"/>
                </a:cubicBezTo>
                <a:cubicBezTo>
                  <a:pt x="10598360" y="691716"/>
                  <a:pt x="10570743" y="730381"/>
                  <a:pt x="10535439" y="763762"/>
                </a:cubicBezTo>
                <a:cubicBezTo>
                  <a:pt x="10500136" y="797144"/>
                  <a:pt x="10458949" y="827524"/>
                  <a:pt x="10411880" y="854901"/>
                </a:cubicBezTo>
                <a:cubicBezTo>
                  <a:pt x="10377297" y="875074"/>
                  <a:pt x="10348239" y="895847"/>
                  <a:pt x="10324704" y="917221"/>
                </a:cubicBezTo>
                <a:cubicBezTo>
                  <a:pt x="10301168" y="938595"/>
                  <a:pt x="10283397" y="962851"/>
                  <a:pt x="10271390" y="989988"/>
                </a:cubicBezTo>
                <a:cubicBezTo>
                  <a:pt x="10259381" y="1017125"/>
                  <a:pt x="10253378" y="1049906"/>
                  <a:pt x="10253378" y="1088331"/>
                </a:cubicBezTo>
                <a:lnTo>
                  <a:pt x="10253378" y="1122913"/>
                </a:lnTo>
                <a:lnTo>
                  <a:pt x="9913319" y="1122913"/>
                </a:lnTo>
                <a:lnTo>
                  <a:pt x="9913319" y="1088331"/>
                </a:lnTo>
                <a:cubicBezTo>
                  <a:pt x="9913319" y="1009080"/>
                  <a:pt x="9919563" y="945920"/>
                  <a:pt x="9932051" y="898849"/>
                </a:cubicBezTo>
                <a:cubicBezTo>
                  <a:pt x="9944539" y="851779"/>
                  <a:pt x="9963031" y="813955"/>
                  <a:pt x="9987527" y="785376"/>
                </a:cubicBezTo>
                <a:cubicBezTo>
                  <a:pt x="10012023" y="756798"/>
                  <a:pt x="10042041" y="730981"/>
                  <a:pt x="10077584" y="707927"/>
                </a:cubicBezTo>
                <a:cubicBezTo>
                  <a:pt x="10108324" y="687754"/>
                  <a:pt x="10135823" y="668301"/>
                  <a:pt x="10160078" y="649569"/>
                </a:cubicBezTo>
                <a:cubicBezTo>
                  <a:pt x="10184334" y="630837"/>
                  <a:pt x="10203545" y="610904"/>
                  <a:pt x="10217715" y="589770"/>
                </a:cubicBezTo>
                <a:cubicBezTo>
                  <a:pt x="10231884" y="568637"/>
                  <a:pt x="10238969" y="544622"/>
                  <a:pt x="10238969" y="517724"/>
                </a:cubicBezTo>
                <a:cubicBezTo>
                  <a:pt x="10238969" y="493709"/>
                  <a:pt x="10233205" y="472575"/>
                  <a:pt x="10221678" y="454323"/>
                </a:cubicBezTo>
                <a:cubicBezTo>
                  <a:pt x="10210151" y="436072"/>
                  <a:pt x="10194540" y="421903"/>
                  <a:pt x="10174847" y="411816"/>
                </a:cubicBezTo>
                <a:cubicBezTo>
                  <a:pt x="10155154" y="401730"/>
                  <a:pt x="10133301" y="396686"/>
                  <a:pt x="10109285" y="396686"/>
                </a:cubicBezTo>
                <a:cubicBezTo>
                  <a:pt x="10083349" y="396686"/>
                  <a:pt x="10059453" y="402690"/>
                  <a:pt x="10037600" y="414698"/>
                </a:cubicBezTo>
                <a:cubicBezTo>
                  <a:pt x="10015745" y="426706"/>
                  <a:pt x="9998214" y="443276"/>
                  <a:pt x="9985005" y="464410"/>
                </a:cubicBezTo>
                <a:cubicBezTo>
                  <a:pt x="9971797" y="485543"/>
                  <a:pt x="9965192" y="510039"/>
                  <a:pt x="9965192" y="537897"/>
                </a:cubicBezTo>
                <a:lnTo>
                  <a:pt x="9596316" y="537897"/>
                </a:lnTo>
                <a:cubicBezTo>
                  <a:pt x="9597276" y="432229"/>
                  <a:pt x="9621291" y="346374"/>
                  <a:pt x="9668362" y="280331"/>
                </a:cubicBezTo>
                <a:cubicBezTo>
                  <a:pt x="9715432" y="214289"/>
                  <a:pt x="9777872" y="165778"/>
                  <a:pt x="9855682" y="134798"/>
                </a:cubicBezTo>
                <a:cubicBezTo>
                  <a:pt x="9933492" y="103818"/>
                  <a:pt x="10018987" y="88328"/>
                  <a:pt x="10112167" y="88328"/>
                </a:cubicBezTo>
                <a:close/>
                <a:moveTo>
                  <a:pt x="717582" y="88328"/>
                </a:moveTo>
                <a:cubicBezTo>
                  <a:pt x="851108" y="88328"/>
                  <a:pt x="972146" y="117267"/>
                  <a:pt x="1080695" y="175144"/>
                </a:cubicBezTo>
                <a:cubicBezTo>
                  <a:pt x="1189245" y="233021"/>
                  <a:pt x="1275461" y="318276"/>
                  <a:pt x="1339342" y="430908"/>
                </a:cubicBezTo>
                <a:cubicBezTo>
                  <a:pt x="1403223" y="543541"/>
                  <a:pt x="1435163" y="681990"/>
                  <a:pt x="1435163" y="846256"/>
                </a:cubicBezTo>
                <a:cubicBezTo>
                  <a:pt x="1435163" y="1010521"/>
                  <a:pt x="1403223" y="1148970"/>
                  <a:pt x="1339342" y="1261603"/>
                </a:cubicBezTo>
                <a:cubicBezTo>
                  <a:pt x="1307401" y="1317919"/>
                  <a:pt x="1269877" y="1367391"/>
                  <a:pt x="1226769" y="1410018"/>
                </a:cubicBezTo>
                <a:lnTo>
                  <a:pt x="1213613" y="1422114"/>
                </a:lnTo>
                <a:lnTo>
                  <a:pt x="1438045" y="1693521"/>
                </a:lnTo>
                <a:lnTo>
                  <a:pt x="1083577" y="1693521"/>
                </a:lnTo>
                <a:lnTo>
                  <a:pt x="972151" y="1563827"/>
                </a:lnTo>
                <a:lnTo>
                  <a:pt x="953308" y="1570271"/>
                </a:lnTo>
                <a:cubicBezTo>
                  <a:pt x="879611" y="1592879"/>
                  <a:pt x="801035" y="1604183"/>
                  <a:pt x="717582" y="1604183"/>
                </a:cubicBezTo>
                <a:cubicBezTo>
                  <a:pt x="583096" y="1604183"/>
                  <a:pt x="461697" y="1575004"/>
                  <a:pt x="353388" y="1516647"/>
                </a:cubicBezTo>
                <a:cubicBezTo>
                  <a:pt x="245078" y="1458289"/>
                  <a:pt x="159103" y="1372794"/>
                  <a:pt x="95462" y="1260162"/>
                </a:cubicBezTo>
                <a:cubicBezTo>
                  <a:pt x="31821" y="1147529"/>
                  <a:pt x="0" y="1009561"/>
                  <a:pt x="0" y="846256"/>
                </a:cubicBezTo>
                <a:cubicBezTo>
                  <a:pt x="0" y="681990"/>
                  <a:pt x="31821" y="543541"/>
                  <a:pt x="95462" y="430908"/>
                </a:cubicBezTo>
                <a:cubicBezTo>
                  <a:pt x="159103" y="318276"/>
                  <a:pt x="245078" y="233021"/>
                  <a:pt x="353388" y="175144"/>
                </a:cubicBezTo>
                <a:cubicBezTo>
                  <a:pt x="461697" y="117267"/>
                  <a:pt x="583096" y="88328"/>
                  <a:pt x="717582" y="88328"/>
                </a:cubicBezTo>
                <a:close/>
                <a:moveTo>
                  <a:pt x="5862550" y="0"/>
                </a:moveTo>
                <a:lnTo>
                  <a:pt x="5873935" y="0"/>
                </a:lnTo>
                <a:lnTo>
                  <a:pt x="5943604" y="12319"/>
                </a:lnTo>
                <a:cubicBezTo>
                  <a:pt x="5966719" y="21205"/>
                  <a:pt x="5987822" y="34533"/>
                  <a:pt x="6006914" y="52305"/>
                </a:cubicBezTo>
                <a:cubicBezTo>
                  <a:pt x="6045099" y="87848"/>
                  <a:pt x="6064192" y="130595"/>
                  <a:pt x="6064192" y="180547"/>
                </a:cubicBezTo>
                <a:cubicBezTo>
                  <a:pt x="6064192" y="230499"/>
                  <a:pt x="6045099" y="273247"/>
                  <a:pt x="6006914" y="308790"/>
                </a:cubicBezTo>
                <a:cubicBezTo>
                  <a:pt x="5968730" y="344333"/>
                  <a:pt x="5922740" y="362104"/>
                  <a:pt x="5868946" y="362104"/>
                </a:cubicBezTo>
                <a:cubicBezTo>
                  <a:pt x="5814671" y="362104"/>
                  <a:pt x="5768321" y="344333"/>
                  <a:pt x="5729896" y="308790"/>
                </a:cubicBezTo>
                <a:cubicBezTo>
                  <a:pt x="5691471" y="273247"/>
                  <a:pt x="5672259" y="230499"/>
                  <a:pt x="5672259" y="180547"/>
                </a:cubicBezTo>
                <a:cubicBezTo>
                  <a:pt x="5672259" y="130595"/>
                  <a:pt x="5691472" y="87848"/>
                  <a:pt x="5729896" y="52305"/>
                </a:cubicBezTo>
                <a:cubicBezTo>
                  <a:pt x="5749109" y="34533"/>
                  <a:pt x="5770242" y="21205"/>
                  <a:pt x="5793297" y="12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GB">
              <a:ea typeface="Calibri"/>
              <a:cs typeface="Calibri"/>
            </a:endParaRPr>
          </a:p>
        </p:txBody>
      </p:sp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8B4D64C6-5280-3BE8-CA53-9661A82E0D8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488" y="402046"/>
            <a:ext cx="1581493" cy="80180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BAB5562-E120-9EAC-B647-5AA265FB4778}"/>
              </a:ext>
            </a:extLst>
          </p:cNvPr>
          <p:cNvSpPr txBox="1"/>
          <p:nvPr/>
        </p:nvSpPr>
        <p:spPr>
          <a:xfrm>
            <a:off x="3094892" y="6049108"/>
            <a:ext cx="573649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3200" b="1">
                <a:solidFill>
                  <a:schemeClr val="tx2">
                    <a:lumMod val="49000"/>
                    <a:lumOff val="51000"/>
                  </a:schemeClr>
                </a:solidFill>
                <a:latin typeface="Helvetica"/>
                <a:ea typeface="Calibri"/>
                <a:cs typeface="Calibri"/>
              </a:rPr>
              <a:t>Q&amp;A at end of session</a:t>
            </a:r>
            <a:endParaRPr lang="en-US">
              <a:solidFill>
                <a:schemeClr val="tx2">
                  <a:lumMod val="49000"/>
                  <a:lumOff val="51000"/>
                </a:schemeClr>
              </a:solidFill>
            </a:endParaRPr>
          </a:p>
        </p:txBody>
      </p:sp>
      <p:pic>
        <p:nvPicPr>
          <p:cNvPr id="13" name="Picture 12" descr="A yellow number with text&#10;&#10;AI-generated content may be incorrect.">
            <a:extLst>
              <a:ext uri="{FF2B5EF4-FFF2-40B4-BE49-F238E27FC236}">
                <a16:creationId xmlns:a16="http://schemas.microsoft.com/office/drawing/2014/main" id="{93B478AE-0DF3-41C6-3D08-B6F571BF96D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63493" y="1207339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01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n aerial view of a sports field&#10;&#10;Description automatically generated">
            <a:extLst>
              <a:ext uri="{FF2B5EF4-FFF2-40B4-BE49-F238E27FC236}">
                <a16:creationId xmlns:a16="http://schemas.microsoft.com/office/drawing/2014/main" id="{2119B8DF-5710-93DE-4D6D-C36C591FD38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" r="99"/>
          <a:stretch>
            <a:fillRect/>
          </a:stretch>
        </p:blipFill>
        <p:spPr>
          <a:xfrm>
            <a:off x="7977671" y="566009"/>
            <a:ext cx="1836690" cy="5152516"/>
          </a:xfrm>
        </p:spPr>
      </p:pic>
      <p:pic>
        <p:nvPicPr>
          <p:cNvPr id="15" name="Picture Placeholder 14" descr="A person sitting in a classroom&#10;&#10;Description automatically generated">
            <a:extLst>
              <a:ext uri="{FF2B5EF4-FFF2-40B4-BE49-F238E27FC236}">
                <a16:creationId xmlns:a16="http://schemas.microsoft.com/office/drawing/2014/main" id="{0D93BCFA-2EB5-807C-D867-99BF32E3707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" r="99"/>
          <a:stretch>
            <a:fillRect/>
          </a:stretch>
        </p:blipFill>
        <p:spPr>
          <a:xfrm>
            <a:off x="9817856" y="1221837"/>
            <a:ext cx="1836690" cy="5152516"/>
          </a:xfrm>
        </p:spPr>
      </p:pic>
      <p:pic>
        <p:nvPicPr>
          <p:cNvPr id="11" name="Picture Placeholder 10" descr="A white building with a clock&#10;&#10;Description automatically generated">
            <a:extLst>
              <a:ext uri="{FF2B5EF4-FFF2-40B4-BE49-F238E27FC236}">
                <a16:creationId xmlns:a16="http://schemas.microsoft.com/office/drawing/2014/main" id="{3EA6E27D-A1AB-CF87-9F1B-4C90782B1EF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" r="99"/>
          <a:stretch>
            <a:fillRect/>
          </a:stretch>
        </p:blipFill>
        <p:spPr>
          <a:xfrm>
            <a:off x="6140981" y="1193337"/>
            <a:ext cx="1836690" cy="5152516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E97A0C-7E5F-4829-A430-3D2383517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603" y="874464"/>
            <a:ext cx="5581965" cy="639552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B7F0"/>
                </a:solidFill>
                <a:latin typeface="Helvetica"/>
              </a:rPr>
              <a:t>Steps to St. Mary's...</a:t>
            </a:r>
            <a:endParaRPr lang="en-GB" sz="3600" kern="0" spc="-150">
              <a:solidFill>
                <a:srgbClr val="00B7F0"/>
              </a:solidFill>
              <a:latin typeface="Helvetic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12720-8782-44C4-AE33-47DB29784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600" y="1672148"/>
            <a:ext cx="5413028" cy="46743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Arial,Sans-Serif"/>
              <a:buChar char="•"/>
            </a:pPr>
            <a:r>
              <a:rPr lang="en-GB" sz="2000" b="0">
                <a:solidFill>
                  <a:schemeClr val="accent6"/>
                </a:solidFill>
                <a:latin typeface="Calibri"/>
                <a:cs typeface="Helvetica"/>
              </a:rPr>
              <a:t>Travel and arrival.</a:t>
            </a:r>
            <a:endParaRPr lang="en-US" sz="2000" b="0">
              <a:solidFill>
                <a:schemeClr val="accent6"/>
              </a:solidFill>
              <a:latin typeface="Calibri"/>
              <a:cs typeface="Helvetica"/>
            </a:endParaRP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Arial,Sans-Serif"/>
              <a:buChar char="•"/>
            </a:pPr>
            <a:r>
              <a:rPr lang="en-GB" sz="2000" b="0">
                <a:solidFill>
                  <a:schemeClr val="accent6"/>
                </a:solidFill>
                <a:latin typeface="Calibri"/>
                <a:cs typeface="Helvetica"/>
              </a:rPr>
              <a:t>Visas and Enrolment.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Arial,Sans-Serif"/>
              <a:buChar char="•"/>
            </a:pPr>
            <a:r>
              <a:rPr lang="en-GB" sz="2000" b="0">
                <a:solidFill>
                  <a:schemeClr val="accent6"/>
                </a:solidFill>
                <a:latin typeface="Calibri"/>
                <a:cs typeface="Helvetica"/>
              </a:rPr>
              <a:t>Getting Settled</a:t>
            </a:r>
          </a:p>
          <a:p>
            <a:pPr marL="342900" indent="-342900">
              <a:spcBef>
                <a:spcPct val="0"/>
              </a:spcBef>
              <a:spcAft>
                <a:spcPct val="35000"/>
              </a:spcAft>
              <a:buFont typeface="Arial,Sans-Serif"/>
              <a:buChar char="•"/>
            </a:pPr>
            <a:r>
              <a:rPr lang="en-GB" sz="2000" b="0">
                <a:solidFill>
                  <a:schemeClr val="accent6"/>
                </a:solidFill>
                <a:latin typeface="Calibri"/>
                <a:cs typeface="Helvetica"/>
              </a:rPr>
              <a:t>Course Induction - welcome events and international orientation.</a:t>
            </a:r>
            <a:endParaRPr lang="en-US" sz="2000" b="0">
              <a:solidFill>
                <a:schemeClr val="accent6"/>
              </a:solidFill>
              <a:latin typeface="Calibri"/>
              <a:cs typeface="Helvetica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Font typeface="Arial,Sans-Serif"/>
              <a:buChar char="•"/>
            </a:pPr>
            <a:r>
              <a:rPr lang="en-GB" sz="2000" b="0">
                <a:solidFill>
                  <a:schemeClr val="accent6"/>
                </a:solidFill>
                <a:latin typeface="Calibri"/>
                <a:cs typeface="Helvetica"/>
              </a:rPr>
              <a:t>Key contacts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Font typeface="Arial,Sans-Serif"/>
              <a:buChar char="•"/>
            </a:pPr>
            <a:r>
              <a:rPr lang="en-GB" sz="2000" b="0">
                <a:solidFill>
                  <a:schemeClr val="accent6"/>
                </a:solidFill>
                <a:latin typeface="Calibri"/>
                <a:cs typeface="Helvetica"/>
              </a:rPr>
              <a:t>Any extra question you have</a:t>
            </a:r>
          </a:p>
        </p:txBody>
      </p:sp>
      <p:pic>
        <p:nvPicPr>
          <p:cNvPr id="7" name="Picture 6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2B599514-A8B7-D2D7-F5E4-5921C72783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601" y="5894197"/>
            <a:ext cx="958399" cy="533887"/>
          </a:xfrm>
          <a:prstGeom prst="rect">
            <a:avLst/>
          </a:prstGeom>
        </p:spPr>
      </p:pic>
      <p:pic>
        <p:nvPicPr>
          <p:cNvPr id="9" name="Picture 8" descr="A yellow number with text&#10;&#10;AI-generated content may be incorrect.">
            <a:extLst>
              <a:ext uri="{FF2B5EF4-FFF2-40B4-BE49-F238E27FC236}">
                <a16:creationId xmlns:a16="http://schemas.microsoft.com/office/drawing/2014/main" id="{6D05E9CD-50BF-6305-CBCF-9C83DFDD61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795" y="6512584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99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88557-5EA4-DD3E-BBBC-D4D47791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group of people walking on a street&#10;&#10;AI-generated content may be incorrect.">
            <a:extLst>
              <a:ext uri="{FF2B5EF4-FFF2-40B4-BE49-F238E27FC236}">
                <a16:creationId xmlns:a16="http://schemas.microsoft.com/office/drawing/2014/main" id="{B3A4257C-15DD-5C66-02B1-4E881671ED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5556" r="5556"/>
          <a:stretch/>
        </p:blipFill>
        <p:spPr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C71FF9-F45D-C90F-433F-5BE717BF3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076" y="2765344"/>
            <a:ext cx="4676192" cy="132556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GB" sz="6000" b="1">
                <a:solidFill>
                  <a:schemeClr val="tx2"/>
                </a:solidFill>
                <a:latin typeface="Helvetica"/>
              </a:rPr>
              <a:t>Travel and Arrival</a:t>
            </a:r>
            <a:br>
              <a:rPr lang="en-GB" sz="6000">
                <a:latin typeface="Helvetica"/>
              </a:rPr>
            </a:br>
            <a:endParaRPr lang="en-US" sz="6000"/>
          </a:p>
        </p:txBody>
      </p:sp>
    </p:spTree>
    <p:extLst>
      <p:ext uri="{BB962C8B-B14F-4D97-AF65-F5344CB8AC3E}">
        <p14:creationId xmlns:p14="http://schemas.microsoft.com/office/powerpoint/2010/main" val="3526922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standing in front of a bus&#10;&#10;AI-generated content may be incorrect.">
            <a:extLst>
              <a:ext uri="{FF2B5EF4-FFF2-40B4-BE49-F238E27FC236}">
                <a16:creationId xmlns:a16="http://schemas.microsoft.com/office/drawing/2014/main" id="{B9A10FBD-4986-5FD6-D0A0-AEC35299EA9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2500" b="12500"/>
          <a:stretch>
            <a:fillRect/>
          </a:stretch>
        </p:blipFill>
        <p:spPr>
          <a:xfrm>
            <a:off x="6096000" y="10"/>
            <a:ext cx="6096000" cy="6857989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E97A0C-7E5F-4829-A430-3D2383517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4676192" cy="1325563"/>
          </a:xfrm>
        </p:spPr>
        <p:txBody>
          <a:bodyPr anchor="t">
            <a:normAutofit/>
          </a:bodyPr>
          <a:lstStyle/>
          <a:p>
            <a:r>
              <a:rPr lang="en-GB">
                <a:latin typeface="Helvetica"/>
              </a:rPr>
              <a:t>Booking travel </a:t>
            </a:r>
            <a:endParaRPr lang="en-GB" kern="0" spc="-150">
              <a:latin typeface="Helvetic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12720-8782-44C4-AE33-47DB29784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4266"/>
            <a:ext cx="4676192" cy="44307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000">
                <a:latin typeface="Calibri"/>
              </a:rPr>
              <a:t>Before you buy a ticket:</a:t>
            </a:r>
          </a:p>
          <a:p>
            <a:pPr marL="457200" indent="-457200">
              <a:buAutoNum type="arabicPeriod"/>
            </a:pPr>
            <a:r>
              <a:rPr lang="en-US" sz="2000" b="0">
                <a:latin typeface="Calibri"/>
              </a:rPr>
              <a:t>Have your visa, if necessary. Make sure to arrive after your entry clearance starts.</a:t>
            </a:r>
            <a:endParaRPr lang="en-GB" sz="2000" b="0">
              <a:latin typeface="Calibri"/>
            </a:endParaRPr>
          </a:p>
          <a:p>
            <a:pPr marL="457200" indent="-457200">
              <a:buAutoNum type="arabicPeriod"/>
            </a:pPr>
            <a:r>
              <a:rPr lang="en-US" sz="2000" b="0">
                <a:latin typeface="Calibri"/>
              </a:rPr>
              <a:t>Have a confirmed place to live</a:t>
            </a:r>
            <a:endParaRPr lang="en-GB" sz="2000" b="0">
              <a:latin typeface="Calibri"/>
            </a:endParaRPr>
          </a:p>
          <a:p>
            <a:pPr marL="457200" indent="-457200">
              <a:buAutoNum type="arabicPeriod"/>
            </a:pPr>
            <a:r>
              <a:rPr lang="en-US" sz="2000" b="0">
                <a:latin typeface="Calibri"/>
              </a:rPr>
              <a:t>Latest arrival dates: </a:t>
            </a:r>
            <a:endParaRPr lang="en-US"/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000">
                <a:latin typeface="Calibri"/>
              </a:rPr>
              <a:t>Primary: 28 Aug 2026</a:t>
            </a:r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000">
                <a:latin typeface="Calibri"/>
              </a:rPr>
              <a:t>Secondary: 01 Sept 2026</a:t>
            </a:r>
          </a:p>
          <a:p>
            <a:pPr marL="457200" indent="-457200">
              <a:buAutoNum type="arabicPeriod"/>
            </a:pPr>
            <a:r>
              <a:rPr lang="en-US" sz="2000" b="1">
                <a:latin typeface="Calibri"/>
              </a:rPr>
              <a:t>Ideally </a:t>
            </a:r>
            <a:r>
              <a:rPr lang="en-US" sz="2000">
                <a:latin typeface="Calibri"/>
              </a:rPr>
              <a:t>arrive </a:t>
            </a:r>
            <a:r>
              <a:rPr lang="en-US" sz="2000" b="1">
                <a:latin typeface="Calibri"/>
              </a:rPr>
              <a:t>before 26 Aug – </a:t>
            </a:r>
            <a:r>
              <a:rPr lang="en-US" sz="2000">
                <a:latin typeface="Calibri"/>
              </a:rPr>
              <a:t>to attend PGCE</a:t>
            </a:r>
            <a:r>
              <a:rPr lang="en-US" sz="2000" b="1">
                <a:latin typeface="Calibri"/>
              </a:rPr>
              <a:t> Welcome Day</a:t>
            </a:r>
          </a:p>
        </p:txBody>
      </p:sp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2097700-DBA1-A908-6735-3D8C1DD072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93" y="5635404"/>
            <a:ext cx="1020777" cy="514255"/>
          </a:xfrm>
          <a:prstGeom prst="rect">
            <a:avLst/>
          </a:prstGeom>
        </p:spPr>
      </p:pic>
      <p:pic>
        <p:nvPicPr>
          <p:cNvPr id="8" name="Picture 7" descr="A yellow number with text&#10;&#10;AI-generated content may be incorrect.">
            <a:extLst>
              <a:ext uri="{FF2B5EF4-FFF2-40B4-BE49-F238E27FC236}">
                <a16:creationId xmlns:a16="http://schemas.microsoft.com/office/drawing/2014/main" id="{E945A5E0-D9B1-AFFB-33C3-FF60D0C0C7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588" y="6225037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35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97A0C-7E5F-4829-A430-3D2383517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122" y="549274"/>
            <a:ext cx="4676192" cy="651487"/>
          </a:xfrm>
        </p:spPr>
        <p:txBody>
          <a:bodyPr>
            <a:normAutofit/>
          </a:bodyPr>
          <a:lstStyle/>
          <a:p>
            <a:r>
              <a:rPr lang="en-GB">
                <a:latin typeface="Helvetica"/>
              </a:rPr>
              <a:t>Essential Planning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12720-8782-44C4-AE33-47DB29784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22" y="1289419"/>
            <a:ext cx="10491291" cy="511715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In the weeks before you travel: </a:t>
            </a:r>
            <a:endParaRPr lang="en-GB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285750" lvl="1" indent="-28575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Read our 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pre-departure advice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at </a:t>
            </a: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hlinkClick r:id="rId3"/>
              </a:rPr>
              <a:t>https://www.stmarys.ac.uk/international/prepare/get-ready.aspx</a:t>
            </a: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</a:p>
          <a:p>
            <a:pPr marL="285750" lvl="1" indent="-28575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Plan how to access 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money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until you can open a bank account. Have a credit card and/or a prepaid debit card for emergencies (Visa or Mastercard).</a:t>
            </a:r>
          </a:p>
          <a:p>
            <a:pPr marL="285750" lvl="1" indent="-28575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Fill any necessary 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prescriptions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and take care of 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healthcare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appointments</a:t>
            </a:r>
          </a:p>
          <a:p>
            <a:pPr marL="285750" lvl="1" indent="-28575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Confirm your 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accommodation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and plan how to get there when you arrive (contact </a:t>
            </a: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hlinkClick r:id="rId4"/>
              </a:rPr>
              <a:t>accommodation@stmarys.ac.uk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or </a:t>
            </a: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hlinkClick r:id="rId5"/>
              </a:rPr>
              <a:t>international@stmarys.ac.uk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if you need support)</a:t>
            </a:r>
            <a:endParaRPr lang="en-US" sz="2000" b="0" kern="0">
              <a:solidFill>
                <a:srgbClr val="003B5C"/>
              </a:solidFill>
              <a:latin typeface="Calibri"/>
              <a:ea typeface="Calibri"/>
            </a:endParaRPr>
          </a:p>
        </p:txBody>
      </p:sp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649B3E62-7B53-199D-3C9E-A95D1297A7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9" y="5966083"/>
            <a:ext cx="891380" cy="442369"/>
          </a:xfrm>
          <a:prstGeom prst="rect">
            <a:avLst/>
          </a:prstGeom>
        </p:spPr>
      </p:pic>
      <p:pic>
        <p:nvPicPr>
          <p:cNvPr id="8" name="Picture 7" descr="A yellow number with text&#10;&#10;AI-generated content may be incorrect.">
            <a:extLst>
              <a:ext uri="{FF2B5EF4-FFF2-40B4-BE49-F238E27FC236}">
                <a16:creationId xmlns:a16="http://schemas.microsoft.com/office/drawing/2014/main" id="{88A23605-5D84-DBB1-0F65-3EC25C5EAC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663" y="6512584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186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97A0C-7E5F-4829-A430-3D2383517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580" y="477549"/>
            <a:ext cx="3583517" cy="806980"/>
          </a:xfrm>
        </p:spPr>
        <p:txBody>
          <a:bodyPr>
            <a:normAutofit/>
          </a:bodyPr>
          <a:lstStyle/>
          <a:p>
            <a:r>
              <a:rPr lang="en-GB">
                <a:latin typeface="Helvetica"/>
                <a:ea typeface="Calibri"/>
              </a:rPr>
              <a:t>Entering the UK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12720-8782-44C4-AE33-47DB29784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570" y="1281742"/>
            <a:ext cx="10512527" cy="54027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lvl="1" indent="-28575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E-mail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international@stmarys.ac.uk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if you need advice about travel arrangements</a:t>
            </a:r>
          </a:p>
          <a:p>
            <a:pPr marL="285750" lvl="1" indent="-28575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Carry paper copies of your 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St Mary’s offer letter, proof of finances and accommodation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in your hand luggage</a:t>
            </a:r>
          </a:p>
          <a:p>
            <a:pPr marL="285750" lvl="1" indent="-28575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See a Border Force Officer to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 check if you need a passport stamp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and 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keep your boarding pass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to show when you arrived</a:t>
            </a:r>
          </a:p>
          <a:p>
            <a:pPr marL="285750" indent="-285750">
              <a:lnSpc>
                <a:spcPct val="12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Your ID check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: The St Mary’s University visa team must meet with you face-to-face during the enrolment period for your ID check. You must present yourself with your passport and your share code.</a:t>
            </a:r>
            <a:endParaRPr lang="en-US" b="0"/>
          </a:p>
          <a:p>
            <a:pPr marL="285750" lvl="1" indent="-28575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Further guidance at </a:t>
            </a:r>
            <a:r>
              <a:rPr lang="en-GB" sz="2000">
                <a:solidFill>
                  <a:srgbClr val="000000"/>
                </a:solidFill>
                <a:latin typeface="Calibri"/>
                <a:ea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ukcisa.org.uk/Information--Advice/Visas-and-Immigration/Immigration-on-arrival</a:t>
            </a:r>
            <a:r>
              <a:rPr lang="en-GB" sz="200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n-US" sz="2000">
              <a:solidFill>
                <a:srgbClr val="000000"/>
              </a:solidFill>
              <a:latin typeface="Calibri"/>
              <a:ea typeface="Calibri"/>
            </a:endParaRPr>
          </a:p>
          <a:p>
            <a:pPr marL="285750" lvl="1" indent="-28575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Directions to campus: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www.stmarys.ac.uk/contact/directions.aspx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n-GB" sz="2000">
              <a:solidFill>
                <a:srgbClr val="000000"/>
              </a:solidFill>
              <a:latin typeface="Calibri"/>
              <a:ea typeface="Calibri"/>
            </a:endParaRPr>
          </a:p>
        </p:txBody>
      </p:sp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E650E771-9E5A-B820-AF25-1B1077CEB3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9" y="5966083"/>
            <a:ext cx="891380" cy="442369"/>
          </a:xfrm>
          <a:prstGeom prst="rect">
            <a:avLst/>
          </a:prstGeom>
        </p:spPr>
      </p:pic>
      <p:pic>
        <p:nvPicPr>
          <p:cNvPr id="10" name="Picture 9" descr="A yellow number with text&#10;&#10;AI-generated content may be incorrect.">
            <a:extLst>
              <a:ext uri="{FF2B5EF4-FFF2-40B4-BE49-F238E27FC236}">
                <a16:creationId xmlns:a16="http://schemas.microsoft.com/office/drawing/2014/main" id="{CD2F6EB7-558D-36DA-E3E5-FA7017054F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663" y="6512584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01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DB13D-0C5A-C475-0A4B-9A243B1F6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2B06F-5CAC-A9D6-110E-DDA6FCB09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908" y="2465799"/>
            <a:ext cx="5391154" cy="2303024"/>
          </a:xfrm>
        </p:spPr>
        <p:txBody>
          <a:bodyPr>
            <a:normAutofit fontScale="90000"/>
          </a:bodyPr>
          <a:lstStyle/>
          <a:p>
            <a:pPr algn="ctr"/>
            <a:r>
              <a:rPr lang="en-GB" sz="6000" b="1">
                <a:solidFill>
                  <a:schemeClr val="tx2"/>
                </a:solidFill>
                <a:latin typeface="Helvetica"/>
              </a:rPr>
              <a:t>Getting </a:t>
            </a:r>
            <a:br>
              <a:rPr lang="en-GB" sz="6000" b="1">
                <a:latin typeface="Helvetica"/>
              </a:rPr>
            </a:br>
            <a:r>
              <a:rPr lang="en-GB" sz="6000" b="1">
                <a:solidFill>
                  <a:schemeClr val="tx2"/>
                </a:solidFill>
                <a:latin typeface="Helvetica"/>
              </a:rPr>
              <a:t>Settled</a:t>
            </a:r>
            <a:br>
              <a:rPr lang="en-GB" sz="6000">
                <a:latin typeface="Helvetica"/>
              </a:rPr>
            </a:br>
            <a:endParaRPr lang="en-GB" sz="6000">
              <a:latin typeface="Helvetica"/>
            </a:endParaRPr>
          </a:p>
        </p:txBody>
      </p:sp>
      <p:pic>
        <p:nvPicPr>
          <p:cNvPr id="15" name="Picture Placeholder 11" descr="A person in a suit&#10;&#10;Description automatically generated">
            <a:extLst>
              <a:ext uri="{FF2B5EF4-FFF2-40B4-BE49-F238E27FC236}">
                <a16:creationId xmlns:a16="http://schemas.microsoft.com/office/drawing/2014/main" id="{861DD050-0A09-C718-E00F-4B416C74B8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" r="99"/>
          <a:stretch>
            <a:fillRect/>
          </a:stretch>
        </p:blipFill>
        <p:spPr>
          <a:xfrm>
            <a:off x="8026517" y="497624"/>
            <a:ext cx="1836690" cy="5152516"/>
          </a:xfrm>
          <a:prstGeom prst="rect">
            <a:avLst/>
          </a:prstGeom>
        </p:spPr>
      </p:pic>
      <p:pic>
        <p:nvPicPr>
          <p:cNvPr id="17" name="Picture Placeholder 13" descr="A person in a green dress&#10;&#10;Description automatically generated">
            <a:extLst>
              <a:ext uri="{FF2B5EF4-FFF2-40B4-BE49-F238E27FC236}">
                <a16:creationId xmlns:a16="http://schemas.microsoft.com/office/drawing/2014/main" id="{077ABA15-2DB9-8A2A-505C-9DDBAE327A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" r="99"/>
          <a:stretch>
            <a:fillRect/>
          </a:stretch>
        </p:blipFill>
        <p:spPr>
          <a:xfrm>
            <a:off x="9866702" y="918991"/>
            <a:ext cx="1836690" cy="5152516"/>
          </a:xfrm>
          <a:prstGeom prst="rect">
            <a:avLst/>
          </a:prstGeom>
        </p:spPr>
      </p:pic>
      <p:pic>
        <p:nvPicPr>
          <p:cNvPr id="19" name="Picture Placeholder 6" descr="A group of people walking in a park&#10;&#10;Description automatically generated">
            <a:extLst>
              <a:ext uri="{FF2B5EF4-FFF2-40B4-BE49-F238E27FC236}">
                <a16:creationId xmlns:a16="http://schemas.microsoft.com/office/drawing/2014/main" id="{C1BC54A1-F64B-10BD-C9A0-EA2CFF2604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50" r="29950"/>
          <a:stretch/>
        </p:blipFill>
        <p:spPr>
          <a:xfrm>
            <a:off x="6180058" y="1076106"/>
            <a:ext cx="1836690" cy="515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6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97A0C-7E5F-4829-A430-3D2383517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029" y="467039"/>
            <a:ext cx="8387751" cy="793602"/>
          </a:xfrm>
        </p:spPr>
        <p:txBody>
          <a:bodyPr>
            <a:normAutofit/>
          </a:bodyPr>
          <a:lstStyle/>
          <a:p>
            <a:r>
              <a:rPr lang="en-GB">
                <a:latin typeface="Helvetica"/>
              </a:rPr>
              <a:t>After you arrive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A7B08C1-5F30-D8EC-7D55-00CF20459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30" y="1446176"/>
            <a:ext cx="10877186" cy="474129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You can do some things only after you’re here:</a:t>
            </a:r>
            <a:endParaRPr lang="en-GB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342900" indent="-342900">
              <a:buChar char="•"/>
            </a:pPr>
            <a:r>
              <a:rPr lang="en-US" sz="2000" b="0" dirty="0">
                <a:solidFill>
                  <a:srgbClr val="000000"/>
                </a:solidFill>
                <a:latin typeface="Calibri"/>
                <a:ea typeface="Calibri"/>
              </a:rPr>
              <a:t>Please download</a:t>
            </a: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lang="en-US" sz="2000" dirty="0" err="1">
                <a:solidFill>
                  <a:schemeClr val="tx2">
                    <a:lumMod val="49000"/>
                    <a:lumOff val="51000"/>
                  </a:schemeClr>
                </a:solidFill>
                <a:latin typeface="Calibri"/>
                <a:ea typeface="Calibri"/>
              </a:rPr>
              <a:t>MySMU</a:t>
            </a:r>
            <a:r>
              <a:rPr lang="en-US" sz="2000" dirty="0">
                <a:solidFill>
                  <a:schemeClr val="tx2">
                    <a:lumMod val="49000"/>
                    <a:lumOff val="51000"/>
                  </a:schemeClr>
                </a:solidFill>
                <a:latin typeface="Calibri"/>
                <a:ea typeface="Calibri"/>
              </a:rPr>
              <a:t> app</a:t>
            </a:r>
            <a:r>
              <a:rPr lang="en-US" sz="2000" dirty="0">
                <a:latin typeface="Calibri"/>
                <a:ea typeface="Calibri"/>
              </a:rPr>
              <a:t>:  </a:t>
            </a:r>
            <a:r>
              <a:rPr lang="en-US" sz="2000" b="0" dirty="0">
                <a:solidFill>
                  <a:schemeClr val="tx1"/>
                </a:solidFill>
                <a:latin typeface="Calibri"/>
                <a:ea typeface="Calibri"/>
              </a:rPr>
              <a:t>required for attendance, time-table and regular updates.</a:t>
            </a:r>
          </a:p>
          <a:p>
            <a:pPr marL="285750" lvl="2" indent="-28575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 b="1" dirty="0">
                <a:solidFill>
                  <a:srgbClr val="000000"/>
                </a:solidFill>
                <a:latin typeface="Calibri"/>
                <a:ea typeface="Calibri"/>
              </a:rPr>
              <a:t>Open a bank account</a:t>
            </a: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</a:rPr>
              <a:t>: After you </a:t>
            </a:r>
            <a:r>
              <a:rPr lang="en-US" sz="2000" dirty="0" err="1">
                <a:solidFill>
                  <a:srgbClr val="000000"/>
                </a:solidFill>
                <a:latin typeface="Calibri"/>
                <a:ea typeface="Calibri"/>
              </a:rPr>
              <a:t>enrol</a:t>
            </a: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</a:rPr>
              <a:t> online, you can request a banking letter through your </a:t>
            </a:r>
            <a:r>
              <a:rPr lang="en-US" sz="2000" dirty="0" err="1">
                <a:solidFill>
                  <a:srgbClr val="000000"/>
                </a:solidFill>
                <a:latin typeface="Calibri"/>
                <a:ea typeface="Calibri"/>
              </a:rPr>
              <a:t>e:Vision</a:t>
            </a: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</a:rPr>
              <a:t> student portal. See 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hlinkClick r:id="rId3"/>
              </a:rPr>
              <a:t>https://www.stmarys.ac.uk/international/student-life/%E2%80%8Bopening-a-bank-account.aspx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</a:rPr>
              <a:t> for details. </a:t>
            </a:r>
            <a:endParaRPr lang="en-US" sz="2000" dirty="0">
              <a:solidFill>
                <a:srgbClr val="000000"/>
              </a:solidFill>
              <a:latin typeface="Calibri"/>
              <a:ea typeface="Calibri"/>
            </a:endParaRPr>
          </a:p>
          <a:p>
            <a:pPr marL="285750" lvl="2" indent="-28575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 b="1" dirty="0">
                <a:solidFill>
                  <a:srgbClr val="000000"/>
                </a:solidFill>
                <a:latin typeface="Calibri"/>
                <a:ea typeface="Calibri"/>
              </a:rPr>
              <a:t>Register with a GP (doctor):</a:t>
            </a: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For details, see </a:t>
            </a: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hlinkClick r:id="rId4"/>
              </a:rPr>
              <a:t>www.stmarys.ac.uk/international/student-life/%E2%80%8Baccessing-health-services.aspx</a:t>
            </a: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</a:p>
          <a:p>
            <a:pPr marL="285750" lvl="2" indent="-28575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Get a National Insurance Number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(if you have permission to work): You need to apply for this before you start work. Full instructions here: </a:t>
            </a: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hlinkClick r:id="rId5"/>
              </a:rPr>
              <a:t>https://www.gov.uk/apply-national-insurance-number</a:t>
            </a:r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n-GB" sz="2000" dirty="0">
              <a:latin typeface="Calibri"/>
              <a:ea typeface="Calibri"/>
            </a:endParaRPr>
          </a:p>
        </p:txBody>
      </p:sp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3873598F-10FD-85B7-E11F-23F0D8112D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9" y="5966083"/>
            <a:ext cx="891380" cy="442369"/>
          </a:xfrm>
          <a:prstGeom prst="rect">
            <a:avLst/>
          </a:prstGeom>
        </p:spPr>
      </p:pic>
      <p:pic>
        <p:nvPicPr>
          <p:cNvPr id="9" name="Picture 8" descr="A yellow number with text&#10;&#10;AI-generated content may be incorrect.">
            <a:extLst>
              <a:ext uri="{FF2B5EF4-FFF2-40B4-BE49-F238E27FC236}">
                <a16:creationId xmlns:a16="http://schemas.microsoft.com/office/drawing/2014/main" id="{BB429334-A546-D24C-CE5A-24CCC0DB15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663" y="6512584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078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E37DD4-7AA0-44AF-4D43-F9680A8FB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9C9BB-BB3E-1537-BB8A-D8D62720F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372" y="543884"/>
            <a:ext cx="10544354" cy="678582"/>
          </a:xfrm>
        </p:spPr>
        <p:txBody>
          <a:bodyPr>
            <a:normAutofit/>
          </a:bodyPr>
          <a:lstStyle/>
          <a:p>
            <a:r>
              <a:rPr lang="en-GB" sz="4000" b="1">
                <a:latin typeface="Helvetica"/>
              </a:rPr>
              <a:t>International PGCE Welcome Day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BF748AF-ED55-1F44-E9B5-5C046817F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372" y="1765491"/>
            <a:ext cx="8521223" cy="491521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Starts at 9:45am on </a:t>
            </a:r>
            <a:r>
              <a:rPr lang="en-US" sz="2000">
                <a:solidFill>
                  <a:srgbClr val="000000"/>
                </a:solidFill>
                <a:latin typeface="Calibri"/>
                <a:cs typeface="Arial"/>
              </a:rPr>
              <a:t>26 August 2026</a:t>
            </a: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Meet at Lecture Hall N44 – located towards the back side of the student dining hall 'The Refectory'  </a:t>
            </a:r>
            <a:endParaRPr lang="en-US"/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Sessions on: Introduction to St Mary's, Wellbeing, Document checks, Arrival information and  safeguarding/school preparation sessions. </a:t>
            </a: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Meet and greet with faculty and key St Mary's staff.</a:t>
            </a: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Continue to check emails over the next two weeks with further pre-departure and Welcome Day information</a:t>
            </a:r>
          </a:p>
        </p:txBody>
      </p:sp>
      <p:pic>
        <p:nvPicPr>
          <p:cNvPr id="4" name="Picture 3" descr="A person smiling at a screen&#10;&#10;AI-generated content may be incorrect.">
            <a:extLst>
              <a:ext uri="{FF2B5EF4-FFF2-40B4-BE49-F238E27FC236}">
                <a16:creationId xmlns:a16="http://schemas.microsoft.com/office/drawing/2014/main" id="{47473587-2446-C353-F38A-90EA74AFA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8089" y="2994455"/>
            <a:ext cx="2968489" cy="3173432"/>
          </a:xfrm>
          <a:prstGeom prst="rect">
            <a:avLst/>
          </a:prstGeom>
        </p:spPr>
      </p:pic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96103E09-E07F-4B24-5D4C-1D8444DA16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9" y="5966083"/>
            <a:ext cx="891380" cy="442369"/>
          </a:xfrm>
          <a:prstGeom prst="rect">
            <a:avLst/>
          </a:prstGeom>
        </p:spPr>
      </p:pic>
      <p:pic>
        <p:nvPicPr>
          <p:cNvPr id="10" name="Picture 9" descr="A yellow number with text&#10;&#10;AI-generated content may be incorrect.">
            <a:extLst>
              <a:ext uri="{FF2B5EF4-FFF2-40B4-BE49-F238E27FC236}">
                <a16:creationId xmlns:a16="http://schemas.microsoft.com/office/drawing/2014/main" id="{B43F67ED-C30A-2F14-229D-408A798289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663" y="6512584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081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t Marys">
      <a:dk1>
        <a:sysClr val="windowText" lastClr="000000"/>
      </a:dk1>
      <a:lt1>
        <a:srgbClr val="FFFFFF"/>
      </a:lt1>
      <a:dk2>
        <a:srgbClr val="003B5C"/>
      </a:dk2>
      <a:lt2>
        <a:srgbClr val="EBE9E9"/>
      </a:lt2>
      <a:accent1>
        <a:srgbClr val="00B7F0"/>
      </a:accent1>
      <a:accent2>
        <a:srgbClr val="BFEDFB"/>
      </a:accent2>
      <a:accent3>
        <a:srgbClr val="7F9DAD"/>
      </a:accent3>
      <a:accent4>
        <a:srgbClr val="4A8849"/>
      </a:accent4>
      <a:accent5>
        <a:srgbClr val="A7007C"/>
      </a:accent5>
      <a:accent6>
        <a:srgbClr val="00629B"/>
      </a:accent6>
      <a:hlink>
        <a:srgbClr val="777777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B640DAD3116F48B044EA44F743F607" ma:contentTypeVersion="7" ma:contentTypeDescription="Create a new document." ma:contentTypeScope="" ma:versionID="57ecf6b0ee47b7548271d0a8e7bfe1e5">
  <xsd:schema xmlns:xsd="http://www.w3.org/2001/XMLSchema" xmlns:xs="http://www.w3.org/2001/XMLSchema" xmlns:p="http://schemas.microsoft.com/office/2006/metadata/properties" xmlns:ns2="ded80da1-52dc-4d6b-a040-dc2166fa37ab" targetNamespace="http://schemas.microsoft.com/office/2006/metadata/properties" ma:root="true" ma:fieldsID="b0aaf54c622e77de22483579e19be09d" ns2:_="">
    <xsd:import namespace="ded80da1-52dc-4d6b-a040-dc2166fa37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d80da1-52dc-4d6b-a040-dc2166fa37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9FB7AA-F10C-49ED-995B-26C70F72FD7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41A1F2F-6910-41FC-9B5B-D343A816B4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6CAE54-76BA-4AC2-A728-E00144B4F386}">
  <ds:schemaRefs>
    <ds:schemaRef ds:uri="ded80da1-52dc-4d6b-a040-dc2166fa37a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14</Slides>
  <Notes>14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Steps to St. Mary's...</vt:lpstr>
      <vt:lpstr>Travel and Arrival </vt:lpstr>
      <vt:lpstr>Booking travel </vt:lpstr>
      <vt:lpstr>Essential Planning</vt:lpstr>
      <vt:lpstr>Entering the UK</vt:lpstr>
      <vt:lpstr>Getting  Settled </vt:lpstr>
      <vt:lpstr>After you arrive</vt:lpstr>
      <vt:lpstr>International PGCE Welcome Day </vt:lpstr>
      <vt:lpstr>Starting on the Campus</vt:lpstr>
      <vt:lpstr>Succeeding at St. Mary's – our top tips</vt:lpstr>
      <vt:lpstr>Key contacts</vt:lpstr>
      <vt:lpstr>Key contacts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Helen Evans</dc:creator>
  <cp:revision>50</cp:revision>
  <dcterms:created xsi:type="dcterms:W3CDTF">2024-05-10T13:57:54Z</dcterms:created>
  <dcterms:modified xsi:type="dcterms:W3CDTF">2026-08-21T13:17:49Z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0x010100AFB640DAD3116F48B044EA44F743F607</vt:lpwstr>
  </property>
  <property fmtid="{D5CDD505-2E9C-101B-9397-08002B2CF9AE}" pid="3" name="Order">
    <vt:lpwstr>4800.00000000000</vt:lpwstr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</Properties>
</file>