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43"/>
  </p:notesMasterIdLst>
  <p:sldIdLst>
    <p:sldId id="295" r:id="rId3"/>
    <p:sldId id="256" r:id="rId4"/>
    <p:sldId id="294" r:id="rId5"/>
    <p:sldId id="258" r:id="rId6"/>
    <p:sldId id="261" r:id="rId7"/>
    <p:sldId id="257" r:id="rId8"/>
    <p:sldId id="260" r:id="rId9"/>
    <p:sldId id="259"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Lst>
  <p:sldSz cx="9144000" cy="5143500" type="screen16x9"/>
  <p:notesSz cx="6858000" cy="9144000"/>
  <p:embeddedFontLst>
    <p:embeddedFont>
      <p:font typeface="Cambria" panose="02040503050406030204" pitchFamily="18" charset="0"/>
      <p:regular r:id="rId44"/>
      <p:bold r:id="rId45"/>
      <p:italic r:id="rId46"/>
      <p:boldItalic r:id="rId47"/>
    </p:embeddedFont>
    <p:embeddedFont>
      <p:font typeface="Lato" panose="020F0502020204030203" pitchFamily="34" charset="0"/>
      <p:regular r:id="rId48"/>
      <p:bold r:id="rId49"/>
      <p:italic r:id="rId50"/>
      <p:boldItalic r:id="rId51"/>
    </p:embeddedFont>
    <p:embeddedFont>
      <p:font typeface="Raleway" pitchFamily="2" charset="0"/>
      <p:regular r:id="rId52"/>
      <p:bold r:id="rId53"/>
      <p:italic r:id="rId54"/>
      <p:boldItalic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A662C1-09AC-42CE-B36B-9EEF10B74CB9}" v="6" dt="2026-08-19T11:17:45.532"/>
    <p1510:client id="{B54F9EDC-74DF-4B13-9C6E-3DD65AA1A8D9}" v="4" dt="2026-08-20T09:28:10.1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font" Target="fonts/font12.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font" Target="fonts/font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3.fntdata"/><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6.fntdata"/><Relationship Id="rId5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1.fntdata"/><Relationship Id="rId52" Type="http://schemas.openxmlformats.org/officeDocument/2006/relationships/font" Target="fonts/font9.fntdata"/><Relationship Id="rId6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51a2318471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51a2318471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51a2318471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51a2318471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d772e6fa61_0_14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d772e6fa61_0_14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34e292d4bc8_0_21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34e292d4bc8_0_2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4e292d4bc8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34e292d4bc8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4e292d4bc8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4e292d4bc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4e292d4bc8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34e292d4bc8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4e292d4bc8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4e292d4bc8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4e292d4bc8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4e292d4bc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4e292d4bc8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34e292d4bc8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4e292d4bc8_0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4e292d4bc8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4e292d4bc8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4e292d4bc8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4e292d4bc8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4e292d4bc8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4e292d4bc8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4e292d4bc8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4e292d4bc8_0_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34e292d4bc8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34e292d4bc8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34e292d4bc8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4e292d4bc8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34e292d4bc8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4e292d4bc8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4e292d4bc8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4e292d4bc8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4e292d4bc8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4e292d4bc8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34e292d4bc8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4e292d4bc8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34e292d4bc8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d772e6fa61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d772e6fa61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4e292d4bc8_0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34e292d4bc8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34e292d4bc8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34e292d4bc8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4e292d4bc8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4e292d4bc8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34e292d4bc8_0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34e292d4bc8_0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34e292d4bc8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34e292d4bc8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34e292d4bc8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34e292d4bc8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4e292d4bc8_0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34e292d4bc8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4e292d4bc8_0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4e292d4bc8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34e292d4bc8_0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34e292d4bc8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51a2318471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351a2318471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2d772e6fa61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2d772e6fa61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51a2318471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51a2318471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51a231847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51a231847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2d772e6fa61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2d772e6fa61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51a2318471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351a2318471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a:endParaRPr/>
          </a:p>
        </p:txBody>
      </p:sp>
      <p:sp>
        <p:nvSpPr>
          <p:cNvPr id="29" name="Google Shape;29;p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30" name="Google Shape;30;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15" name="Google Shape;15;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6" name="Google Shape;16;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4"/>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sz="2800" b="1">
                <a:solidFill>
                  <a:schemeClr val="dk2"/>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lux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15925"/>
            <a:ext cx="8520600" cy="831300"/>
          </a:xfrm>
          <a:prstGeom prst="rect">
            <a:avLst/>
          </a:prstGeom>
          <a:noFill/>
          <a:ln>
            <a:noFill/>
          </a:ln>
        </p:spPr>
        <p:txBody>
          <a:bodyPr spcFirstLastPara="1" wrap="square" lIns="91425" tIns="91425" rIns="91425" bIns="91425" anchor="b" anchorCtr="0">
            <a:normAutofit/>
          </a:bodyPr>
          <a:lstStyle>
            <a:lvl1pPr lv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1pPr>
            <a:lvl2pPr lvl="1">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2pPr>
            <a:lvl3pPr lvl="2">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3pPr>
            <a:lvl4pPr lvl="3">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4pPr>
            <a:lvl5pPr lvl="4">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5pPr>
            <a:lvl6pPr lvl="5">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6pPr>
            <a:lvl7pPr lvl="6">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7pPr>
            <a:lvl8pPr lvl="7">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8pPr>
            <a:lvl9pPr lvl="8">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9pPr>
          </a:lstStyle>
          <a:p>
            <a:endParaRPr/>
          </a:p>
        </p:txBody>
      </p:sp>
      <p:sp>
        <p:nvSpPr>
          <p:cNvPr id="7" name="Google Shape;7;p1"/>
          <p:cNvSpPr txBox="1">
            <a:spLocks noGrp="1"/>
          </p:cNvSpPr>
          <p:nvPr>
            <p:ph type="body" idx="1"/>
          </p:nvPr>
        </p:nvSpPr>
        <p:spPr>
          <a:xfrm>
            <a:off x="311700" y="1225225"/>
            <a:ext cx="8520600" cy="3354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marL="914400" lvl="1"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1"/>
                </a:solidFill>
                <a:latin typeface="Economica"/>
                <a:ea typeface="Economica"/>
                <a:cs typeface="Economica"/>
                <a:sym typeface="Economica"/>
              </a:defRPr>
            </a:lvl1pPr>
            <a:lvl2pPr lvl="1" algn="r">
              <a:buNone/>
              <a:defRPr sz="1000">
                <a:solidFill>
                  <a:schemeClr val="dk1"/>
                </a:solidFill>
                <a:latin typeface="Economica"/>
                <a:ea typeface="Economica"/>
                <a:cs typeface="Economica"/>
                <a:sym typeface="Economica"/>
              </a:defRPr>
            </a:lvl2pPr>
            <a:lvl3pPr lvl="2" algn="r">
              <a:buNone/>
              <a:defRPr sz="1000">
                <a:solidFill>
                  <a:schemeClr val="dk1"/>
                </a:solidFill>
                <a:latin typeface="Economica"/>
                <a:ea typeface="Economica"/>
                <a:cs typeface="Economica"/>
                <a:sym typeface="Economica"/>
              </a:defRPr>
            </a:lvl3pPr>
            <a:lvl4pPr lvl="3" algn="r">
              <a:buNone/>
              <a:defRPr sz="1000">
                <a:solidFill>
                  <a:schemeClr val="dk1"/>
                </a:solidFill>
                <a:latin typeface="Economica"/>
                <a:ea typeface="Economica"/>
                <a:cs typeface="Economica"/>
                <a:sym typeface="Economica"/>
              </a:defRPr>
            </a:lvl4pPr>
            <a:lvl5pPr lvl="4" algn="r">
              <a:buNone/>
              <a:defRPr sz="1000">
                <a:solidFill>
                  <a:schemeClr val="dk1"/>
                </a:solidFill>
                <a:latin typeface="Economica"/>
                <a:ea typeface="Economica"/>
                <a:cs typeface="Economica"/>
                <a:sym typeface="Economica"/>
              </a:defRPr>
            </a:lvl5pPr>
            <a:lvl6pPr lvl="5" algn="r">
              <a:buNone/>
              <a:defRPr sz="1000">
                <a:solidFill>
                  <a:schemeClr val="dk1"/>
                </a:solidFill>
                <a:latin typeface="Economica"/>
                <a:ea typeface="Economica"/>
                <a:cs typeface="Economica"/>
                <a:sym typeface="Economica"/>
              </a:defRPr>
            </a:lvl6pPr>
            <a:lvl7pPr lvl="6" algn="r">
              <a:buNone/>
              <a:defRPr sz="1000">
                <a:solidFill>
                  <a:schemeClr val="dk1"/>
                </a:solidFill>
                <a:latin typeface="Economica"/>
                <a:ea typeface="Economica"/>
                <a:cs typeface="Economica"/>
                <a:sym typeface="Economica"/>
              </a:defRPr>
            </a:lvl7pPr>
            <a:lvl8pPr lvl="7" algn="r">
              <a:buNone/>
              <a:defRPr sz="1000">
                <a:solidFill>
                  <a:schemeClr val="dk1"/>
                </a:solidFill>
                <a:latin typeface="Economica"/>
                <a:ea typeface="Economica"/>
                <a:cs typeface="Economica"/>
                <a:sym typeface="Economica"/>
              </a:defRPr>
            </a:lvl8pPr>
            <a:lvl9pPr lvl="8" algn="r">
              <a:buNone/>
              <a:defRPr sz="1000">
                <a:solidFill>
                  <a:schemeClr val="dk1"/>
                </a:solidFill>
                <a:latin typeface="Economica"/>
                <a:ea typeface="Economica"/>
                <a:cs typeface="Economica"/>
                <a:sym typeface="Economica"/>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2"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www.stmarys.ac.uk/international/visas/docs/essential-guide-for-international-students-pdf-aug-2024.pdf"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s://www.stmarys.ac.uk/student-life/mysmu.aspx"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www.stmarys.ac.uk/document-library/evisa-application-guide-with-images.pdf"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www.gov.uk/get-access-evisa"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https://youtu.be/uDSnJ2-iG3E" TargetMode="External"/><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3" Type="http://schemas.openxmlformats.org/officeDocument/2006/relationships/hyperlink" Target="https://www.gov.uk/view-prove-immigration-status"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gov.uk/view-prove-immigration-status"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s://www.stmarys.ac.uk/document-library/evisa-application-guide-with-images.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67442-98BD-DF51-355C-B2A1A4226EDF}"/>
              </a:ext>
            </a:extLst>
          </p:cNvPr>
          <p:cNvSpPr>
            <a:spLocks noGrp="1"/>
          </p:cNvSpPr>
          <p:nvPr>
            <p:ph type="ctrTitle"/>
          </p:nvPr>
        </p:nvSpPr>
        <p:spPr/>
        <p:txBody>
          <a:bodyPr>
            <a:normAutofit fontScale="90000"/>
          </a:bodyPr>
          <a:lstStyle/>
          <a:p>
            <a:r>
              <a:rPr lang="en-GB" sz="4400" b="0"/>
              <a:t>Chris Hebbs</a:t>
            </a:r>
            <a:br>
              <a:rPr lang="en-GB" sz="4400" b="0"/>
            </a:br>
            <a:r>
              <a:rPr lang="en-GB" sz="4400" b="0"/>
              <a:t>UKVI Compliance and Immigration Manager</a:t>
            </a:r>
            <a:br>
              <a:rPr lang="en-GB" sz="4400" b="0"/>
            </a:br>
            <a:r>
              <a:rPr lang="en-GB" sz="4400" b="0"/>
              <a:t>St Mary’s University</a:t>
            </a:r>
            <a:br>
              <a:rPr lang="en-GB" sz="4400" b="0"/>
            </a:br>
            <a:endParaRPr lang="en-GB" b="0"/>
          </a:p>
        </p:txBody>
      </p:sp>
      <p:pic>
        <p:nvPicPr>
          <p:cNvPr id="9" name="Google Shape;88;p13">
            <a:extLst>
              <a:ext uri="{FF2B5EF4-FFF2-40B4-BE49-F238E27FC236}">
                <a16:creationId xmlns:a16="http://schemas.microsoft.com/office/drawing/2014/main" id="{E279F8C3-E4CE-DAE1-782C-A553EC2D6F7D}"/>
              </a:ext>
            </a:extLst>
          </p:cNvPr>
          <p:cNvPicPr preferRelativeResize="0"/>
          <p:nvPr/>
        </p:nvPicPr>
        <p:blipFill>
          <a:blip r:embed="rId2">
            <a:alphaModFix/>
          </a:blip>
          <a:stretch>
            <a:fillRect/>
          </a:stretch>
        </p:blipFill>
        <p:spPr>
          <a:xfrm>
            <a:off x="8398625" y="4190450"/>
            <a:ext cx="745375" cy="953050"/>
          </a:xfrm>
          <a:prstGeom prst="rect">
            <a:avLst/>
          </a:prstGeom>
          <a:noFill/>
          <a:ln>
            <a:noFill/>
          </a:ln>
        </p:spPr>
      </p:pic>
    </p:spTree>
    <p:extLst>
      <p:ext uri="{BB962C8B-B14F-4D97-AF65-F5344CB8AC3E}">
        <p14:creationId xmlns:p14="http://schemas.microsoft.com/office/powerpoint/2010/main" val="46697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0"/>
          <p:cNvSpPr txBox="1">
            <a:spLocks noGrp="1"/>
          </p:cNvSpPr>
          <p:nvPr>
            <p:ph type="title"/>
          </p:nvPr>
        </p:nvSpPr>
        <p:spPr>
          <a:xfrm>
            <a:off x="1593600" y="424700"/>
            <a:ext cx="5956800" cy="598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GB" sz="2420" b="1">
                <a:solidFill>
                  <a:srgbClr val="0B5394"/>
                </a:solidFill>
              </a:rPr>
              <a:t>Complete ID Check with Visa Team</a:t>
            </a:r>
            <a:endParaRPr sz="2420" b="1">
              <a:solidFill>
                <a:srgbClr val="0B5394"/>
              </a:solidFill>
            </a:endParaRPr>
          </a:p>
        </p:txBody>
      </p:sp>
      <p:sp>
        <p:nvSpPr>
          <p:cNvPr id="139" name="Google Shape;139;p20"/>
          <p:cNvSpPr txBox="1">
            <a:spLocks noGrp="1"/>
          </p:cNvSpPr>
          <p:nvPr>
            <p:ph type="body" idx="1"/>
          </p:nvPr>
        </p:nvSpPr>
        <p:spPr>
          <a:xfrm>
            <a:off x="1593600" y="1179125"/>
            <a:ext cx="6597300" cy="37527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en-GB" sz="1900" b="1">
                <a:solidFill>
                  <a:srgbClr val="0B5394"/>
                </a:solidFill>
                <a:latin typeface="Raleway"/>
                <a:ea typeface="Raleway"/>
                <a:cs typeface="Raleway"/>
                <a:sym typeface="Raleway"/>
              </a:rPr>
              <a:t>Where? </a:t>
            </a:r>
            <a:endParaRPr sz="1900" b="1">
              <a:solidFill>
                <a:srgbClr val="0B5394"/>
              </a:solidFill>
              <a:latin typeface="Raleway"/>
              <a:ea typeface="Raleway"/>
              <a:cs typeface="Raleway"/>
              <a:sym typeface="Raleway"/>
            </a:endParaRPr>
          </a:p>
          <a:p>
            <a:pPr marL="457200" lvl="0" indent="-349250" algn="l" rtl="0">
              <a:spcBef>
                <a:spcPts val="1200"/>
              </a:spcBef>
              <a:spcAft>
                <a:spcPts val="0"/>
              </a:spcAft>
              <a:buClr>
                <a:srgbClr val="0B5394"/>
              </a:buClr>
              <a:buSzPts val="1900"/>
              <a:buFont typeface="Raleway"/>
              <a:buChar char="➢"/>
            </a:pPr>
            <a:r>
              <a:rPr lang="en-GB" sz="1900">
                <a:solidFill>
                  <a:srgbClr val="0B5394"/>
                </a:solidFill>
                <a:latin typeface="Raleway"/>
                <a:ea typeface="Raleway"/>
                <a:cs typeface="Raleway"/>
                <a:sym typeface="Raleway"/>
              </a:rPr>
              <a:t>Registry Services, 1st Floor of J Building</a:t>
            </a:r>
            <a:endParaRPr sz="1900">
              <a:solidFill>
                <a:srgbClr val="0B5394"/>
              </a:solidFill>
              <a:latin typeface="Raleway"/>
              <a:ea typeface="Raleway"/>
              <a:cs typeface="Raleway"/>
              <a:sym typeface="Raleway"/>
            </a:endParaRPr>
          </a:p>
          <a:p>
            <a:pPr marL="0" lvl="0" indent="0" algn="l" rtl="0">
              <a:spcBef>
                <a:spcPts val="1200"/>
              </a:spcBef>
              <a:spcAft>
                <a:spcPts val="0"/>
              </a:spcAft>
              <a:buNone/>
            </a:pPr>
            <a:endParaRPr sz="1900">
              <a:solidFill>
                <a:srgbClr val="0B5394"/>
              </a:solidFill>
              <a:latin typeface="Raleway"/>
              <a:ea typeface="Raleway"/>
              <a:cs typeface="Raleway"/>
              <a:sym typeface="Raleway"/>
            </a:endParaRPr>
          </a:p>
          <a:p>
            <a:pPr marL="0" lvl="0" indent="0" algn="l" rtl="0">
              <a:spcBef>
                <a:spcPts val="1200"/>
              </a:spcBef>
              <a:spcAft>
                <a:spcPts val="0"/>
              </a:spcAft>
              <a:buNone/>
            </a:pPr>
            <a:r>
              <a:rPr lang="en-GB" sz="1900" b="1">
                <a:solidFill>
                  <a:srgbClr val="0B5394"/>
                </a:solidFill>
                <a:latin typeface="Raleway"/>
                <a:ea typeface="Raleway"/>
                <a:cs typeface="Raleway"/>
                <a:sym typeface="Raleway"/>
              </a:rPr>
              <a:t>When? </a:t>
            </a:r>
            <a:endParaRPr sz="1900" b="1">
              <a:solidFill>
                <a:srgbClr val="0B5394"/>
              </a:solidFill>
              <a:latin typeface="Raleway"/>
              <a:ea typeface="Raleway"/>
              <a:cs typeface="Raleway"/>
              <a:sym typeface="Raleway"/>
            </a:endParaRPr>
          </a:p>
          <a:p>
            <a:pPr indent="-349250">
              <a:spcBef>
                <a:spcPts val="1200"/>
              </a:spcBef>
              <a:buClr>
                <a:srgbClr val="0B5394"/>
              </a:buClr>
              <a:buSzPts val="1900"/>
              <a:buFont typeface="Raleway"/>
              <a:buChar char="➢"/>
            </a:pPr>
            <a:r>
              <a:rPr lang="en-GB" sz="1900">
                <a:solidFill>
                  <a:srgbClr val="0B5394"/>
                </a:solidFill>
                <a:latin typeface="Raleway"/>
                <a:ea typeface="Raleway"/>
                <a:cs typeface="Raleway"/>
                <a:sym typeface="Raleway"/>
              </a:rPr>
              <a:t>9am – 4.30pm, Monday – Fridays All week.</a:t>
            </a:r>
            <a:endParaRPr sz="1900">
              <a:solidFill>
                <a:srgbClr val="0B5394"/>
              </a:solidFill>
              <a:latin typeface="Raleway"/>
              <a:ea typeface="Raleway"/>
              <a:cs typeface="Raleway"/>
              <a:sym typeface="Raleway"/>
            </a:endParaRPr>
          </a:p>
          <a:p>
            <a:pPr marL="0" lvl="0" indent="0" algn="l" rtl="0">
              <a:spcBef>
                <a:spcPts val="1200"/>
              </a:spcBef>
              <a:spcAft>
                <a:spcPts val="0"/>
              </a:spcAft>
              <a:buNone/>
            </a:pPr>
            <a:endParaRPr sz="1900">
              <a:solidFill>
                <a:srgbClr val="0B5394"/>
              </a:solidFill>
              <a:latin typeface="Raleway"/>
              <a:ea typeface="Raleway"/>
              <a:cs typeface="Raleway"/>
              <a:sym typeface="Raleway"/>
            </a:endParaRPr>
          </a:p>
          <a:p>
            <a:pPr marL="0" lvl="0" indent="0" algn="l" rtl="0">
              <a:spcBef>
                <a:spcPts val="1200"/>
              </a:spcBef>
              <a:spcAft>
                <a:spcPts val="0"/>
              </a:spcAft>
              <a:buNone/>
            </a:pPr>
            <a:r>
              <a:rPr lang="en-GB" sz="1900" b="1">
                <a:solidFill>
                  <a:srgbClr val="0B5394"/>
                </a:solidFill>
                <a:latin typeface="Raleway"/>
                <a:ea typeface="Raleway"/>
                <a:cs typeface="Raleway"/>
                <a:sym typeface="Raleway"/>
              </a:rPr>
              <a:t>Documents to carry? </a:t>
            </a:r>
            <a:endParaRPr sz="1900" b="1">
              <a:solidFill>
                <a:srgbClr val="0B5394"/>
              </a:solidFill>
              <a:latin typeface="Raleway"/>
              <a:ea typeface="Raleway"/>
              <a:cs typeface="Raleway"/>
              <a:sym typeface="Raleway"/>
            </a:endParaRPr>
          </a:p>
          <a:p>
            <a:pPr marL="457200" lvl="0" indent="-349250" algn="l" rtl="0">
              <a:spcBef>
                <a:spcPts val="1200"/>
              </a:spcBef>
              <a:spcAft>
                <a:spcPts val="0"/>
              </a:spcAft>
              <a:buClr>
                <a:srgbClr val="0B5394"/>
              </a:buClr>
              <a:buSzPts val="1900"/>
              <a:buFont typeface="Raleway"/>
              <a:buChar char="➢"/>
            </a:pPr>
            <a:r>
              <a:rPr lang="en-GB" sz="1900">
                <a:solidFill>
                  <a:srgbClr val="0B5394"/>
                </a:solidFill>
                <a:latin typeface="Raleway"/>
                <a:ea typeface="Raleway"/>
                <a:cs typeface="Raleway"/>
                <a:sym typeface="Raleway"/>
              </a:rPr>
              <a:t>Passport, Boarding Pass, eVisa Share Code, Proof of address </a:t>
            </a:r>
            <a:endParaRPr sz="1900">
              <a:solidFill>
                <a:srgbClr val="0B5394"/>
              </a:solidFill>
              <a:latin typeface="Raleway"/>
              <a:ea typeface="Raleway"/>
              <a:cs typeface="Raleway"/>
              <a:sym typeface="Raleway"/>
            </a:endParaRPr>
          </a:p>
        </p:txBody>
      </p:sp>
      <p:pic>
        <p:nvPicPr>
          <p:cNvPr id="140" name="Google Shape;140;p20"/>
          <p:cNvPicPr preferRelativeResize="0"/>
          <p:nvPr/>
        </p:nvPicPr>
        <p:blipFill>
          <a:blip r:embed="rId3">
            <a:alphaModFix/>
          </a:blip>
          <a:stretch>
            <a:fillRect/>
          </a:stretch>
        </p:blipFill>
        <p:spPr>
          <a:xfrm>
            <a:off x="8512150" y="4255541"/>
            <a:ext cx="631850" cy="80789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1"/>
          <p:cNvSpPr txBox="1">
            <a:spLocks noGrp="1"/>
          </p:cNvSpPr>
          <p:nvPr>
            <p:ph type="title"/>
          </p:nvPr>
        </p:nvSpPr>
        <p:spPr>
          <a:xfrm>
            <a:off x="2093700" y="45925"/>
            <a:ext cx="49566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solidFill>
                  <a:srgbClr val="0B5394"/>
                </a:solidFill>
              </a:rPr>
              <a:t>We will explain your visa to you</a:t>
            </a:r>
            <a:endParaRPr>
              <a:solidFill>
                <a:srgbClr val="0B5394"/>
              </a:solidFill>
            </a:endParaRPr>
          </a:p>
        </p:txBody>
      </p:sp>
      <p:sp>
        <p:nvSpPr>
          <p:cNvPr id="146" name="Google Shape;146;p21"/>
          <p:cNvSpPr txBox="1">
            <a:spLocks noGrp="1"/>
          </p:cNvSpPr>
          <p:nvPr>
            <p:ph type="body" idx="1"/>
          </p:nvPr>
        </p:nvSpPr>
        <p:spPr>
          <a:xfrm>
            <a:off x="1198888" y="1250789"/>
            <a:ext cx="6586959" cy="394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600">
                <a:solidFill>
                  <a:srgbClr val="0B5394"/>
                </a:solidFill>
                <a:latin typeface="Raleway"/>
                <a:ea typeface="Raleway"/>
                <a:cs typeface="Raleway"/>
                <a:sym typeface="Raleway"/>
              </a:rPr>
              <a:t>After we verified your ID, collected your share code,  and taken copies of your passport and vignette, your ID check is complete.</a:t>
            </a:r>
            <a:endParaRPr sz="1600">
              <a:solidFill>
                <a:srgbClr val="0B5394"/>
              </a:solidFill>
              <a:latin typeface="Raleway"/>
              <a:ea typeface="Raleway"/>
              <a:cs typeface="Raleway"/>
              <a:sym typeface="Raleway"/>
            </a:endParaRPr>
          </a:p>
          <a:p>
            <a:pPr marL="0" lvl="0" indent="0" algn="l" rtl="0">
              <a:spcBef>
                <a:spcPts val="1200"/>
              </a:spcBef>
              <a:spcAft>
                <a:spcPts val="0"/>
              </a:spcAft>
              <a:buNone/>
            </a:pPr>
            <a:r>
              <a:rPr lang="en-GB" sz="1600">
                <a:solidFill>
                  <a:srgbClr val="0B5394"/>
                </a:solidFill>
                <a:latin typeface="Raleway"/>
                <a:ea typeface="Raleway"/>
                <a:cs typeface="Raleway"/>
                <a:sym typeface="Raleway"/>
              </a:rPr>
              <a:t>We will provide you with a copy of the </a:t>
            </a:r>
            <a:r>
              <a:rPr lang="en-GB" sz="1600" u="sng">
                <a:solidFill>
                  <a:srgbClr val="0B5394"/>
                </a:solidFill>
                <a:latin typeface="Raleway"/>
                <a:ea typeface="Raleway"/>
                <a:cs typeface="Raleway"/>
                <a:sym typeface="Raleway"/>
                <a:hlinkClick r:id="rId3">
                  <a:extLst>
                    <a:ext uri="{A12FA001-AC4F-418D-AE19-62706E023703}">
                      <ahyp:hlinkClr xmlns:ahyp="http://schemas.microsoft.com/office/drawing/2018/hyperlinkcolor" val="tx"/>
                    </a:ext>
                  </a:extLst>
                </a:hlinkClick>
              </a:rPr>
              <a:t>Essential Guide </a:t>
            </a:r>
            <a:r>
              <a:rPr lang="en-GB" sz="1600">
                <a:solidFill>
                  <a:srgbClr val="0B5394"/>
                </a:solidFill>
                <a:latin typeface="Raleway"/>
                <a:ea typeface="Raleway"/>
                <a:cs typeface="Raleway"/>
                <a:sym typeface="Raleway"/>
              </a:rPr>
              <a:t>which covers all the key points you need to know about your Student visa. The guide will cover attendance requirement, work conditions during and after studies, work placement, Graduate visa, Schengen Letter and others related topics.</a:t>
            </a:r>
            <a:endParaRPr sz="1600">
              <a:solidFill>
                <a:srgbClr val="0B5394"/>
              </a:solidFill>
              <a:latin typeface="Raleway"/>
              <a:ea typeface="Raleway"/>
              <a:cs typeface="Raleway"/>
              <a:sym typeface="Raleway"/>
            </a:endParaRPr>
          </a:p>
          <a:p>
            <a:pPr marL="0" lvl="0" indent="0" algn="l" rtl="0">
              <a:spcBef>
                <a:spcPts val="1200"/>
              </a:spcBef>
              <a:spcAft>
                <a:spcPts val="0"/>
              </a:spcAft>
              <a:buNone/>
            </a:pPr>
            <a:r>
              <a:rPr lang="en-GB" sz="1600">
                <a:solidFill>
                  <a:srgbClr val="0B5394"/>
                </a:solidFill>
                <a:latin typeface="Raleway"/>
                <a:ea typeface="Raleway"/>
                <a:cs typeface="Raleway"/>
                <a:sym typeface="Raleway"/>
              </a:rPr>
              <a:t>You should use the </a:t>
            </a:r>
            <a:r>
              <a:rPr lang="en-GB" sz="1600" err="1">
                <a:solidFill>
                  <a:srgbClr val="0B5394"/>
                </a:solidFill>
                <a:latin typeface="Raleway"/>
                <a:ea typeface="Raleway"/>
                <a:cs typeface="Raleway"/>
                <a:sym typeface="Raleway"/>
                <a:hlinkClick r:id="rId4"/>
              </a:rPr>
              <a:t>MySMU</a:t>
            </a:r>
            <a:r>
              <a:rPr lang="en-GB" sz="1600">
                <a:solidFill>
                  <a:srgbClr val="0B5394"/>
                </a:solidFill>
                <a:latin typeface="Raleway"/>
                <a:ea typeface="Raleway"/>
                <a:cs typeface="Raleway"/>
                <a:sym typeface="Raleway"/>
              </a:rPr>
              <a:t> app to record your attendance, check your outlook calendar for timetable, access your university email and information on our website. See the help desk in library if you need help with using the app.</a:t>
            </a:r>
            <a:endParaRPr sz="1600">
              <a:solidFill>
                <a:srgbClr val="0B5394"/>
              </a:solidFill>
              <a:latin typeface="Raleway"/>
              <a:ea typeface="Raleway"/>
              <a:cs typeface="Raleway"/>
              <a:sym typeface="Raleway"/>
            </a:endParaRPr>
          </a:p>
        </p:txBody>
      </p:sp>
      <p:pic>
        <p:nvPicPr>
          <p:cNvPr id="147" name="Google Shape;147;p21"/>
          <p:cNvPicPr preferRelativeResize="0"/>
          <p:nvPr/>
        </p:nvPicPr>
        <p:blipFill>
          <a:blip r:embed="rId5">
            <a:alphaModFix/>
          </a:blip>
          <a:stretch>
            <a:fillRect/>
          </a:stretch>
        </p:blipFill>
        <p:spPr>
          <a:xfrm>
            <a:off x="8499350" y="4319250"/>
            <a:ext cx="644650" cy="8242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2"/>
          <p:cNvSpPr txBox="1">
            <a:spLocks noGrp="1"/>
          </p:cNvSpPr>
          <p:nvPr>
            <p:ph type="title"/>
          </p:nvPr>
        </p:nvSpPr>
        <p:spPr>
          <a:xfrm>
            <a:off x="1763425" y="492025"/>
            <a:ext cx="5965200" cy="5352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solidFill>
                  <a:srgbClr val="0B5394"/>
                </a:solidFill>
              </a:rPr>
              <a:t>If you do not complete the ID Check</a:t>
            </a:r>
            <a:endParaRPr>
              <a:solidFill>
                <a:srgbClr val="0B5394"/>
              </a:solidFill>
            </a:endParaRPr>
          </a:p>
        </p:txBody>
      </p:sp>
      <p:sp>
        <p:nvSpPr>
          <p:cNvPr id="153" name="Google Shape;153;p22"/>
          <p:cNvSpPr txBox="1">
            <a:spLocks noGrp="1"/>
          </p:cNvSpPr>
          <p:nvPr>
            <p:ph type="body" idx="1"/>
          </p:nvPr>
        </p:nvSpPr>
        <p:spPr>
          <a:xfrm>
            <a:off x="1272402" y="1336146"/>
            <a:ext cx="6599196" cy="36855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en-GB" sz="1700">
                <a:solidFill>
                  <a:srgbClr val="0B5394"/>
                </a:solidFill>
                <a:latin typeface="Raleway"/>
                <a:ea typeface="Raleway"/>
                <a:cs typeface="Raleway"/>
                <a:sym typeface="Raleway"/>
              </a:rPr>
              <a:t>If you have completed the online enrolment but have not done the ID check, your student status will be </a:t>
            </a:r>
            <a:r>
              <a:rPr lang="en-GB" sz="1700" b="1">
                <a:solidFill>
                  <a:srgbClr val="0B5394"/>
                </a:solidFill>
                <a:latin typeface="Raleway"/>
                <a:ea typeface="Raleway"/>
                <a:cs typeface="Raleway"/>
                <a:sym typeface="Raleway"/>
              </a:rPr>
              <a:t>provisionally enrolled PE</a:t>
            </a:r>
            <a:endParaRPr sz="1700" b="1">
              <a:solidFill>
                <a:srgbClr val="0B5394"/>
              </a:solidFill>
              <a:latin typeface="Raleway"/>
              <a:ea typeface="Raleway"/>
              <a:cs typeface="Raleway"/>
              <a:sym typeface="Raleway"/>
            </a:endParaRPr>
          </a:p>
          <a:p>
            <a:pPr marL="0" lvl="0" indent="0" algn="l" rtl="0">
              <a:spcBef>
                <a:spcPts val="1200"/>
              </a:spcBef>
              <a:spcAft>
                <a:spcPts val="0"/>
              </a:spcAft>
              <a:buNone/>
            </a:pPr>
            <a:endParaRPr sz="1700">
              <a:solidFill>
                <a:srgbClr val="0B5394"/>
              </a:solidFill>
              <a:latin typeface="Raleway"/>
              <a:ea typeface="Raleway"/>
              <a:cs typeface="Raleway"/>
              <a:sym typeface="Raleway"/>
            </a:endParaRPr>
          </a:p>
          <a:p>
            <a:pPr marL="0" lvl="0" indent="0" algn="l" rtl="0">
              <a:spcBef>
                <a:spcPts val="1200"/>
              </a:spcBef>
              <a:spcAft>
                <a:spcPts val="0"/>
              </a:spcAft>
              <a:buNone/>
            </a:pPr>
            <a:r>
              <a:rPr lang="en-GB" sz="1700">
                <a:solidFill>
                  <a:srgbClr val="0B5394"/>
                </a:solidFill>
                <a:latin typeface="Raleway"/>
                <a:ea typeface="Raleway"/>
                <a:cs typeface="Raleway"/>
                <a:sym typeface="Raleway"/>
              </a:rPr>
              <a:t>Your student status will change to fully enrolled once you complete the ID check with the student visa team at Registry Services</a:t>
            </a:r>
            <a:endParaRPr sz="1700">
              <a:solidFill>
                <a:srgbClr val="0B5394"/>
              </a:solidFill>
              <a:latin typeface="Raleway"/>
              <a:ea typeface="Raleway"/>
              <a:cs typeface="Raleway"/>
              <a:sym typeface="Raleway"/>
            </a:endParaRPr>
          </a:p>
          <a:p>
            <a:pPr marL="0" lvl="0" indent="0" algn="l" rtl="0">
              <a:spcBef>
                <a:spcPts val="1200"/>
              </a:spcBef>
              <a:spcAft>
                <a:spcPts val="0"/>
              </a:spcAft>
              <a:buNone/>
            </a:pPr>
            <a:endParaRPr sz="1700">
              <a:solidFill>
                <a:srgbClr val="0B5394"/>
              </a:solidFill>
              <a:latin typeface="Raleway"/>
              <a:ea typeface="Raleway"/>
              <a:cs typeface="Raleway"/>
              <a:sym typeface="Raleway"/>
            </a:endParaRPr>
          </a:p>
          <a:p>
            <a:pPr marL="0" lvl="0" indent="0" algn="l" rtl="0">
              <a:spcBef>
                <a:spcPts val="1200"/>
              </a:spcBef>
              <a:spcAft>
                <a:spcPts val="1200"/>
              </a:spcAft>
              <a:buNone/>
            </a:pPr>
            <a:r>
              <a:rPr lang="en-GB" sz="1700">
                <a:solidFill>
                  <a:srgbClr val="0B5394"/>
                </a:solidFill>
                <a:latin typeface="Raleway"/>
                <a:ea typeface="Raleway"/>
                <a:cs typeface="Raleway"/>
                <a:sym typeface="Raleway"/>
              </a:rPr>
              <a:t>We will remind you regularly about the ID Check if you have not completed this. If the time slots provided clash with your class or placement, please email us back with a proposed time that suits you.</a:t>
            </a:r>
            <a:endParaRPr sz="1700">
              <a:solidFill>
                <a:srgbClr val="0B5394"/>
              </a:solidFill>
              <a:latin typeface="Raleway"/>
              <a:ea typeface="Raleway"/>
              <a:cs typeface="Raleway"/>
              <a:sym typeface="Raleway"/>
            </a:endParaRPr>
          </a:p>
        </p:txBody>
      </p:sp>
      <p:pic>
        <p:nvPicPr>
          <p:cNvPr id="154" name="Google Shape;154;p22"/>
          <p:cNvPicPr preferRelativeResize="0"/>
          <p:nvPr/>
        </p:nvPicPr>
        <p:blipFill>
          <a:blip r:embed="rId3">
            <a:alphaModFix/>
          </a:blip>
          <a:stretch>
            <a:fillRect/>
          </a:stretch>
        </p:blipFill>
        <p:spPr>
          <a:xfrm>
            <a:off x="8398625" y="4190452"/>
            <a:ext cx="745375" cy="9530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3"/>
          <p:cNvSpPr txBox="1">
            <a:spLocks noGrp="1"/>
          </p:cNvSpPr>
          <p:nvPr>
            <p:ph type="title"/>
          </p:nvPr>
        </p:nvSpPr>
        <p:spPr>
          <a:xfrm>
            <a:off x="2263625" y="0"/>
            <a:ext cx="5039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sz="2711" b="1">
                <a:solidFill>
                  <a:srgbClr val="0B5394"/>
                </a:solidFill>
              </a:rPr>
              <a:t>Other </a:t>
            </a:r>
            <a:r>
              <a:rPr lang="en-GB" sz="2711">
                <a:solidFill>
                  <a:srgbClr val="0B5394"/>
                </a:solidFill>
              </a:rPr>
              <a:t>services you should know</a:t>
            </a:r>
            <a:endParaRPr sz="2711" b="1">
              <a:solidFill>
                <a:srgbClr val="0B5394"/>
              </a:solidFill>
            </a:endParaRPr>
          </a:p>
        </p:txBody>
      </p:sp>
      <p:sp>
        <p:nvSpPr>
          <p:cNvPr id="160" name="Google Shape;160;p23"/>
          <p:cNvSpPr txBox="1">
            <a:spLocks noGrp="1"/>
          </p:cNvSpPr>
          <p:nvPr>
            <p:ph type="body" idx="1"/>
          </p:nvPr>
        </p:nvSpPr>
        <p:spPr>
          <a:xfrm>
            <a:off x="1107231" y="763156"/>
            <a:ext cx="7041688" cy="4716600"/>
          </a:xfrm>
          <a:prstGeom prst="rect">
            <a:avLst/>
          </a:prstGeom>
        </p:spPr>
        <p:txBody>
          <a:bodyPr spcFirstLastPara="1" wrap="square" lIns="91425" tIns="91425" rIns="91425" bIns="91425" anchor="t" anchorCtr="0">
            <a:normAutofit fontScale="40000" lnSpcReduction="20000"/>
          </a:bodyPr>
          <a:lstStyle/>
          <a:p>
            <a:pPr marL="0" lvl="0" indent="0" algn="l" rtl="0">
              <a:spcBef>
                <a:spcPts val="0"/>
              </a:spcBef>
              <a:spcAft>
                <a:spcPts val="0"/>
              </a:spcAft>
              <a:buNone/>
            </a:pPr>
            <a:r>
              <a:rPr lang="en-GB" sz="4000">
                <a:solidFill>
                  <a:srgbClr val="0B5394"/>
                </a:solidFill>
                <a:latin typeface="Raleway"/>
                <a:ea typeface="Raleway"/>
                <a:cs typeface="Raleway"/>
                <a:sym typeface="Raleway"/>
              </a:rPr>
              <a:t>Fees team, 1st Floor of Student Centre. </a:t>
            </a:r>
            <a:endParaRPr sz="4000">
              <a:solidFill>
                <a:srgbClr val="0B5394"/>
              </a:solidFill>
              <a:latin typeface="Raleway"/>
              <a:ea typeface="Raleway"/>
              <a:cs typeface="Raleway"/>
              <a:sym typeface="Raleway"/>
            </a:endParaRPr>
          </a:p>
          <a:p>
            <a:pPr marL="457200" lvl="0" indent="-338318" algn="l" rtl="0">
              <a:spcBef>
                <a:spcPts val="1200"/>
              </a:spcBef>
              <a:spcAft>
                <a:spcPts val="0"/>
              </a:spcAft>
              <a:buClr>
                <a:srgbClr val="0B5394"/>
              </a:buClr>
              <a:buSzPct val="100000"/>
              <a:buFont typeface="Raleway"/>
              <a:buChar char="➢"/>
            </a:pPr>
            <a:r>
              <a:rPr lang="en-GB" sz="4000">
                <a:solidFill>
                  <a:srgbClr val="0B5394"/>
                </a:solidFill>
                <a:latin typeface="Raleway"/>
                <a:ea typeface="Raleway"/>
                <a:cs typeface="Raleway"/>
                <a:sym typeface="Raleway"/>
              </a:rPr>
              <a:t>Please ring the bell on the left of the counter to speak to the fees team if you have questions regarding your tuition fees or instalment plan.</a:t>
            </a:r>
            <a:endParaRPr sz="4000">
              <a:solidFill>
                <a:srgbClr val="0B5394"/>
              </a:solidFill>
              <a:latin typeface="Raleway"/>
              <a:ea typeface="Raleway"/>
              <a:cs typeface="Raleway"/>
              <a:sym typeface="Raleway"/>
            </a:endParaRPr>
          </a:p>
          <a:p>
            <a:pPr marL="0" lvl="0" indent="0" algn="l" rtl="0">
              <a:spcBef>
                <a:spcPts val="1200"/>
              </a:spcBef>
              <a:spcAft>
                <a:spcPts val="0"/>
              </a:spcAft>
              <a:buNone/>
            </a:pPr>
            <a:endParaRPr sz="4000">
              <a:solidFill>
                <a:srgbClr val="0B5394"/>
              </a:solidFill>
              <a:latin typeface="Raleway"/>
              <a:ea typeface="Raleway"/>
              <a:cs typeface="Raleway"/>
              <a:sym typeface="Raleway"/>
            </a:endParaRPr>
          </a:p>
          <a:p>
            <a:pPr marL="0" lvl="0" indent="0" algn="l" rtl="0">
              <a:spcBef>
                <a:spcPts val="1200"/>
              </a:spcBef>
              <a:spcAft>
                <a:spcPts val="0"/>
              </a:spcAft>
              <a:buNone/>
            </a:pPr>
            <a:r>
              <a:rPr lang="en-GB" sz="4000">
                <a:solidFill>
                  <a:srgbClr val="0B5394"/>
                </a:solidFill>
                <a:latin typeface="Raleway"/>
                <a:ea typeface="Raleway"/>
                <a:cs typeface="Raleway"/>
                <a:sym typeface="Raleway"/>
              </a:rPr>
              <a:t>Accommodation team, Wellbeing team, the 2nd floor of J Building. </a:t>
            </a:r>
            <a:endParaRPr sz="4000">
              <a:solidFill>
                <a:srgbClr val="0B5394"/>
              </a:solidFill>
              <a:latin typeface="Raleway"/>
              <a:ea typeface="Raleway"/>
              <a:cs typeface="Raleway"/>
              <a:sym typeface="Raleway"/>
            </a:endParaRPr>
          </a:p>
          <a:p>
            <a:pPr marL="457200" lvl="0" indent="-338318" algn="l" rtl="0">
              <a:spcBef>
                <a:spcPts val="1200"/>
              </a:spcBef>
              <a:spcAft>
                <a:spcPts val="0"/>
              </a:spcAft>
              <a:buClr>
                <a:srgbClr val="0B5394"/>
              </a:buClr>
              <a:buSzPct val="100000"/>
              <a:buFont typeface="Raleway"/>
              <a:buChar char="➢"/>
            </a:pPr>
            <a:r>
              <a:rPr lang="en-GB" sz="4000">
                <a:solidFill>
                  <a:srgbClr val="0B5394"/>
                </a:solidFill>
                <a:latin typeface="Raleway"/>
                <a:ea typeface="Raleway"/>
                <a:cs typeface="Raleway"/>
                <a:sym typeface="Raleway"/>
              </a:rPr>
              <a:t>Check with the accommodation team on availabilities of student halls on campus, or ask for help finding places nearby the campus within 1 hour 45 minutes via public transport. </a:t>
            </a:r>
            <a:r>
              <a:rPr lang="en-GB" sz="3500" b="1">
                <a:solidFill>
                  <a:srgbClr val="0B5394"/>
                </a:solidFill>
                <a:latin typeface="Raleway"/>
                <a:ea typeface="Raleway"/>
                <a:cs typeface="Raleway"/>
                <a:sym typeface="Raleway"/>
              </a:rPr>
              <a:t>(As close as possible)</a:t>
            </a:r>
            <a:endParaRPr sz="3500" b="1">
              <a:solidFill>
                <a:srgbClr val="0B5394"/>
              </a:solidFill>
              <a:latin typeface="Raleway"/>
              <a:ea typeface="Raleway"/>
              <a:cs typeface="Raleway"/>
              <a:sym typeface="Raleway"/>
            </a:endParaRPr>
          </a:p>
          <a:p>
            <a:pPr marL="0" lvl="0" indent="0" algn="l" rtl="0">
              <a:spcBef>
                <a:spcPts val="1200"/>
              </a:spcBef>
              <a:spcAft>
                <a:spcPts val="0"/>
              </a:spcAft>
              <a:buNone/>
            </a:pPr>
            <a:endParaRPr sz="4000">
              <a:solidFill>
                <a:srgbClr val="0B5394"/>
              </a:solidFill>
              <a:latin typeface="Raleway"/>
              <a:ea typeface="Raleway"/>
              <a:cs typeface="Raleway"/>
              <a:sym typeface="Raleway"/>
            </a:endParaRPr>
          </a:p>
          <a:p>
            <a:pPr marL="0" lvl="0" indent="0" algn="l" rtl="0">
              <a:spcBef>
                <a:spcPts val="1200"/>
              </a:spcBef>
              <a:spcAft>
                <a:spcPts val="0"/>
              </a:spcAft>
              <a:buNone/>
            </a:pPr>
            <a:r>
              <a:rPr lang="en-GB" sz="4000">
                <a:solidFill>
                  <a:srgbClr val="0B5394"/>
                </a:solidFill>
                <a:latin typeface="Raleway"/>
                <a:ea typeface="Raleway"/>
                <a:cs typeface="Raleway"/>
                <a:sym typeface="Raleway"/>
              </a:rPr>
              <a:t>IT Helpdesk, Library</a:t>
            </a:r>
            <a:endParaRPr sz="4000">
              <a:solidFill>
                <a:srgbClr val="0B5394"/>
              </a:solidFill>
              <a:latin typeface="Raleway"/>
              <a:ea typeface="Raleway"/>
              <a:cs typeface="Raleway"/>
              <a:sym typeface="Raleway"/>
            </a:endParaRPr>
          </a:p>
          <a:p>
            <a:pPr marL="457200" lvl="0" indent="-338318" algn="l" rtl="0">
              <a:spcBef>
                <a:spcPts val="1200"/>
              </a:spcBef>
              <a:spcAft>
                <a:spcPts val="0"/>
              </a:spcAft>
              <a:buClr>
                <a:srgbClr val="0B5394"/>
              </a:buClr>
              <a:buSzPct val="100000"/>
              <a:buFont typeface="Raleway"/>
              <a:buChar char="➢"/>
            </a:pPr>
            <a:r>
              <a:rPr lang="en-GB" sz="4000">
                <a:solidFill>
                  <a:srgbClr val="0B5394"/>
                </a:solidFill>
                <a:latin typeface="Raleway"/>
                <a:ea typeface="Raleway"/>
                <a:cs typeface="Raleway"/>
                <a:sym typeface="Raleway"/>
              </a:rPr>
              <a:t>If you experience technical issues such as logging into your St Mary’s account, head to the library and speak to the Helpdesk staff.</a:t>
            </a:r>
            <a:endParaRPr sz="4000">
              <a:solidFill>
                <a:srgbClr val="0B5394"/>
              </a:solidFill>
              <a:latin typeface="Raleway"/>
              <a:ea typeface="Raleway"/>
              <a:cs typeface="Raleway"/>
              <a:sym typeface="Raleway"/>
            </a:endParaRPr>
          </a:p>
          <a:p>
            <a:pPr marL="0" lvl="0" indent="0" algn="l" rtl="0">
              <a:spcBef>
                <a:spcPts val="1200"/>
              </a:spcBef>
              <a:spcAft>
                <a:spcPts val="0"/>
              </a:spcAft>
              <a:buNone/>
            </a:pPr>
            <a:endParaRPr>
              <a:solidFill>
                <a:schemeClr val="dk1"/>
              </a:solidFill>
            </a:endParaRPr>
          </a:p>
          <a:p>
            <a:pPr marL="0" lvl="0" indent="0" algn="l" rtl="0">
              <a:spcBef>
                <a:spcPts val="1200"/>
              </a:spcBef>
              <a:spcAft>
                <a:spcPts val="1200"/>
              </a:spcAft>
              <a:buNone/>
            </a:pPr>
            <a:endParaRPr>
              <a:solidFill>
                <a:schemeClr val="dk1"/>
              </a:solidFill>
            </a:endParaRPr>
          </a:p>
        </p:txBody>
      </p:sp>
      <p:pic>
        <p:nvPicPr>
          <p:cNvPr id="161" name="Google Shape;161;p23"/>
          <p:cNvPicPr preferRelativeResize="0"/>
          <p:nvPr/>
        </p:nvPicPr>
        <p:blipFill>
          <a:blip r:embed="rId3">
            <a:alphaModFix/>
          </a:blip>
          <a:stretch>
            <a:fillRect/>
          </a:stretch>
        </p:blipFill>
        <p:spPr>
          <a:xfrm>
            <a:off x="8512150" y="4335608"/>
            <a:ext cx="631850" cy="80789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3"/>
          <p:cNvSpPr txBox="1">
            <a:spLocks noGrp="1"/>
          </p:cNvSpPr>
          <p:nvPr>
            <p:ph type="body" idx="1"/>
          </p:nvPr>
        </p:nvSpPr>
        <p:spPr>
          <a:xfrm>
            <a:off x="254300" y="595775"/>
            <a:ext cx="8832300" cy="4962300"/>
          </a:xfrm>
          <a:prstGeom prst="rect">
            <a:avLst/>
          </a:prstGeom>
        </p:spPr>
        <p:txBody>
          <a:bodyPr spcFirstLastPara="1" wrap="square" lIns="91425" tIns="91425" rIns="91425" bIns="91425" anchor="t" anchorCtr="0">
            <a:normAutofit fontScale="25000" lnSpcReduction="20000"/>
          </a:bodyPr>
          <a:lstStyle/>
          <a:p>
            <a:pPr marL="0" lvl="0" indent="0" algn="ctr" rtl="0">
              <a:lnSpc>
                <a:spcPct val="100000"/>
              </a:lnSpc>
              <a:spcBef>
                <a:spcPts val="0"/>
              </a:spcBef>
              <a:spcAft>
                <a:spcPts val="0"/>
              </a:spcAft>
              <a:buClr>
                <a:schemeClr val="dk1"/>
              </a:buClr>
              <a:buSzPts val="247"/>
              <a:buFont typeface="Arial"/>
              <a:buNone/>
            </a:pPr>
            <a:r>
              <a:rPr lang="en-GB" sz="12800" b="1">
                <a:latin typeface="Economica"/>
                <a:ea typeface="Economica"/>
                <a:cs typeface="Economica"/>
                <a:sym typeface="Economica"/>
                <a:hlinkClick r:id="rId3"/>
              </a:rPr>
              <a:t>UKVI Account + eVisa Linking Guide</a:t>
            </a:r>
            <a:endParaRPr sz="12800" b="1">
              <a:latin typeface="Economica"/>
              <a:ea typeface="Economica"/>
              <a:cs typeface="Economica"/>
              <a:sym typeface="Economica"/>
            </a:endParaRPr>
          </a:p>
          <a:p>
            <a:pPr marL="457200" lvl="0" indent="0" algn="ctr" rtl="0">
              <a:spcBef>
                <a:spcPts val="1200"/>
              </a:spcBef>
              <a:spcAft>
                <a:spcPts val="0"/>
              </a:spcAft>
              <a:buNone/>
            </a:pPr>
            <a:r>
              <a:rPr lang="en-GB" sz="10000" b="1">
                <a:latin typeface="Economica"/>
                <a:ea typeface="Economica"/>
                <a:cs typeface="Economica"/>
                <a:sym typeface="Economica"/>
              </a:rPr>
              <a:t>For New Students </a:t>
            </a:r>
            <a:endParaRPr sz="10000" b="1">
              <a:latin typeface="Economica"/>
              <a:ea typeface="Economica"/>
              <a:cs typeface="Economica"/>
              <a:sym typeface="Economica"/>
            </a:endParaRPr>
          </a:p>
          <a:p>
            <a:pPr marL="0" lvl="0" indent="0" algn="l" rtl="0">
              <a:spcBef>
                <a:spcPts val="1200"/>
              </a:spcBef>
              <a:spcAft>
                <a:spcPts val="0"/>
              </a:spcAft>
              <a:buNone/>
            </a:pPr>
            <a:endParaRPr sz="7200">
              <a:latin typeface="Cambria"/>
              <a:ea typeface="Cambria"/>
              <a:cs typeface="Cambria"/>
              <a:sym typeface="Cambria"/>
            </a:endParaRPr>
          </a:p>
          <a:p>
            <a:pPr marL="0" lvl="0" indent="0" algn="l" rtl="0">
              <a:spcBef>
                <a:spcPts val="1200"/>
              </a:spcBef>
              <a:spcAft>
                <a:spcPts val="0"/>
              </a:spcAft>
              <a:buNone/>
            </a:pPr>
            <a:r>
              <a:rPr lang="en-GB" sz="7200">
                <a:latin typeface="Cambria"/>
                <a:ea typeface="Cambria"/>
                <a:cs typeface="Cambria"/>
                <a:sym typeface="Cambria"/>
              </a:rPr>
              <a:t>This guide will walk you through setting up your UKVI account and applying for your eVisa once you've received a successful Student visa decision.</a:t>
            </a:r>
            <a:endParaRPr sz="7200">
              <a:latin typeface="Cambria"/>
              <a:ea typeface="Cambria"/>
              <a:cs typeface="Cambria"/>
              <a:sym typeface="Cambria"/>
            </a:endParaRPr>
          </a:p>
          <a:p>
            <a:pPr marL="0" lvl="0" indent="0" algn="l" rtl="0">
              <a:spcBef>
                <a:spcPts val="1200"/>
              </a:spcBef>
              <a:spcAft>
                <a:spcPts val="0"/>
              </a:spcAft>
              <a:buNone/>
            </a:pPr>
            <a:endParaRPr sz="7200">
              <a:latin typeface="Cambria"/>
              <a:ea typeface="Cambria"/>
              <a:cs typeface="Cambria"/>
              <a:sym typeface="Cambria"/>
            </a:endParaRPr>
          </a:p>
          <a:p>
            <a:pPr marL="457200" lvl="0" indent="-342900" algn="l" rtl="0">
              <a:spcBef>
                <a:spcPts val="1200"/>
              </a:spcBef>
              <a:spcAft>
                <a:spcPts val="0"/>
              </a:spcAft>
              <a:buSzPct val="100000"/>
              <a:buFont typeface="Cambria"/>
              <a:buChar char="●"/>
            </a:pPr>
            <a:r>
              <a:rPr lang="en-GB" sz="7200">
                <a:latin typeface="Cambria"/>
                <a:ea typeface="Cambria"/>
                <a:cs typeface="Cambria"/>
                <a:sym typeface="Cambria"/>
              </a:rPr>
              <a:t>You need to apply for an eVisa after you have successfully applied for a Student visa.</a:t>
            </a:r>
            <a:endParaRPr sz="7200">
              <a:latin typeface="Cambria"/>
              <a:ea typeface="Cambria"/>
              <a:cs typeface="Cambria"/>
              <a:sym typeface="Cambria"/>
            </a:endParaRPr>
          </a:p>
          <a:p>
            <a:pPr marL="457200" lvl="0" indent="-342900" algn="l" rtl="0">
              <a:spcBef>
                <a:spcPts val="0"/>
              </a:spcBef>
              <a:spcAft>
                <a:spcPts val="0"/>
              </a:spcAft>
              <a:buSzPct val="100000"/>
              <a:buFont typeface="Cambria"/>
              <a:buChar char="●"/>
            </a:pPr>
            <a:r>
              <a:rPr lang="en-GB" sz="7200">
                <a:latin typeface="Cambria"/>
                <a:ea typeface="Cambria"/>
                <a:cs typeface="Cambria"/>
                <a:sym typeface="Cambria"/>
              </a:rPr>
              <a:t>Your eVisa will be digitally linked to your passport.</a:t>
            </a:r>
            <a:endParaRPr sz="7200">
              <a:latin typeface="Cambria"/>
              <a:ea typeface="Cambria"/>
              <a:cs typeface="Cambria"/>
              <a:sym typeface="Cambria"/>
            </a:endParaRPr>
          </a:p>
          <a:p>
            <a:pPr marL="457200" lvl="0" indent="-342900" algn="l" rtl="0">
              <a:spcBef>
                <a:spcPts val="0"/>
              </a:spcBef>
              <a:spcAft>
                <a:spcPts val="0"/>
              </a:spcAft>
              <a:buSzPct val="100000"/>
              <a:buFont typeface="Cambria"/>
              <a:buChar char="●"/>
            </a:pPr>
            <a:r>
              <a:rPr lang="en-GB" sz="7200">
                <a:latin typeface="Cambria"/>
                <a:ea typeface="Cambria"/>
                <a:cs typeface="Cambria"/>
                <a:sym typeface="Cambria"/>
              </a:rPr>
              <a:t>No more physical BRP card will be issued.</a:t>
            </a:r>
            <a:endParaRPr sz="7200">
              <a:latin typeface="Cambria"/>
              <a:ea typeface="Cambria"/>
              <a:cs typeface="Cambria"/>
              <a:sym typeface="Cambria"/>
            </a:endParaRPr>
          </a:p>
          <a:p>
            <a:pPr marL="457200" lvl="0" indent="-342900" algn="l" rtl="0">
              <a:spcBef>
                <a:spcPts val="0"/>
              </a:spcBef>
              <a:spcAft>
                <a:spcPts val="0"/>
              </a:spcAft>
              <a:buSzPct val="100000"/>
              <a:buFont typeface="Cambria"/>
              <a:buChar char="●"/>
            </a:pPr>
            <a:r>
              <a:rPr lang="en-GB" sz="7200">
                <a:latin typeface="Cambria"/>
                <a:ea typeface="Cambria"/>
                <a:cs typeface="Cambria"/>
                <a:sym typeface="Cambria"/>
              </a:rPr>
              <a:t>You will be able to access and prove your immigration status online.</a:t>
            </a:r>
            <a:endParaRPr sz="7200">
              <a:latin typeface="Cambria"/>
              <a:ea typeface="Cambria"/>
              <a:cs typeface="Cambria"/>
              <a:sym typeface="Cambria"/>
            </a:endParaRPr>
          </a:p>
          <a:p>
            <a:pPr marL="914400" lvl="0" indent="0" algn="l" rtl="0">
              <a:spcBef>
                <a:spcPts val="1200"/>
              </a:spcBef>
              <a:spcAft>
                <a:spcPts val="0"/>
              </a:spcAft>
              <a:buNone/>
            </a:pPr>
            <a:endParaRPr sz="5600">
              <a:solidFill>
                <a:schemeClr val="dk1"/>
              </a:solidFill>
              <a:latin typeface="Cambria"/>
              <a:ea typeface="Cambria"/>
              <a:cs typeface="Cambria"/>
              <a:sym typeface="Cambria"/>
            </a:endParaRPr>
          </a:p>
          <a:p>
            <a:pPr marL="914400" lvl="0" indent="0" algn="l" rtl="0">
              <a:spcBef>
                <a:spcPts val="1200"/>
              </a:spcBef>
              <a:spcAft>
                <a:spcPts val="0"/>
              </a:spcAft>
              <a:buNone/>
            </a:pPr>
            <a:endParaRPr sz="5600">
              <a:solidFill>
                <a:schemeClr val="dk1"/>
              </a:solidFill>
              <a:latin typeface="Cambria"/>
              <a:ea typeface="Cambria"/>
              <a:cs typeface="Cambria"/>
              <a:sym typeface="Cambria"/>
            </a:endParaRPr>
          </a:p>
          <a:p>
            <a:pPr marL="0" lvl="0" indent="0" algn="l" rtl="0">
              <a:spcBef>
                <a:spcPts val="1200"/>
              </a:spcBef>
              <a:spcAft>
                <a:spcPts val="120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4"/>
          <p:cNvSpPr txBox="1">
            <a:spLocks noGrp="1"/>
          </p:cNvSpPr>
          <p:nvPr>
            <p:ph type="body" idx="1"/>
          </p:nvPr>
        </p:nvSpPr>
        <p:spPr>
          <a:xfrm>
            <a:off x="311700" y="0"/>
            <a:ext cx="8520600" cy="4569000"/>
          </a:xfrm>
          <a:prstGeom prst="rect">
            <a:avLst/>
          </a:prstGeom>
        </p:spPr>
        <p:txBody>
          <a:bodyPr spcFirstLastPara="1" wrap="square" lIns="91425" tIns="91425" rIns="91425" bIns="91425" anchor="t" anchorCtr="0">
            <a:normAutofit fontScale="25000" lnSpcReduction="20000"/>
          </a:bodyPr>
          <a:lstStyle/>
          <a:p>
            <a:pPr marL="0" lvl="0" indent="0" algn="l" rtl="0">
              <a:spcBef>
                <a:spcPts val="1400"/>
              </a:spcBef>
              <a:spcAft>
                <a:spcPts val="0"/>
              </a:spcAft>
              <a:buClr>
                <a:schemeClr val="dk1"/>
              </a:buClr>
              <a:buSzPts val="275"/>
              <a:buFont typeface="Arial"/>
              <a:buNone/>
            </a:pPr>
            <a:endParaRPr sz="6215">
              <a:solidFill>
                <a:schemeClr val="dk1"/>
              </a:solidFill>
              <a:latin typeface="Cambria"/>
              <a:ea typeface="Cambria"/>
              <a:cs typeface="Cambria"/>
              <a:sym typeface="Cambria"/>
            </a:endParaRPr>
          </a:p>
          <a:p>
            <a:pPr marL="457200" lvl="0" indent="0" algn="l" rtl="0">
              <a:spcBef>
                <a:spcPts val="1200"/>
              </a:spcBef>
              <a:spcAft>
                <a:spcPts val="0"/>
              </a:spcAft>
              <a:buNone/>
            </a:pPr>
            <a:r>
              <a:rPr lang="en-GB" sz="11200">
                <a:solidFill>
                  <a:schemeClr val="dk1"/>
                </a:solidFill>
                <a:latin typeface="Economica"/>
                <a:ea typeface="Economica"/>
                <a:cs typeface="Economica"/>
                <a:sym typeface="Economica"/>
              </a:rPr>
              <a:t>Check Your Email</a:t>
            </a:r>
            <a:br>
              <a:rPr lang="en-GB" sz="7200" b="1">
                <a:solidFill>
                  <a:schemeClr val="dk1"/>
                </a:solidFill>
                <a:latin typeface="Cambria"/>
                <a:ea typeface="Cambria"/>
                <a:cs typeface="Cambria"/>
                <a:sym typeface="Cambria"/>
              </a:rPr>
            </a:br>
            <a:endParaRPr sz="7200" b="1">
              <a:solidFill>
                <a:schemeClr val="dk1"/>
              </a:solidFill>
              <a:latin typeface="Cambria"/>
              <a:ea typeface="Cambria"/>
              <a:cs typeface="Cambria"/>
              <a:sym typeface="Cambria"/>
            </a:endParaRPr>
          </a:p>
          <a:p>
            <a:pPr marL="914400" lvl="1" indent="-342900" algn="l" rtl="0">
              <a:spcBef>
                <a:spcPts val="1200"/>
              </a:spcBef>
              <a:spcAft>
                <a:spcPts val="0"/>
              </a:spcAft>
              <a:buClr>
                <a:schemeClr val="dk1"/>
              </a:buClr>
              <a:buSzPct val="100000"/>
              <a:buFont typeface="Cambria"/>
              <a:buChar char="○"/>
            </a:pPr>
            <a:r>
              <a:rPr lang="en-GB" sz="7200">
                <a:solidFill>
                  <a:schemeClr val="dk1"/>
                </a:solidFill>
                <a:latin typeface="Cambria"/>
                <a:ea typeface="Cambria"/>
                <a:cs typeface="Cambria"/>
                <a:sym typeface="Cambria"/>
              </a:rPr>
              <a:t>You will receive an official email or letter confirming the outcome of your visa application from the UKVI. This is your UKVI decision email/letter.</a:t>
            </a:r>
            <a:endParaRPr sz="7200">
              <a:solidFill>
                <a:schemeClr val="dk1"/>
              </a:solidFill>
              <a:latin typeface="Cambria"/>
              <a:ea typeface="Cambria"/>
              <a:cs typeface="Cambria"/>
              <a:sym typeface="Cambria"/>
            </a:endParaRPr>
          </a:p>
          <a:p>
            <a:pPr marL="914400" lvl="0" indent="0" algn="l" rtl="0">
              <a:spcBef>
                <a:spcPts val="1200"/>
              </a:spcBef>
              <a:spcAft>
                <a:spcPts val="0"/>
              </a:spcAft>
              <a:buNone/>
            </a:pPr>
            <a:endParaRPr sz="7200">
              <a:solidFill>
                <a:schemeClr val="dk1"/>
              </a:solidFill>
              <a:latin typeface="Cambria"/>
              <a:ea typeface="Cambria"/>
              <a:cs typeface="Cambria"/>
              <a:sym typeface="Cambria"/>
            </a:endParaRPr>
          </a:p>
          <a:p>
            <a:pPr marL="914400" lvl="1" indent="-342900" algn="l" rtl="0">
              <a:spcBef>
                <a:spcPts val="1200"/>
              </a:spcBef>
              <a:spcAft>
                <a:spcPts val="0"/>
              </a:spcAft>
              <a:buClr>
                <a:schemeClr val="dk1"/>
              </a:buClr>
              <a:buSzPct val="100000"/>
              <a:buFont typeface="Cambria"/>
              <a:buChar char="○"/>
            </a:pPr>
            <a:r>
              <a:rPr lang="en-GB" sz="7200">
                <a:solidFill>
                  <a:schemeClr val="dk1"/>
                </a:solidFill>
                <a:latin typeface="Cambria"/>
                <a:ea typeface="Cambria"/>
                <a:cs typeface="Cambria"/>
                <a:sym typeface="Cambria"/>
              </a:rPr>
              <a:t>This email/letter should confirm the application outcome, the length of your visa,  the visa conditions, and instructions on creating a UKVI account and applying for a eVisa.</a:t>
            </a:r>
            <a:endParaRPr sz="7200">
              <a:solidFill>
                <a:schemeClr val="dk1"/>
              </a:solidFill>
              <a:latin typeface="Cambria"/>
              <a:ea typeface="Cambria"/>
              <a:cs typeface="Cambria"/>
              <a:sym typeface="Cambria"/>
            </a:endParaRPr>
          </a:p>
          <a:p>
            <a:pPr marL="914400" lvl="0" indent="0" algn="l" rtl="0">
              <a:spcBef>
                <a:spcPts val="1200"/>
              </a:spcBef>
              <a:spcAft>
                <a:spcPts val="0"/>
              </a:spcAft>
              <a:buNone/>
            </a:pPr>
            <a:endParaRPr sz="7200">
              <a:solidFill>
                <a:schemeClr val="dk1"/>
              </a:solidFill>
              <a:latin typeface="Cambria"/>
              <a:ea typeface="Cambria"/>
              <a:cs typeface="Cambria"/>
              <a:sym typeface="Cambria"/>
            </a:endParaRPr>
          </a:p>
          <a:p>
            <a:pPr marL="914400" lvl="1" indent="-342900" algn="l" rtl="0">
              <a:spcBef>
                <a:spcPts val="1200"/>
              </a:spcBef>
              <a:spcAft>
                <a:spcPts val="0"/>
              </a:spcAft>
              <a:buClr>
                <a:schemeClr val="dk1"/>
              </a:buClr>
              <a:buSzPct val="100000"/>
              <a:buFont typeface="Cambria"/>
              <a:buChar char="○"/>
            </a:pPr>
            <a:r>
              <a:rPr lang="en-GB" sz="7200">
                <a:solidFill>
                  <a:schemeClr val="dk1"/>
                </a:solidFill>
                <a:latin typeface="Cambria"/>
                <a:ea typeface="Cambria"/>
                <a:cs typeface="Cambria"/>
                <a:sym typeface="Cambria"/>
              </a:rPr>
              <a:t>If you cannot locate your UKVI decision email/letter because your agent or solicitor submitted the application on your behalf, please contact them to request it.</a:t>
            </a:r>
            <a:endParaRPr sz="7200">
              <a:solidFill>
                <a:schemeClr val="dk1"/>
              </a:solidFill>
              <a:latin typeface="Cambria"/>
              <a:ea typeface="Cambria"/>
              <a:cs typeface="Cambria"/>
              <a:sym typeface="Cambria"/>
            </a:endParaRPr>
          </a:p>
          <a:p>
            <a:pPr marL="914400" lvl="0" indent="0" algn="l" rtl="0">
              <a:spcBef>
                <a:spcPts val="1200"/>
              </a:spcBef>
              <a:spcAft>
                <a:spcPts val="0"/>
              </a:spcAft>
              <a:buNone/>
            </a:pPr>
            <a:endParaRPr sz="6215">
              <a:solidFill>
                <a:schemeClr val="dk1"/>
              </a:solidFill>
              <a:latin typeface="Cambria"/>
              <a:ea typeface="Cambria"/>
              <a:cs typeface="Cambria"/>
              <a:sym typeface="Cambria"/>
            </a:endParaRPr>
          </a:p>
          <a:p>
            <a:pPr marL="914400" lvl="0" indent="0" algn="l" rtl="0">
              <a:spcBef>
                <a:spcPts val="1200"/>
              </a:spcBef>
              <a:spcAft>
                <a:spcPts val="0"/>
              </a:spcAft>
              <a:buNone/>
            </a:pPr>
            <a:endParaRPr sz="5600">
              <a:solidFill>
                <a:schemeClr val="dk1"/>
              </a:solidFill>
              <a:latin typeface="Cambria"/>
              <a:ea typeface="Cambria"/>
              <a:cs typeface="Cambria"/>
              <a:sym typeface="Cambria"/>
            </a:endParaRPr>
          </a:p>
          <a:p>
            <a:pPr marL="0" lvl="0" indent="0" algn="l" rtl="0">
              <a:spcBef>
                <a:spcPts val="1200"/>
              </a:spcBef>
              <a:spcAft>
                <a:spcPts val="120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5"/>
          <p:cNvSpPr txBox="1">
            <a:spLocks noGrp="1"/>
          </p:cNvSpPr>
          <p:nvPr>
            <p:ph type="title"/>
          </p:nvPr>
        </p:nvSpPr>
        <p:spPr>
          <a:xfrm>
            <a:off x="114825" y="374775"/>
            <a:ext cx="85206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SzPts val="990"/>
              <a:buNone/>
            </a:pPr>
            <a:r>
              <a:rPr lang="en-GB" sz="3180"/>
              <a:t>Set up UKVI Account</a:t>
            </a:r>
            <a:endParaRPr sz="3180"/>
          </a:p>
        </p:txBody>
      </p:sp>
      <p:sp>
        <p:nvSpPr>
          <p:cNvPr id="73" name="Google Shape;73;p15"/>
          <p:cNvSpPr txBox="1">
            <a:spLocks noGrp="1"/>
          </p:cNvSpPr>
          <p:nvPr>
            <p:ph type="body" idx="1"/>
          </p:nvPr>
        </p:nvSpPr>
        <p:spPr>
          <a:xfrm>
            <a:off x="114825" y="1318975"/>
            <a:ext cx="4111200" cy="3878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sz="1900">
                <a:solidFill>
                  <a:schemeClr val="dk1"/>
                </a:solidFill>
                <a:latin typeface="Cambria"/>
                <a:ea typeface="Cambria"/>
                <a:cs typeface="Cambria"/>
                <a:sym typeface="Cambria"/>
              </a:rPr>
              <a:t>Go to the official UKVI website to create your UKVI account: </a:t>
            </a:r>
            <a:r>
              <a:rPr lang="en-GB" sz="1900" u="sng">
                <a:solidFill>
                  <a:schemeClr val="dk1"/>
                </a:solidFill>
                <a:latin typeface="Cambria"/>
                <a:ea typeface="Cambria"/>
                <a:cs typeface="Cambria"/>
                <a:sym typeface="Cambria"/>
                <a:hlinkClick r:id="rId3">
                  <a:extLst>
                    <a:ext uri="{A12FA001-AC4F-418D-AE19-62706E023703}">
                      <ahyp:hlinkClr xmlns:ahyp="http://schemas.microsoft.com/office/drawing/2018/hyperlinkcolor" val="tx"/>
                    </a:ext>
                  </a:extLst>
                </a:hlinkClick>
              </a:rPr>
              <a:t>https://www.gov.uk/get-access-evisa</a:t>
            </a:r>
            <a:endParaRPr sz="1900">
              <a:solidFill>
                <a:schemeClr val="dk1"/>
              </a:solidFill>
              <a:latin typeface="Cambria"/>
              <a:ea typeface="Cambria"/>
              <a:cs typeface="Cambria"/>
              <a:sym typeface="Cambria"/>
            </a:endParaRPr>
          </a:p>
          <a:p>
            <a:pPr marL="0" lvl="0" indent="0" algn="l" rtl="0">
              <a:spcBef>
                <a:spcPts val="1200"/>
              </a:spcBef>
              <a:spcAft>
                <a:spcPts val="0"/>
              </a:spcAft>
              <a:buNone/>
            </a:pPr>
            <a:r>
              <a:rPr lang="en-GB" sz="1900">
                <a:solidFill>
                  <a:schemeClr val="dk1"/>
                </a:solidFill>
                <a:latin typeface="Cambria"/>
                <a:ea typeface="Cambria"/>
                <a:cs typeface="Cambria"/>
                <a:sym typeface="Cambria"/>
              </a:rPr>
              <a:t>Scroll down and click the green icon ‘Start now’</a:t>
            </a:r>
            <a:endParaRPr sz="1900">
              <a:solidFill>
                <a:schemeClr val="dk1"/>
              </a:solidFill>
              <a:latin typeface="Cambria"/>
              <a:ea typeface="Cambria"/>
              <a:cs typeface="Cambria"/>
              <a:sym typeface="Cambria"/>
            </a:endParaRPr>
          </a:p>
          <a:p>
            <a:pPr marL="0" lvl="0" indent="0" algn="l" rtl="0">
              <a:spcBef>
                <a:spcPts val="1200"/>
              </a:spcBef>
              <a:spcAft>
                <a:spcPts val="0"/>
              </a:spcAft>
              <a:buNone/>
            </a:pPr>
            <a:endParaRPr>
              <a:solidFill>
                <a:schemeClr val="dk1"/>
              </a:solidFill>
              <a:latin typeface="Cambria"/>
              <a:ea typeface="Cambria"/>
              <a:cs typeface="Cambria"/>
              <a:sym typeface="Cambria"/>
            </a:endParaRPr>
          </a:p>
          <a:p>
            <a:pPr marL="0" lvl="0" indent="0" algn="l" rtl="0">
              <a:spcBef>
                <a:spcPts val="1200"/>
              </a:spcBef>
              <a:spcAft>
                <a:spcPts val="0"/>
              </a:spcAft>
              <a:buClr>
                <a:schemeClr val="dk1"/>
              </a:buClr>
              <a:buSzPts val="1100"/>
              <a:buFont typeface="Arial"/>
              <a:buNone/>
            </a:pPr>
            <a:endParaRPr sz="1200" b="1">
              <a:solidFill>
                <a:schemeClr val="dk1"/>
              </a:solidFill>
            </a:endParaRPr>
          </a:p>
          <a:p>
            <a:pPr marL="0" lvl="0" indent="0" algn="l" rtl="0">
              <a:spcBef>
                <a:spcPts val="1200"/>
              </a:spcBef>
              <a:spcAft>
                <a:spcPts val="1200"/>
              </a:spcAft>
              <a:buNone/>
            </a:pPr>
            <a:endParaRPr/>
          </a:p>
        </p:txBody>
      </p:sp>
      <p:pic>
        <p:nvPicPr>
          <p:cNvPr id="74" name="Google Shape;74;p15"/>
          <p:cNvPicPr preferRelativeResize="0"/>
          <p:nvPr/>
        </p:nvPicPr>
        <p:blipFill>
          <a:blip r:embed="rId4">
            <a:alphaModFix/>
          </a:blip>
          <a:stretch>
            <a:fillRect/>
          </a:stretch>
        </p:blipFill>
        <p:spPr>
          <a:xfrm>
            <a:off x="4195075" y="947475"/>
            <a:ext cx="4948925" cy="37638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6"/>
          <p:cNvSpPr txBox="1">
            <a:spLocks noGrp="1"/>
          </p:cNvSpPr>
          <p:nvPr>
            <p:ph type="body" idx="1"/>
          </p:nvPr>
        </p:nvSpPr>
        <p:spPr>
          <a:xfrm>
            <a:off x="60275" y="1237250"/>
            <a:ext cx="3607500" cy="36561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GB">
                <a:solidFill>
                  <a:schemeClr val="dk1"/>
                </a:solidFill>
                <a:latin typeface="Cambria"/>
                <a:ea typeface="Cambria"/>
                <a:cs typeface="Cambria"/>
                <a:sym typeface="Cambria"/>
              </a:rPr>
              <a:t>Check your UKVI decision email or letter – the visa grant date will be shown there. Select the correct option based on that date. </a:t>
            </a:r>
            <a:r>
              <a:rPr lang="en-GB">
                <a:latin typeface="Cambria"/>
                <a:ea typeface="Cambria"/>
                <a:cs typeface="Cambria"/>
                <a:sym typeface="Cambria"/>
              </a:rPr>
              <a:t>New students from September 2025 onwards should select ‘after 1st November 2024’</a:t>
            </a:r>
            <a:endParaRPr>
              <a:latin typeface="Cambria"/>
              <a:ea typeface="Cambria"/>
              <a:cs typeface="Cambria"/>
              <a:sym typeface="Cambria"/>
            </a:endParaRPr>
          </a:p>
        </p:txBody>
      </p:sp>
      <p:pic>
        <p:nvPicPr>
          <p:cNvPr id="80" name="Google Shape;80;p16"/>
          <p:cNvPicPr preferRelativeResize="0"/>
          <p:nvPr/>
        </p:nvPicPr>
        <p:blipFill>
          <a:blip r:embed="rId3">
            <a:alphaModFix/>
          </a:blip>
          <a:stretch>
            <a:fillRect/>
          </a:stretch>
        </p:blipFill>
        <p:spPr>
          <a:xfrm>
            <a:off x="3736650" y="1126234"/>
            <a:ext cx="5315499" cy="289102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7"/>
          <p:cNvSpPr txBox="1">
            <a:spLocks noGrp="1"/>
          </p:cNvSpPr>
          <p:nvPr>
            <p:ph type="body" idx="1"/>
          </p:nvPr>
        </p:nvSpPr>
        <p:spPr>
          <a:xfrm>
            <a:off x="47625" y="925700"/>
            <a:ext cx="3673200" cy="3797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GB">
                <a:latin typeface="Cambria"/>
                <a:ea typeface="Cambria"/>
                <a:cs typeface="Cambria"/>
                <a:sym typeface="Cambria"/>
              </a:rPr>
              <a:t>Your immigration application number (UAN reference) should be stated in your UKVI decision email/letter. If you cannot locate this information because your agent or solicitor submitted the application on your behalf, please contact them to request your application number.</a:t>
            </a:r>
            <a:endParaRPr>
              <a:latin typeface="Cambria"/>
              <a:ea typeface="Cambria"/>
              <a:cs typeface="Cambria"/>
              <a:sym typeface="Cambria"/>
            </a:endParaRPr>
          </a:p>
        </p:txBody>
      </p:sp>
      <p:pic>
        <p:nvPicPr>
          <p:cNvPr id="86" name="Google Shape;86;p17"/>
          <p:cNvPicPr preferRelativeResize="0"/>
          <p:nvPr/>
        </p:nvPicPr>
        <p:blipFill>
          <a:blip r:embed="rId3">
            <a:alphaModFix/>
          </a:blip>
          <a:stretch>
            <a:fillRect/>
          </a:stretch>
        </p:blipFill>
        <p:spPr>
          <a:xfrm>
            <a:off x="3927525" y="540921"/>
            <a:ext cx="5121500" cy="402795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8"/>
          <p:cNvSpPr txBox="1">
            <a:spLocks noGrp="1"/>
          </p:cNvSpPr>
          <p:nvPr>
            <p:ph type="body" idx="1"/>
          </p:nvPr>
        </p:nvSpPr>
        <p:spPr>
          <a:xfrm>
            <a:off x="91850" y="1529100"/>
            <a:ext cx="4396500" cy="40038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GB">
                <a:latin typeface="Cambria"/>
                <a:ea typeface="Cambria"/>
                <a:cs typeface="Cambria"/>
                <a:sym typeface="Cambria"/>
              </a:rPr>
              <a:t>Select the answer ‘Yes’ if you have a passport with an expiry date in the future.</a:t>
            </a:r>
            <a:endParaRPr>
              <a:latin typeface="Cambria"/>
              <a:ea typeface="Cambria"/>
              <a:cs typeface="Cambria"/>
              <a:sym typeface="Cambria"/>
            </a:endParaRPr>
          </a:p>
        </p:txBody>
      </p:sp>
      <p:pic>
        <p:nvPicPr>
          <p:cNvPr id="92" name="Google Shape;92;p18"/>
          <p:cNvPicPr preferRelativeResize="0"/>
          <p:nvPr/>
        </p:nvPicPr>
        <p:blipFill>
          <a:blip r:embed="rId3">
            <a:alphaModFix/>
          </a:blip>
          <a:stretch>
            <a:fillRect/>
          </a:stretch>
        </p:blipFill>
        <p:spPr>
          <a:xfrm>
            <a:off x="4572000" y="1368375"/>
            <a:ext cx="4248150" cy="18097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3"/>
          <p:cNvSpPr txBox="1">
            <a:spLocks noGrp="1"/>
          </p:cNvSpPr>
          <p:nvPr>
            <p:ph type="ctrTitle"/>
          </p:nvPr>
        </p:nvSpPr>
        <p:spPr>
          <a:xfrm>
            <a:off x="2159550" y="484325"/>
            <a:ext cx="5625600" cy="11943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sz="3977">
                <a:solidFill>
                  <a:srgbClr val="0B5394"/>
                </a:solidFill>
              </a:rPr>
              <a:t>Online enrolment &amp; face-face ID Check</a:t>
            </a:r>
            <a:endParaRPr sz="3977">
              <a:solidFill>
                <a:srgbClr val="0B5394"/>
              </a:solidFill>
            </a:endParaRPr>
          </a:p>
          <a:p>
            <a:pPr marL="0" lvl="0" indent="0" algn="l" rtl="0">
              <a:spcBef>
                <a:spcPts val="0"/>
              </a:spcBef>
              <a:spcAft>
                <a:spcPts val="0"/>
              </a:spcAft>
              <a:buNone/>
            </a:pPr>
            <a:r>
              <a:rPr lang="en-GB" sz="3311">
                <a:solidFill>
                  <a:srgbClr val="0B5394"/>
                </a:solidFill>
              </a:rPr>
              <a:t>      For New Students</a:t>
            </a:r>
            <a:endParaRPr sz="3311">
              <a:solidFill>
                <a:srgbClr val="0B5394"/>
              </a:solidFill>
            </a:endParaRPr>
          </a:p>
        </p:txBody>
      </p:sp>
      <p:sp>
        <p:nvSpPr>
          <p:cNvPr id="87" name="Google Shape;87;p13"/>
          <p:cNvSpPr txBox="1">
            <a:spLocks noGrp="1"/>
          </p:cNvSpPr>
          <p:nvPr>
            <p:ph type="subTitle" idx="1"/>
          </p:nvPr>
        </p:nvSpPr>
        <p:spPr>
          <a:xfrm>
            <a:off x="1736700" y="2089550"/>
            <a:ext cx="7407300" cy="2998800"/>
          </a:xfrm>
          <a:prstGeom prst="rect">
            <a:avLst/>
          </a:prstGeom>
        </p:spPr>
        <p:txBody>
          <a:bodyPr spcFirstLastPara="1" wrap="square" lIns="91425" tIns="91425" rIns="91425" bIns="91425" anchor="t" anchorCtr="0">
            <a:normAutofit/>
          </a:bodyPr>
          <a:lstStyle/>
          <a:p>
            <a:pPr marL="0" lvl="0" indent="0" algn="l" rtl="0">
              <a:lnSpc>
                <a:spcPct val="80000"/>
              </a:lnSpc>
              <a:spcBef>
                <a:spcPts val="0"/>
              </a:spcBef>
              <a:spcAft>
                <a:spcPts val="0"/>
              </a:spcAft>
              <a:buSzPts val="1018"/>
              <a:buNone/>
            </a:pPr>
            <a:endParaRPr sz="2985">
              <a:solidFill>
                <a:srgbClr val="3D85C6"/>
              </a:solidFill>
            </a:endParaRPr>
          </a:p>
          <a:p>
            <a:pPr marL="0" lvl="0" indent="0" algn="l" rtl="0">
              <a:lnSpc>
                <a:spcPct val="80000"/>
              </a:lnSpc>
              <a:spcBef>
                <a:spcPts val="0"/>
              </a:spcBef>
              <a:spcAft>
                <a:spcPts val="0"/>
              </a:spcAft>
              <a:buSzPts val="1018"/>
              <a:buNone/>
            </a:pPr>
            <a:endParaRPr sz="3484">
              <a:solidFill>
                <a:schemeClr val="dk2"/>
              </a:solidFill>
              <a:latin typeface="Raleway"/>
              <a:ea typeface="Raleway"/>
              <a:cs typeface="Raleway"/>
              <a:sym typeface="Raleway"/>
            </a:endParaRPr>
          </a:p>
          <a:p>
            <a:pPr marL="0" lvl="0" indent="0" algn="l" rtl="0">
              <a:lnSpc>
                <a:spcPct val="80000"/>
              </a:lnSpc>
              <a:spcBef>
                <a:spcPts val="0"/>
              </a:spcBef>
              <a:spcAft>
                <a:spcPts val="0"/>
              </a:spcAft>
              <a:buSzPts val="1018"/>
              <a:buNone/>
            </a:pPr>
            <a:endParaRPr sz="3484">
              <a:solidFill>
                <a:schemeClr val="dk2"/>
              </a:solidFill>
              <a:latin typeface="Raleway"/>
              <a:ea typeface="Raleway"/>
              <a:cs typeface="Raleway"/>
              <a:sym typeface="Raleway"/>
            </a:endParaRPr>
          </a:p>
          <a:p>
            <a:pPr marL="0" lvl="0" indent="0" algn="l" rtl="0">
              <a:lnSpc>
                <a:spcPct val="80000"/>
              </a:lnSpc>
              <a:spcBef>
                <a:spcPts val="0"/>
              </a:spcBef>
              <a:spcAft>
                <a:spcPts val="0"/>
              </a:spcAft>
              <a:buSzPts val="1018"/>
              <a:buNone/>
            </a:pPr>
            <a:endParaRPr sz="3484">
              <a:solidFill>
                <a:schemeClr val="dk2"/>
              </a:solidFill>
              <a:latin typeface="Raleway"/>
              <a:ea typeface="Raleway"/>
              <a:cs typeface="Raleway"/>
              <a:sym typeface="Raleway"/>
            </a:endParaRPr>
          </a:p>
        </p:txBody>
      </p:sp>
      <p:pic>
        <p:nvPicPr>
          <p:cNvPr id="88" name="Google Shape;88;p13"/>
          <p:cNvPicPr preferRelativeResize="0"/>
          <p:nvPr/>
        </p:nvPicPr>
        <p:blipFill>
          <a:blip r:embed="rId3">
            <a:alphaModFix/>
          </a:blip>
          <a:stretch>
            <a:fillRect/>
          </a:stretch>
        </p:blipFill>
        <p:spPr>
          <a:xfrm>
            <a:off x="8398625" y="4190450"/>
            <a:ext cx="745375" cy="953050"/>
          </a:xfrm>
          <a:prstGeom prst="rect">
            <a:avLst/>
          </a:prstGeom>
          <a:noFill/>
          <a:ln>
            <a:noFill/>
          </a:ln>
        </p:spPr>
      </p:pic>
      <p:sp>
        <p:nvSpPr>
          <p:cNvPr id="89" name="Google Shape;89;p13"/>
          <p:cNvSpPr txBox="1"/>
          <p:nvPr/>
        </p:nvSpPr>
        <p:spPr>
          <a:xfrm>
            <a:off x="1595600" y="2273200"/>
            <a:ext cx="6340200" cy="1385400"/>
          </a:xfrm>
          <a:prstGeom prst="rect">
            <a:avLst/>
          </a:prstGeom>
          <a:noFill/>
          <a:ln>
            <a:noFill/>
          </a:ln>
        </p:spPr>
        <p:txBody>
          <a:bodyPr spcFirstLastPara="1" wrap="square" lIns="91425" tIns="91425" rIns="91425" bIns="91425" anchor="t" anchorCtr="0">
            <a:spAutoFit/>
          </a:bodyPr>
          <a:lstStyle/>
          <a:p>
            <a:pPr marL="457200" lvl="0" indent="0" algn="l" rtl="0">
              <a:spcBef>
                <a:spcPts val="0"/>
              </a:spcBef>
              <a:spcAft>
                <a:spcPts val="0"/>
              </a:spcAft>
              <a:buNone/>
            </a:pPr>
            <a:r>
              <a:rPr lang="en-GB" sz="2600">
                <a:solidFill>
                  <a:srgbClr val="0B5394"/>
                </a:solidFill>
                <a:latin typeface="Raleway"/>
                <a:ea typeface="Raleway"/>
                <a:cs typeface="Raleway"/>
                <a:sym typeface="Raleway"/>
              </a:rPr>
              <a:t>This guide explains what to do after receiving your Student Visa and subsequently your eVisa</a:t>
            </a:r>
            <a:endParaRPr sz="2600">
              <a:solidFill>
                <a:srgbClr val="0B5394"/>
              </a:solidFill>
              <a:latin typeface="Raleway"/>
              <a:ea typeface="Raleway"/>
              <a:cs typeface="Raleway"/>
              <a:sym typeface="Raleway"/>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9"/>
          <p:cNvSpPr txBox="1">
            <a:spLocks noGrp="1"/>
          </p:cNvSpPr>
          <p:nvPr>
            <p:ph type="body" idx="1"/>
          </p:nvPr>
        </p:nvSpPr>
        <p:spPr>
          <a:xfrm>
            <a:off x="311700" y="1439500"/>
            <a:ext cx="3455100" cy="3416400"/>
          </a:xfrm>
          <a:prstGeom prst="rect">
            <a:avLst/>
          </a:prstGeom>
        </p:spPr>
        <p:txBody>
          <a:bodyPr spcFirstLastPara="1" wrap="square" lIns="91425" tIns="91425" rIns="91425" bIns="91425" anchor="t" anchorCtr="0">
            <a:normAutofit/>
          </a:bodyPr>
          <a:lstStyle/>
          <a:p>
            <a:pPr marL="0" indent="0">
              <a:spcAft>
                <a:spcPts val="1200"/>
              </a:spcAft>
              <a:buNone/>
            </a:pPr>
            <a:r>
              <a:rPr lang="en-GB">
                <a:latin typeface="Cambria"/>
                <a:ea typeface="Cambria"/>
                <a:cs typeface="Cambria"/>
                <a:sym typeface="Cambria"/>
              </a:rPr>
              <a:t>After answering these questions, you will be able to set up your UKVI account. Click ‘create an account’</a:t>
            </a:r>
            <a:endParaRPr lang="en-US">
              <a:latin typeface="Cambria"/>
              <a:ea typeface="Cambria"/>
              <a:cs typeface="Cambria"/>
            </a:endParaRPr>
          </a:p>
        </p:txBody>
      </p:sp>
      <p:pic>
        <p:nvPicPr>
          <p:cNvPr id="98" name="Google Shape;98;p19"/>
          <p:cNvPicPr preferRelativeResize="0"/>
          <p:nvPr/>
        </p:nvPicPr>
        <p:blipFill>
          <a:blip r:embed="rId3">
            <a:alphaModFix/>
          </a:blip>
          <a:stretch>
            <a:fillRect/>
          </a:stretch>
        </p:blipFill>
        <p:spPr>
          <a:xfrm>
            <a:off x="4047375" y="312350"/>
            <a:ext cx="4320725" cy="46383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0"/>
          <p:cNvSpPr txBox="1">
            <a:spLocks noGrp="1"/>
          </p:cNvSpPr>
          <p:nvPr>
            <p:ph type="body" idx="1"/>
          </p:nvPr>
        </p:nvSpPr>
        <p:spPr>
          <a:xfrm>
            <a:off x="116525" y="1600250"/>
            <a:ext cx="3455100" cy="1800600"/>
          </a:xfrm>
          <a:prstGeom prst="rect">
            <a:avLst/>
          </a:prstGeom>
        </p:spPr>
        <p:txBody>
          <a:bodyPr spcFirstLastPara="1" wrap="square" lIns="91425" tIns="91425" rIns="91425" bIns="91425" anchor="t" anchorCtr="0">
            <a:normAutofit/>
          </a:bodyPr>
          <a:lstStyle/>
          <a:p>
            <a:pPr marL="0" lvl="0" indent="0" algn="l" rtl="0">
              <a:spcBef>
                <a:spcPts val="1200"/>
              </a:spcBef>
              <a:spcAft>
                <a:spcPts val="0"/>
              </a:spcAft>
              <a:buClr>
                <a:schemeClr val="dk1"/>
              </a:buClr>
              <a:buSzPts val="1100"/>
              <a:buFont typeface="Arial"/>
              <a:buNone/>
            </a:pPr>
            <a:r>
              <a:rPr lang="en-GB">
                <a:solidFill>
                  <a:schemeClr val="dk1"/>
                </a:solidFill>
                <a:latin typeface="Cambria"/>
                <a:ea typeface="Cambria"/>
                <a:cs typeface="Cambria"/>
                <a:sym typeface="Cambria"/>
              </a:rPr>
              <a:t>Select that you are creating the account for yourself.</a:t>
            </a:r>
            <a:endParaRPr>
              <a:solidFill>
                <a:schemeClr val="dk1"/>
              </a:solidFill>
              <a:latin typeface="Cambria"/>
              <a:ea typeface="Cambria"/>
              <a:cs typeface="Cambria"/>
              <a:sym typeface="Cambria"/>
            </a:endParaRPr>
          </a:p>
          <a:p>
            <a:pPr marL="0" lvl="0" indent="0" algn="l" rtl="0">
              <a:spcBef>
                <a:spcPts val="1200"/>
              </a:spcBef>
              <a:spcAft>
                <a:spcPts val="1200"/>
              </a:spcAft>
              <a:buNone/>
            </a:pPr>
            <a:endParaRPr/>
          </a:p>
        </p:txBody>
      </p:sp>
      <p:pic>
        <p:nvPicPr>
          <p:cNvPr id="104" name="Google Shape;104;p20"/>
          <p:cNvPicPr preferRelativeResize="0"/>
          <p:nvPr/>
        </p:nvPicPr>
        <p:blipFill>
          <a:blip r:embed="rId3">
            <a:alphaModFix/>
          </a:blip>
          <a:stretch>
            <a:fillRect/>
          </a:stretch>
        </p:blipFill>
        <p:spPr>
          <a:xfrm>
            <a:off x="3415275" y="1025638"/>
            <a:ext cx="5625401" cy="29498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1"/>
          <p:cNvSpPr txBox="1">
            <a:spLocks noGrp="1"/>
          </p:cNvSpPr>
          <p:nvPr>
            <p:ph type="body" idx="1"/>
          </p:nvPr>
        </p:nvSpPr>
        <p:spPr>
          <a:xfrm>
            <a:off x="105025" y="1473950"/>
            <a:ext cx="3960300" cy="3416400"/>
          </a:xfrm>
          <a:prstGeom prst="rect">
            <a:avLst/>
          </a:prstGeom>
        </p:spPr>
        <p:txBody>
          <a:bodyPr spcFirstLastPara="1" wrap="square" lIns="91425" tIns="91425" rIns="91425" bIns="91425" anchor="t" anchorCtr="0">
            <a:normAutofit/>
          </a:bodyPr>
          <a:lstStyle/>
          <a:p>
            <a:pPr marL="0" lvl="0" indent="0" algn="l" rtl="0">
              <a:spcBef>
                <a:spcPts val="1200"/>
              </a:spcBef>
              <a:spcAft>
                <a:spcPts val="0"/>
              </a:spcAft>
              <a:buClr>
                <a:schemeClr val="dk1"/>
              </a:buClr>
              <a:buSzPts val="1100"/>
              <a:buFont typeface="Arial"/>
              <a:buNone/>
            </a:pPr>
            <a:r>
              <a:rPr lang="en-GB">
                <a:latin typeface="Cambria"/>
                <a:ea typeface="Cambria"/>
                <a:cs typeface="Cambria"/>
                <a:sym typeface="Cambria"/>
              </a:rPr>
              <a:t>Provide your given names and surname as shown on your passport.</a:t>
            </a:r>
            <a:endParaRPr>
              <a:latin typeface="Cambria"/>
              <a:ea typeface="Cambria"/>
              <a:cs typeface="Cambria"/>
              <a:sym typeface="Cambria"/>
            </a:endParaRPr>
          </a:p>
          <a:p>
            <a:pPr marL="0" lvl="0" indent="0" algn="l" rtl="0">
              <a:spcBef>
                <a:spcPts val="1200"/>
              </a:spcBef>
              <a:spcAft>
                <a:spcPts val="1200"/>
              </a:spcAft>
              <a:buNone/>
            </a:pPr>
            <a:endParaRPr/>
          </a:p>
        </p:txBody>
      </p:sp>
      <p:pic>
        <p:nvPicPr>
          <p:cNvPr id="110" name="Google Shape;110;p21"/>
          <p:cNvPicPr preferRelativeResize="0"/>
          <p:nvPr/>
        </p:nvPicPr>
        <p:blipFill>
          <a:blip r:embed="rId3">
            <a:alphaModFix/>
          </a:blip>
          <a:stretch>
            <a:fillRect/>
          </a:stretch>
        </p:blipFill>
        <p:spPr>
          <a:xfrm>
            <a:off x="3847225" y="350550"/>
            <a:ext cx="5154076" cy="455408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2"/>
          <p:cNvSpPr txBox="1">
            <a:spLocks noGrp="1"/>
          </p:cNvSpPr>
          <p:nvPr>
            <p:ph type="body" idx="1"/>
          </p:nvPr>
        </p:nvSpPr>
        <p:spPr>
          <a:xfrm>
            <a:off x="443002" y="1679332"/>
            <a:ext cx="3191100" cy="3029100"/>
          </a:xfrm>
          <a:prstGeom prst="rect">
            <a:avLst/>
          </a:prstGeom>
        </p:spPr>
        <p:txBody>
          <a:bodyPr spcFirstLastPara="1" wrap="square" lIns="91425" tIns="91425" rIns="91425" bIns="91425" anchor="t" anchorCtr="0">
            <a:normAutofit/>
          </a:bodyPr>
          <a:lstStyle/>
          <a:p>
            <a:pPr marL="0" indent="0">
              <a:spcAft>
                <a:spcPts val="1200"/>
              </a:spcAft>
              <a:buNone/>
            </a:pPr>
            <a:r>
              <a:rPr lang="en-GB" sz="1900">
                <a:latin typeface="Cambria"/>
                <a:ea typeface="Cambria"/>
                <a:cs typeface="Cambria"/>
                <a:sym typeface="Cambria"/>
              </a:rPr>
              <a:t>Type in or select your nationality from the drop-down list</a:t>
            </a:r>
            <a:endParaRPr sz="1900">
              <a:latin typeface="Cambria"/>
              <a:ea typeface="Cambria"/>
              <a:cs typeface="Cambria"/>
              <a:sym typeface="Cambria"/>
            </a:endParaRPr>
          </a:p>
        </p:txBody>
      </p:sp>
      <p:pic>
        <p:nvPicPr>
          <p:cNvPr id="116" name="Google Shape;116;p22"/>
          <p:cNvPicPr preferRelativeResize="0"/>
          <p:nvPr/>
        </p:nvPicPr>
        <p:blipFill>
          <a:blip r:embed="rId3">
            <a:alphaModFix/>
          </a:blip>
          <a:stretch>
            <a:fillRect/>
          </a:stretch>
        </p:blipFill>
        <p:spPr>
          <a:xfrm>
            <a:off x="3448550" y="956050"/>
            <a:ext cx="5336401" cy="259649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3"/>
          <p:cNvSpPr txBox="1">
            <a:spLocks noGrp="1"/>
          </p:cNvSpPr>
          <p:nvPr>
            <p:ph type="body" idx="1"/>
          </p:nvPr>
        </p:nvSpPr>
        <p:spPr>
          <a:xfrm>
            <a:off x="109103" y="936238"/>
            <a:ext cx="3834000" cy="3864015"/>
          </a:xfrm>
          <a:prstGeom prst="rect">
            <a:avLst/>
          </a:prstGeom>
        </p:spPr>
        <p:txBody>
          <a:bodyPr spcFirstLastPara="1" wrap="square" lIns="91425" tIns="91425" rIns="91425" bIns="91425" anchor="t" anchorCtr="0">
            <a:normAutofit fontScale="92500" lnSpcReduction="20000"/>
          </a:bodyPr>
          <a:lstStyle/>
          <a:p>
            <a:pPr marL="0" indent="0">
              <a:buNone/>
            </a:pPr>
            <a:r>
              <a:rPr lang="en-GB">
                <a:latin typeface="Cambria"/>
                <a:ea typeface="Cambria"/>
                <a:cs typeface="Cambria"/>
                <a:sym typeface="Cambria"/>
              </a:rPr>
              <a:t>If you are granted a UK Student visa for the first time, you should select ‘passport’ as the ID document to set up your account with, as you will not be issued a BRP. </a:t>
            </a:r>
            <a:endParaRPr>
              <a:latin typeface="Cambria"/>
              <a:ea typeface="Cambria"/>
              <a:cs typeface="Cambria"/>
              <a:sym typeface="Cambria"/>
            </a:endParaRPr>
          </a:p>
          <a:p>
            <a:pPr marL="0" lvl="0" indent="0" algn="l" rtl="0">
              <a:spcBef>
                <a:spcPts val="1200"/>
              </a:spcBef>
              <a:spcAft>
                <a:spcPts val="0"/>
              </a:spcAft>
              <a:buNone/>
            </a:pPr>
            <a:endParaRPr>
              <a:latin typeface="Cambria"/>
              <a:ea typeface="Cambria"/>
              <a:cs typeface="Cambria"/>
              <a:sym typeface="Cambria"/>
            </a:endParaRPr>
          </a:p>
          <a:p>
            <a:pPr marL="0" indent="0">
              <a:spcBef>
                <a:spcPts val="1200"/>
              </a:spcBef>
              <a:spcAft>
                <a:spcPts val="1200"/>
              </a:spcAft>
              <a:buNone/>
            </a:pPr>
            <a:r>
              <a:rPr lang="en-GB">
                <a:latin typeface="Cambria"/>
                <a:ea typeface="Cambria"/>
                <a:cs typeface="Cambria"/>
                <a:sym typeface="Cambria"/>
              </a:rPr>
              <a:t>If you were granted other UK permission before your current one, you can use a previous BRP card to create the UKVI account. Make sure it has not expired more than 18 months ago. </a:t>
            </a:r>
            <a:endParaRPr>
              <a:latin typeface="Cambria"/>
              <a:ea typeface="Cambria"/>
              <a:cs typeface="Cambria"/>
              <a:sym typeface="Cambria"/>
            </a:endParaRPr>
          </a:p>
        </p:txBody>
      </p:sp>
      <p:pic>
        <p:nvPicPr>
          <p:cNvPr id="122" name="Google Shape;122;p23"/>
          <p:cNvPicPr preferRelativeResize="0"/>
          <p:nvPr/>
        </p:nvPicPr>
        <p:blipFill>
          <a:blip r:embed="rId3">
            <a:alphaModFix/>
          </a:blip>
          <a:stretch>
            <a:fillRect/>
          </a:stretch>
        </p:blipFill>
        <p:spPr>
          <a:xfrm>
            <a:off x="4138278" y="933451"/>
            <a:ext cx="4845900" cy="327755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4"/>
          <p:cNvSpPr txBox="1">
            <a:spLocks noGrp="1"/>
          </p:cNvSpPr>
          <p:nvPr>
            <p:ph type="body" idx="1"/>
          </p:nvPr>
        </p:nvSpPr>
        <p:spPr>
          <a:xfrm>
            <a:off x="127400" y="80200"/>
            <a:ext cx="8646600" cy="4803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SzPts val="605"/>
              <a:buNone/>
            </a:pPr>
            <a:r>
              <a:rPr lang="en-GB" sz="1600">
                <a:latin typeface="Cambria"/>
                <a:ea typeface="Cambria"/>
                <a:cs typeface="Cambria"/>
                <a:sym typeface="Cambria"/>
              </a:rPr>
              <a:t>Based on your selection, you will be required to provide either your passport or BRP details</a:t>
            </a:r>
            <a:endParaRPr sz="1600">
              <a:latin typeface="Cambria"/>
              <a:ea typeface="Cambria"/>
              <a:cs typeface="Cambria"/>
              <a:sym typeface="Cambria"/>
            </a:endParaRPr>
          </a:p>
        </p:txBody>
      </p:sp>
      <p:pic>
        <p:nvPicPr>
          <p:cNvPr id="128" name="Google Shape;128;p24"/>
          <p:cNvPicPr preferRelativeResize="0"/>
          <p:nvPr/>
        </p:nvPicPr>
        <p:blipFill>
          <a:blip r:embed="rId3">
            <a:alphaModFix/>
          </a:blip>
          <a:stretch>
            <a:fillRect/>
          </a:stretch>
        </p:blipFill>
        <p:spPr>
          <a:xfrm>
            <a:off x="4481625" y="743525"/>
            <a:ext cx="4292475" cy="4399983"/>
          </a:xfrm>
          <a:prstGeom prst="rect">
            <a:avLst/>
          </a:prstGeom>
          <a:noFill/>
          <a:ln>
            <a:noFill/>
          </a:ln>
        </p:spPr>
      </p:pic>
      <p:pic>
        <p:nvPicPr>
          <p:cNvPr id="129" name="Google Shape;129;p24"/>
          <p:cNvPicPr preferRelativeResize="0"/>
          <p:nvPr/>
        </p:nvPicPr>
        <p:blipFill>
          <a:blip r:embed="rId4">
            <a:alphaModFix/>
          </a:blip>
          <a:stretch>
            <a:fillRect/>
          </a:stretch>
        </p:blipFill>
        <p:spPr>
          <a:xfrm>
            <a:off x="187550" y="676713"/>
            <a:ext cx="3763049" cy="44667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5"/>
          <p:cNvSpPr txBox="1">
            <a:spLocks noGrp="1"/>
          </p:cNvSpPr>
          <p:nvPr>
            <p:ph type="body" idx="1"/>
          </p:nvPr>
        </p:nvSpPr>
        <p:spPr>
          <a:xfrm>
            <a:off x="288725" y="1898750"/>
            <a:ext cx="35355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GB">
                <a:latin typeface="Cambria"/>
                <a:ea typeface="Cambria"/>
                <a:cs typeface="Cambria"/>
                <a:sym typeface="Cambria"/>
              </a:rPr>
              <a:t>Enter your date of birth</a:t>
            </a:r>
            <a:endParaRPr>
              <a:latin typeface="Cambria"/>
              <a:ea typeface="Cambria"/>
              <a:cs typeface="Cambria"/>
              <a:sym typeface="Cambria"/>
            </a:endParaRPr>
          </a:p>
        </p:txBody>
      </p:sp>
      <p:pic>
        <p:nvPicPr>
          <p:cNvPr id="135" name="Google Shape;135;p25"/>
          <p:cNvPicPr preferRelativeResize="0"/>
          <p:nvPr/>
        </p:nvPicPr>
        <p:blipFill>
          <a:blip r:embed="rId3">
            <a:alphaModFix/>
          </a:blip>
          <a:stretch>
            <a:fillRect/>
          </a:stretch>
        </p:blipFill>
        <p:spPr>
          <a:xfrm>
            <a:off x="3740411" y="1289025"/>
            <a:ext cx="4819650" cy="29146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6"/>
          <p:cNvSpPr txBox="1">
            <a:spLocks noGrp="1"/>
          </p:cNvSpPr>
          <p:nvPr>
            <p:ph type="body" idx="1"/>
          </p:nvPr>
        </p:nvSpPr>
        <p:spPr>
          <a:xfrm>
            <a:off x="173925" y="1118025"/>
            <a:ext cx="3587329" cy="3430800"/>
          </a:xfrm>
          <a:prstGeom prst="rect">
            <a:avLst/>
          </a:prstGeom>
        </p:spPr>
        <p:txBody>
          <a:bodyPr spcFirstLastPara="1" wrap="square" lIns="91425" tIns="91425" rIns="91425" bIns="91425" anchor="t" anchorCtr="0">
            <a:normAutofit/>
          </a:bodyPr>
          <a:lstStyle/>
          <a:p>
            <a:pPr marL="0" indent="0">
              <a:spcAft>
                <a:spcPts val="1200"/>
              </a:spcAft>
              <a:buNone/>
            </a:pPr>
            <a:r>
              <a:rPr lang="en-GB">
                <a:latin typeface="Cambria"/>
                <a:ea typeface="Cambria"/>
                <a:cs typeface="Cambria"/>
                <a:sym typeface="Cambria"/>
              </a:rPr>
              <a:t>Use your personal email address to create the account, NOT your university email account as you will lose access of it after graduation.  Click 'continue', then verify the email address by entering the 6-digit security code in the next page.</a:t>
            </a:r>
            <a:endParaRPr sz="2400">
              <a:latin typeface="Cambria"/>
              <a:ea typeface="Cambria"/>
              <a:cs typeface="Cambria"/>
              <a:sym typeface="Cambria"/>
            </a:endParaRPr>
          </a:p>
        </p:txBody>
      </p:sp>
      <p:pic>
        <p:nvPicPr>
          <p:cNvPr id="141" name="Google Shape;141;p26"/>
          <p:cNvPicPr preferRelativeResize="0"/>
          <p:nvPr/>
        </p:nvPicPr>
        <p:blipFill>
          <a:blip r:embed="rId3">
            <a:alphaModFix/>
          </a:blip>
          <a:stretch>
            <a:fillRect/>
          </a:stretch>
        </p:blipFill>
        <p:spPr>
          <a:xfrm>
            <a:off x="3998563" y="1024200"/>
            <a:ext cx="4976825" cy="29391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7"/>
          <p:cNvSpPr txBox="1">
            <a:spLocks noGrp="1"/>
          </p:cNvSpPr>
          <p:nvPr>
            <p:ph type="body" idx="1"/>
          </p:nvPr>
        </p:nvSpPr>
        <p:spPr>
          <a:xfrm>
            <a:off x="219825" y="1018294"/>
            <a:ext cx="34437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latin typeface="Cambria"/>
                <a:ea typeface="Cambria"/>
                <a:cs typeface="Cambria"/>
                <a:sym typeface="Cambria"/>
              </a:rPr>
              <a:t>Use your UK phone number if you have one. If you only have an international number, add the correct country code at the beginning. </a:t>
            </a:r>
            <a:endParaRPr>
              <a:latin typeface="Cambria"/>
              <a:ea typeface="Cambria"/>
              <a:cs typeface="Cambria"/>
              <a:sym typeface="Cambria"/>
            </a:endParaRPr>
          </a:p>
          <a:p>
            <a:pPr marL="0" indent="0">
              <a:spcBef>
                <a:spcPts val="1200"/>
              </a:spcBef>
              <a:spcAft>
                <a:spcPts val="1200"/>
              </a:spcAft>
              <a:buSzPts val="1100"/>
              <a:buNone/>
            </a:pPr>
            <a:r>
              <a:rPr lang="en-GB">
                <a:latin typeface="Cambria"/>
                <a:ea typeface="Cambria"/>
                <a:cs typeface="Cambria"/>
                <a:sym typeface="Cambria"/>
              </a:rPr>
              <a:t>Click 'Continue', then verify the phone number by entering the 6-digit security code in the next page.</a:t>
            </a:r>
            <a:endParaRPr>
              <a:latin typeface="Cambria"/>
              <a:ea typeface="Cambria"/>
              <a:cs typeface="Cambria"/>
              <a:sym typeface="Cambria"/>
            </a:endParaRPr>
          </a:p>
        </p:txBody>
      </p:sp>
      <p:pic>
        <p:nvPicPr>
          <p:cNvPr id="147" name="Google Shape;147;p27"/>
          <p:cNvPicPr preferRelativeResize="0"/>
          <p:nvPr/>
        </p:nvPicPr>
        <p:blipFill>
          <a:blip r:embed="rId3">
            <a:alphaModFix/>
          </a:blip>
          <a:stretch>
            <a:fillRect/>
          </a:stretch>
        </p:blipFill>
        <p:spPr>
          <a:xfrm>
            <a:off x="3922275" y="783100"/>
            <a:ext cx="5072374" cy="35079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8"/>
          <p:cNvSpPr txBox="1">
            <a:spLocks noGrp="1"/>
          </p:cNvSpPr>
          <p:nvPr>
            <p:ph type="body" idx="1"/>
          </p:nvPr>
        </p:nvSpPr>
        <p:spPr>
          <a:xfrm>
            <a:off x="166507" y="1557500"/>
            <a:ext cx="2692200" cy="2803698"/>
          </a:xfrm>
          <a:prstGeom prst="rect">
            <a:avLst/>
          </a:prstGeom>
        </p:spPr>
        <p:txBody>
          <a:bodyPr spcFirstLastPara="1" wrap="square" lIns="91425" tIns="91425" rIns="91425" bIns="91425" anchor="t" anchorCtr="0">
            <a:normAutofit/>
          </a:bodyPr>
          <a:lstStyle/>
          <a:p>
            <a:pPr marL="0" indent="0">
              <a:spcBef>
                <a:spcPts val="1200"/>
              </a:spcBef>
              <a:spcAft>
                <a:spcPts val="1200"/>
              </a:spcAft>
              <a:buSzPts val="1100"/>
              <a:buNone/>
            </a:pPr>
            <a:r>
              <a:rPr lang="en-GB">
                <a:latin typeface="Cambria"/>
                <a:ea typeface="Cambria"/>
                <a:cs typeface="Cambria"/>
                <a:sym typeface="Cambria"/>
              </a:rPr>
              <a:t>Select if you want others to access your UKVI account. You should select the option most suitable for your circumstances .</a:t>
            </a:r>
            <a:endParaRPr>
              <a:solidFill>
                <a:schemeClr val="dk1"/>
              </a:solidFill>
              <a:latin typeface="Cambria"/>
              <a:ea typeface="Cambria"/>
              <a:cs typeface="Cambria"/>
              <a:sym typeface="Cambria"/>
            </a:endParaRPr>
          </a:p>
        </p:txBody>
      </p:sp>
      <p:pic>
        <p:nvPicPr>
          <p:cNvPr id="153" name="Google Shape;153;p28"/>
          <p:cNvPicPr preferRelativeResize="0"/>
          <p:nvPr/>
        </p:nvPicPr>
        <p:blipFill>
          <a:blip r:embed="rId3">
            <a:alphaModFix/>
          </a:blip>
          <a:stretch>
            <a:fillRect/>
          </a:stretch>
        </p:blipFill>
        <p:spPr>
          <a:xfrm>
            <a:off x="3083225" y="986400"/>
            <a:ext cx="5460450" cy="35165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he image depicts a visual representation of the International Student Checklist, highlighting various steps and requirements such as eVisa, enrolment, ID Check, webinar details, and online resources for students.&#10;&#10;AI-generated content may be incorrect.">
            <a:extLst>
              <a:ext uri="{FF2B5EF4-FFF2-40B4-BE49-F238E27FC236}">
                <a16:creationId xmlns:a16="http://schemas.microsoft.com/office/drawing/2014/main" id="{C6EAA530-0A7A-D31B-5AE3-E2AF700AD20F}"/>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7799279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9"/>
          <p:cNvSpPr txBox="1">
            <a:spLocks noGrp="1"/>
          </p:cNvSpPr>
          <p:nvPr>
            <p:ph type="title"/>
          </p:nvPr>
        </p:nvSpPr>
        <p:spPr>
          <a:xfrm>
            <a:off x="1508748" y="702948"/>
            <a:ext cx="6130200" cy="8313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GB"/>
              <a:t>Check before you proceed</a:t>
            </a:r>
            <a:endParaRPr/>
          </a:p>
        </p:txBody>
      </p:sp>
      <p:sp>
        <p:nvSpPr>
          <p:cNvPr id="159" name="Google Shape;159;p29"/>
          <p:cNvSpPr txBox="1">
            <a:spLocks noGrp="1"/>
          </p:cNvSpPr>
          <p:nvPr>
            <p:ph type="body" idx="1"/>
          </p:nvPr>
        </p:nvSpPr>
        <p:spPr>
          <a:xfrm>
            <a:off x="1156650" y="1638525"/>
            <a:ext cx="6830700" cy="3354000"/>
          </a:xfrm>
          <a:prstGeom prst="rect">
            <a:avLst/>
          </a:prstGeom>
        </p:spPr>
        <p:txBody>
          <a:bodyPr spcFirstLastPara="1" wrap="square" lIns="91425" tIns="91425" rIns="91425" bIns="91425" anchor="t" anchorCtr="0">
            <a:normAutofit/>
          </a:bodyPr>
          <a:lstStyle/>
          <a:p>
            <a:pPr marL="0" indent="0">
              <a:spcAft>
                <a:spcPts val="1200"/>
              </a:spcAft>
              <a:buNone/>
            </a:pPr>
            <a:r>
              <a:rPr lang="en-GB" sz="2100">
                <a:latin typeface="Cambria"/>
                <a:ea typeface="Cambria"/>
                <a:cs typeface="Cambria"/>
                <a:sym typeface="Cambria"/>
              </a:rPr>
              <a:t>Review your answers in the next page before confirming the creation of your UKVI account. If you spot any error in your personal information, you will be able to click ‘change’ to edit the answer of that field.</a:t>
            </a:r>
            <a:endParaRPr sz="2100">
              <a:latin typeface="Cambria"/>
              <a:ea typeface="Cambria"/>
              <a:cs typeface="Cambria"/>
              <a:sym typeface="Cambria"/>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0"/>
          <p:cNvSpPr txBox="1">
            <a:spLocks noGrp="1"/>
          </p:cNvSpPr>
          <p:nvPr>
            <p:ph type="body" idx="1"/>
          </p:nvPr>
        </p:nvSpPr>
        <p:spPr>
          <a:xfrm>
            <a:off x="207791" y="1369309"/>
            <a:ext cx="4460696" cy="3521700"/>
          </a:xfrm>
          <a:prstGeom prst="rect">
            <a:avLst/>
          </a:prstGeom>
        </p:spPr>
        <p:txBody>
          <a:bodyPr spcFirstLastPara="1" wrap="square" lIns="91425" tIns="91425" rIns="91425" bIns="91425" anchor="t" anchorCtr="0">
            <a:normAutofit/>
          </a:bodyPr>
          <a:lstStyle/>
          <a:p>
            <a:pPr marL="0" indent="0">
              <a:spcAft>
                <a:spcPts val="1200"/>
              </a:spcAft>
              <a:buNone/>
            </a:pPr>
            <a:r>
              <a:rPr lang="en-GB">
                <a:latin typeface="Cambria"/>
                <a:ea typeface="Cambria"/>
                <a:cs typeface="Cambria"/>
                <a:sym typeface="Cambria"/>
              </a:rPr>
              <a:t>You account is successfully created. Click ‘Sign in’. You will need to re-enter the ID document number (either BRP or Passport depending on which one you used to set up the account with), your date of birth and a security code sent to your phone or email.</a:t>
            </a:r>
            <a:endParaRPr>
              <a:latin typeface="Cambria"/>
              <a:ea typeface="Cambria"/>
              <a:cs typeface="Cambria"/>
              <a:sym typeface="Cambria"/>
            </a:endParaRPr>
          </a:p>
        </p:txBody>
      </p:sp>
      <p:pic>
        <p:nvPicPr>
          <p:cNvPr id="165" name="Google Shape;165;p30"/>
          <p:cNvPicPr preferRelativeResize="0"/>
          <p:nvPr/>
        </p:nvPicPr>
        <p:blipFill>
          <a:blip r:embed="rId3">
            <a:alphaModFix/>
          </a:blip>
          <a:stretch>
            <a:fillRect/>
          </a:stretch>
        </p:blipFill>
        <p:spPr>
          <a:xfrm>
            <a:off x="4960925" y="1982"/>
            <a:ext cx="3616526" cy="5059875"/>
          </a:xfrm>
          <a:prstGeom prst="rect">
            <a:avLst/>
          </a:prstGeom>
          <a:noFill/>
          <a:ln>
            <a:noFill/>
          </a:ln>
        </p:spPr>
      </p:pic>
      <p:sp>
        <p:nvSpPr>
          <p:cNvPr id="166" name="Google Shape;166;p30"/>
          <p:cNvSpPr txBox="1"/>
          <p:nvPr/>
        </p:nvSpPr>
        <p:spPr>
          <a:xfrm>
            <a:off x="208859" y="364590"/>
            <a:ext cx="3616500" cy="723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3500">
                <a:solidFill>
                  <a:schemeClr val="dk1"/>
                </a:solidFill>
                <a:latin typeface="Economica"/>
                <a:ea typeface="Economica"/>
                <a:cs typeface="Economica"/>
                <a:sym typeface="Economica"/>
              </a:rPr>
              <a:t>Account Created</a:t>
            </a:r>
            <a:endParaRPr sz="7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31"/>
          <p:cNvSpPr txBox="1">
            <a:spLocks noGrp="1"/>
          </p:cNvSpPr>
          <p:nvPr>
            <p:ph type="body" idx="1"/>
          </p:nvPr>
        </p:nvSpPr>
        <p:spPr>
          <a:xfrm>
            <a:off x="277275" y="1640245"/>
            <a:ext cx="3742200" cy="3416400"/>
          </a:xfrm>
          <a:prstGeom prst="rect">
            <a:avLst/>
          </a:prstGeom>
        </p:spPr>
        <p:txBody>
          <a:bodyPr spcFirstLastPara="1" wrap="square" lIns="91425" tIns="91425" rIns="91425" bIns="91425" anchor="t" anchorCtr="0">
            <a:normAutofit/>
          </a:bodyPr>
          <a:lstStyle/>
          <a:p>
            <a:pPr marL="0" indent="0">
              <a:spcBef>
                <a:spcPts val="1200"/>
              </a:spcBef>
              <a:buSzPts val="1100"/>
              <a:buNone/>
            </a:pPr>
            <a:r>
              <a:rPr lang="en-GB">
                <a:latin typeface="Cambria"/>
                <a:ea typeface="Cambria"/>
                <a:cs typeface="Cambria"/>
                <a:sym typeface="Cambria"/>
              </a:rPr>
              <a:t>After logging into your UKVI account, you can now link your </a:t>
            </a:r>
            <a:r>
              <a:rPr lang="en-GB" err="1">
                <a:latin typeface="Cambria"/>
                <a:ea typeface="Cambria"/>
                <a:cs typeface="Cambria"/>
                <a:sym typeface="Cambria"/>
              </a:rPr>
              <a:t>eVisa</a:t>
            </a:r>
            <a:r>
              <a:rPr lang="en-GB">
                <a:latin typeface="Cambria"/>
                <a:ea typeface="Cambria"/>
                <a:cs typeface="Cambria"/>
                <a:sym typeface="Cambria"/>
              </a:rPr>
              <a:t> to your account. Click on the green ‘Start’ button to see the process of the </a:t>
            </a:r>
            <a:r>
              <a:rPr lang="en-GB" err="1">
                <a:latin typeface="Cambria"/>
                <a:ea typeface="Cambria"/>
                <a:cs typeface="Cambria"/>
                <a:sym typeface="Cambria"/>
              </a:rPr>
              <a:t>eVisa</a:t>
            </a:r>
            <a:r>
              <a:rPr lang="en-GB">
                <a:latin typeface="Cambria"/>
                <a:ea typeface="Cambria"/>
                <a:cs typeface="Cambria"/>
                <a:sym typeface="Cambria"/>
              </a:rPr>
              <a:t> linking.</a:t>
            </a:r>
            <a:endParaRPr>
              <a:latin typeface="Cambria"/>
              <a:ea typeface="Cambria"/>
              <a:cs typeface="Cambria"/>
              <a:sym typeface="Cambria"/>
            </a:endParaRPr>
          </a:p>
          <a:p>
            <a:pPr marL="0" lvl="0" indent="0" algn="l" rtl="0">
              <a:spcBef>
                <a:spcPts val="1200"/>
              </a:spcBef>
              <a:spcAft>
                <a:spcPts val="1200"/>
              </a:spcAft>
              <a:buNone/>
            </a:pPr>
            <a:endParaRPr/>
          </a:p>
        </p:txBody>
      </p:sp>
      <p:pic>
        <p:nvPicPr>
          <p:cNvPr id="172" name="Google Shape;172;p31"/>
          <p:cNvPicPr preferRelativeResize="0"/>
          <p:nvPr/>
        </p:nvPicPr>
        <p:blipFill>
          <a:blip r:embed="rId3">
            <a:alphaModFix/>
          </a:blip>
          <a:stretch>
            <a:fillRect/>
          </a:stretch>
        </p:blipFill>
        <p:spPr>
          <a:xfrm>
            <a:off x="4206300" y="1296400"/>
            <a:ext cx="4785299" cy="3457162"/>
          </a:xfrm>
          <a:prstGeom prst="rect">
            <a:avLst/>
          </a:prstGeom>
          <a:noFill/>
          <a:ln>
            <a:noFill/>
          </a:ln>
        </p:spPr>
      </p:pic>
      <p:sp>
        <p:nvSpPr>
          <p:cNvPr id="173" name="Google Shape;173;p31"/>
          <p:cNvSpPr txBox="1"/>
          <p:nvPr/>
        </p:nvSpPr>
        <p:spPr>
          <a:xfrm>
            <a:off x="153635" y="240225"/>
            <a:ext cx="5406900" cy="93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3500" b="1">
                <a:solidFill>
                  <a:schemeClr val="dk1"/>
                </a:solidFill>
                <a:latin typeface="Economica"/>
                <a:ea typeface="Economica"/>
                <a:cs typeface="Economica"/>
                <a:sym typeface="Economica"/>
              </a:rPr>
              <a:t> </a:t>
            </a:r>
            <a:r>
              <a:rPr lang="en-GB" sz="3500">
                <a:solidFill>
                  <a:schemeClr val="dk1"/>
                </a:solidFill>
                <a:latin typeface="Economica"/>
                <a:ea typeface="Economica"/>
                <a:cs typeface="Economica"/>
                <a:sym typeface="Economica"/>
              </a:rPr>
              <a:t>Start your eVisa Linking</a:t>
            </a:r>
            <a:endParaRPr sz="1100">
              <a:solidFill>
                <a:schemeClr val="dk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2"/>
          <p:cNvSpPr txBox="1"/>
          <p:nvPr/>
        </p:nvSpPr>
        <p:spPr>
          <a:xfrm>
            <a:off x="148667" y="1009270"/>
            <a:ext cx="3698384" cy="3359351"/>
          </a:xfrm>
          <a:prstGeom prst="rect">
            <a:avLst/>
          </a:prstGeom>
          <a:noFill/>
          <a:ln>
            <a:noFill/>
          </a:ln>
        </p:spPr>
        <p:txBody>
          <a:bodyPr spcFirstLastPara="1" wrap="square" lIns="91425" tIns="91425" rIns="91425" bIns="91425" anchor="t" anchorCtr="0">
            <a:spAutoFit/>
          </a:bodyPr>
          <a:lstStyle/>
          <a:p>
            <a:pPr>
              <a:lnSpc>
                <a:spcPct val="115000"/>
              </a:lnSpc>
              <a:spcBef>
                <a:spcPts val="1200"/>
              </a:spcBef>
              <a:spcAft>
                <a:spcPts val="1200"/>
              </a:spcAft>
            </a:pPr>
            <a:r>
              <a:rPr lang="en-GB" sz="1800">
                <a:solidFill>
                  <a:schemeClr val="dk1"/>
                </a:solidFill>
                <a:latin typeface="Cambria"/>
                <a:ea typeface="Cambria"/>
                <a:cs typeface="Cambria"/>
                <a:sym typeface="Cambria"/>
              </a:rPr>
              <a:t>There are three sections containing six steps to the </a:t>
            </a:r>
            <a:r>
              <a:rPr lang="en-GB" sz="1800" err="1">
                <a:solidFill>
                  <a:schemeClr val="dk1"/>
                </a:solidFill>
                <a:latin typeface="Cambria"/>
                <a:ea typeface="Cambria"/>
                <a:cs typeface="Cambria"/>
                <a:sym typeface="Cambria"/>
              </a:rPr>
              <a:t>eVisa</a:t>
            </a:r>
            <a:r>
              <a:rPr lang="en-GB" sz="1800">
                <a:solidFill>
                  <a:schemeClr val="dk1"/>
                </a:solidFill>
                <a:latin typeface="Cambria"/>
                <a:ea typeface="Cambria"/>
                <a:cs typeface="Cambria"/>
                <a:sym typeface="Cambria"/>
              </a:rPr>
              <a:t> linking process. The six steps must be completed in order from top to bottom. After each step is completed, it cannot be edited again. So, make sure you action them correctly. Start by clicking ‘Confirm your identity’</a:t>
            </a:r>
            <a:endParaRPr sz="1800">
              <a:solidFill>
                <a:schemeClr val="dk1"/>
              </a:solidFill>
              <a:latin typeface="Cambria"/>
              <a:ea typeface="Cambria"/>
              <a:cs typeface="Cambria"/>
              <a:sym typeface="Cambria"/>
            </a:endParaRPr>
          </a:p>
        </p:txBody>
      </p:sp>
      <p:pic>
        <p:nvPicPr>
          <p:cNvPr id="179" name="Google Shape;179;p32"/>
          <p:cNvPicPr preferRelativeResize="0"/>
          <p:nvPr/>
        </p:nvPicPr>
        <p:blipFill>
          <a:blip r:embed="rId3">
            <a:alphaModFix/>
          </a:blip>
          <a:stretch>
            <a:fillRect/>
          </a:stretch>
        </p:blipFill>
        <p:spPr>
          <a:xfrm>
            <a:off x="4171625" y="288575"/>
            <a:ext cx="4566326" cy="4566326"/>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33"/>
          <p:cNvSpPr txBox="1">
            <a:spLocks noGrp="1"/>
          </p:cNvSpPr>
          <p:nvPr>
            <p:ph type="body" idx="1"/>
          </p:nvPr>
        </p:nvSpPr>
        <p:spPr>
          <a:xfrm>
            <a:off x="84176" y="677462"/>
            <a:ext cx="3381838" cy="4113755"/>
          </a:xfrm>
          <a:prstGeom prst="rect">
            <a:avLst/>
          </a:prstGeom>
        </p:spPr>
        <p:txBody>
          <a:bodyPr spcFirstLastPara="1" wrap="square" lIns="91425" tIns="91425" rIns="91425" bIns="91425" anchor="t" anchorCtr="0">
            <a:normAutofit/>
          </a:bodyPr>
          <a:lstStyle/>
          <a:p>
            <a:pPr marL="0" indent="0">
              <a:spcBef>
                <a:spcPts val="1200"/>
              </a:spcBef>
              <a:buSzPts val="1100"/>
              <a:buNone/>
            </a:pPr>
            <a:r>
              <a:rPr lang="en-GB">
                <a:latin typeface="Cambria"/>
                <a:ea typeface="Cambria"/>
                <a:cs typeface="Cambria"/>
                <a:sym typeface="Cambria"/>
              </a:rPr>
              <a:t>You will be asked to install an app called </a:t>
            </a:r>
            <a:r>
              <a:rPr lang="en-GB" u="sng">
                <a:latin typeface="Cambria"/>
                <a:ea typeface="Cambria"/>
                <a:cs typeface="Cambria"/>
                <a:sym typeface="Cambria"/>
              </a:rPr>
              <a:t>UK Immigration: ID Check </a:t>
            </a:r>
            <a:r>
              <a:rPr lang="en-GB">
                <a:latin typeface="Cambria"/>
                <a:ea typeface="Cambria"/>
                <a:cs typeface="Cambria"/>
                <a:sym typeface="Cambria"/>
              </a:rPr>
              <a:t>on your phone. </a:t>
            </a:r>
          </a:p>
          <a:p>
            <a:pPr marL="0" indent="0">
              <a:lnSpc>
                <a:spcPct val="114999"/>
              </a:lnSpc>
              <a:spcBef>
                <a:spcPts val="1200"/>
              </a:spcBef>
              <a:buSzPts val="1100"/>
              <a:buNone/>
            </a:pPr>
            <a:endParaRPr lang="en-GB">
              <a:latin typeface="Cambria"/>
              <a:ea typeface="Cambria"/>
            </a:endParaRPr>
          </a:p>
          <a:p>
            <a:pPr marL="0" indent="0">
              <a:lnSpc>
                <a:spcPct val="114999"/>
              </a:lnSpc>
              <a:spcBef>
                <a:spcPts val="1200"/>
              </a:spcBef>
              <a:buSzPts val="1100"/>
              <a:buNone/>
            </a:pPr>
            <a:endParaRPr lang="en-GB">
              <a:latin typeface="Cambria"/>
              <a:ea typeface="Cambria"/>
            </a:endParaRPr>
          </a:p>
          <a:p>
            <a:pPr marL="0" indent="0">
              <a:lnSpc>
                <a:spcPct val="114999"/>
              </a:lnSpc>
              <a:spcBef>
                <a:spcPts val="1200"/>
              </a:spcBef>
              <a:buSzPts val="1100"/>
              <a:buNone/>
            </a:pPr>
            <a:endParaRPr lang="en-GB">
              <a:latin typeface="Cambria"/>
              <a:ea typeface="Cambria"/>
            </a:endParaRPr>
          </a:p>
          <a:p>
            <a:pPr marL="0" indent="0">
              <a:lnSpc>
                <a:spcPct val="114999"/>
              </a:lnSpc>
              <a:spcBef>
                <a:spcPts val="1200"/>
              </a:spcBef>
              <a:buSzPts val="1100"/>
              <a:buNone/>
            </a:pPr>
            <a:r>
              <a:rPr lang="en-GB">
                <a:latin typeface="Cambria"/>
                <a:ea typeface="Cambria"/>
              </a:rPr>
              <a:t>Mark the name and icon shown on the right to make sure you've installed  the correct one from the app store.</a:t>
            </a:r>
            <a:endParaRPr lang="en-GB"/>
          </a:p>
        </p:txBody>
      </p:sp>
      <p:pic>
        <p:nvPicPr>
          <p:cNvPr id="185" name="Google Shape;185;p33"/>
          <p:cNvPicPr preferRelativeResize="0"/>
          <p:nvPr/>
        </p:nvPicPr>
        <p:blipFill>
          <a:blip r:embed="rId3">
            <a:alphaModFix/>
          </a:blip>
          <a:stretch>
            <a:fillRect/>
          </a:stretch>
        </p:blipFill>
        <p:spPr>
          <a:xfrm>
            <a:off x="3673832" y="2053"/>
            <a:ext cx="5226700" cy="3063450"/>
          </a:xfrm>
          <a:prstGeom prst="rect">
            <a:avLst/>
          </a:prstGeom>
          <a:noFill/>
          <a:ln>
            <a:noFill/>
          </a:ln>
        </p:spPr>
      </p:pic>
      <p:pic>
        <p:nvPicPr>
          <p:cNvPr id="2" name="Picture 1">
            <a:extLst>
              <a:ext uri="{FF2B5EF4-FFF2-40B4-BE49-F238E27FC236}">
                <a16:creationId xmlns:a16="http://schemas.microsoft.com/office/drawing/2014/main" id="{8E7C3A2A-304B-E914-20C4-E960D0DE8168}"/>
              </a:ext>
            </a:extLst>
          </p:cNvPr>
          <p:cNvPicPr>
            <a:picLocks noChangeAspect="1"/>
          </p:cNvPicPr>
          <p:nvPr/>
        </p:nvPicPr>
        <p:blipFill>
          <a:blip r:embed="rId4"/>
          <a:stretch>
            <a:fillRect/>
          </a:stretch>
        </p:blipFill>
        <p:spPr>
          <a:xfrm>
            <a:off x="3757303" y="3256932"/>
            <a:ext cx="5295900" cy="139065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4"/>
          <p:cNvSpPr txBox="1">
            <a:spLocks noGrp="1"/>
          </p:cNvSpPr>
          <p:nvPr>
            <p:ph type="body" idx="1"/>
          </p:nvPr>
        </p:nvSpPr>
        <p:spPr>
          <a:xfrm>
            <a:off x="1225" y="118744"/>
            <a:ext cx="4027501" cy="4302926"/>
          </a:xfrm>
          <a:prstGeom prst="rect">
            <a:avLst/>
          </a:prstGeom>
        </p:spPr>
        <p:txBody>
          <a:bodyPr spcFirstLastPara="1" wrap="square" lIns="91425" tIns="91425" rIns="91425" bIns="91425" anchor="t" anchorCtr="0">
            <a:normAutofit lnSpcReduction="10000"/>
          </a:bodyPr>
          <a:lstStyle/>
          <a:p>
            <a:pPr marL="0" indent="0">
              <a:lnSpc>
                <a:spcPct val="114999"/>
              </a:lnSpc>
              <a:buNone/>
            </a:pPr>
            <a:endParaRPr lang="en-GB">
              <a:latin typeface="Cambria"/>
              <a:ea typeface="Cambria"/>
              <a:cs typeface="Cambria"/>
            </a:endParaRPr>
          </a:p>
          <a:p>
            <a:pPr marL="0" indent="0">
              <a:lnSpc>
                <a:spcPct val="114999"/>
              </a:lnSpc>
              <a:buNone/>
            </a:pPr>
            <a:r>
              <a:rPr lang="en-GB">
                <a:latin typeface="Cambria"/>
                <a:ea typeface="Cambria"/>
                <a:cs typeface="Cambria"/>
                <a:sym typeface="Cambria"/>
              </a:rPr>
              <a:t>If you cannot find a suitable phone for running the app, please seek help from the visa team at Registry Services (1st Floor of J building) once you've arrived in the UK.  </a:t>
            </a:r>
          </a:p>
          <a:p>
            <a:pPr marL="0" indent="0">
              <a:lnSpc>
                <a:spcPct val="114999"/>
              </a:lnSpc>
              <a:buNone/>
            </a:pPr>
            <a:endParaRPr lang="en-GB">
              <a:latin typeface="Cambria"/>
              <a:ea typeface="Cambria"/>
              <a:cs typeface="Cambria"/>
              <a:sym typeface="Cambria"/>
            </a:endParaRPr>
          </a:p>
          <a:p>
            <a:pPr marL="0" indent="0">
              <a:lnSpc>
                <a:spcPct val="114999"/>
              </a:lnSpc>
              <a:buNone/>
            </a:pPr>
            <a:r>
              <a:rPr lang="en-GB">
                <a:latin typeface="Cambria"/>
                <a:ea typeface="Cambria"/>
                <a:cs typeface="Cambria"/>
                <a:sym typeface="Cambria"/>
              </a:rPr>
              <a:t>Your </a:t>
            </a:r>
            <a:r>
              <a:rPr lang="en-GB" err="1">
                <a:latin typeface="Cambria"/>
                <a:ea typeface="Cambria"/>
                <a:cs typeface="Cambria"/>
                <a:sym typeface="Cambria"/>
              </a:rPr>
              <a:t>eVisa</a:t>
            </a:r>
            <a:r>
              <a:rPr lang="en-GB">
                <a:latin typeface="Cambria"/>
                <a:ea typeface="Cambria"/>
                <a:cs typeface="Cambria"/>
                <a:sym typeface="Cambria"/>
              </a:rPr>
              <a:t> linking cannot proceed for the time being, but your UKVI account will remain active and the </a:t>
            </a:r>
            <a:r>
              <a:rPr lang="en-GB" err="1">
                <a:latin typeface="Cambria"/>
                <a:ea typeface="Cambria"/>
                <a:cs typeface="Cambria"/>
                <a:sym typeface="Cambria"/>
              </a:rPr>
              <a:t>eVisa</a:t>
            </a:r>
            <a:r>
              <a:rPr lang="en-GB">
                <a:latin typeface="Cambria"/>
                <a:ea typeface="Cambria"/>
                <a:cs typeface="Cambria"/>
                <a:sym typeface="Cambria"/>
              </a:rPr>
              <a:t> linking can be continued at a later date.</a:t>
            </a:r>
            <a:endParaRPr lang="en-GB">
              <a:latin typeface="Cambria"/>
              <a:ea typeface="Cambria"/>
            </a:endParaRPr>
          </a:p>
          <a:p>
            <a:pPr marL="0" indent="0">
              <a:lnSpc>
                <a:spcPct val="114999"/>
              </a:lnSpc>
              <a:buNone/>
            </a:pPr>
            <a:endParaRPr lang="en-GB">
              <a:latin typeface="Cambria"/>
              <a:ea typeface="Cambria"/>
              <a:cs typeface="Cambria"/>
              <a:sym typeface="Cambria"/>
            </a:endParaRPr>
          </a:p>
          <a:p>
            <a:pPr marL="0" indent="0">
              <a:lnSpc>
                <a:spcPct val="114999"/>
              </a:lnSpc>
              <a:buNone/>
            </a:pPr>
            <a:r>
              <a:rPr lang="en-GB">
                <a:latin typeface="Cambria"/>
                <a:ea typeface="Cambria"/>
                <a:cs typeface="Cambria"/>
                <a:sym typeface="Cambria"/>
              </a:rPr>
              <a:t>You are able to enter the UK using the vignette inside your passport.</a:t>
            </a:r>
            <a:endParaRPr lang="en-GB">
              <a:latin typeface="Cambria"/>
              <a:ea typeface="Cambria"/>
              <a:cs typeface="Cambria"/>
            </a:endParaRPr>
          </a:p>
          <a:p>
            <a:pPr marL="0" lvl="0" indent="0" algn="l" rtl="0">
              <a:spcBef>
                <a:spcPts val="1200"/>
              </a:spcBef>
              <a:spcAft>
                <a:spcPts val="1200"/>
              </a:spcAft>
              <a:buNone/>
            </a:pPr>
            <a:endParaRPr/>
          </a:p>
        </p:txBody>
      </p:sp>
      <p:pic>
        <p:nvPicPr>
          <p:cNvPr id="191" name="Google Shape;191;p34"/>
          <p:cNvPicPr preferRelativeResize="0"/>
          <p:nvPr/>
        </p:nvPicPr>
        <p:blipFill>
          <a:blip r:embed="rId3">
            <a:alphaModFix/>
          </a:blip>
          <a:stretch>
            <a:fillRect/>
          </a:stretch>
        </p:blipFill>
        <p:spPr>
          <a:xfrm>
            <a:off x="4343996" y="473609"/>
            <a:ext cx="4797094" cy="359071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8" name="Google Shape;198;p35"/>
          <p:cNvPicPr preferRelativeResize="0"/>
          <p:nvPr/>
        </p:nvPicPr>
        <p:blipFill>
          <a:blip r:embed="rId3">
            <a:alphaModFix/>
          </a:blip>
          <a:stretch>
            <a:fillRect/>
          </a:stretch>
        </p:blipFill>
        <p:spPr>
          <a:xfrm>
            <a:off x="5049879" y="2721"/>
            <a:ext cx="3513378" cy="4991100"/>
          </a:xfrm>
          <a:prstGeom prst="rect">
            <a:avLst/>
          </a:prstGeom>
          <a:noFill/>
          <a:ln>
            <a:noFill/>
          </a:ln>
        </p:spPr>
      </p:pic>
      <p:sp>
        <p:nvSpPr>
          <p:cNvPr id="3" name="TextBox 2">
            <a:extLst>
              <a:ext uri="{FF2B5EF4-FFF2-40B4-BE49-F238E27FC236}">
                <a16:creationId xmlns:a16="http://schemas.microsoft.com/office/drawing/2014/main" id="{8DF096DE-FAF4-7085-12F4-3ADBD3B15639}"/>
              </a:ext>
            </a:extLst>
          </p:cNvPr>
          <p:cNvSpPr txBox="1"/>
          <p:nvPr/>
        </p:nvSpPr>
        <p:spPr>
          <a:xfrm>
            <a:off x="404132" y="519794"/>
            <a:ext cx="3512003" cy="37355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3225"/>
              </a:lnSpc>
            </a:pPr>
            <a:r>
              <a:rPr lang="en-GB" sz="1800">
                <a:latin typeface="Cambria"/>
              </a:rPr>
              <a:t>If you're ready to continue, open the app on your phone and begin the pairing process by either:</a:t>
            </a:r>
            <a:r>
              <a:rPr lang="en-US" sz="1800">
                <a:latin typeface="Cambria"/>
              </a:rPr>
              <a:t>​</a:t>
            </a:r>
          </a:p>
          <a:p>
            <a:pPr marL="285750" indent="-285750">
              <a:lnSpc>
                <a:spcPts val="3225"/>
              </a:lnSpc>
              <a:buFont typeface=""/>
              <a:buChar char="•"/>
            </a:pPr>
            <a:r>
              <a:rPr lang="en-GB" sz="1800">
                <a:latin typeface="Cambria"/>
              </a:rPr>
              <a:t>Scanning the QR code displayed on the web page using your phone’s camera, </a:t>
            </a:r>
            <a:r>
              <a:rPr lang="en-GB" sz="1800" b="1">
                <a:latin typeface="Cambria"/>
              </a:rPr>
              <a:t>or</a:t>
            </a:r>
            <a:r>
              <a:rPr lang="en-US" sz="1800" b="1">
                <a:latin typeface="Cambria"/>
              </a:rPr>
              <a:t>​</a:t>
            </a:r>
          </a:p>
          <a:p>
            <a:pPr marL="285750" indent="-285750">
              <a:lnSpc>
                <a:spcPts val="3225"/>
              </a:lnSpc>
              <a:buFont typeface=""/>
              <a:buChar char="•"/>
            </a:pPr>
            <a:r>
              <a:rPr lang="en-GB" sz="1800">
                <a:latin typeface="Cambria"/>
              </a:rPr>
              <a:t>Entering the Connection Code shown in your phone app into the web page.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6"/>
          <p:cNvSpPr txBox="1">
            <a:spLocks noGrp="1"/>
          </p:cNvSpPr>
          <p:nvPr>
            <p:ph type="body" idx="1"/>
          </p:nvPr>
        </p:nvSpPr>
        <p:spPr>
          <a:xfrm>
            <a:off x="464925" y="1125225"/>
            <a:ext cx="8541300" cy="3924600"/>
          </a:xfrm>
          <a:prstGeom prst="rect">
            <a:avLst/>
          </a:prstGeom>
        </p:spPr>
        <p:txBody>
          <a:bodyPr spcFirstLastPara="1" wrap="square" lIns="91425" tIns="91425" rIns="91425" bIns="91425" anchor="t" anchorCtr="0">
            <a:normAutofit/>
          </a:bodyPr>
          <a:lstStyle/>
          <a:p>
            <a:pPr marL="0" lvl="0" indent="0" algn="l" rtl="0">
              <a:spcBef>
                <a:spcPts val="1200"/>
              </a:spcBef>
              <a:spcAft>
                <a:spcPts val="0"/>
              </a:spcAft>
              <a:buNone/>
            </a:pPr>
            <a:r>
              <a:rPr lang="en-GB">
                <a:latin typeface="Cambria"/>
                <a:ea typeface="Cambria"/>
                <a:cs typeface="Cambria"/>
                <a:sym typeface="Cambria"/>
              </a:rPr>
              <a:t>Once the pairing is complete, you can start the ID check via the app. </a:t>
            </a:r>
            <a:endParaRPr lang="en-US">
              <a:latin typeface="Cambria"/>
              <a:ea typeface="Cambria"/>
              <a:cs typeface="Cambria"/>
            </a:endParaRPr>
          </a:p>
          <a:p>
            <a:pPr marL="0" lvl="0" indent="0" algn="l" rtl="0">
              <a:spcBef>
                <a:spcPts val="1200"/>
              </a:spcBef>
              <a:spcAft>
                <a:spcPts val="0"/>
              </a:spcAft>
              <a:buNone/>
            </a:pPr>
            <a:r>
              <a:rPr lang="en-GB">
                <a:latin typeface="Cambria"/>
                <a:ea typeface="Cambria"/>
                <a:cs typeface="Cambria"/>
                <a:sym typeface="Cambria"/>
              </a:rPr>
              <a:t>Confirm the documents you used when creating your account.</a:t>
            </a:r>
            <a:endParaRPr>
              <a:latin typeface="Cambria"/>
              <a:ea typeface="Cambria"/>
              <a:cs typeface="Cambria"/>
            </a:endParaRPr>
          </a:p>
          <a:p>
            <a:pPr marL="0" indent="0">
              <a:spcBef>
                <a:spcPts val="1200"/>
              </a:spcBef>
              <a:buNone/>
            </a:pPr>
            <a:r>
              <a:rPr lang="en-GB">
                <a:latin typeface="Cambria"/>
                <a:ea typeface="Cambria"/>
                <a:cs typeface="Cambria"/>
                <a:sym typeface="Cambria"/>
              </a:rPr>
              <a:t>Take photos of your documents (back and front of the BRP, personal details page of the passport). Review and confirm the details captured by the app.</a:t>
            </a:r>
            <a:endParaRPr>
              <a:latin typeface="Cambria"/>
              <a:ea typeface="Cambria"/>
              <a:cs typeface="Cambria"/>
            </a:endParaRPr>
          </a:p>
          <a:p>
            <a:pPr marL="285750" indent="-285750">
              <a:lnSpc>
                <a:spcPct val="114999"/>
              </a:lnSpc>
            </a:pPr>
            <a:r>
              <a:rPr lang="en-GB">
                <a:latin typeface="Cambria"/>
                <a:sym typeface="Cambria"/>
              </a:rPr>
              <a:t>Scan your facial image by aligning your face within the oval shape on the screen. Hold still while the scan completes.</a:t>
            </a:r>
            <a:endParaRPr>
              <a:latin typeface="Cambria"/>
            </a:endParaRPr>
          </a:p>
          <a:p>
            <a:pPr marL="285750" indent="-285750">
              <a:lnSpc>
                <a:spcPct val="114999"/>
              </a:lnSpc>
            </a:pPr>
            <a:r>
              <a:rPr lang="en-GB">
                <a:latin typeface="Cambria"/>
                <a:sym typeface="Cambria"/>
              </a:rPr>
              <a:t>Take a photo of yourself against a plain background to be used as your </a:t>
            </a:r>
            <a:r>
              <a:rPr lang="en-GB" err="1">
                <a:latin typeface="Cambria"/>
                <a:sym typeface="Cambria"/>
              </a:rPr>
              <a:t>eVisa</a:t>
            </a:r>
            <a:r>
              <a:rPr lang="en-GB">
                <a:latin typeface="Cambria"/>
                <a:sym typeface="Cambria"/>
              </a:rPr>
              <a:t> avatar.</a:t>
            </a:r>
            <a:endParaRPr lang="en-GB">
              <a:latin typeface="Cambria"/>
            </a:endParaRPr>
          </a:p>
          <a:p>
            <a:pPr marL="0" lvl="0" indent="0" algn="l" rtl="0">
              <a:spcBef>
                <a:spcPts val="1200"/>
              </a:spcBef>
              <a:spcAft>
                <a:spcPts val="0"/>
              </a:spcAft>
              <a:buClr>
                <a:schemeClr val="dk1"/>
              </a:buClr>
              <a:buSzPts val="1100"/>
              <a:buFont typeface="Arial"/>
              <a:buNone/>
            </a:pPr>
            <a:r>
              <a:rPr lang="en-GB">
                <a:latin typeface="Cambria"/>
                <a:ea typeface="Cambria"/>
                <a:cs typeface="Cambria"/>
                <a:sym typeface="Cambria"/>
              </a:rPr>
              <a:t>Check the Home Office’s tips on using the app:</a:t>
            </a:r>
            <a:r>
              <a:rPr lang="en-GB">
                <a:uFill>
                  <a:noFill/>
                </a:uFill>
                <a:latin typeface="Cambria"/>
                <a:ea typeface="Cambria"/>
                <a:cs typeface="Cambria"/>
                <a:sym typeface="Cambria"/>
                <a:hlinkClick r:id="rId3">
                  <a:extLst>
                    <a:ext uri="{A12FA001-AC4F-418D-AE19-62706E023703}">
                      <ahyp:hlinkClr xmlns:ahyp="http://schemas.microsoft.com/office/drawing/2018/hyperlinkcolor" val="tx"/>
                    </a:ext>
                  </a:extLst>
                </a:hlinkClick>
              </a:rPr>
              <a:t> </a:t>
            </a:r>
            <a:r>
              <a:rPr lang="en-GB" u="sng">
                <a:solidFill>
                  <a:schemeClr val="hlink"/>
                </a:solidFill>
                <a:latin typeface="Cambria"/>
                <a:ea typeface="Cambria"/>
                <a:cs typeface="Cambria"/>
                <a:sym typeface="Cambria"/>
                <a:hlinkClick r:id="rId3">
                  <a:extLst>
                    <a:ext uri="{A12FA001-AC4F-418D-AE19-62706E023703}">
                      <ahyp:hlinkClr xmlns:ahyp="http://schemas.microsoft.com/office/drawing/2018/hyperlinkcolor" val="tx"/>
                    </a:ext>
                  </a:extLst>
                </a:hlinkClick>
              </a:rPr>
              <a:t>https://youtu.be/uDSnJ2-iG3E</a:t>
            </a:r>
            <a:endParaRPr u="sng">
              <a:solidFill>
                <a:schemeClr val="hlink"/>
              </a:solidFill>
              <a:latin typeface="Cambria"/>
              <a:ea typeface="Cambria"/>
              <a:cs typeface="Cambria"/>
              <a:hlinkClick r:id="rId3"/>
            </a:endParaRPr>
          </a:p>
          <a:p>
            <a:pPr marL="0" lvl="0" indent="0" algn="l" rtl="0">
              <a:spcBef>
                <a:spcPts val="1200"/>
              </a:spcBef>
              <a:spcAft>
                <a:spcPts val="1200"/>
              </a:spcAft>
              <a:buNone/>
            </a:pPr>
            <a:endParaRPr/>
          </a:p>
        </p:txBody>
      </p:sp>
      <p:sp>
        <p:nvSpPr>
          <p:cNvPr id="204" name="Google Shape;204;p36"/>
          <p:cNvSpPr txBox="1"/>
          <p:nvPr/>
        </p:nvSpPr>
        <p:spPr>
          <a:xfrm>
            <a:off x="2287929" y="112749"/>
            <a:ext cx="5641500" cy="1010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4100">
                <a:solidFill>
                  <a:schemeClr val="dk1"/>
                </a:solidFill>
                <a:latin typeface="Economica"/>
                <a:ea typeface="Economica"/>
                <a:cs typeface="Economica"/>
                <a:sym typeface="Economica"/>
              </a:rPr>
              <a:t>ID Check on the App</a:t>
            </a:r>
            <a:endParaRPr sz="1700">
              <a:solidFill>
                <a:schemeClr val="dk2"/>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pic>
        <p:nvPicPr>
          <p:cNvPr id="209" name="Google Shape;209;p37"/>
          <p:cNvPicPr preferRelativeResize="0"/>
          <p:nvPr/>
        </p:nvPicPr>
        <p:blipFill>
          <a:blip r:embed="rId3">
            <a:alphaModFix/>
          </a:blip>
          <a:stretch>
            <a:fillRect/>
          </a:stretch>
        </p:blipFill>
        <p:spPr>
          <a:xfrm>
            <a:off x="2619979" y="0"/>
            <a:ext cx="3425484" cy="5047012"/>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8"/>
          <p:cNvSpPr txBox="1">
            <a:spLocks noGrp="1"/>
          </p:cNvSpPr>
          <p:nvPr>
            <p:ph type="body" idx="1"/>
          </p:nvPr>
        </p:nvSpPr>
        <p:spPr>
          <a:xfrm>
            <a:off x="71150" y="-260437"/>
            <a:ext cx="4026014" cy="5883151"/>
          </a:xfrm>
          <a:prstGeom prst="rect">
            <a:avLst/>
          </a:prstGeom>
        </p:spPr>
        <p:txBody>
          <a:bodyPr spcFirstLastPara="1" wrap="square" lIns="91425" tIns="91425" rIns="91425" bIns="91425" anchor="t" anchorCtr="0">
            <a:noAutofit/>
          </a:bodyPr>
          <a:lstStyle/>
          <a:p>
            <a:pPr>
              <a:lnSpc>
                <a:spcPct val="114999"/>
              </a:lnSpc>
              <a:buNone/>
            </a:pPr>
            <a:endParaRPr lang="en-GB" sz="1600">
              <a:latin typeface="Cambria"/>
              <a:ea typeface="Cambria"/>
            </a:endParaRPr>
          </a:p>
          <a:p>
            <a:pPr marL="0" indent="0">
              <a:lnSpc>
                <a:spcPct val="95000"/>
              </a:lnSpc>
              <a:spcBef>
                <a:spcPts val="1200"/>
              </a:spcBef>
              <a:buSzPts val="1018"/>
              <a:buNone/>
            </a:pPr>
            <a:r>
              <a:rPr lang="en-GB" sz="1600">
                <a:latin typeface="Cambria"/>
                <a:sym typeface="Cambria"/>
              </a:rPr>
              <a:t>After completing the ID check in the app, return to your UKVI account using either:</a:t>
            </a:r>
            <a:endParaRPr lang="en-GB" sz="1600"/>
          </a:p>
          <a:p>
            <a:pPr marL="285750" indent="-285750">
              <a:lnSpc>
                <a:spcPct val="95000"/>
              </a:lnSpc>
              <a:spcBef>
                <a:spcPts val="1200"/>
              </a:spcBef>
            </a:pPr>
            <a:r>
              <a:rPr lang="en-GB" sz="1600">
                <a:latin typeface="Cambria"/>
                <a:ea typeface="Cambria"/>
                <a:sym typeface="Cambria"/>
              </a:rPr>
              <a:t>Your phone’s browser, or</a:t>
            </a:r>
            <a:endParaRPr lang="en-GB" sz="1600">
              <a:latin typeface="Cambria"/>
              <a:ea typeface="Cambria"/>
            </a:endParaRPr>
          </a:p>
          <a:p>
            <a:pPr marL="285750" indent="-285750">
              <a:lnSpc>
                <a:spcPct val="95000"/>
              </a:lnSpc>
              <a:spcBef>
                <a:spcPts val="1200"/>
              </a:spcBef>
            </a:pPr>
            <a:r>
              <a:rPr lang="en-GB" sz="1600">
                <a:latin typeface="Cambria"/>
                <a:ea typeface="Cambria"/>
                <a:sym typeface="Cambria"/>
              </a:rPr>
              <a:t>The original device you used to set up your account.</a:t>
            </a:r>
            <a:endParaRPr lang="en-GB" sz="1600">
              <a:latin typeface="Cambria"/>
              <a:ea typeface="Cambria"/>
            </a:endParaRPr>
          </a:p>
          <a:p>
            <a:pPr marL="0" indent="0">
              <a:lnSpc>
                <a:spcPct val="95000"/>
              </a:lnSpc>
              <a:spcBef>
                <a:spcPts val="1200"/>
              </a:spcBef>
              <a:buNone/>
            </a:pPr>
            <a:r>
              <a:rPr lang="en-GB" sz="1600">
                <a:latin typeface="Cambria"/>
                <a:ea typeface="Cambria"/>
                <a:sym typeface="Cambria"/>
              </a:rPr>
              <a:t>This will allow you to complete the remaining steps of the eVisa linking.</a:t>
            </a:r>
            <a:endParaRPr sz="1600"/>
          </a:p>
          <a:p>
            <a:pPr marL="0" indent="0">
              <a:lnSpc>
                <a:spcPct val="95000"/>
              </a:lnSpc>
              <a:spcBef>
                <a:spcPts val="1200"/>
              </a:spcBef>
              <a:buNone/>
            </a:pPr>
            <a:r>
              <a:rPr lang="en-GB" sz="1600">
                <a:latin typeface="Cambria"/>
                <a:ea typeface="Cambria"/>
              </a:rPr>
              <a:t>These questions are straightforward, so please answer them based on your circumstances.</a:t>
            </a:r>
            <a:endParaRPr lang="en-US" sz="1600">
              <a:latin typeface="Cambria"/>
              <a:ea typeface="Cambria"/>
            </a:endParaRPr>
          </a:p>
          <a:p>
            <a:pPr marL="0" indent="0">
              <a:lnSpc>
                <a:spcPct val="95000"/>
              </a:lnSpc>
              <a:spcBef>
                <a:spcPts val="1200"/>
              </a:spcBef>
              <a:buNone/>
            </a:pPr>
            <a:r>
              <a:rPr lang="en-GB" sz="1600">
                <a:latin typeface="Cambria"/>
                <a:ea typeface="Cambria"/>
              </a:rPr>
              <a:t>In the 'Account security' section, you’ll be asked to select and answer three security questions. Choose questions for which you have clear and memorable answers to help keep your account secure. </a:t>
            </a:r>
            <a:endParaRPr lang="en-GB" sz="1600"/>
          </a:p>
          <a:p>
            <a:pPr marL="0" indent="0">
              <a:lnSpc>
                <a:spcPct val="95000"/>
              </a:lnSpc>
              <a:spcBef>
                <a:spcPts val="1200"/>
              </a:spcBef>
              <a:spcAft>
                <a:spcPts val="1200"/>
              </a:spcAft>
              <a:buSzPts val="1018"/>
              <a:buNone/>
            </a:pPr>
            <a:endParaRPr lang="en-US" sz="1765"/>
          </a:p>
        </p:txBody>
      </p:sp>
      <p:pic>
        <p:nvPicPr>
          <p:cNvPr id="215" name="Google Shape;215;p38"/>
          <p:cNvPicPr preferRelativeResize="0"/>
          <p:nvPr/>
        </p:nvPicPr>
        <p:blipFill>
          <a:blip r:embed="rId3">
            <a:alphaModFix/>
          </a:blip>
          <a:stretch>
            <a:fillRect/>
          </a:stretch>
        </p:blipFill>
        <p:spPr>
          <a:xfrm>
            <a:off x="4097165" y="0"/>
            <a:ext cx="5401486" cy="492379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5"/>
          <p:cNvSpPr txBox="1">
            <a:spLocks noGrp="1"/>
          </p:cNvSpPr>
          <p:nvPr>
            <p:ph type="ctrTitle"/>
          </p:nvPr>
        </p:nvSpPr>
        <p:spPr>
          <a:xfrm>
            <a:off x="2238025" y="0"/>
            <a:ext cx="45942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780" b="1">
                <a:solidFill>
                  <a:srgbClr val="0B5394"/>
                </a:solidFill>
              </a:rPr>
              <a:t>Complete </a:t>
            </a:r>
            <a:r>
              <a:rPr lang="en-GB" sz="2780">
                <a:solidFill>
                  <a:srgbClr val="0B5394"/>
                </a:solidFill>
              </a:rPr>
              <a:t>y</a:t>
            </a:r>
            <a:r>
              <a:rPr lang="en-GB" sz="2780" b="1">
                <a:solidFill>
                  <a:srgbClr val="0B5394"/>
                </a:solidFill>
              </a:rPr>
              <a:t>our </a:t>
            </a:r>
            <a:r>
              <a:rPr lang="en-GB" sz="2780">
                <a:solidFill>
                  <a:srgbClr val="0B5394"/>
                </a:solidFill>
              </a:rPr>
              <a:t>e</a:t>
            </a:r>
            <a:r>
              <a:rPr lang="en-GB" sz="2780" b="1">
                <a:solidFill>
                  <a:srgbClr val="0B5394"/>
                </a:solidFill>
              </a:rPr>
              <a:t>nrolment</a:t>
            </a:r>
            <a:endParaRPr sz="2780" b="1">
              <a:solidFill>
                <a:srgbClr val="0B5394"/>
              </a:solidFill>
            </a:endParaRPr>
          </a:p>
        </p:txBody>
      </p:sp>
      <p:pic>
        <p:nvPicPr>
          <p:cNvPr id="102" name="Google Shape;102;p15"/>
          <p:cNvPicPr preferRelativeResize="0"/>
          <p:nvPr/>
        </p:nvPicPr>
        <p:blipFill>
          <a:blip r:embed="rId3">
            <a:alphaModFix/>
          </a:blip>
          <a:stretch>
            <a:fillRect/>
          </a:stretch>
        </p:blipFill>
        <p:spPr>
          <a:xfrm>
            <a:off x="1275500" y="1842700"/>
            <a:ext cx="6910375" cy="3300800"/>
          </a:xfrm>
          <a:prstGeom prst="rect">
            <a:avLst/>
          </a:prstGeom>
          <a:noFill/>
          <a:ln>
            <a:noFill/>
          </a:ln>
        </p:spPr>
      </p:pic>
      <p:pic>
        <p:nvPicPr>
          <p:cNvPr id="103" name="Google Shape;103;p15"/>
          <p:cNvPicPr preferRelativeResize="0"/>
          <p:nvPr/>
        </p:nvPicPr>
        <p:blipFill>
          <a:blip r:embed="rId4">
            <a:alphaModFix/>
          </a:blip>
          <a:stretch>
            <a:fillRect/>
          </a:stretch>
        </p:blipFill>
        <p:spPr>
          <a:xfrm>
            <a:off x="8398625" y="4190450"/>
            <a:ext cx="745375" cy="953050"/>
          </a:xfrm>
          <a:prstGeom prst="rect">
            <a:avLst/>
          </a:prstGeom>
          <a:noFill/>
          <a:ln>
            <a:noFill/>
          </a:ln>
        </p:spPr>
      </p:pic>
      <p:sp>
        <p:nvSpPr>
          <p:cNvPr id="104" name="Google Shape;104;p15"/>
          <p:cNvSpPr txBox="1"/>
          <p:nvPr/>
        </p:nvSpPr>
        <p:spPr>
          <a:xfrm>
            <a:off x="1570840" y="704835"/>
            <a:ext cx="6615035" cy="109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600">
                <a:solidFill>
                  <a:srgbClr val="0B5394"/>
                </a:solidFill>
                <a:latin typeface="Raleway"/>
                <a:ea typeface="Raleway"/>
                <a:cs typeface="Raleway"/>
                <a:sym typeface="Raleway"/>
              </a:rPr>
              <a:t>You can begin your online enrolment when you receive an email from Registry about completing your online enrolment. The email is normally sent out in August and appears like the image below:</a:t>
            </a:r>
            <a:endParaRPr sz="1600">
              <a:solidFill>
                <a:srgbClr val="0B5394"/>
              </a:solidFill>
              <a:latin typeface="Raleway"/>
              <a:ea typeface="Raleway"/>
              <a:cs typeface="Raleway"/>
              <a:sym typeface="Raleway"/>
            </a:endParaRPr>
          </a:p>
          <a:p>
            <a:pPr marL="0" lvl="0" indent="0" algn="l" rtl="0">
              <a:spcBef>
                <a:spcPts val="0"/>
              </a:spcBef>
              <a:spcAft>
                <a:spcPts val="0"/>
              </a:spcAft>
              <a:buNone/>
            </a:pPr>
            <a:endParaRPr sz="1200">
              <a:solidFill>
                <a:schemeClr val="accent1"/>
              </a:solidFill>
              <a:latin typeface="Lato"/>
              <a:ea typeface="Lato"/>
              <a:cs typeface="Lato"/>
              <a:sym typeface="Lato"/>
            </a:endParaRPr>
          </a:p>
          <a:p>
            <a:pPr marL="0" lvl="0" indent="0" algn="l" rtl="0">
              <a:spcBef>
                <a:spcPts val="0"/>
              </a:spcBef>
              <a:spcAft>
                <a:spcPts val="0"/>
              </a:spcAft>
              <a:buNone/>
            </a:pPr>
            <a:endParaRPr sz="1300">
              <a:solidFill>
                <a:schemeClr val="accent1"/>
              </a:solidFill>
              <a:latin typeface="Lato"/>
              <a:ea typeface="Lato"/>
              <a:cs typeface="Lato"/>
              <a:sym typeface="Lato"/>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9"/>
          <p:cNvSpPr txBox="1">
            <a:spLocks noGrp="1"/>
          </p:cNvSpPr>
          <p:nvPr>
            <p:ph type="body" idx="1"/>
          </p:nvPr>
        </p:nvSpPr>
        <p:spPr>
          <a:xfrm>
            <a:off x="103233" y="111331"/>
            <a:ext cx="5320820" cy="5030375"/>
          </a:xfrm>
          <a:prstGeom prst="rect">
            <a:avLst/>
          </a:prstGeom>
        </p:spPr>
        <p:txBody>
          <a:bodyPr spcFirstLastPara="1" wrap="square" lIns="91425" tIns="91425" rIns="91425" bIns="91425" anchor="t" anchorCtr="0">
            <a:noAutofit/>
          </a:bodyPr>
          <a:lstStyle/>
          <a:p>
            <a:pPr marL="0" lvl="0" indent="0" algn="l" rtl="0">
              <a:lnSpc>
                <a:spcPct val="95000"/>
              </a:lnSpc>
              <a:spcBef>
                <a:spcPts val="1200"/>
              </a:spcBef>
              <a:spcAft>
                <a:spcPts val="0"/>
              </a:spcAft>
              <a:buSzPts val="688"/>
              <a:buFont typeface="Arial"/>
              <a:buNone/>
            </a:pPr>
            <a:r>
              <a:rPr lang="en-GB" sz="1600">
                <a:latin typeface="Cambria"/>
                <a:ea typeface="Cambria"/>
                <a:cs typeface="Cambria"/>
                <a:sym typeface="Cambria"/>
              </a:rPr>
              <a:t>Once all the steps are shown as 'Completed', you can submit the application and will receive a confirmation of your submission by email. </a:t>
            </a:r>
            <a:endParaRPr lang="en-US" sz="1600">
              <a:latin typeface="Cambria"/>
              <a:ea typeface="Cambria"/>
              <a:cs typeface="Cambria"/>
            </a:endParaRPr>
          </a:p>
          <a:p>
            <a:pPr marL="0" indent="0">
              <a:lnSpc>
                <a:spcPct val="95000"/>
              </a:lnSpc>
              <a:spcBef>
                <a:spcPts val="1200"/>
              </a:spcBef>
              <a:buSzPts val="688"/>
              <a:buNone/>
            </a:pPr>
            <a:r>
              <a:rPr lang="en-GB" sz="1600">
                <a:latin typeface="Cambria"/>
                <a:ea typeface="Cambria"/>
                <a:cs typeface="Cambria"/>
                <a:sym typeface="Cambria"/>
              </a:rPr>
              <a:t>The Home Office will send you another email titled ‘</a:t>
            </a:r>
            <a:r>
              <a:rPr lang="en-GB" sz="1600" b="1">
                <a:latin typeface="Cambria"/>
                <a:ea typeface="Cambria"/>
                <a:cs typeface="Cambria"/>
                <a:sym typeface="Cambria"/>
              </a:rPr>
              <a:t>View your </a:t>
            </a:r>
            <a:r>
              <a:rPr lang="en-GB" sz="1600" b="1" err="1">
                <a:latin typeface="Cambria"/>
                <a:ea typeface="Cambria"/>
                <a:cs typeface="Cambria"/>
                <a:sym typeface="Cambria"/>
              </a:rPr>
              <a:t>eVisa</a:t>
            </a:r>
            <a:r>
              <a:rPr lang="en-GB" sz="1600">
                <a:latin typeface="Cambria"/>
                <a:ea typeface="Cambria"/>
                <a:cs typeface="Cambria"/>
                <a:sym typeface="Cambria"/>
              </a:rPr>
              <a:t>’ when they have approved your </a:t>
            </a:r>
            <a:r>
              <a:rPr lang="en-GB" sz="1600" err="1">
                <a:latin typeface="Cambria"/>
                <a:ea typeface="Cambria"/>
                <a:cs typeface="Cambria"/>
                <a:sym typeface="Cambria"/>
              </a:rPr>
              <a:t>eVisa</a:t>
            </a:r>
            <a:r>
              <a:rPr lang="en-GB" sz="1600">
                <a:latin typeface="Cambria"/>
                <a:ea typeface="Cambria"/>
                <a:cs typeface="Cambria"/>
                <a:sym typeface="Cambria"/>
              </a:rPr>
              <a:t>. We cannot advise the specific processing time as it varies with individual cases. </a:t>
            </a:r>
            <a:endParaRPr lang="en-GB" sz="1600">
              <a:latin typeface="Cambria"/>
              <a:ea typeface="Cambria"/>
              <a:cs typeface="Cambria"/>
            </a:endParaRPr>
          </a:p>
          <a:p>
            <a:pPr marL="0" indent="0">
              <a:lnSpc>
                <a:spcPct val="95000"/>
              </a:lnSpc>
              <a:spcBef>
                <a:spcPts val="1200"/>
              </a:spcBef>
              <a:buNone/>
            </a:pPr>
            <a:r>
              <a:rPr lang="en-GB" sz="1600" b="1">
                <a:latin typeface="Cambria"/>
                <a:ea typeface="Cambria"/>
              </a:rPr>
              <a:t>Not sure if your eVisa has been approved?</a:t>
            </a:r>
            <a:endParaRPr lang="en-GB" sz="1600" b="1">
              <a:latin typeface="Cambria"/>
            </a:endParaRPr>
          </a:p>
          <a:p>
            <a:pPr marL="285750" indent="-285750">
              <a:lnSpc>
                <a:spcPct val="95000"/>
              </a:lnSpc>
              <a:spcBef>
                <a:spcPts val="1200"/>
              </a:spcBef>
            </a:pPr>
            <a:r>
              <a:rPr lang="en-GB" sz="1600">
                <a:latin typeface="Cambria"/>
                <a:ea typeface="Cambria"/>
              </a:rPr>
              <a:t>Check your email inbox and spam/junk folder for a message titled ‘View your </a:t>
            </a:r>
            <a:r>
              <a:rPr lang="en-GB" sz="1600" err="1">
                <a:latin typeface="Cambria"/>
                <a:ea typeface="Cambria"/>
              </a:rPr>
              <a:t>eVisa</a:t>
            </a:r>
            <a:r>
              <a:rPr lang="en-GB" sz="1600">
                <a:latin typeface="Cambria"/>
                <a:ea typeface="Cambria"/>
              </a:rPr>
              <a:t>’ from the Home Office.</a:t>
            </a:r>
            <a:endParaRPr lang="en-GB" sz="1600">
              <a:latin typeface="Cambria"/>
            </a:endParaRPr>
          </a:p>
          <a:p>
            <a:pPr marL="285750" indent="-285750">
              <a:lnSpc>
                <a:spcPct val="95000"/>
              </a:lnSpc>
              <a:spcBef>
                <a:spcPts val="1200"/>
              </a:spcBef>
            </a:pPr>
            <a:r>
              <a:rPr lang="en-GB" sz="1600">
                <a:latin typeface="Cambria"/>
                <a:ea typeface="Cambria"/>
              </a:rPr>
              <a:t>Alternatively, visit the </a:t>
            </a:r>
            <a:r>
              <a:rPr lang="en-GB" sz="1600">
                <a:latin typeface="Cambria"/>
                <a:hlinkClick r:id="rId3"/>
              </a:rPr>
              <a:t>View and Prove</a:t>
            </a:r>
            <a:r>
              <a:rPr lang="en-GB" sz="1600">
                <a:latin typeface="Cambria"/>
              </a:rPr>
              <a:t> </a:t>
            </a:r>
            <a:r>
              <a:rPr lang="en-GB" sz="1600">
                <a:latin typeface="Cambria"/>
                <a:ea typeface="Cambria"/>
              </a:rPr>
              <a:t>page on GOV.UK.</a:t>
            </a:r>
            <a:endParaRPr lang="en-GB" sz="1600">
              <a:latin typeface="Cambria"/>
            </a:endParaRPr>
          </a:p>
          <a:p>
            <a:pPr marL="0" indent="0">
              <a:lnSpc>
                <a:spcPct val="95000"/>
              </a:lnSpc>
              <a:spcBef>
                <a:spcPts val="1200"/>
              </a:spcBef>
              <a:buNone/>
            </a:pPr>
            <a:r>
              <a:rPr lang="en-GB" sz="1600">
                <a:latin typeface="Cambria"/>
                <a:ea typeface="Cambria"/>
              </a:rPr>
              <a:t>If you can view your visa type, duration, conditions and the photo you took through the app, your </a:t>
            </a:r>
            <a:r>
              <a:rPr lang="en-GB" sz="1600" err="1">
                <a:latin typeface="Cambria"/>
                <a:ea typeface="Cambria"/>
              </a:rPr>
              <a:t>eVisa</a:t>
            </a:r>
            <a:r>
              <a:rPr lang="en-GB" sz="1600">
                <a:latin typeface="Cambria"/>
                <a:ea typeface="Cambria"/>
              </a:rPr>
              <a:t> has been approved and successfully linked to your UKVI account. You will be able to generate share codes for others to view your immigration permission. A valid share code will be required in the visa section of your online enrolment task.</a:t>
            </a:r>
          </a:p>
          <a:p>
            <a:pPr marL="0" indent="0">
              <a:lnSpc>
                <a:spcPct val="95000"/>
              </a:lnSpc>
              <a:spcBef>
                <a:spcPts val="1200"/>
              </a:spcBef>
              <a:buSzPts val="688"/>
              <a:buNone/>
            </a:pPr>
            <a:endParaRPr lang="en-GB" sz="1600">
              <a:latin typeface="Cambria"/>
              <a:ea typeface="Cambria"/>
            </a:endParaRPr>
          </a:p>
          <a:p>
            <a:pPr marL="0" lvl="0" indent="0" algn="l" rtl="0">
              <a:lnSpc>
                <a:spcPct val="95000"/>
              </a:lnSpc>
              <a:spcBef>
                <a:spcPts val="1200"/>
              </a:spcBef>
              <a:spcAft>
                <a:spcPts val="0"/>
              </a:spcAft>
              <a:buClr>
                <a:schemeClr val="dk1"/>
              </a:buClr>
              <a:buSzPts val="688"/>
              <a:buFont typeface="Arial"/>
              <a:buNone/>
            </a:pPr>
            <a:endParaRPr lang="en-GB" sz="1600">
              <a:latin typeface="Cambria"/>
              <a:ea typeface="Cambria"/>
              <a:cs typeface="Cambria"/>
            </a:endParaRPr>
          </a:p>
          <a:p>
            <a:pPr marL="0" lvl="0" indent="0" algn="l" rtl="0">
              <a:lnSpc>
                <a:spcPct val="95000"/>
              </a:lnSpc>
              <a:spcBef>
                <a:spcPts val="1200"/>
              </a:spcBef>
              <a:spcAft>
                <a:spcPts val="0"/>
              </a:spcAft>
              <a:buSzPts val="688"/>
              <a:buNone/>
            </a:pPr>
            <a:endParaRPr sz="1525">
              <a:solidFill>
                <a:schemeClr val="dk1"/>
              </a:solidFill>
            </a:endParaRPr>
          </a:p>
          <a:p>
            <a:pPr marL="0" lvl="0" indent="0" algn="l" rtl="0">
              <a:lnSpc>
                <a:spcPct val="95000"/>
              </a:lnSpc>
              <a:spcBef>
                <a:spcPts val="1200"/>
              </a:spcBef>
              <a:spcAft>
                <a:spcPts val="0"/>
              </a:spcAft>
              <a:buSzPts val="688"/>
              <a:buNone/>
            </a:pPr>
            <a:endParaRPr sz="1525">
              <a:solidFill>
                <a:schemeClr val="dk1"/>
              </a:solidFill>
            </a:endParaRPr>
          </a:p>
          <a:p>
            <a:pPr marL="0" lvl="0" indent="0" algn="l" rtl="0">
              <a:lnSpc>
                <a:spcPct val="95000"/>
              </a:lnSpc>
              <a:spcBef>
                <a:spcPts val="1200"/>
              </a:spcBef>
              <a:spcAft>
                <a:spcPts val="1200"/>
              </a:spcAft>
              <a:buSzPts val="688"/>
              <a:buNone/>
            </a:pPr>
            <a:endParaRPr sz="1525"/>
          </a:p>
        </p:txBody>
      </p:sp>
      <p:pic>
        <p:nvPicPr>
          <p:cNvPr id="221" name="Google Shape;221;p39"/>
          <p:cNvPicPr preferRelativeResize="0"/>
          <p:nvPr/>
        </p:nvPicPr>
        <p:blipFill>
          <a:blip r:embed="rId4">
            <a:alphaModFix/>
          </a:blip>
          <a:stretch>
            <a:fillRect/>
          </a:stretch>
        </p:blipFill>
        <p:spPr>
          <a:xfrm>
            <a:off x="5893329" y="-2815"/>
            <a:ext cx="3102692" cy="49709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8"/>
          <p:cNvSpPr txBox="1">
            <a:spLocks noGrp="1"/>
          </p:cNvSpPr>
          <p:nvPr>
            <p:ph type="title"/>
          </p:nvPr>
        </p:nvSpPr>
        <p:spPr>
          <a:xfrm>
            <a:off x="2986257" y="0"/>
            <a:ext cx="3513300" cy="627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GB" sz="2520" b="1">
                <a:solidFill>
                  <a:srgbClr val="0B5394"/>
                </a:solidFill>
              </a:rPr>
              <a:t>Email </a:t>
            </a:r>
            <a:r>
              <a:rPr lang="en-GB" sz="2520">
                <a:solidFill>
                  <a:srgbClr val="0B5394"/>
                </a:solidFill>
              </a:rPr>
              <a:t>c</a:t>
            </a:r>
            <a:r>
              <a:rPr lang="en-GB" sz="2520" b="1">
                <a:solidFill>
                  <a:srgbClr val="0B5394"/>
                </a:solidFill>
              </a:rPr>
              <a:t>onfir</a:t>
            </a:r>
            <a:r>
              <a:rPr lang="en-GB" sz="2520">
                <a:solidFill>
                  <a:srgbClr val="0B5394"/>
                </a:solidFill>
              </a:rPr>
              <a:t>mation</a:t>
            </a:r>
            <a:endParaRPr sz="2520" b="1">
              <a:solidFill>
                <a:srgbClr val="0B5394"/>
              </a:solidFill>
            </a:endParaRPr>
          </a:p>
        </p:txBody>
      </p:sp>
      <p:pic>
        <p:nvPicPr>
          <p:cNvPr id="124" name="Google Shape;124;p18"/>
          <p:cNvPicPr preferRelativeResize="0"/>
          <p:nvPr/>
        </p:nvPicPr>
        <p:blipFill>
          <a:blip r:embed="rId3">
            <a:alphaModFix/>
          </a:blip>
          <a:stretch>
            <a:fillRect/>
          </a:stretch>
        </p:blipFill>
        <p:spPr>
          <a:xfrm>
            <a:off x="1483300" y="1531625"/>
            <a:ext cx="6519201" cy="3611875"/>
          </a:xfrm>
          <a:prstGeom prst="rect">
            <a:avLst/>
          </a:prstGeom>
          <a:noFill/>
          <a:ln>
            <a:noFill/>
          </a:ln>
        </p:spPr>
      </p:pic>
      <p:pic>
        <p:nvPicPr>
          <p:cNvPr id="125" name="Google Shape;125;p18"/>
          <p:cNvPicPr preferRelativeResize="0"/>
          <p:nvPr/>
        </p:nvPicPr>
        <p:blipFill>
          <a:blip r:embed="rId4">
            <a:alphaModFix/>
          </a:blip>
          <a:stretch>
            <a:fillRect/>
          </a:stretch>
        </p:blipFill>
        <p:spPr>
          <a:xfrm>
            <a:off x="8512150" y="4283250"/>
            <a:ext cx="631850" cy="807892"/>
          </a:xfrm>
          <a:prstGeom prst="rect">
            <a:avLst/>
          </a:prstGeom>
          <a:noFill/>
          <a:ln>
            <a:noFill/>
          </a:ln>
        </p:spPr>
      </p:pic>
      <p:sp>
        <p:nvSpPr>
          <p:cNvPr id="126" name="Google Shape;126;p18"/>
          <p:cNvSpPr txBox="1"/>
          <p:nvPr/>
        </p:nvSpPr>
        <p:spPr>
          <a:xfrm>
            <a:off x="1584600" y="627900"/>
            <a:ext cx="6417900" cy="80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700">
                <a:solidFill>
                  <a:srgbClr val="0B5394"/>
                </a:solidFill>
                <a:latin typeface="Raleway"/>
                <a:ea typeface="Raleway"/>
                <a:cs typeface="Raleway"/>
                <a:sym typeface="Raleway"/>
              </a:rPr>
              <a:t>Once you have completed the enrolment, you should receive an email confirming this.</a:t>
            </a:r>
            <a:endParaRPr sz="1700">
              <a:solidFill>
                <a:srgbClr val="0B5394"/>
              </a:solidFill>
              <a:latin typeface="Raleway"/>
              <a:ea typeface="Raleway"/>
              <a:cs typeface="Raleway"/>
              <a:sym typeface="Raleway"/>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4"/>
          <p:cNvSpPr txBox="1">
            <a:spLocks noGrp="1"/>
          </p:cNvSpPr>
          <p:nvPr>
            <p:ph type="ctrTitle"/>
          </p:nvPr>
        </p:nvSpPr>
        <p:spPr>
          <a:xfrm>
            <a:off x="1628612" y="280678"/>
            <a:ext cx="6539100" cy="815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GB" sz="3380">
                <a:solidFill>
                  <a:srgbClr val="0B5394"/>
                </a:solidFill>
              </a:rPr>
              <a:t>You have received your visa</a:t>
            </a:r>
            <a:endParaRPr sz="3380">
              <a:solidFill>
                <a:srgbClr val="0B5394"/>
              </a:solidFill>
            </a:endParaRPr>
          </a:p>
        </p:txBody>
      </p:sp>
      <p:sp>
        <p:nvSpPr>
          <p:cNvPr id="95" name="Google Shape;95;p14"/>
          <p:cNvSpPr txBox="1">
            <a:spLocks noGrp="1"/>
          </p:cNvSpPr>
          <p:nvPr>
            <p:ph type="subTitle" idx="1"/>
          </p:nvPr>
        </p:nvSpPr>
        <p:spPr>
          <a:xfrm>
            <a:off x="766844" y="1315140"/>
            <a:ext cx="7964400" cy="32016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endParaRPr sz="1700">
              <a:solidFill>
                <a:srgbClr val="0B5394"/>
              </a:solidFill>
              <a:latin typeface="Raleway"/>
              <a:ea typeface="Raleway"/>
              <a:cs typeface="Raleway"/>
              <a:sym typeface="Raleway"/>
            </a:endParaRPr>
          </a:p>
          <a:p>
            <a:pPr marL="457200" lvl="0" indent="-336550" algn="l" rtl="0">
              <a:spcBef>
                <a:spcPts val="0"/>
              </a:spcBef>
              <a:spcAft>
                <a:spcPts val="0"/>
              </a:spcAft>
              <a:buClr>
                <a:srgbClr val="0B5394"/>
              </a:buClr>
              <a:buSzPts val="1700"/>
              <a:buFont typeface="Raleway"/>
              <a:buChar char="➢"/>
            </a:pPr>
            <a:r>
              <a:rPr lang="en-GB" sz="1700">
                <a:solidFill>
                  <a:srgbClr val="0B5394"/>
                </a:solidFill>
                <a:latin typeface="Raleway"/>
                <a:ea typeface="Raleway"/>
                <a:cs typeface="Raleway"/>
                <a:sym typeface="Raleway"/>
              </a:rPr>
              <a:t>You should also have received a letter or email from the UKVI on your successful application. This document states the entire length of your visa and the conditions of the visa granted. </a:t>
            </a:r>
          </a:p>
          <a:p>
            <a:pPr marL="457200" lvl="0" indent="-336550" algn="l" rtl="0">
              <a:spcBef>
                <a:spcPts val="0"/>
              </a:spcBef>
              <a:spcAft>
                <a:spcPts val="0"/>
              </a:spcAft>
              <a:buClr>
                <a:srgbClr val="0B5394"/>
              </a:buClr>
              <a:buSzPts val="1700"/>
              <a:buFont typeface="Raleway"/>
              <a:buChar char="➢"/>
            </a:pPr>
            <a:endParaRPr lang="en-GB" sz="1700">
              <a:solidFill>
                <a:srgbClr val="0B5394"/>
              </a:solidFill>
              <a:latin typeface="Raleway"/>
              <a:ea typeface="Raleway"/>
              <a:cs typeface="Raleway"/>
              <a:sym typeface="Raleway"/>
            </a:endParaRPr>
          </a:p>
          <a:p>
            <a:pPr marL="457200" lvl="0" indent="-336550" algn="l" rtl="0">
              <a:spcBef>
                <a:spcPts val="0"/>
              </a:spcBef>
              <a:spcAft>
                <a:spcPts val="0"/>
              </a:spcAft>
              <a:buClr>
                <a:srgbClr val="0B5394"/>
              </a:buClr>
              <a:buSzPts val="1700"/>
              <a:buFont typeface="Raleway"/>
              <a:buChar char="➢"/>
            </a:pPr>
            <a:r>
              <a:rPr lang="en-GB" sz="1700">
                <a:solidFill>
                  <a:srgbClr val="0B5394"/>
                </a:solidFill>
                <a:latin typeface="Raleway"/>
                <a:ea typeface="Raleway"/>
                <a:cs typeface="Raleway"/>
                <a:sym typeface="Raleway"/>
              </a:rPr>
              <a:t>Check your spam folder if you cannot locate this email. Request this from your agent if they submitted the application on your behalf.</a:t>
            </a:r>
            <a:endParaRPr sz="1700">
              <a:solidFill>
                <a:srgbClr val="0B5394"/>
              </a:solidFill>
              <a:latin typeface="Raleway"/>
              <a:ea typeface="Raleway"/>
              <a:cs typeface="Raleway"/>
              <a:sym typeface="Raleway"/>
            </a:endParaRPr>
          </a:p>
          <a:p>
            <a:pPr marL="457200" lvl="0" indent="0" algn="l" rtl="0">
              <a:spcBef>
                <a:spcPts val="0"/>
              </a:spcBef>
              <a:spcAft>
                <a:spcPts val="0"/>
              </a:spcAft>
              <a:buNone/>
            </a:pPr>
            <a:endParaRPr sz="1700">
              <a:solidFill>
                <a:srgbClr val="0B5394"/>
              </a:solidFill>
              <a:latin typeface="Raleway"/>
              <a:ea typeface="Raleway"/>
              <a:cs typeface="Raleway"/>
              <a:sym typeface="Raleway"/>
            </a:endParaRPr>
          </a:p>
          <a:p>
            <a:pPr marL="457200" lvl="0" indent="-336550" algn="l" rtl="0">
              <a:spcBef>
                <a:spcPts val="0"/>
              </a:spcBef>
              <a:spcAft>
                <a:spcPts val="0"/>
              </a:spcAft>
              <a:buClr>
                <a:srgbClr val="0B5394"/>
              </a:buClr>
              <a:buSzPts val="1700"/>
              <a:buFont typeface="Raleway"/>
              <a:buChar char="➢"/>
            </a:pPr>
            <a:r>
              <a:rPr lang="en-GB" sz="1700">
                <a:solidFill>
                  <a:srgbClr val="0B5394"/>
                </a:solidFill>
                <a:latin typeface="Raleway"/>
                <a:ea typeface="Raleway"/>
                <a:cs typeface="Raleway"/>
                <a:sym typeface="Raleway"/>
              </a:rPr>
              <a:t>You will need to apply for an eVisa based on the link and instructions on your UKVI decision email/letter. Please refer to our eVisa application guide for details if you need help with this process. </a:t>
            </a:r>
            <a:r>
              <a:rPr lang="en-GB" sz="1400" b="1">
                <a:solidFill>
                  <a:srgbClr val="0B5394"/>
                </a:solidFill>
                <a:latin typeface="Raleway"/>
                <a:ea typeface="Raleway"/>
                <a:cs typeface="Raleway"/>
                <a:sym typeface="Raleway"/>
              </a:rPr>
              <a:t>(Later in these slides)</a:t>
            </a:r>
            <a:endParaRPr sz="1400" b="1">
              <a:solidFill>
                <a:srgbClr val="0B5394"/>
              </a:solidFill>
              <a:latin typeface="Raleway"/>
              <a:ea typeface="Raleway"/>
              <a:cs typeface="Raleway"/>
              <a:sym typeface="Raleway"/>
            </a:endParaRPr>
          </a:p>
        </p:txBody>
      </p:sp>
      <p:pic>
        <p:nvPicPr>
          <p:cNvPr id="96" name="Google Shape;96;p14"/>
          <p:cNvPicPr preferRelativeResize="0"/>
          <p:nvPr/>
        </p:nvPicPr>
        <p:blipFill>
          <a:blip r:embed="rId3">
            <a:alphaModFix/>
          </a:blip>
          <a:stretch>
            <a:fillRect/>
          </a:stretch>
        </p:blipFill>
        <p:spPr>
          <a:xfrm>
            <a:off x="8398625" y="4190450"/>
            <a:ext cx="745375" cy="9530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7"/>
          <p:cNvSpPr txBox="1">
            <a:spLocks noGrp="1"/>
          </p:cNvSpPr>
          <p:nvPr>
            <p:ph type="title"/>
          </p:nvPr>
        </p:nvSpPr>
        <p:spPr>
          <a:xfrm>
            <a:off x="2827200" y="46125"/>
            <a:ext cx="3808800" cy="52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640" b="1">
                <a:solidFill>
                  <a:srgbClr val="0B5394"/>
                </a:solidFill>
              </a:rPr>
              <a:t>Apply for your eVisa</a:t>
            </a:r>
            <a:endParaRPr sz="2640" b="1">
              <a:solidFill>
                <a:srgbClr val="0B5394"/>
              </a:solidFill>
            </a:endParaRPr>
          </a:p>
        </p:txBody>
      </p:sp>
      <p:sp>
        <p:nvSpPr>
          <p:cNvPr id="117" name="Google Shape;117;p17" descr="View and Prove&#10;"/>
          <p:cNvSpPr txBox="1">
            <a:spLocks noGrp="1"/>
          </p:cNvSpPr>
          <p:nvPr>
            <p:ph type="body" idx="1"/>
          </p:nvPr>
        </p:nvSpPr>
        <p:spPr>
          <a:xfrm>
            <a:off x="974525" y="786600"/>
            <a:ext cx="7758000" cy="4304400"/>
          </a:xfrm>
          <a:prstGeom prst="rect">
            <a:avLst/>
          </a:prstGeom>
        </p:spPr>
        <p:txBody>
          <a:bodyPr spcFirstLastPara="1" wrap="square" lIns="91425" tIns="91425" rIns="91425" bIns="91425" anchor="t" anchorCtr="0">
            <a:normAutofit fontScale="47500" lnSpcReduction="20000"/>
          </a:bodyPr>
          <a:lstStyle/>
          <a:p>
            <a:pPr marL="0" lvl="0" indent="0" algn="l" rtl="0">
              <a:spcBef>
                <a:spcPts val="0"/>
              </a:spcBef>
              <a:spcAft>
                <a:spcPts val="0"/>
              </a:spcAft>
              <a:buNone/>
            </a:pPr>
            <a:r>
              <a:rPr lang="en-GB" sz="3513">
                <a:solidFill>
                  <a:srgbClr val="0B5394"/>
                </a:solidFill>
                <a:latin typeface="Raleway"/>
                <a:ea typeface="Raleway"/>
                <a:cs typeface="Raleway"/>
                <a:sym typeface="Raleway"/>
              </a:rPr>
              <a:t>You do NOT have a BRP. eVisa is the only proof of immigration permission.</a:t>
            </a:r>
            <a:endParaRPr sz="3513">
              <a:solidFill>
                <a:srgbClr val="0B5394"/>
              </a:solidFill>
              <a:latin typeface="Raleway"/>
              <a:ea typeface="Raleway"/>
              <a:cs typeface="Raleway"/>
              <a:sym typeface="Raleway"/>
            </a:endParaRPr>
          </a:p>
          <a:p>
            <a:pPr marL="0" lvl="0" indent="0" algn="l" rtl="0">
              <a:spcBef>
                <a:spcPts val="1200"/>
              </a:spcBef>
              <a:spcAft>
                <a:spcPts val="0"/>
              </a:spcAft>
              <a:buNone/>
            </a:pPr>
            <a:endParaRPr sz="3513">
              <a:solidFill>
                <a:srgbClr val="0B5394"/>
              </a:solidFill>
              <a:latin typeface="Raleway"/>
              <a:ea typeface="Raleway"/>
              <a:cs typeface="Raleway"/>
              <a:sym typeface="Raleway"/>
            </a:endParaRPr>
          </a:p>
          <a:p>
            <a:pPr marL="0" lvl="0" indent="0" algn="l" rtl="0">
              <a:spcBef>
                <a:spcPts val="1200"/>
              </a:spcBef>
              <a:spcAft>
                <a:spcPts val="0"/>
              </a:spcAft>
              <a:buClr>
                <a:schemeClr val="dk1"/>
              </a:buClr>
              <a:buSzPct val="31310"/>
              <a:buFont typeface="Arial"/>
              <a:buNone/>
            </a:pPr>
            <a:r>
              <a:rPr lang="en-GB" sz="3513">
                <a:solidFill>
                  <a:srgbClr val="0B5394"/>
                </a:solidFill>
                <a:latin typeface="Raleway"/>
                <a:ea typeface="Raleway"/>
                <a:cs typeface="Raleway"/>
                <a:sym typeface="Raleway"/>
              </a:rPr>
              <a:t>UKVI Decision Letter/email contains instructions on applying for an eVisa. </a:t>
            </a:r>
            <a:endParaRPr sz="3513">
              <a:solidFill>
                <a:srgbClr val="0B5394"/>
              </a:solidFill>
              <a:latin typeface="Raleway"/>
              <a:ea typeface="Raleway"/>
              <a:cs typeface="Raleway"/>
              <a:sym typeface="Raleway"/>
            </a:endParaRPr>
          </a:p>
          <a:p>
            <a:pPr marL="0" lvl="0" indent="0" algn="l" rtl="0">
              <a:spcBef>
                <a:spcPts val="1200"/>
              </a:spcBef>
              <a:spcAft>
                <a:spcPts val="0"/>
              </a:spcAft>
              <a:buNone/>
            </a:pPr>
            <a:endParaRPr sz="3513">
              <a:solidFill>
                <a:srgbClr val="0B5394"/>
              </a:solidFill>
              <a:latin typeface="Raleway"/>
              <a:ea typeface="Raleway"/>
              <a:cs typeface="Raleway"/>
              <a:sym typeface="Raleway"/>
            </a:endParaRPr>
          </a:p>
          <a:p>
            <a:pPr marL="0" lvl="0" indent="0" algn="l" rtl="0">
              <a:spcBef>
                <a:spcPts val="1200"/>
              </a:spcBef>
              <a:spcAft>
                <a:spcPts val="0"/>
              </a:spcAft>
              <a:buNone/>
            </a:pPr>
            <a:r>
              <a:rPr lang="en-GB" sz="3513">
                <a:solidFill>
                  <a:srgbClr val="0B5394"/>
                </a:solidFill>
                <a:latin typeface="Raleway"/>
                <a:ea typeface="Raleway"/>
                <a:cs typeface="Raleway"/>
                <a:sym typeface="Raleway"/>
              </a:rPr>
              <a:t>Create UKVI account, verify your ID, apply for eVisa</a:t>
            </a:r>
            <a:endParaRPr sz="3513">
              <a:solidFill>
                <a:srgbClr val="0B5394"/>
              </a:solidFill>
              <a:latin typeface="Raleway"/>
              <a:ea typeface="Raleway"/>
              <a:cs typeface="Raleway"/>
              <a:sym typeface="Raleway"/>
            </a:endParaRPr>
          </a:p>
          <a:p>
            <a:pPr marL="0" lvl="0" indent="0" algn="l" rtl="0">
              <a:spcBef>
                <a:spcPts val="1200"/>
              </a:spcBef>
              <a:spcAft>
                <a:spcPts val="0"/>
              </a:spcAft>
              <a:buNone/>
            </a:pPr>
            <a:endParaRPr sz="3513">
              <a:solidFill>
                <a:srgbClr val="0B5394"/>
              </a:solidFill>
              <a:latin typeface="Raleway"/>
              <a:ea typeface="Raleway"/>
              <a:cs typeface="Raleway"/>
              <a:sym typeface="Raleway"/>
            </a:endParaRPr>
          </a:p>
          <a:p>
            <a:pPr marL="0" lvl="0" indent="0" algn="l" rtl="0">
              <a:spcBef>
                <a:spcPts val="1200"/>
              </a:spcBef>
              <a:spcAft>
                <a:spcPts val="0"/>
              </a:spcAft>
              <a:buNone/>
            </a:pPr>
            <a:r>
              <a:rPr lang="en-GB" sz="3500">
                <a:solidFill>
                  <a:srgbClr val="0B5394"/>
                </a:solidFill>
                <a:latin typeface="Raleway"/>
                <a:ea typeface="Raleway"/>
                <a:cs typeface="Raleway"/>
                <a:sym typeface="Raleway"/>
              </a:rPr>
              <a:t>eVisa approved, access ‘</a:t>
            </a:r>
            <a:r>
              <a:rPr lang="en-GB" sz="3500" u="sng">
                <a:solidFill>
                  <a:srgbClr val="0B5394"/>
                </a:solidFill>
                <a:latin typeface="Raleway"/>
                <a:ea typeface="Raleway"/>
                <a:cs typeface="Raleway"/>
                <a:sym typeface="Raleway"/>
                <a:hlinkClick r:id="rId3">
                  <a:extLst>
                    <a:ext uri="{A12FA001-AC4F-418D-AE19-62706E023703}">
                      <ahyp:hlinkClr xmlns:ahyp="http://schemas.microsoft.com/office/drawing/2018/hyperlinkcolor" val="tx"/>
                    </a:ext>
                  </a:extLst>
                </a:hlinkClick>
              </a:rPr>
              <a:t>View and Prove</a:t>
            </a:r>
            <a:r>
              <a:rPr lang="en-GB" sz="3500" u="sng">
                <a:solidFill>
                  <a:srgbClr val="0B5394"/>
                </a:solidFill>
                <a:latin typeface="Raleway"/>
                <a:ea typeface="Raleway"/>
                <a:cs typeface="Raleway"/>
                <a:sym typeface="Raleway"/>
              </a:rPr>
              <a:t>’</a:t>
            </a:r>
            <a:r>
              <a:rPr lang="en-GB" sz="3500">
                <a:solidFill>
                  <a:srgbClr val="0B5394"/>
                </a:solidFill>
                <a:latin typeface="Raleway"/>
                <a:ea typeface="Raleway"/>
                <a:cs typeface="Raleway"/>
                <a:sym typeface="Raleway"/>
              </a:rPr>
              <a:t> to see eVisa and produce share code</a:t>
            </a:r>
            <a:endParaRPr sz="3500">
              <a:solidFill>
                <a:srgbClr val="0B5394"/>
              </a:solidFill>
              <a:latin typeface="Raleway"/>
              <a:ea typeface="Raleway"/>
              <a:cs typeface="Raleway"/>
              <a:sym typeface="Raleway"/>
            </a:endParaRPr>
          </a:p>
          <a:p>
            <a:pPr marL="0" lvl="0" indent="0" algn="l" rtl="0">
              <a:spcBef>
                <a:spcPts val="1200"/>
              </a:spcBef>
              <a:spcAft>
                <a:spcPts val="0"/>
              </a:spcAft>
              <a:buNone/>
            </a:pPr>
            <a:endParaRPr sz="3513">
              <a:solidFill>
                <a:srgbClr val="0B5394"/>
              </a:solidFill>
              <a:latin typeface="Raleway"/>
              <a:ea typeface="Raleway"/>
              <a:cs typeface="Raleway"/>
              <a:sym typeface="Raleway"/>
            </a:endParaRPr>
          </a:p>
          <a:p>
            <a:pPr marL="0" indent="0">
              <a:spcBef>
                <a:spcPts val="1200"/>
              </a:spcBef>
              <a:buNone/>
            </a:pPr>
            <a:r>
              <a:rPr lang="en-GB" sz="3500">
                <a:solidFill>
                  <a:srgbClr val="0B5394"/>
                </a:solidFill>
                <a:latin typeface="Raleway"/>
                <a:ea typeface="Raleway"/>
                <a:cs typeface="Raleway"/>
                <a:sym typeface="Raleway"/>
              </a:rPr>
              <a:t>Check our </a:t>
            </a:r>
            <a:r>
              <a:rPr lang="en-GB" sz="3500">
                <a:solidFill>
                  <a:srgbClr val="0B5394"/>
                </a:solidFill>
                <a:latin typeface="Raleway"/>
                <a:ea typeface="Raleway"/>
                <a:cs typeface="Raleway"/>
                <a:sym typeface="Raleway"/>
                <a:hlinkClick r:id="rId4"/>
              </a:rPr>
              <a:t>step-by-step guide:</a:t>
            </a:r>
            <a:r>
              <a:rPr lang="en-GB" sz="3500">
                <a:solidFill>
                  <a:srgbClr val="0B5394"/>
                </a:solidFill>
                <a:latin typeface="Raleway"/>
                <a:ea typeface="Raleway"/>
                <a:cs typeface="Raleway"/>
                <a:sym typeface="Raleway"/>
              </a:rPr>
              <a:t> </a:t>
            </a:r>
            <a:endParaRPr lang="en-GB" sz="3500">
              <a:solidFill>
                <a:srgbClr val="0B5394"/>
              </a:solidFill>
            </a:endParaRPr>
          </a:p>
          <a:p>
            <a:pPr marL="0" lvl="0" indent="0" algn="l">
              <a:lnSpc>
                <a:spcPct val="114999"/>
              </a:lnSpc>
              <a:spcBef>
                <a:spcPts val="1200"/>
              </a:spcBef>
              <a:spcAft>
                <a:spcPts val="0"/>
              </a:spcAft>
              <a:buNone/>
            </a:pPr>
            <a:endParaRPr lang="en-GB" sz="3500">
              <a:solidFill>
                <a:srgbClr val="0B5394"/>
              </a:solidFill>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pic>
        <p:nvPicPr>
          <p:cNvPr id="118" name="Google Shape;118;p17"/>
          <p:cNvPicPr preferRelativeResize="0"/>
          <p:nvPr/>
        </p:nvPicPr>
        <p:blipFill>
          <a:blip r:embed="rId5">
            <a:alphaModFix/>
          </a:blip>
          <a:stretch>
            <a:fillRect/>
          </a:stretch>
        </p:blipFill>
        <p:spPr>
          <a:xfrm>
            <a:off x="8512150" y="4335608"/>
            <a:ext cx="631850" cy="80789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6"/>
          <p:cNvSpPr txBox="1">
            <a:spLocks noGrp="1"/>
          </p:cNvSpPr>
          <p:nvPr>
            <p:ph type="ctrTitle"/>
          </p:nvPr>
        </p:nvSpPr>
        <p:spPr>
          <a:xfrm>
            <a:off x="2164600" y="495775"/>
            <a:ext cx="5276100" cy="57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GB" sz="2780">
                <a:solidFill>
                  <a:srgbClr val="0B5394"/>
                </a:solidFill>
              </a:rPr>
              <a:t>Have your share code ready</a:t>
            </a:r>
            <a:endParaRPr sz="2780">
              <a:solidFill>
                <a:srgbClr val="0B5394"/>
              </a:solidFill>
            </a:endParaRPr>
          </a:p>
        </p:txBody>
      </p:sp>
      <p:sp>
        <p:nvSpPr>
          <p:cNvPr id="110" name="Google Shape;110;p16"/>
          <p:cNvSpPr txBox="1">
            <a:spLocks noGrp="1"/>
          </p:cNvSpPr>
          <p:nvPr>
            <p:ph type="subTitle" idx="1"/>
          </p:nvPr>
        </p:nvSpPr>
        <p:spPr>
          <a:xfrm>
            <a:off x="727950" y="1494925"/>
            <a:ext cx="7688100" cy="3432600"/>
          </a:xfrm>
          <a:prstGeom prst="rect">
            <a:avLst/>
          </a:prstGeom>
        </p:spPr>
        <p:txBody>
          <a:bodyPr spcFirstLastPara="1" wrap="square" lIns="91425" tIns="91425" rIns="91425" bIns="91425" anchor="t" anchorCtr="0">
            <a:normAutofit lnSpcReduction="10000"/>
          </a:bodyPr>
          <a:lstStyle/>
          <a:p>
            <a:pPr marL="457200" lvl="0" indent="-342900" algn="l" rtl="0">
              <a:spcBef>
                <a:spcPts val="0"/>
              </a:spcBef>
              <a:spcAft>
                <a:spcPts val="0"/>
              </a:spcAft>
              <a:buClr>
                <a:srgbClr val="0B5394"/>
              </a:buClr>
              <a:buSzPts val="1800"/>
              <a:buFont typeface="Raleway"/>
              <a:buChar char="➢"/>
            </a:pPr>
            <a:r>
              <a:rPr lang="en-GB" sz="1800">
                <a:solidFill>
                  <a:srgbClr val="0B5394"/>
                </a:solidFill>
                <a:latin typeface="Raleway"/>
                <a:ea typeface="Raleway"/>
                <a:cs typeface="Raleway"/>
                <a:sym typeface="Raleway"/>
              </a:rPr>
              <a:t>Before you can fully complete the visa section of the enrolment, you will need to have gained access to your eVisa and generated a valid share code for it. The share code should begin with an </a:t>
            </a:r>
            <a:r>
              <a:rPr lang="en-GB" sz="1800" b="1">
                <a:solidFill>
                  <a:srgbClr val="0B5394"/>
                </a:solidFill>
                <a:latin typeface="Raleway"/>
                <a:ea typeface="Raleway"/>
                <a:cs typeface="Raleway"/>
                <a:sym typeface="Raleway"/>
              </a:rPr>
              <a:t>‘S’</a:t>
            </a:r>
            <a:endParaRPr sz="1800" b="1">
              <a:solidFill>
                <a:srgbClr val="0B5394"/>
              </a:solidFill>
              <a:latin typeface="Raleway"/>
              <a:ea typeface="Raleway"/>
              <a:cs typeface="Raleway"/>
              <a:sym typeface="Raleway"/>
            </a:endParaRPr>
          </a:p>
          <a:p>
            <a:pPr marL="457200" lvl="0" indent="0" algn="l" rtl="0">
              <a:spcBef>
                <a:spcPts val="0"/>
              </a:spcBef>
              <a:spcAft>
                <a:spcPts val="0"/>
              </a:spcAft>
              <a:buNone/>
            </a:pPr>
            <a:endParaRPr sz="1800">
              <a:solidFill>
                <a:srgbClr val="0B5394"/>
              </a:solidFill>
              <a:latin typeface="Raleway"/>
              <a:ea typeface="Raleway"/>
              <a:cs typeface="Raleway"/>
              <a:sym typeface="Raleway"/>
            </a:endParaRPr>
          </a:p>
          <a:p>
            <a:pPr marL="457200" lvl="0" indent="-342900" algn="l" rtl="0">
              <a:spcBef>
                <a:spcPts val="0"/>
              </a:spcBef>
              <a:spcAft>
                <a:spcPts val="0"/>
              </a:spcAft>
              <a:buClr>
                <a:srgbClr val="0B5394"/>
              </a:buClr>
              <a:buSzPts val="1800"/>
              <a:buChar char="➢"/>
            </a:pPr>
            <a:r>
              <a:rPr lang="en-GB" sz="1800">
                <a:solidFill>
                  <a:srgbClr val="0B5394"/>
                </a:solidFill>
                <a:latin typeface="Raleway"/>
                <a:ea typeface="Raleway"/>
                <a:cs typeface="Raleway"/>
                <a:sym typeface="Raleway"/>
              </a:rPr>
              <a:t>You</a:t>
            </a:r>
            <a:r>
              <a:rPr lang="en-GB" sz="1800" b="1">
                <a:solidFill>
                  <a:srgbClr val="0B5394"/>
                </a:solidFill>
                <a:latin typeface="Raleway"/>
                <a:ea typeface="Raleway"/>
                <a:cs typeface="Raleway"/>
                <a:sym typeface="Raleway"/>
              </a:rPr>
              <a:t> cannot </a:t>
            </a:r>
            <a:r>
              <a:rPr lang="en-GB" sz="1800">
                <a:solidFill>
                  <a:srgbClr val="0B5394"/>
                </a:solidFill>
                <a:latin typeface="Raleway"/>
                <a:ea typeface="Raleway"/>
                <a:cs typeface="Raleway"/>
                <a:sym typeface="Raleway"/>
              </a:rPr>
              <a:t>complete online enrolment if you have not yet been granted a Student visa</a:t>
            </a:r>
            <a:endParaRPr sz="1800">
              <a:solidFill>
                <a:srgbClr val="0B5394"/>
              </a:solidFill>
              <a:latin typeface="Raleway"/>
              <a:ea typeface="Raleway"/>
              <a:cs typeface="Raleway"/>
              <a:sym typeface="Raleway"/>
            </a:endParaRPr>
          </a:p>
          <a:p>
            <a:pPr marL="457200" lvl="0" indent="0" algn="l" rtl="0">
              <a:spcBef>
                <a:spcPts val="0"/>
              </a:spcBef>
              <a:spcAft>
                <a:spcPts val="0"/>
              </a:spcAft>
              <a:buNone/>
            </a:pPr>
            <a:endParaRPr sz="1800">
              <a:solidFill>
                <a:srgbClr val="0B5394"/>
              </a:solidFill>
              <a:latin typeface="Raleway"/>
              <a:ea typeface="Raleway"/>
              <a:cs typeface="Raleway"/>
              <a:sym typeface="Raleway"/>
            </a:endParaRPr>
          </a:p>
          <a:p>
            <a:pPr marL="457200" lvl="0" indent="-342900" algn="l" rtl="0">
              <a:spcBef>
                <a:spcPts val="0"/>
              </a:spcBef>
              <a:spcAft>
                <a:spcPts val="0"/>
              </a:spcAft>
              <a:buClr>
                <a:srgbClr val="0B5394"/>
              </a:buClr>
              <a:buSzPts val="1800"/>
              <a:buChar char="➢"/>
            </a:pPr>
            <a:r>
              <a:rPr lang="en-GB" sz="1800">
                <a:solidFill>
                  <a:srgbClr val="0B5394"/>
                </a:solidFill>
                <a:latin typeface="Raleway"/>
                <a:ea typeface="Raleway"/>
                <a:cs typeface="Raleway"/>
                <a:sym typeface="Raleway"/>
              </a:rPr>
              <a:t>You</a:t>
            </a:r>
            <a:r>
              <a:rPr lang="en-GB" sz="1800" b="1">
                <a:solidFill>
                  <a:srgbClr val="0B5394"/>
                </a:solidFill>
                <a:latin typeface="Raleway"/>
                <a:ea typeface="Raleway"/>
                <a:cs typeface="Raleway"/>
                <a:sym typeface="Raleway"/>
              </a:rPr>
              <a:t> cannot </a:t>
            </a:r>
            <a:r>
              <a:rPr lang="en-GB" sz="1800">
                <a:solidFill>
                  <a:srgbClr val="0B5394"/>
                </a:solidFill>
                <a:latin typeface="Raleway"/>
                <a:ea typeface="Raleway"/>
                <a:cs typeface="Raleway"/>
                <a:sym typeface="Raleway"/>
              </a:rPr>
              <a:t>complete enrolment if you have not  begun the eVisa linking process</a:t>
            </a:r>
            <a:endParaRPr sz="1800">
              <a:solidFill>
                <a:srgbClr val="0B5394"/>
              </a:solidFill>
              <a:latin typeface="Raleway"/>
              <a:ea typeface="Raleway"/>
              <a:cs typeface="Raleway"/>
              <a:sym typeface="Raleway"/>
            </a:endParaRPr>
          </a:p>
          <a:p>
            <a:pPr marL="457200" lvl="0" indent="0" algn="l" rtl="0">
              <a:spcBef>
                <a:spcPts val="0"/>
              </a:spcBef>
              <a:spcAft>
                <a:spcPts val="0"/>
              </a:spcAft>
              <a:buNone/>
            </a:pPr>
            <a:endParaRPr sz="1800">
              <a:solidFill>
                <a:srgbClr val="0B5394"/>
              </a:solidFill>
              <a:latin typeface="Raleway"/>
              <a:ea typeface="Raleway"/>
              <a:cs typeface="Raleway"/>
              <a:sym typeface="Raleway"/>
            </a:endParaRPr>
          </a:p>
          <a:p>
            <a:pPr marL="457200" lvl="0" indent="-342900" algn="l" rtl="0">
              <a:spcBef>
                <a:spcPts val="0"/>
              </a:spcBef>
              <a:spcAft>
                <a:spcPts val="0"/>
              </a:spcAft>
              <a:buClr>
                <a:srgbClr val="0B5394"/>
              </a:buClr>
              <a:buSzPts val="1800"/>
              <a:buChar char="➢"/>
            </a:pPr>
            <a:r>
              <a:rPr lang="en-GB" sz="1800">
                <a:solidFill>
                  <a:srgbClr val="0B5394"/>
                </a:solidFill>
                <a:latin typeface="Raleway"/>
                <a:ea typeface="Raleway"/>
                <a:cs typeface="Raleway"/>
                <a:sym typeface="Raleway"/>
              </a:rPr>
              <a:t>You</a:t>
            </a:r>
            <a:r>
              <a:rPr lang="en-GB" sz="1800" b="1">
                <a:solidFill>
                  <a:srgbClr val="0B5394"/>
                </a:solidFill>
                <a:latin typeface="Raleway"/>
                <a:ea typeface="Raleway"/>
                <a:cs typeface="Raleway"/>
                <a:sym typeface="Raleway"/>
              </a:rPr>
              <a:t> cannot </a:t>
            </a:r>
            <a:r>
              <a:rPr lang="en-GB" sz="1800">
                <a:solidFill>
                  <a:srgbClr val="0B5394"/>
                </a:solidFill>
                <a:latin typeface="Raleway"/>
                <a:ea typeface="Raleway"/>
                <a:cs typeface="Raleway"/>
                <a:sym typeface="Raleway"/>
              </a:rPr>
              <a:t>complete enrolment if you are still waiting for the eVisa to be approved by the Home Office</a:t>
            </a:r>
            <a:endParaRPr sz="1800">
              <a:solidFill>
                <a:srgbClr val="0B5394"/>
              </a:solidFill>
              <a:latin typeface="Raleway"/>
              <a:ea typeface="Raleway"/>
              <a:cs typeface="Raleway"/>
              <a:sym typeface="Raleway"/>
            </a:endParaRPr>
          </a:p>
          <a:p>
            <a:pPr marL="0" lvl="0" indent="0" algn="l" rtl="0">
              <a:spcBef>
                <a:spcPts val="0"/>
              </a:spcBef>
              <a:spcAft>
                <a:spcPts val="0"/>
              </a:spcAft>
              <a:buNone/>
            </a:pPr>
            <a:endParaRPr/>
          </a:p>
        </p:txBody>
      </p:sp>
      <p:pic>
        <p:nvPicPr>
          <p:cNvPr id="111" name="Google Shape;111;p16"/>
          <p:cNvPicPr preferRelativeResize="0"/>
          <p:nvPr/>
        </p:nvPicPr>
        <p:blipFill>
          <a:blip r:embed="rId3">
            <a:alphaModFix/>
          </a:blip>
          <a:stretch>
            <a:fillRect/>
          </a:stretch>
        </p:blipFill>
        <p:spPr>
          <a:xfrm>
            <a:off x="8398625" y="4190450"/>
            <a:ext cx="745375" cy="9530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9"/>
          <p:cNvSpPr txBox="1">
            <a:spLocks noGrp="1"/>
          </p:cNvSpPr>
          <p:nvPr>
            <p:ph type="title"/>
          </p:nvPr>
        </p:nvSpPr>
        <p:spPr>
          <a:xfrm>
            <a:off x="2566425" y="431513"/>
            <a:ext cx="3450900" cy="635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solidFill>
                  <a:srgbClr val="0B5394"/>
                </a:solidFill>
              </a:rPr>
              <a:t>First day on campus</a:t>
            </a:r>
            <a:endParaRPr>
              <a:solidFill>
                <a:srgbClr val="0B5394"/>
              </a:solidFill>
            </a:endParaRPr>
          </a:p>
        </p:txBody>
      </p:sp>
      <p:sp>
        <p:nvSpPr>
          <p:cNvPr id="132" name="Google Shape;132;p19"/>
          <p:cNvSpPr txBox="1">
            <a:spLocks noGrp="1"/>
          </p:cNvSpPr>
          <p:nvPr>
            <p:ph type="body" idx="1"/>
          </p:nvPr>
        </p:nvSpPr>
        <p:spPr>
          <a:xfrm>
            <a:off x="1032073" y="1229926"/>
            <a:ext cx="6627182" cy="3614400"/>
          </a:xfrm>
          <a:prstGeom prst="rect">
            <a:avLst/>
          </a:prstGeom>
        </p:spPr>
        <p:txBody>
          <a:bodyPr spcFirstLastPara="1" wrap="square" lIns="91425" tIns="91425" rIns="91425" bIns="91425" anchor="t" anchorCtr="0">
            <a:normAutofit lnSpcReduction="10000"/>
          </a:bodyPr>
          <a:lstStyle/>
          <a:p>
            <a:pPr marL="457200" lvl="0" indent="-336550" algn="l" rtl="0">
              <a:spcBef>
                <a:spcPts val="0"/>
              </a:spcBef>
              <a:spcAft>
                <a:spcPts val="0"/>
              </a:spcAft>
              <a:buClr>
                <a:srgbClr val="0B5394"/>
              </a:buClr>
              <a:buSzPts val="1700"/>
              <a:buFont typeface="Raleway"/>
              <a:buChar char="➢"/>
            </a:pPr>
            <a:r>
              <a:rPr lang="en-GB" sz="1700">
                <a:solidFill>
                  <a:srgbClr val="0B5394"/>
                </a:solidFill>
                <a:latin typeface="Raleway"/>
                <a:ea typeface="Raleway"/>
                <a:cs typeface="Raleway"/>
                <a:sym typeface="Raleway"/>
              </a:rPr>
              <a:t>Collect your Student ID card at the Security Desk situated next to Reception at the entrance of the campus</a:t>
            </a:r>
            <a:endParaRPr sz="1700">
              <a:solidFill>
                <a:srgbClr val="0B5394"/>
              </a:solidFill>
              <a:latin typeface="Raleway"/>
              <a:ea typeface="Raleway"/>
              <a:cs typeface="Raleway"/>
              <a:sym typeface="Raleway"/>
            </a:endParaRPr>
          </a:p>
          <a:p>
            <a:pPr marL="457200" lvl="0" indent="0" algn="l" rtl="0">
              <a:spcBef>
                <a:spcPts val="1200"/>
              </a:spcBef>
              <a:spcAft>
                <a:spcPts val="0"/>
              </a:spcAft>
              <a:buNone/>
            </a:pPr>
            <a:endParaRPr sz="1700">
              <a:solidFill>
                <a:srgbClr val="0B5394"/>
              </a:solidFill>
              <a:latin typeface="Raleway"/>
              <a:ea typeface="Raleway"/>
              <a:cs typeface="Raleway"/>
              <a:sym typeface="Raleway"/>
            </a:endParaRPr>
          </a:p>
          <a:p>
            <a:pPr marL="457200" lvl="0" indent="-336550" algn="l" rtl="0">
              <a:spcBef>
                <a:spcPts val="1200"/>
              </a:spcBef>
              <a:spcAft>
                <a:spcPts val="0"/>
              </a:spcAft>
              <a:buClr>
                <a:srgbClr val="0B5394"/>
              </a:buClr>
              <a:buSzPts val="1700"/>
              <a:buFont typeface="Raleway"/>
              <a:buChar char="➢"/>
            </a:pPr>
            <a:r>
              <a:rPr lang="en-GB" sz="1700">
                <a:solidFill>
                  <a:srgbClr val="0B5394"/>
                </a:solidFill>
                <a:latin typeface="Raleway"/>
                <a:ea typeface="Raleway"/>
                <a:cs typeface="Raleway"/>
                <a:sym typeface="Raleway"/>
              </a:rPr>
              <a:t>Check if you have received emails from the student visa team about completing your ID check. For PGCE and study broad, we normally conduct the check on your arrival day.</a:t>
            </a:r>
            <a:endParaRPr sz="1700">
              <a:solidFill>
                <a:srgbClr val="0B5394"/>
              </a:solidFill>
              <a:latin typeface="Raleway"/>
              <a:ea typeface="Raleway"/>
              <a:cs typeface="Raleway"/>
              <a:sym typeface="Raleway"/>
            </a:endParaRPr>
          </a:p>
          <a:p>
            <a:pPr marL="457200" lvl="0" indent="0" algn="l" rtl="0">
              <a:spcBef>
                <a:spcPts val="1200"/>
              </a:spcBef>
              <a:spcAft>
                <a:spcPts val="0"/>
              </a:spcAft>
              <a:buNone/>
            </a:pPr>
            <a:endParaRPr sz="1700">
              <a:solidFill>
                <a:srgbClr val="0B5394"/>
              </a:solidFill>
              <a:latin typeface="Raleway"/>
              <a:ea typeface="Raleway"/>
              <a:cs typeface="Raleway"/>
              <a:sym typeface="Raleway"/>
            </a:endParaRPr>
          </a:p>
          <a:p>
            <a:pPr marL="457200" lvl="0" indent="-336550" algn="l" rtl="0">
              <a:spcBef>
                <a:spcPts val="1200"/>
              </a:spcBef>
              <a:spcAft>
                <a:spcPts val="0"/>
              </a:spcAft>
              <a:buClr>
                <a:srgbClr val="0B5394"/>
              </a:buClr>
              <a:buSzPts val="1700"/>
              <a:buFont typeface="Raleway"/>
              <a:buChar char="➢"/>
            </a:pPr>
            <a:r>
              <a:rPr lang="en-GB" sz="1700">
                <a:solidFill>
                  <a:srgbClr val="0B5394"/>
                </a:solidFill>
                <a:latin typeface="Raleway"/>
                <a:ea typeface="Raleway"/>
                <a:cs typeface="Raleway"/>
                <a:sym typeface="Raleway"/>
              </a:rPr>
              <a:t>Come to Registry Services with your passport, eVisa share code and boarding pass, proof of address, to speak to a member of the team</a:t>
            </a:r>
            <a:endParaRPr sz="1700">
              <a:solidFill>
                <a:srgbClr val="0B5394"/>
              </a:solidFill>
              <a:latin typeface="Raleway"/>
              <a:ea typeface="Raleway"/>
              <a:cs typeface="Raleway"/>
              <a:sym typeface="Raleway"/>
            </a:endParaRPr>
          </a:p>
          <a:p>
            <a:pPr marL="0" lvl="0" indent="0" algn="l" rtl="0">
              <a:spcBef>
                <a:spcPts val="1200"/>
              </a:spcBef>
              <a:spcAft>
                <a:spcPts val="1200"/>
              </a:spcAft>
              <a:buNone/>
            </a:pPr>
            <a:endParaRPr/>
          </a:p>
        </p:txBody>
      </p:sp>
      <p:pic>
        <p:nvPicPr>
          <p:cNvPr id="133" name="Google Shape;133;p19"/>
          <p:cNvPicPr preferRelativeResize="0"/>
          <p:nvPr/>
        </p:nvPicPr>
        <p:blipFill>
          <a:blip r:embed="rId3">
            <a:alphaModFix/>
          </a:blip>
          <a:stretch>
            <a:fillRect/>
          </a:stretch>
        </p:blipFill>
        <p:spPr>
          <a:xfrm>
            <a:off x="8391600" y="4181475"/>
            <a:ext cx="752400" cy="962025"/>
          </a:xfrm>
          <a:prstGeom prst="rect">
            <a:avLst/>
          </a:prstGeom>
          <a:noFill/>
          <a:ln>
            <a:noFill/>
          </a:ln>
        </p:spPr>
      </p:pic>
    </p:spTree>
  </p:cSld>
  <p:clrMapOvr>
    <a:masterClrMapping/>
  </p:clrMapOvr>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uxe">
  <a:themeElements>
    <a:clrScheme name="Luxe">
      <a:dk1>
        <a:srgbClr val="000000"/>
      </a:dk1>
      <a:lt1>
        <a:srgbClr val="FFFFFF"/>
      </a:lt1>
      <a:dk2>
        <a:srgbClr val="B7B7B7"/>
      </a:dk2>
      <a:lt2>
        <a:srgbClr val="CCA677"/>
      </a:lt2>
      <a:accent1>
        <a:srgbClr val="5D4037"/>
      </a:accent1>
      <a:accent2>
        <a:srgbClr val="455A64"/>
      </a:accent2>
      <a:accent3>
        <a:srgbClr val="57BB8A"/>
      </a:accent3>
      <a:accent4>
        <a:srgbClr val="78909C"/>
      </a:accent4>
      <a:accent5>
        <a:srgbClr val="607D8B"/>
      </a:accent5>
      <a:accent6>
        <a:srgbClr val="DCE755"/>
      </a:accent6>
      <a:hlink>
        <a:srgbClr val="607D8B"/>
      </a:hlink>
      <a:folHlink>
        <a:srgbClr val="607D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40</Slides>
  <Notes>38</Notes>
  <HiddenSlides>0</HiddenSlides>
  <ScaleCrop>false</ScaleCrop>
  <HeadingPairs>
    <vt:vector size="4" baseType="variant">
      <vt:variant>
        <vt:lpstr>Theme</vt:lpstr>
      </vt:variant>
      <vt:variant>
        <vt:i4>2</vt:i4>
      </vt:variant>
      <vt:variant>
        <vt:lpstr>Slide Titles</vt:lpstr>
      </vt:variant>
      <vt:variant>
        <vt:i4>40</vt:i4>
      </vt:variant>
    </vt:vector>
  </HeadingPairs>
  <TitlesOfParts>
    <vt:vector size="42" baseType="lpstr">
      <vt:lpstr>Streamline</vt:lpstr>
      <vt:lpstr>Luxe</vt:lpstr>
      <vt:lpstr>Chris Hebbs UKVI Compliance and Immigration Manager St Mary’s University </vt:lpstr>
      <vt:lpstr>Online enrolment &amp; face-face ID Check       For New Students</vt:lpstr>
      <vt:lpstr>PowerPoint Presentation</vt:lpstr>
      <vt:lpstr>Complete your enrolment</vt:lpstr>
      <vt:lpstr>Email confirmation</vt:lpstr>
      <vt:lpstr>You have received your visa</vt:lpstr>
      <vt:lpstr>Apply for your eVisa</vt:lpstr>
      <vt:lpstr>Have your share code ready</vt:lpstr>
      <vt:lpstr>First day on campus</vt:lpstr>
      <vt:lpstr>Complete ID Check with Visa Team</vt:lpstr>
      <vt:lpstr>We will explain your visa to you</vt:lpstr>
      <vt:lpstr>If you do not complete the ID Check</vt:lpstr>
      <vt:lpstr>Other services you should know</vt:lpstr>
      <vt:lpstr>PowerPoint Presentation</vt:lpstr>
      <vt:lpstr>PowerPoint Presentation</vt:lpstr>
      <vt:lpstr>Set up UKVI Account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Check before you proceed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Enrolment &amp; ID Check       For New Students</dc:title>
  <cp:revision>2</cp:revision>
  <dcterms:modified xsi:type="dcterms:W3CDTF">2026-08-21T13:16:18Z</dcterms:modified>
</cp:coreProperties>
</file>