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7"/>
  </p:notesMasterIdLst>
  <p:sldIdLst>
    <p:sldId id="424" r:id="rId5"/>
    <p:sldId id="596" r:id="rId6"/>
    <p:sldId id="563" r:id="rId7"/>
    <p:sldId id="597" r:id="rId8"/>
    <p:sldId id="594" r:id="rId9"/>
    <p:sldId id="480" r:id="rId10"/>
    <p:sldId id="585" r:id="rId11"/>
    <p:sldId id="601" r:id="rId12"/>
    <p:sldId id="598" r:id="rId13"/>
    <p:sldId id="599" r:id="rId14"/>
    <p:sldId id="600" r:id="rId15"/>
    <p:sldId id="602" r:id="rId16"/>
    <p:sldId id="603" r:id="rId17"/>
    <p:sldId id="257" r:id="rId18"/>
    <p:sldId id="263" r:id="rId19"/>
    <p:sldId id="578" r:id="rId20"/>
    <p:sldId id="501" r:id="rId21"/>
    <p:sldId id="604" r:id="rId22"/>
    <p:sldId id="570" r:id="rId23"/>
    <p:sldId id="569" r:id="rId24"/>
    <p:sldId id="592" r:id="rId25"/>
    <p:sldId id="5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280" autoAdjust="0"/>
  </p:normalViewPr>
  <p:slideViewPr>
    <p:cSldViewPr snapToGrid="0">
      <p:cViewPr varScale="1">
        <p:scale>
          <a:sx n="86" d="100"/>
          <a:sy n="86" d="100"/>
        </p:scale>
        <p:origin x="1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40443-4195-4548-B7BC-86520AEB59AA}" type="datetimeFigureOut">
              <a:rPr lang="en-GB" smtClean="0"/>
              <a:t>11/11/2022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C06A7-DD82-4C26-989B-1C8910A5A938}" type="slidenum">
              <a:rPr lang="en-GB" smtClean="0"/>
              <a:t>‹#›</a:t>
            </a:fld>
            <a:endParaRPr lang="en-GB"/>
          </a:p>
        </p:txBody>
      </p:sp>
    </p:spTree>
    <p:extLst>
      <p:ext uri="{BB962C8B-B14F-4D97-AF65-F5344CB8AC3E}">
        <p14:creationId xmlns:p14="http://schemas.microsoft.com/office/powerpoint/2010/main" val="386775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325A46C-A985-4E59-9406-8BAB9FA1E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0A987CA-D51C-410E-A204-FCE4D153A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6148" name="Slide Number Placeholder 3">
            <a:extLst>
              <a:ext uri="{FF2B5EF4-FFF2-40B4-BE49-F238E27FC236}">
                <a16:creationId xmlns:a16="http://schemas.microsoft.com/office/drawing/2014/main" id="{CEA907DE-9A88-48AF-8C60-81018EB4A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fld id="{268DDA13-B70A-4FE0-94F2-894AEB059B24}"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325890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Issues. </a:t>
            </a:r>
          </a:p>
          <a:p>
            <a:endParaRPr lang="en-GB" dirty="0"/>
          </a:p>
          <a:p>
            <a:r>
              <a:rPr lang="en-GB" dirty="0"/>
              <a:t>Global warming caused by fossil fuels, but also by issues such as intensive dairy farming/ population growth- production of methane. </a:t>
            </a:r>
          </a:p>
          <a:p>
            <a:endParaRPr lang="en-GB" dirty="0"/>
          </a:p>
          <a:p>
            <a:r>
              <a:rPr lang="en-GB" dirty="0"/>
              <a:t>Currently much of our fuel consumption is based on non renewables. </a:t>
            </a:r>
          </a:p>
          <a:p>
            <a:r>
              <a:rPr lang="en-GB" dirty="0"/>
              <a:t>Numerous jobs are dependent on the fossil fuel industry. </a:t>
            </a:r>
          </a:p>
          <a:p>
            <a:endParaRPr lang="en-GB" dirty="0"/>
          </a:p>
          <a:p>
            <a:endParaRPr lang="en-GB" dirty="0"/>
          </a:p>
          <a:p>
            <a:r>
              <a:rPr lang="en-GB" dirty="0"/>
              <a:t>Example questions.</a:t>
            </a:r>
          </a:p>
          <a:p>
            <a:endParaRPr lang="en-GB" dirty="0"/>
          </a:p>
          <a:p>
            <a:r>
              <a:rPr lang="en-GB" dirty="0"/>
              <a:t>Are alternative fuels readily available? </a:t>
            </a:r>
          </a:p>
          <a:p>
            <a:endParaRPr lang="en-GB" dirty="0"/>
          </a:p>
          <a:p>
            <a:r>
              <a:rPr lang="en-GB" dirty="0"/>
              <a:t>What causes global warming? </a:t>
            </a:r>
          </a:p>
          <a:p>
            <a:endParaRPr lang="en-GB" dirty="0"/>
          </a:p>
          <a:p>
            <a:r>
              <a:rPr lang="en-GB" dirty="0"/>
              <a:t>Is replacing fossil fuels economically viable?</a:t>
            </a:r>
          </a:p>
          <a:p>
            <a:endParaRPr lang="en-GB" dirty="0"/>
          </a:p>
          <a:p>
            <a:r>
              <a:rPr lang="en-GB" dirty="0"/>
              <a:t>Is forcing farmers to move away from dairy ethical </a:t>
            </a:r>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16</a:t>
            </a:fld>
            <a:endParaRPr lang="en-GB" altLang="en-US"/>
          </a:p>
        </p:txBody>
      </p:sp>
    </p:spTree>
    <p:extLst>
      <p:ext uri="{BB962C8B-B14F-4D97-AF65-F5344CB8AC3E}">
        <p14:creationId xmlns:p14="http://schemas.microsoft.com/office/powerpoint/2010/main" val="309749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other views </a:t>
            </a:r>
            <a:r>
              <a:rPr lang="en-GB" dirty="0" err="1"/>
              <a:t>erceptions</a:t>
            </a:r>
            <a:r>
              <a:rPr lang="en-GB" dirty="0"/>
              <a:t> e.g. </a:t>
            </a:r>
          </a:p>
          <a:p>
            <a:r>
              <a:rPr lang="en-GB" dirty="0"/>
              <a:t>E.g. business studies/economics, can we reduce </a:t>
            </a:r>
            <a:r>
              <a:rPr lang="en-GB" dirty="0" err="1"/>
              <a:t>emmsions</a:t>
            </a:r>
            <a:r>
              <a:rPr lang="en-GB" dirty="0"/>
              <a:t> without an impact on unemployment/  negative impact on the economy. </a:t>
            </a:r>
          </a:p>
          <a:p>
            <a:endParaRPr lang="en-GB" dirty="0"/>
          </a:p>
          <a:p>
            <a:r>
              <a:rPr lang="en-GB" dirty="0"/>
              <a:t>Is it ethical to insist we reduce global emissions. </a:t>
            </a:r>
          </a:p>
          <a:p>
            <a:r>
              <a:rPr lang="en-GB" dirty="0"/>
              <a:t>Geographical view </a:t>
            </a:r>
          </a:p>
          <a:p>
            <a:endParaRPr lang="en-GB" dirty="0"/>
          </a:p>
          <a:p>
            <a:r>
              <a:rPr lang="en-GB" sz="1800"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By mapping the likely temperatures across the world - effects are uncertain and will vary across the globe in different places - so how can we manage this - and this will need to be done differently in different places - two approaches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(1) mitigation</a:t>
            </a:r>
            <a:r>
              <a:rPr lang="en-GB" sz="1800"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 - again at different scales - these will include alternative energy sources - renewable ones - solar, carbon capture, planting trees as well as making international agreements - all being put under pressure by the growing world population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(2) adaption </a:t>
            </a:r>
            <a:r>
              <a:rPr lang="en-GB" sz="1800"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 by changing agricultural systems, managing the water supply - reducing demand or developing desalination plants.. and adopt strategies to protect areas liable to flooding - building defences, creating marsh land, moving groups of people (</a:t>
            </a:r>
            <a:r>
              <a:rPr lang="en-GB" sz="1800" dirty="0" err="1">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eg</a:t>
            </a:r>
            <a:r>
              <a:rPr lang="en-GB" sz="1800" dirty="0">
                <a:solidFill>
                  <a:srgbClr val="0C64C0"/>
                </a:solidFill>
                <a:effectLst/>
                <a:latin typeface="Calibri" panose="020F0502020204030204" pitchFamily="34" charset="0"/>
                <a:ea typeface="Times New Roman" panose="02020603050405020304" pitchFamily="18" charset="0"/>
                <a:cs typeface="Times New Roman" panose="02020603050405020304" pitchFamily="18" charset="0"/>
              </a:rPr>
              <a:t>) new Indonesian capital, evacuation from remote low lying islands..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17</a:t>
            </a:fld>
            <a:endParaRPr lang="en-GB" altLang="en-US"/>
          </a:p>
        </p:txBody>
      </p:sp>
    </p:spTree>
    <p:extLst>
      <p:ext uri="{BB962C8B-B14F-4D97-AF65-F5344CB8AC3E}">
        <p14:creationId xmlns:p14="http://schemas.microsoft.com/office/powerpoint/2010/main" val="357677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the subjects and how they are linked.  The relative position of each subject is not hugely important. </a:t>
            </a:r>
          </a:p>
        </p:txBody>
      </p:sp>
      <p:sp>
        <p:nvSpPr>
          <p:cNvPr id="4" name="Slide Number Placeholder 3"/>
          <p:cNvSpPr>
            <a:spLocks noGrp="1"/>
          </p:cNvSpPr>
          <p:nvPr>
            <p:ph type="sldNum" sz="quarter" idx="5"/>
          </p:nvPr>
        </p:nvSpPr>
        <p:spPr/>
        <p:txBody>
          <a:bodyPr/>
          <a:lstStyle/>
          <a:p>
            <a:fld id="{D49C06A7-DD82-4C26-989B-1C8910A5A938}" type="slidenum">
              <a:rPr lang="en-GB" smtClean="0"/>
              <a:t>18</a:t>
            </a:fld>
            <a:endParaRPr lang="en-GB"/>
          </a:p>
        </p:txBody>
      </p:sp>
    </p:spTree>
    <p:extLst>
      <p:ext uri="{BB962C8B-B14F-4D97-AF65-F5344CB8AC3E}">
        <p14:creationId xmlns:p14="http://schemas.microsoft.com/office/powerpoint/2010/main" val="349799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19</a:t>
            </a:fld>
            <a:endParaRPr lang="en-GB" altLang="en-US"/>
          </a:p>
        </p:txBody>
      </p:sp>
    </p:spTree>
    <p:extLst>
      <p:ext uri="{BB962C8B-B14F-4D97-AF65-F5344CB8AC3E}">
        <p14:creationId xmlns:p14="http://schemas.microsoft.com/office/powerpoint/2010/main" val="198994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20</a:t>
            </a:fld>
            <a:endParaRPr lang="en-GB" altLang="en-US"/>
          </a:p>
        </p:txBody>
      </p:sp>
    </p:spTree>
    <p:extLst>
      <p:ext uri="{BB962C8B-B14F-4D97-AF65-F5344CB8AC3E}">
        <p14:creationId xmlns:p14="http://schemas.microsoft.com/office/powerpoint/2010/main" val="12034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9C06A7-DD82-4C26-989B-1C8910A5A938}" type="slidenum">
              <a:rPr lang="en-GB" smtClean="0"/>
              <a:t>21</a:t>
            </a:fld>
            <a:endParaRPr lang="en-GB"/>
          </a:p>
        </p:txBody>
      </p:sp>
    </p:spTree>
    <p:extLst>
      <p:ext uri="{BB962C8B-B14F-4D97-AF65-F5344CB8AC3E}">
        <p14:creationId xmlns:p14="http://schemas.microsoft.com/office/powerpoint/2010/main" val="166381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list the features that make a question amenable to science. </a:t>
            </a:r>
            <a:r>
              <a:rPr lang="en-GB" dirty="0" err="1"/>
              <a:t>E.g</a:t>
            </a:r>
            <a:r>
              <a:rPr lang="en-GB" dirty="0"/>
              <a:t> investigative can do an </a:t>
            </a:r>
            <a:r>
              <a:rPr lang="en-GB" dirty="0" err="1"/>
              <a:t>expt</a:t>
            </a:r>
            <a:r>
              <a:rPr lang="en-GB" dirty="0"/>
              <a:t> see slide 7 for ideas. </a:t>
            </a:r>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4</a:t>
            </a:fld>
            <a:endParaRPr lang="en-GB" altLang="en-US"/>
          </a:p>
        </p:txBody>
      </p:sp>
    </p:spTree>
    <p:extLst>
      <p:ext uri="{BB962C8B-B14F-4D97-AF65-F5344CB8AC3E}">
        <p14:creationId xmlns:p14="http://schemas.microsoft.com/office/powerpoint/2010/main" val="395477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6</a:t>
            </a:fld>
            <a:endParaRPr lang="en-GB" altLang="en-US"/>
          </a:p>
        </p:txBody>
      </p:sp>
    </p:spTree>
    <p:extLst>
      <p:ext uri="{BB962C8B-B14F-4D97-AF65-F5344CB8AC3E}">
        <p14:creationId xmlns:p14="http://schemas.microsoft.com/office/powerpoint/2010/main" val="390698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4503BF-0700-475E-B3D8-B718CF56CD5E}" type="slidenum">
              <a:rPr lang="en-GB" altLang="en-US" smtClean="0"/>
              <a:pPr/>
              <a:t>7</a:t>
            </a:fld>
            <a:endParaRPr lang="en-GB" altLang="en-US"/>
          </a:p>
        </p:txBody>
      </p:sp>
    </p:spTree>
    <p:extLst>
      <p:ext uri="{BB962C8B-B14F-4D97-AF65-F5344CB8AC3E}">
        <p14:creationId xmlns:p14="http://schemas.microsoft.com/office/powerpoint/2010/main" val="152051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9C06A7-DD82-4C26-989B-1C8910A5A938}" type="slidenum">
              <a:rPr lang="en-GB" smtClean="0"/>
              <a:t>9</a:t>
            </a:fld>
            <a:endParaRPr lang="en-GB"/>
          </a:p>
        </p:txBody>
      </p:sp>
    </p:spTree>
    <p:extLst>
      <p:ext uri="{BB962C8B-B14F-4D97-AF65-F5344CB8AC3E}">
        <p14:creationId xmlns:p14="http://schemas.microsoft.com/office/powerpoint/2010/main" val="356257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they will not have given 100% confidence for any statement, but I would predict they are much higher for the temp/sea level statement  prompt a discussion to get them to state why that is the case. </a:t>
            </a:r>
          </a:p>
          <a:p>
            <a:endParaRPr lang="en-GB" dirty="0"/>
          </a:p>
          <a:p>
            <a:r>
              <a:rPr lang="en-GB" dirty="0"/>
              <a:t>They may say that data has been peer reviewed. Lots of people have reached the same conclusion. The results have been repeatable. </a:t>
            </a:r>
          </a:p>
          <a:p>
            <a:endParaRPr lang="en-GB" dirty="0"/>
          </a:p>
          <a:p>
            <a:r>
              <a:rPr lang="en-GB" dirty="0"/>
              <a:t>As an extension task you could then get them to redefine what makes a question a scientific one. </a:t>
            </a:r>
          </a:p>
        </p:txBody>
      </p:sp>
      <p:sp>
        <p:nvSpPr>
          <p:cNvPr id="4" name="Slide Number Placeholder 3"/>
          <p:cNvSpPr>
            <a:spLocks noGrp="1"/>
          </p:cNvSpPr>
          <p:nvPr>
            <p:ph type="sldNum" sz="quarter" idx="5"/>
          </p:nvPr>
        </p:nvSpPr>
        <p:spPr/>
        <p:txBody>
          <a:bodyPr/>
          <a:lstStyle/>
          <a:p>
            <a:fld id="{D49C06A7-DD82-4C26-989B-1C8910A5A938}" type="slidenum">
              <a:rPr lang="en-GB" smtClean="0"/>
              <a:t>12</a:t>
            </a:fld>
            <a:endParaRPr lang="en-GB"/>
          </a:p>
        </p:txBody>
      </p:sp>
    </p:spTree>
    <p:extLst>
      <p:ext uri="{BB962C8B-B14F-4D97-AF65-F5344CB8AC3E}">
        <p14:creationId xmlns:p14="http://schemas.microsoft.com/office/powerpoint/2010/main" val="257562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9C06A7-DD82-4C26-989B-1C8910A5A938}" type="slidenum">
              <a:rPr lang="en-GB" smtClean="0"/>
              <a:t>13</a:t>
            </a:fld>
            <a:endParaRPr lang="en-GB"/>
          </a:p>
        </p:txBody>
      </p:sp>
    </p:spTree>
    <p:extLst>
      <p:ext uri="{BB962C8B-B14F-4D97-AF65-F5344CB8AC3E}">
        <p14:creationId xmlns:p14="http://schemas.microsoft.com/office/powerpoint/2010/main" val="252564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9C06A7-DD82-4C26-989B-1C8910A5A938}" type="slidenum">
              <a:rPr lang="en-GB" smtClean="0"/>
              <a:t>14</a:t>
            </a:fld>
            <a:endParaRPr lang="en-GB"/>
          </a:p>
        </p:txBody>
      </p:sp>
    </p:spTree>
    <p:extLst>
      <p:ext uri="{BB962C8B-B14F-4D97-AF65-F5344CB8AC3E}">
        <p14:creationId xmlns:p14="http://schemas.microsoft.com/office/powerpoint/2010/main" val="323337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Setting he scene </a:t>
            </a:r>
            <a:r>
              <a:rPr lang="en-GB" dirty="0" err="1"/>
              <a:t>instrcutions</a:t>
            </a:r>
            <a:endParaRPr lang="en-GB" dirty="0"/>
          </a:p>
        </p:txBody>
      </p:sp>
      <p:sp>
        <p:nvSpPr>
          <p:cNvPr id="4" name="Slide Number Placeholder 3"/>
          <p:cNvSpPr>
            <a:spLocks noGrp="1"/>
          </p:cNvSpPr>
          <p:nvPr>
            <p:ph type="sldNum" sz="quarter" idx="5"/>
          </p:nvPr>
        </p:nvSpPr>
        <p:spPr/>
        <p:txBody>
          <a:bodyPr/>
          <a:lstStyle/>
          <a:p>
            <a:fld id="{D49C06A7-DD82-4C26-989B-1C8910A5A938}" type="slidenum">
              <a:rPr lang="en-GB" smtClean="0"/>
              <a:t>15</a:t>
            </a:fld>
            <a:endParaRPr lang="en-GB"/>
          </a:p>
        </p:txBody>
      </p:sp>
    </p:spTree>
    <p:extLst>
      <p:ext uri="{BB962C8B-B14F-4D97-AF65-F5344CB8AC3E}">
        <p14:creationId xmlns:p14="http://schemas.microsoft.com/office/powerpoint/2010/main" val="93810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00606" y="194457"/>
            <a:ext cx="8317979" cy="653070"/>
          </a:xfrm>
          <a:prstGeom prst="rect">
            <a:avLst/>
          </a:prstGeom>
          <a:noFill/>
        </p:spPr>
        <p:txBody>
          <a:bodyPr lIns="0" tIns="0" rIns="0" bIns="0"/>
          <a:lstStyle>
            <a:lvl1pPr>
              <a:defRPr sz="4184"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dirty="0"/>
          </a:p>
        </p:txBody>
      </p:sp>
      <p:sp>
        <p:nvSpPr>
          <p:cNvPr id="3" name="Holder 3"/>
          <p:cNvSpPr>
            <a:spLocks noGrp="1"/>
          </p:cNvSpPr>
          <p:nvPr>
            <p:ph type="body" idx="1"/>
          </p:nvPr>
        </p:nvSpPr>
        <p:spPr>
          <a:xfrm>
            <a:off x="412049" y="1211028"/>
            <a:ext cx="11136848" cy="4666983"/>
          </a:xfrm>
          <a:prstGeom prst="rect">
            <a:avLst/>
          </a:prstGeom>
        </p:spPr>
        <p:txBody>
          <a:bodyPr lIns="0" tIns="0" rIns="0" bIns="0"/>
          <a:lstStyle>
            <a:lvl1pPr algn="ctr">
              <a:defRPr sz="3275"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57809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08184" y="55834"/>
            <a:ext cx="8357086" cy="1108986"/>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335">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53" lvl="0" indent="-457165">
              <a:spcBef>
                <a:spcPts val="0"/>
              </a:spcBef>
              <a:spcAft>
                <a:spcPts val="0"/>
              </a:spcAft>
              <a:buSzPts val="1800"/>
              <a:buChar char="●"/>
              <a:defRPr sz="2668">
                <a:latin typeface="Tahoma" panose="020B0604030504040204" pitchFamily="34" charset="0"/>
                <a:ea typeface="Tahoma" panose="020B0604030504040204" pitchFamily="34" charset="0"/>
                <a:cs typeface="Tahoma" panose="020B0604030504040204" pitchFamily="34" charset="0"/>
              </a:defRPr>
            </a:lvl1pPr>
            <a:lvl2pPr marL="1219107" lvl="1" indent="-423301">
              <a:spcBef>
                <a:spcPts val="2133"/>
              </a:spcBef>
              <a:spcAft>
                <a:spcPts val="0"/>
              </a:spcAft>
              <a:buSzPts val="1400"/>
              <a:buChar char="○"/>
              <a:defRPr/>
            </a:lvl2pPr>
            <a:lvl3pPr marL="1828660" lvl="2" indent="-423301">
              <a:spcBef>
                <a:spcPts val="2133"/>
              </a:spcBef>
              <a:spcAft>
                <a:spcPts val="0"/>
              </a:spcAft>
              <a:buSzPts val="1400"/>
              <a:buChar char="■"/>
              <a:defRPr/>
            </a:lvl3pPr>
            <a:lvl4pPr marL="2438213" lvl="3" indent="-423301">
              <a:spcBef>
                <a:spcPts val="2133"/>
              </a:spcBef>
              <a:spcAft>
                <a:spcPts val="0"/>
              </a:spcAft>
              <a:buSzPts val="1400"/>
              <a:buChar char="●"/>
              <a:defRPr/>
            </a:lvl4pPr>
            <a:lvl5pPr marL="3047766" lvl="4" indent="-423301">
              <a:spcBef>
                <a:spcPts val="2133"/>
              </a:spcBef>
              <a:spcAft>
                <a:spcPts val="0"/>
              </a:spcAft>
              <a:buSzPts val="1400"/>
              <a:buChar char="○"/>
              <a:defRPr/>
            </a:lvl5pPr>
            <a:lvl6pPr marL="3657320" lvl="5" indent="-423301">
              <a:spcBef>
                <a:spcPts val="2133"/>
              </a:spcBef>
              <a:spcAft>
                <a:spcPts val="0"/>
              </a:spcAft>
              <a:buSzPts val="1400"/>
              <a:buChar char="■"/>
              <a:defRPr/>
            </a:lvl6pPr>
            <a:lvl7pPr marL="4266872" lvl="6" indent="-423301">
              <a:spcBef>
                <a:spcPts val="2133"/>
              </a:spcBef>
              <a:spcAft>
                <a:spcPts val="0"/>
              </a:spcAft>
              <a:buSzPts val="1400"/>
              <a:buChar char="●"/>
              <a:defRPr/>
            </a:lvl7pPr>
            <a:lvl8pPr marL="4876426" lvl="7" indent="-423301">
              <a:spcBef>
                <a:spcPts val="2133"/>
              </a:spcBef>
              <a:spcAft>
                <a:spcPts val="0"/>
              </a:spcAft>
              <a:buSzPts val="1400"/>
              <a:buChar char="○"/>
              <a:defRPr/>
            </a:lvl8pPr>
            <a:lvl9pPr marL="5485979" lvl="8" indent="-423301">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2"/>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E198F80-8B23-438C-A9D2-BC79DABDFC95}" type="slidenum">
              <a:rPr lang="en-GB" smtClean="0"/>
              <a:t>‹#›</a:t>
            </a:fld>
            <a:endParaRPr lang="en-GB"/>
          </a:p>
        </p:txBody>
      </p:sp>
    </p:spTree>
    <p:extLst>
      <p:ext uri="{BB962C8B-B14F-4D97-AF65-F5344CB8AC3E}">
        <p14:creationId xmlns:p14="http://schemas.microsoft.com/office/powerpoint/2010/main" val="327286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740D-0E5F-4466-A374-CCFA9A5FE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5A2D95-A9A2-435A-9C63-ECAA87A38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FF8241-0C25-4F93-8583-3EEE4DB61CEF}"/>
              </a:ext>
            </a:extLst>
          </p:cNvPr>
          <p:cNvSpPr>
            <a:spLocks noGrp="1"/>
          </p:cNvSpPr>
          <p:nvPr>
            <p:ph type="dt" sz="half" idx="10"/>
          </p:nvPr>
        </p:nvSpPr>
        <p:spPr/>
        <p:txBody>
          <a:bodyPr/>
          <a:lstStyle/>
          <a:p>
            <a:fld id="{00DCAFE9-4FBE-4E33-A006-A0A12693FE7D}" type="datetimeFigureOut">
              <a:rPr lang="en-GB" smtClean="0"/>
              <a:t>11/11/2022</a:t>
            </a:fld>
            <a:endParaRPr lang="en-GB"/>
          </a:p>
        </p:txBody>
      </p:sp>
      <p:sp>
        <p:nvSpPr>
          <p:cNvPr id="5" name="Footer Placeholder 4">
            <a:extLst>
              <a:ext uri="{FF2B5EF4-FFF2-40B4-BE49-F238E27FC236}">
                <a16:creationId xmlns:a16="http://schemas.microsoft.com/office/drawing/2014/main" id="{D957DD17-3F14-4E76-9374-291E0F5191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AF003-CE9A-4655-A315-57BF059246C9}"/>
              </a:ext>
            </a:extLst>
          </p:cNvPr>
          <p:cNvSpPr>
            <a:spLocks noGrp="1"/>
          </p:cNvSpPr>
          <p:nvPr>
            <p:ph type="sldNum" sz="quarter" idx="12"/>
          </p:nvPr>
        </p:nvSpPr>
        <p:spPr/>
        <p:txBody>
          <a:bodyPr/>
          <a:lstStyle/>
          <a:p>
            <a:fld id="{9E198F80-8B23-438C-A9D2-BC79DABDFC95}" type="slidenum">
              <a:rPr lang="en-GB" smtClean="0"/>
              <a:t>‹#›</a:t>
            </a:fld>
            <a:endParaRPr lang="en-GB"/>
          </a:p>
        </p:txBody>
      </p:sp>
    </p:spTree>
    <p:extLst>
      <p:ext uri="{BB962C8B-B14F-4D97-AF65-F5344CB8AC3E}">
        <p14:creationId xmlns:p14="http://schemas.microsoft.com/office/powerpoint/2010/main" val="314165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606" y="0"/>
            <a:ext cx="8225557" cy="933782"/>
          </a:xfrm>
        </p:spPr>
        <p:txBody>
          <a:bodyPr anchor="b">
            <a:normAutofit/>
          </a:bodyPr>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3" name="Text Placeholder 2"/>
          <p:cNvSpPr>
            <a:spLocks noGrp="1"/>
          </p:cNvSpPr>
          <p:nvPr>
            <p:ph type="body" idx="1"/>
          </p:nvPr>
        </p:nvSpPr>
        <p:spPr>
          <a:xfrm>
            <a:off x="1417017" y="1765521"/>
            <a:ext cx="8930395" cy="4020074"/>
          </a:xfrm>
        </p:spPr>
        <p:txBody>
          <a:bodyPr wrap="square">
            <a:spAutoFit/>
          </a:bodyPr>
          <a:lstStyle>
            <a:lvl1pPr marL="346558" indent="-346558">
              <a:buFont typeface="Arial" panose="020B0604020202020204" pitchFamily="34" charset="0"/>
              <a:buChar char="•"/>
              <a:defRPr sz="3275">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49156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316" y="9627"/>
            <a:ext cx="12214335"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42313"/>
          </a:solidFill>
        </p:spPr>
        <p:txBody>
          <a:bodyPr wrap="square" lIns="0" tIns="0" rIns="0" bIns="0" rtlCol="0"/>
          <a:lstStyle/>
          <a:p>
            <a:pPr algn="ctr"/>
            <a:endParaRPr sz="1092"/>
          </a:p>
        </p:txBody>
      </p:sp>
      <p:sp>
        <p:nvSpPr>
          <p:cNvPr id="19" name="object 2">
            <a:extLst>
              <a:ext uri="{FF2B5EF4-FFF2-40B4-BE49-F238E27FC236}">
                <a16:creationId xmlns:a16="http://schemas.microsoft.com/office/drawing/2014/main" id="{CE065795-1302-4252-8D4D-9A4738F21BA5}"/>
              </a:ext>
            </a:extLst>
          </p:cNvPr>
          <p:cNvSpPr/>
          <p:nvPr/>
        </p:nvSpPr>
        <p:spPr>
          <a:xfrm>
            <a:off x="-39316" y="969593"/>
            <a:ext cx="12272760" cy="5072443"/>
          </a:xfrm>
          <a:prstGeom prst="rect">
            <a:avLst/>
          </a:prstGeom>
          <a:solidFill>
            <a:schemeClr val="bg1"/>
          </a:solidFill>
        </p:spPr>
        <p:txBody>
          <a:bodyPr wrap="square" lIns="0" tIns="0" rIns="0" bIns="0" rtlCol="0"/>
          <a:lstStyle/>
          <a:p>
            <a:endParaRPr sz="1092"/>
          </a:p>
        </p:txBody>
      </p:sp>
      <p:sp>
        <p:nvSpPr>
          <p:cNvPr id="14" name="object 11">
            <a:extLst>
              <a:ext uri="{FF2B5EF4-FFF2-40B4-BE49-F238E27FC236}">
                <a16:creationId xmlns:a16="http://schemas.microsoft.com/office/drawing/2014/main" id="{7526A94C-1B37-4DBA-B29F-F8E46A621D7F}"/>
              </a:ext>
            </a:extLst>
          </p:cNvPr>
          <p:cNvSpPr txBox="1"/>
          <p:nvPr/>
        </p:nvSpPr>
        <p:spPr>
          <a:xfrm>
            <a:off x="175448" y="6155258"/>
            <a:ext cx="2741852" cy="534750"/>
          </a:xfrm>
          <a:prstGeom prst="rect">
            <a:avLst/>
          </a:prstGeom>
        </p:spPr>
        <p:txBody>
          <a:bodyPr vert="horz" wrap="square" lIns="0" tIns="46978" rIns="0" bIns="0" rtlCol="0">
            <a:spAutoFit/>
          </a:bodyPr>
          <a:lstStyle/>
          <a:p>
            <a:pPr marL="7701" marR="3081">
              <a:lnSpc>
                <a:spcPts val="1922"/>
              </a:lnSpc>
              <a:spcBef>
                <a:spcPts val="370"/>
              </a:spcBef>
            </a:pPr>
            <a:r>
              <a:rPr sz="1910" u="none" spc="-30">
                <a:solidFill>
                  <a:srgbClr val="FFFFFF"/>
                </a:solidFill>
                <a:latin typeface="Humnst777 Lt BT"/>
                <a:cs typeface="Humnst777 Lt BT"/>
              </a:rPr>
              <a:t>www.epistemicinsight.com  </a:t>
            </a:r>
            <a:r>
              <a:rPr sz="1910" u="none" spc="-24">
                <a:solidFill>
                  <a:srgbClr val="FFFFFF"/>
                </a:solidFill>
                <a:latin typeface="Humnst777 Lt BT"/>
                <a:cs typeface="Humnst777 Lt BT"/>
              </a:rPr>
              <a:t>LASAR@canterbury.ac.uk</a:t>
            </a:r>
            <a:endParaRPr sz="1910" u="none">
              <a:latin typeface="Humnst777 Lt BT"/>
              <a:cs typeface="Humnst777 Lt BT"/>
            </a:endParaRPr>
          </a:p>
        </p:txBody>
      </p:sp>
      <p:pic>
        <p:nvPicPr>
          <p:cNvPr id="18" name="Picture 17">
            <a:extLst>
              <a:ext uri="{FF2B5EF4-FFF2-40B4-BE49-F238E27FC236}">
                <a16:creationId xmlns:a16="http://schemas.microsoft.com/office/drawing/2014/main" id="{7C5B0BF5-C804-4772-A4CA-A1D460545E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1512" y="6001071"/>
            <a:ext cx="2085040" cy="84730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39" y="143113"/>
            <a:ext cx="3254660" cy="686533"/>
          </a:xfrm>
          <a:prstGeom prst="rect">
            <a:avLst/>
          </a:prstGeom>
        </p:spPr>
      </p:pic>
    </p:spTree>
    <p:extLst>
      <p:ext uri="{BB962C8B-B14F-4D97-AF65-F5344CB8AC3E}">
        <p14:creationId xmlns:p14="http://schemas.microsoft.com/office/powerpoint/2010/main" val="2975127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ctr" eaLnBrk="1" hangingPunct="1">
        <a:defRPr sz="4366">
          <a:solidFill>
            <a:schemeClr val="tx1"/>
          </a:solidFill>
          <a:latin typeface="+mj-lt"/>
          <a:ea typeface="+mj-ea"/>
          <a:cs typeface="+mj-cs"/>
        </a:defRPr>
      </a:lvl1pPr>
    </p:titleStyle>
    <p:body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FB7B-9544-4684-9127-46F19EB7D38F}"/>
              </a:ext>
            </a:extLst>
          </p:cNvPr>
          <p:cNvSpPr>
            <a:spLocks noGrp="1"/>
          </p:cNvSpPr>
          <p:nvPr>
            <p:ph type="title"/>
          </p:nvPr>
        </p:nvSpPr>
        <p:spPr>
          <a:xfrm>
            <a:off x="1394362" y="1745306"/>
            <a:ext cx="9403277" cy="2853328"/>
          </a:xfrm>
        </p:spPr>
        <p:txBody>
          <a:bodyPr/>
          <a:lstStyle/>
          <a:p>
            <a:pPr>
              <a:defRPr/>
            </a:pPr>
            <a:endParaRPr lang="en-GB" dirty="0">
              <a:ea typeface="+mj-ea"/>
            </a:endParaRPr>
          </a:p>
        </p:txBody>
      </p:sp>
      <p:sp>
        <p:nvSpPr>
          <p:cNvPr id="3" name="Text Placeholder 2">
            <a:extLst>
              <a:ext uri="{FF2B5EF4-FFF2-40B4-BE49-F238E27FC236}">
                <a16:creationId xmlns:a16="http://schemas.microsoft.com/office/drawing/2014/main" id="{AE5E6058-AC7C-4823-919C-6DD70E7CB7B2}"/>
              </a:ext>
            </a:extLst>
          </p:cNvPr>
          <p:cNvSpPr>
            <a:spLocks noGrp="1"/>
          </p:cNvSpPr>
          <p:nvPr>
            <p:ph type="body" idx="1"/>
          </p:nvPr>
        </p:nvSpPr>
        <p:spPr>
          <a:xfrm>
            <a:off x="1394362" y="4598634"/>
            <a:ext cx="9403277" cy="1499827"/>
          </a:xfrm>
        </p:spPr>
        <p:txBody>
          <a:bodyPr/>
          <a:lstStyle/>
          <a:p>
            <a:pPr>
              <a:defRPr/>
            </a:pPr>
            <a:endParaRPr lang="en-GB">
              <a:ea typeface="+mn-ea"/>
            </a:endParaRPr>
          </a:p>
        </p:txBody>
      </p:sp>
      <p:pic>
        <p:nvPicPr>
          <p:cNvPr id="5124" name="Picture 3">
            <a:extLst>
              <a:ext uri="{FF2B5EF4-FFF2-40B4-BE49-F238E27FC236}">
                <a16:creationId xmlns:a16="http://schemas.microsoft.com/office/drawing/2014/main" id="{1E59CC54-CD30-4B4A-971D-5A737D5BB8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90" y="-1925"/>
            <a:ext cx="12187294" cy="68599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80C96A-476F-42B4-98A7-85522FFB8E31}"/>
              </a:ext>
            </a:extLst>
          </p:cNvPr>
          <p:cNvSpPr txBox="1"/>
          <p:nvPr/>
        </p:nvSpPr>
        <p:spPr>
          <a:xfrm>
            <a:off x="412447" y="3894421"/>
            <a:ext cx="3742828" cy="1569660"/>
          </a:xfrm>
          <a:prstGeom prst="rect">
            <a:avLst/>
          </a:prstGeom>
          <a:solidFill>
            <a:srgbClr val="E42313"/>
          </a:solidFill>
        </p:spPr>
        <p:txBody>
          <a:bodyPr wrap="square" rtlCol="0">
            <a:spAutoFit/>
          </a:bodyPr>
          <a:lstStyle/>
          <a:p>
            <a:r>
              <a:rPr lang="en-GB" sz="3200" dirty="0">
                <a:solidFill>
                  <a:schemeClr val="bg1"/>
                </a:solidFill>
              </a:rPr>
              <a:t>Thinking insightfully about climate change and science</a:t>
            </a:r>
            <a:endParaRPr lang="en-GB" sz="10100" dirty="0">
              <a:solidFill>
                <a:schemeClr val="bg1"/>
              </a:solidFill>
            </a:endParaRPr>
          </a:p>
        </p:txBody>
      </p:sp>
      <p:sp>
        <p:nvSpPr>
          <p:cNvPr id="6" name="Oval 5">
            <a:extLst>
              <a:ext uri="{FF2B5EF4-FFF2-40B4-BE49-F238E27FC236}">
                <a16:creationId xmlns:a16="http://schemas.microsoft.com/office/drawing/2014/main" id="{93AD6C69-7A8D-4421-ACEB-1478EA2745CC}"/>
              </a:ext>
            </a:extLst>
          </p:cNvPr>
          <p:cNvSpPr/>
          <p:nvPr/>
        </p:nvSpPr>
        <p:spPr>
          <a:xfrm>
            <a:off x="5295900" y="3987800"/>
            <a:ext cx="2044700" cy="2006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F5D90BA-FE0D-478B-8CE2-FF2D11FD1B70}"/>
              </a:ext>
            </a:extLst>
          </p:cNvPr>
          <p:cNvSpPr/>
          <p:nvPr/>
        </p:nvSpPr>
        <p:spPr>
          <a:xfrm>
            <a:off x="292100" y="5994400"/>
            <a:ext cx="2971800" cy="7148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DAB36A4-ED1D-47B3-865E-26809EFF7579}"/>
              </a:ext>
            </a:extLst>
          </p:cNvPr>
          <p:cNvSpPr/>
          <p:nvPr/>
        </p:nvSpPr>
        <p:spPr>
          <a:xfrm>
            <a:off x="8928102" y="5669280"/>
            <a:ext cx="3249608" cy="9180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2FD7-AA42-4D20-B4D0-2D420EB1CCF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847ED0E-0C0F-4F12-BFED-8B29F656AEDC}"/>
              </a:ext>
            </a:extLst>
          </p:cNvPr>
          <p:cNvSpPr>
            <a:spLocks noGrp="1"/>
          </p:cNvSpPr>
          <p:nvPr>
            <p:ph type="subTitle" idx="1"/>
          </p:nvPr>
        </p:nvSpPr>
        <p:spPr/>
        <p:txBody>
          <a:bodyPr/>
          <a:lstStyle/>
          <a:p>
            <a:endParaRPr lang="en-GB"/>
          </a:p>
        </p:txBody>
      </p:sp>
      <p:pic>
        <p:nvPicPr>
          <p:cNvPr id="4" name="Picture 2">
            <a:extLst>
              <a:ext uri="{FF2B5EF4-FFF2-40B4-BE49-F238E27FC236}">
                <a16:creationId xmlns:a16="http://schemas.microsoft.com/office/drawing/2014/main" id="{1B43DEEE-9B5D-4100-BBD1-1EC89DE822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01" r="6909"/>
          <a:stretch/>
        </p:blipFill>
        <p:spPr bwMode="auto">
          <a:xfrm>
            <a:off x="0" y="1066801"/>
            <a:ext cx="11861800" cy="37222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919CF4-554A-457B-9CBE-1024D627BE1D}"/>
              </a:ext>
            </a:extLst>
          </p:cNvPr>
          <p:cNvSpPr txBox="1"/>
          <p:nvPr/>
        </p:nvSpPr>
        <p:spPr>
          <a:xfrm>
            <a:off x="302150" y="4961614"/>
            <a:ext cx="10789920" cy="369332"/>
          </a:xfrm>
          <a:prstGeom prst="rect">
            <a:avLst/>
          </a:prstGeom>
          <a:noFill/>
        </p:spPr>
        <p:txBody>
          <a:bodyPr wrap="square" rtlCol="0">
            <a:spAutoFit/>
          </a:bodyPr>
          <a:lstStyle/>
          <a:p>
            <a:r>
              <a:rPr lang="en-GB" dirty="0"/>
              <a:t>The more cheese you eat, the more likely you are to die from being tangled in a bedsheet when you sleep.</a:t>
            </a:r>
          </a:p>
        </p:txBody>
      </p:sp>
      <p:sp>
        <p:nvSpPr>
          <p:cNvPr id="7" name="TextBox 6">
            <a:extLst>
              <a:ext uri="{FF2B5EF4-FFF2-40B4-BE49-F238E27FC236}">
                <a16:creationId xmlns:a16="http://schemas.microsoft.com/office/drawing/2014/main" id="{2188191C-18BF-4E8E-9886-E7F74D5B47F1}"/>
              </a:ext>
            </a:extLst>
          </p:cNvPr>
          <p:cNvSpPr txBox="1"/>
          <p:nvPr/>
        </p:nvSpPr>
        <p:spPr>
          <a:xfrm>
            <a:off x="3670300" y="-88900"/>
            <a:ext cx="8712200" cy="1200329"/>
          </a:xfrm>
          <a:prstGeom prst="rect">
            <a:avLst/>
          </a:prstGeom>
          <a:noFill/>
        </p:spPr>
        <p:txBody>
          <a:bodyPr wrap="square" rtlCol="0">
            <a:spAutoFit/>
          </a:bodyPr>
          <a:lstStyle/>
          <a:p>
            <a:r>
              <a:rPr lang="en-GB" sz="3600" dirty="0">
                <a:solidFill>
                  <a:schemeClr val="bg1"/>
                </a:solidFill>
              </a:rPr>
              <a:t>Rank your confidence on the  confidence ruler.</a:t>
            </a:r>
          </a:p>
        </p:txBody>
      </p:sp>
      <p:sp>
        <p:nvSpPr>
          <p:cNvPr id="8" name="Rectangle 7">
            <a:extLst>
              <a:ext uri="{FF2B5EF4-FFF2-40B4-BE49-F238E27FC236}">
                <a16:creationId xmlns:a16="http://schemas.microsoft.com/office/drawing/2014/main" id="{F35FF2E4-5783-4637-8371-7CDDD62DF897}"/>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D5161E9-2C90-4189-8339-36CB32036DB6}"/>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334875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427B-9705-43E0-AF1E-510F97ECDAE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7CCF0A4-ED69-4A0E-AABD-47157B8880E9}"/>
              </a:ext>
            </a:extLst>
          </p:cNvPr>
          <p:cNvSpPr>
            <a:spLocks noGrp="1"/>
          </p:cNvSpPr>
          <p:nvPr>
            <p:ph type="subTitle" idx="1"/>
          </p:nvPr>
        </p:nvSpPr>
        <p:spPr/>
        <p:txBody>
          <a:bodyPr/>
          <a:lstStyle/>
          <a:p>
            <a:endParaRPr lang="en-GB"/>
          </a:p>
        </p:txBody>
      </p:sp>
      <p:pic>
        <p:nvPicPr>
          <p:cNvPr id="4" name="Picture 2" descr="Nicholas Cage — Spurious Pool Savior? | by Hamilton Chang | Towards Data  Science">
            <a:extLst>
              <a:ext uri="{FF2B5EF4-FFF2-40B4-BE49-F238E27FC236}">
                <a16:creationId xmlns:a16="http://schemas.microsoft.com/office/drawing/2014/main" id="{87026A3F-921B-4A33-AD8F-74E5FE53FA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4"/>
          <a:stretch/>
        </p:blipFill>
        <p:spPr bwMode="auto">
          <a:xfrm>
            <a:off x="241851" y="1025717"/>
            <a:ext cx="11147423" cy="3379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2F8CE0-8BE1-4B02-8E7E-A13AE1F72FF2}"/>
              </a:ext>
            </a:extLst>
          </p:cNvPr>
          <p:cNvSpPr txBox="1"/>
          <p:nvPr/>
        </p:nvSpPr>
        <p:spPr>
          <a:xfrm>
            <a:off x="477078" y="4699221"/>
            <a:ext cx="10090205" cy="369332"/>
          </a:xfrm>
          <a:prstGeom prst="rect">
            <a:avLst/>
          </a:prstGeom>
          <a:noFill/>
        </p:spPr>
        <p:txBody>
          <a:bodyPr wrap="square" rtlCol="0">
            <a:spAutoFit/>
          </a:bodyPr>
          <a:lstStyle/>
          <a:p>
            <a:r>
              <a:rPr lang="en-GB" dirty="0"/>
              <a:t>The more films </a:t>
            </a:r>
            <a:r>
              <a:rPr lang="en-GB" dirty="0" err="1"/>
              <a:t>Nicoholas</a:t>
            </a:r>
            <a:r>
              <a:rPr lang="en-GB" dirty="0"/>
              <a:t> cage appears in each year, the more people drown in swimming pools. </a:t>
            </a:r>
          </a:p>
        </p:txBody>
      </p:sp>
      <p:sp>
        <p:nvSpPr>
          <p:cNvPr id="6" name="TextBox 5">
            <a:extLst>
              <a:ext uri="{FF2B5EF4-FFF2-40B4-BE49-F238E27FC236}">
                <a16:creationId xmlns:a16="http://schemas.microsoft.com/office/drawing/2014/main" id="{2CEB665E-8C4C-441E-B90A-7A6EE8D1D334}"/>
              </a:ext>
            </a:extLst>
          </p:cNvPr>
          <p:cNvSpPr txBox="1"/>
          <p:nvPr/>
        </p:nvSpPr>
        <p:spPr>
          <a:xfrm>
            <a:off x="3670300" y="-88900"/>
            <a:ext cx="8712200" cy="1200329"/>
          </a:xfrm>
          <a:prstGeom prst="rect">
            <a:avLst/>
          </a:prstGeom>
          <a:noFill/>
        </p:spPr>
        <p:txBody>
          <a:bodyPr wrap="square" rtlCol="0">
            <a:spAutoFit/>
          </a:bodyPr>
          <a:lstStyle/>
          <a:p>
            <a:r>
              <a:rPr lang="en-GB" sz="3600" dirty="0">
                <a:solidFill>
                  <a:schemeClr val="bg1"/>
                </a:solidFill>
              </a:rPr>
              <a:t>Rank your confidence on the  confidence ruler.</a:t>
            </a:r>
          </a:p>
        </p:txBody>
      </p:sp>
      <p:sp>
        <p:nvSpPr>
          <p:cNvPr id="7" name="Rectangle 6">
            <a:extLst>
              <a:ext uri="{FF2B5EF4-FFF2-40B4-BE49-F238E27FC236}">
                <a16:creationId xmlns:a16="http://schemas.microsoft.com/office/drawing/2014/main" id="{BE81A1A6-7B18-42CA-A6DC-823A847397FA}"/>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85D7F0B-A7B0-451D-B79E-60433C3F2BD8}"/>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254714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458B-DD26-42BF-A625-E40283448EF7}"/>
              </a:ext>
            </a:extLst>
          </p:cNvPr>
          <p:cNvSpPr>
            <a:spLocks noGrp="1"/>
          </p:cNvSpPr>
          <p:nvPr>
            <p:ph type="ctrTitle"/>
          </p:nvPr>
        </p:nvSpPr>
        <p:spPr>
          <a:xfrm>
            <a:off x="911750" y="1733164"/>
            <a:ext cx="10561982" cy="2387600"/>
          </a:xfrm>
        </p:spPr>
        <p:txBody>
          <a:bodyPr/>
          <a:lstStyle/>
          <a:p>
            <a:r>
              <a:rPr lang="en-GB" sz="4000" dirty="0"/>
              <a:t>Did you give 100% confidence for any statement? </a:t>
            </a:r>
            <a:br>
              <a:rPr lang="en-GB" sz="4000" dirty="0"/>
            </a:br>
            <a:r>
              <a:rPr lang="en-GB" sz="4000" dirty="0"/>
              <a:t>Why/ why not? </a:t>
            </a:r>
            <a:br>
              <a:rPr lang="en-GB" sz="4000" dirty="0"/>
            </a:br>
            <a:r>
              <a:rPr lang="en-GB" sz="4000" dirty="0"/>
              <a:t>What would cause you to have greater confidence</a:t>
            </a:r>
          </a:p>
        </p:txBody>
      </p:sp>
      <p:sp>
        <p:nvSpPr>
          <p:cNvPr id="4" name="Rectangle 3">
            <a:extLst>
              <a:ext uri="{FF2B5EF4-FFF2-40B4-BE49-F238E27FC236}">
                <a16:creationId xmlns:a16="http://schemas.microsoft.com/office/drawing/2014/main" id="{C619CCC9-690C-4676-A0C1-575FFDDD6CAA}"/>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3B4EECF-6EB5-4F83-B483-043E4C17DF0F}"/>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253839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73A2-E42A-4DAE-B0F0-D13E8D8780B4}"/>
              </a:ext>
            </a:extLst>
          </p:cNvPr>
          <p:cNvSpPr>
            <a:spLocks noGrp="1"/>
          </p:cNvSpPr>
          <p:nvPr>
            <p:ph type="ctrTitle"/>
          </p:nvPr>
        </p:nvSpPr>
        <p:spPr>
          <a:xfrm>
            <a:off x="2209800" y="-1658937"/>
            <a:ext cx="9144000" cy="2387600"/>
          </a:xfrm>
        </p:spPr>
        <p:txBody>
          <a:bodyPr/>
          <a:lstStyle/>
          <a:p>
            <a:r>
              <a:rPr lang="en-GB" sz="3200" dirty="0">
                <a:solidFill>
                  <a:schemeClr val="bg1"/>
                </a:solidFill>
              </a:rPr>
              <a:t>The discipline wheel</a:t>
            </a:r>
          </a:p>
        </p:txBody>
      </p:sp>
      <p:pic>
        <p:nvPicPr>
          <p:cNvPr id="4098" name="Picture 2">
            <a:extLst>
              <a:ext uri="{FF2B5EF4-FFF2-40B4-BE49-F238E27FC236}">
                <a16:creationId xmlns:a16="http://schemas.microsoft.com/office/drawing/2014/main" id="{84E942B7-55EA-4165-B488-8A1988795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6" y="1231354"/>
            <a:ext cx="6096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536F0D-7B85-48CC-B53A-D6DE7139381F}"/>
              </a:ext>
            </a:extLst>
          </p:cNvPr>
          <p:cNvSpPr txBox="1"/>
          <p:nvPr/>
        </p:nvSpPr>
        <p:spPr>
          <a:xfrm>
            <a:off x="6096001" y="1524545"/>
            <a:ext cx="6095999" cy="4154984"/>
          </a:xfrm>
          <a:prstGeom prst="rect">
            <a:avLst/>
          </a:prstGeom>
          <a:noFill/>
        </p:spPr>
        <p:txBody>
          <a:bodyPr wrap="square" rtlCol="0">
            <a:spAutoFit/>
          </a:bodyPr>
          <a:lstStyle/>
          <a:p>
            <a:r>
              <a:rPr lang="en-GB" sz="2400" dirty="0"/>
              <a:t>Big questions are questions that require more than one subject to give a complete answer. </a:t>
            </a:r>
          </a:p>
          <a:p>
            <a:endParaRPr lang="en-GB" sz="2400" dirty="0"/>
          </a:p>
          <a:p>
            <a:r>
              <a:rPr lang="en-GB" sz="2400" dirty="0"/>
              <a:t>The discipline wheel identifies the different subjects that contribute to a complete answer </a:t>
            </a:r>
          </a:p>
          <a:p>
            <a:endParaRPr lang="en-GB" sz="2400" dirty="0"/>
          </a:p>
          <a:p>
            <a:r>
              <a:rPr lang="en-GB" sz="2400" dirty="0"/>
              <a:t>Although science can tell you about the impact of the crash in the titanic, why the captain took the actions he did, the role of the media, trying to get a world record, all inform why the titanic sank. </a:t>
            </a:r>
          </a:p>
        </p:txBody>
      </p:sp>
      <p:sp>
        <p:nvSpPr>
          <p:cNvPr id="6" name="Rectangle 5">
            <a:extLst>
              <a:ext uri="{FF2B5EF4-FFF2-40B4-BE49-F238E27FC236}">
                <a16:creationId xmlns:a16="http://schemas.microsoft.com/office/drawing/2014/main" id="{009333B9-E176-48DF-A46E-C963711F7937}"/>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15542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2126-C5AC-42EC-9563-DC3673490704}"/>
              </a:ext>
            </a:extLst>
          </p:cNvPr>
          <p:cNvSpPr>
            <a:spLocks noGrp="1"/>
          </p:cNvSpPr>
          <p:nvPr>
            <p:ph type="ctrTitle"/>
          </p:nvPr>
        </p:nvSpPr>
        <p:spPr>
          <a:xfrm>
            <a:off x="7036904" y="1122363"/>
            <a:ext cx="3631096" cy="2387600"/>
          </a:xfrm>
        </p:spPr>
        <p:txBody>
          <a:bodyPr/>
          <a:lstStyle/>
          <a:p>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Climate change</a:t>
            </a:r>
          </a:p>
        </p:txBody>
      </p:sp>
      <p:sp>
        <p:nvSpPr>
          <p:cNvPr id="3" name="Subtitle 2">
            <a:extLst>
              <a:ext uri="{FF2B5EF4-FFF2-40B4-BE49-F238E27FC236}">
                <a16:creationId xmlns:a16="http://schemas.microsoft.com/office/drawing/2014/main" id="{DF506AF2-C0AF-4677-B41A-0A1A708AEE7D}"/>
              </a:ext>
            </a:extLst>
          </p:cNvPr>
          <p:cNvSpPr>
            <a:spLocks noGrp="1"/>
          </p:cNvSpPr>
          <p:nvPr>
            <p:ph type="subTitle" idx="1"/>
          </p:nvPr>
        </p:nvSpPr>
        <p:spPr>
          <a:xfrm>
            <a:off x="6466175" y="3548063"/>
            <a:ext cx="4848754" cy="1655762"/>
          </a:xfrm>
        </p:spPr>
        <p:txBody>
          <a:bodyPr/>
          <a:lstStyle/>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A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very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complex real-world problem A big question: How do we reduce emissions of climate change? </a:t>
            </a:r>
          </a:p>
        </p:txBody>
      </p:sp>
      <p:pic>
        <p:nvPicPr>
          <p:cNvPr id="5" name="Picture 4" descr="A picture containing text, bright, porcelain&#10;&#10;Description automatically generated">
            <a:extLst>
              <a:ext uri="{FF2B5EF4-FFF2-40B4-BE49-F238E27FC236}">
                <a16:creationId xmlns:a16="http://schemas.microsoft.com/office/drawing/2014/main" id="{DB5E4712-9F2B-43EE-BCF2-72ACCF3AE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9" y="955810"/>
            <a:ext cx="5075756" cy="5108305"/>
          </a:xfrm>
          <a:prstGeom prst="rect">
            <a:avLst/>
          </a:prstGeom>
        </p:spPr>
      </p:pic>
      <p:sp>
        <p:nvSpPr>
          <p:cNvPr id="4" name="TextBox 3">
            <a:extLst>
              <a:ext uri="{FF2B5EF4-FFF2-40B4-BE49-F238E27FC236}">
                <a16:creationId xmlns:a16="http://schemas.microsoft.com/office/drawing/2014/main" id="{0E655F70-6DAD-4FEB-A850-EDD85FA4E371}"/>
              </a:ext>
            </a:extLst>
          </p:cNvPr>
          <p:cNvSpPr txBox="1"/>
          <p:nvPr/>
        </p:nvSpPr>
        <p:spPr>
          <a:xfrm>
            <a:off x="3568700" y="0"/>
            <a:ext cx="8229600" cy="1077218"/>
          </a:xfrm>
          <a:prstGeom prst="rect">
            <a:avLst/>
          </a:prstGeom>
          <a:noFill/>
        </p:spPr>
        <p:txBody>
          <a:bodyPr wrap="square" rtlCol="0">
            <a:spAutoFit/>
          </a:bodyPr>
          <a:lstStyle/>
          <a:p>
            <a:r>
              <a:rPr lang="en-GB" sz="3200" dirty="0">
                <a:solidFill>
                  <a:schemeClr val="bg1"/>
                </a:solidFill>
              </a:rPr>
              <a:t>A big question: </a:t>
            </a:r>
            <a:r>
              <a:rPr lang="en-GB" sz="3200" dirty="0">
                <a:solidFill>
                  <a:schemeClr val="bg1"/>
                </a:solidFill>
                <a:latin typeface="Tahoma" panose="020B0604030504040204" pitchFamily="34" charset="0"/>
                <a:ea typeface="Tahoma" panose="020B0604030504040204" pitchFamily="34" charset="0"/>
                <a:cs typeface="Tahoma" panose="020B0604030504040204" pitchFamily="34" charset="0"/>
              </a:rPr>
              <a:t>How do we reduce emissions of climate change? </a:t>
            </a:r>
            <a:endParaRPr lang="en-GB" sz="3200" dirty="0">
              <a:solidFill>
                <a:schemeClr val="bg1"/>
              </a:solidFill>
            </a:endParaRPr>
          </a:p>
        </p:txBody>
      </p:sp>
      <p:sp>
        <p:nvSpPr>
          <p:cNvPr id="6" name="Rectangle 5">
            <a:extLst>
              <a:ext uri="{FF2B5EF4-FFF2-40B4-BE49-F238E27FC236}">
                <a16:creationId xmlns:a16="http://schemas.microsoft.com/office/drawing/2014/main" id="{51DFAAE8-6AE1-47FB-A91D-D2052D968C26}"/>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DE2CF3C-C8A4-4075-8A86-F65CDD2A33EE}"/>
              </a:ext>
            </a:extLst>
          </p:cNvPr>
          <p:cNvSpPr/>
          <p:nvPr/>
        </p:nvSpPr>
        <p:spPr>
          <a:xfrm>
            <a:off x="-1" y="6109260"/>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350016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C9D88C-E374-4C80-8CB8-D00B19077031}"/>
              </a:ext>
            </a:extLst>
          </p:cNvPr>
          <p:cNvSpPr>
            <a:spLocks noGrp="1"/>
          </p:cNvSpPr>
          <p:nvPr>
            <p:ph type="body" idx="1"/>
          </p:nvPr>
        </p:nvSpPr>
        <p:spPr>
          <a:xfrm>
            <a:off x="240196" y="1377607"/>
            <a:ext cx="5524500" cy="4555200"/>
          </a:xfrm>
        </p:spPr>
        <p:txBody>
          <a:bodyPr/>
          <a:lstStyle/>
          <a:p>
            <a:pPr marL="152388" indent="0">
              <a:buNone/>
            </a:pPr>
            <a:r>
              <a:rPr lang="en-GB" b="1" i="1" dirty="0">
                <a:solidFill>
                  <a:srgbClr val="FF0000"/>
                </a:solidFill>
              </a:rPr>
              <a:t>How can we reduce emissions of greenhouse gases?</a:t>
            </a:r>
          </a:p>
          <a:p>
            <a:pPr marL="152388" indent="0">
              <a:buNone/>
            </a:pPr>
            <a:endParaRPr lang="en-GB" dirty="0"/>
          </a:p>
          <a:p>
            <a:pPr marL="152388" indent="0">
              <a:buNone/>
            </a:pPr>
            <a:endParaRPr lang="en-GB" dirty="0"/>
          </a:p>
          <a:p>
            <a:pPr marL="152388" indent="0">
              <a:buNone/>
            </a:pPr>
            <a:r>
              <a:rPr lang="en-GB" dirty="0">
                <a:solidFill>
                  <a:srgbClr val="FF0000"/>
                </a:solidFill>
              </a:rPr>
              <a:t>You are going to imagine you are the chair of the Climate Change Committee, the group who advise the government on their climate policies</a:t>
            </a:r>
          </a:p>
        </p:txBody>
      </p:sp>
      <p:pic>
        <p:nvPicPr>
          <p:cNvPr id="1026" name="Picture 2" descr="Image result for climate change committee">
            <a:extLst>
              <a:ext uri="{FF2B5EF4-FFF2-40B4-BE49-F238E27FC236}">
                <a16:creationId xmlns:a16="http://schemas.microsoft.com/office/drawing/2014/main" id="{3CCB4D22-1E37-42B5-9F51-E6D811123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4025"/>
            <a:ext cx="5524500" cy="34099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1014B1D-4765-4E44-97DA-0A55CF20F544}"/>
              </a:ext>
            </a:extLst>
          </p:cNvPr>
          <p:cNvSpPr>
            <a:spLocks noGrp="1"/>
          </p:cNvSpPr>
          <p:nvPr>
            <p:ph type="title"/>
          </p:nvPr>
        </p:nvSpPr>
        <p:spPr>
          <a:xfrm>
            <a:off x="3508375" y="55563"/>
            <a:ext cx="8356600" cy="1109662"/>
          </a:xfrm>
        </p:spPr>
        <p:txBody>
          <a:bodyPr>
            <a:noAutofit/>
          </a:bodyPr>
          <a:lstStyle/>
          <a:p>
            <a:r>
              <a:rPr lang="en-GB" sz="2800" dirty="0"/>
              <a:t>A big </a:t>
            </a:r>
            <a:r>
              <a:rPr lang="en-GB" sz="2800" dirty="0" err="1"/>
              <a:t>question:</a:t>
            </a:r>
            <a:r>
              <a:rPr lang="en-GB" sz="2800" b="1" i="1" dirty="0" err="1"/>
              <a:t>How</a:t>
            </a:r>
            <a:r>
              <a:rPr lang="en-GB" sz="2800" b="1" i="1" dirty="0"/>
              <a:t> can we reduce emissions of greenhouse gases?</a:t>
            </a:r>
            <a:endParaRPr lang="en-GB" sz="2800" dirty="0"/>
          </a:p>
        </p:txBody>
      </p:sp>
      <p:sp>
        <p:nvSpPr>
          <p:cNvPr id="6" name="Rectangle 5">
            <a:extLst>
              <a:ext uri="{FF2B5EF4-FFF2-40B4-BE49-F238E27FC236}">
                <a16:creationId xmlns:a16="http://schemas.microsoft.com/office/drawing/2014/main" id="{C7197A27-33C2-497B-B8C9-F192D013B001}"/>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2ABB39E-7925-41FF-9644-207BB80D3FFD}"/>
              </a:ext>
            </a:extLst>
          </p:cNvPr>
          <p:cNvSpPr/>
          <p:nvPr/>
        </p:nvSpPr>
        <p:spPr>
          <a:xfrm>
            <a:off x="-1" y="6080668"/>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0E1070-2870-4803-840F-7B4B90E13E9C}"/>
              </a:ext>
            </a:extLst>
          </p:cNvPr>
          <p:cNvSpPr/>
          <p:nvPr/>
        </p:nvSpPr>
        <p:spPr>
          <a:xfrm>
            <a:off x="-2" y="6080668"/>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77094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8229-6465-4400-92B2-6286F7CC4EF3}"/>
              </a:ext>
            </a:extLst>
          </p:cNvPr>
          <p:cNvSpPr>
            <a:spLocks noGrp="1"/>
          </p:cNvSpPr>
          <p:nvPr>
            <p:ph type="title"/>
          </p:nvPr>
        </p:nvSpPr>
        <p:spPr/>
        <p:txBody>
          <a:bodyPr>
            <a:normAutofit fontScale="90000"/>
          </a:bodyPr>
          <a:lstStyle/>
          <a:p>
            <a:endParaRPr lang="en-GB"/>
          </a:p>
        </p:txBody>
      </p:sp>
      <p:sp>
        <p:nvSpPr>
          <p:cNvPr id="5" name="Text Placeholder 2">
            <a:extLst>
              <a:ext uri="{FF2B5EF4-FFF2-40B4-BE49-F238E27FC236}">
                <a16:creationId xmlns:a16="http://schemas.microsoft.com/office/drawing/2014/main" id="{FA0100B5-60C9-4836-87FB-67E500732722}"/>
              </a:ext>
            </a:extLst>
          </p:cNvPr>
          <p:cNvSpPr>
            <a:spLocks noGrp="1"/>
          </p:cNvSpPr>
          <p:nvPr>
            <p:ph type="body" idx="1"/>
          </p:nvPr>
        </p:nvSpPr>
        <p:spPr>
          <a:xfrm>
            <a:off x="572326" y="1534483"/>
            <a:ext cx="6056912" cy="4109627"/>
          </a:xfrm>
        </p:spPr>
        <p:txBody>
          <a:bodyPr>
            <a:normAutofit fontScale="92500" lnSpcReduction="20000"/>
          </a:bodyPr>
          <a:lstStyle/>
          <a:p>
            <a:pPr marL="0" indent="0">
              <a:buNone/>
            </a:pPr>
            <a:r>
              <a:rPr lang="en-GB" sz="3517" b="1" i="1" dirty="0"/>
              <a:t>How can we reduce emissions of greenhouse gases?</a:t>
            </a:r>
          </a:p>
          <a:p>
            <a:pPr marL="554492" indent="-554492">
              <a:buAutoNum type="arabicParenR"/>
            </a:pPr>
            <a:endParaRPr lang="en-GB" b="1" i="1" dirty="0"/>
          </a:p>
          <a:p>
            <a:pPr marL="0" indent="0">
              <a:buNone/>
            </a:pPr>
            <a:r>
              <a:rPr lang="en-GB" b="1" dirty="0"/>
              <a:t>‘Unpack’ the question!</a:t>
            </a:r>
          </a:p>
          <a:p>
            <a:pPr marL="0" indent="0">
              <a:buNone/>
            </a:pPr>
            <a:endParaRPr lang="en-GB" b="1" dirty="0"/>
          </a:p>
          <a:p>
            <a:pPr marL="0" indent="0">
              <a:buNone/>
            </a:pPr>
            <a:r>
              <a:rPr lang="en-GB" b="1" dirty="0"/>
              <a:t>Make a short list of some issues and questions that should go on the agenda for your meeting</a:t>
            </a:r>
          </a:p>
        </p:txBody>
      </p:sp>
      <p:pic>
        <p:nvPicPr>
          <p:cNvPr id="1026" name="Picture 2" descr="Image result for unpack cartoon image free">
            <a:extLst>
              <a:ext uri="{FF2B5EF4-FFF2-40B4-BE49-F238E27FC236}">
                <a16:creationId xmlns:a16="http://schemas.microsoft.com/office/drawing/2014/main" id="{060310B3-088F-4A79-B00B-EDFC151E9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228" y="1739529"/>
            <a:ext cx="4620775" cy="3378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7A50971-97E4-407F-80F8-7FD2BD03C828}"/>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B29F48-D870-4EE3-9ABD-7120FC2813AB}"/>
              </a:ext>
            </a:extLst>
          </p:cNvPr>
          <p:cNvSpPr/>
          <p:nvPr/>
        </p:nvSpPr>
        <p:spPr>
          <a:xfrm>
            <a:off x="113212"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ABF8BDF-D799-4EAE-9D0A-5510C66FAE58}"/>
              </a:ext>
            </a:extLst>
          </p:cNvPr>
          <p:cNvSpPr/>
          <p:nvPr/>
        </p:nvSpPr>
        <p:spPr>
          <a:xfrm>
            <a:off x="-1" y="6064502"/>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115912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7616" y="1673106"/>
            <a:ext cx="6746331" cy="3973866"/>
          </a:xfrm>
        </p:spPr>
        <p:txBody>
          <a:bodyPr>
            <a:normAutofit/>
          </a:bodyPr>
          <a:lstStyle/>
          <a:p>
            <a:pPr marL="0" indent="0">
              <a:buNone/>
            </a:pPr>
            <a:r>
              <a:rPr lang="en-GB" b="1" dirty="0"/>
              <a:t>Now, looking at your list  consider:</a:t>
            </a:r>
          </a:p>
          <a:p>
            <a:pPr marL="0" indent="0">
              <a:buNone/>
            </a:pPr>
            <a:endParaRPr lang="en-GB" b="1" dirty="0"/>
          </a:p>
          <a:p>
            <a:pPr marL="0" indent="0">
              <a:buNone/>
            </a:pPr>
            <a:r>
              <a:rPr lang="en-GB" b="1" dirty="0"/>
              <a:t>Which discipline’s experts would you invite to your committee to address these questions and issues?</a:t>
            </a:r>
          </a:p>
        </p:txBody>
      </p:sp>
      <p:sp>
        <p:nvSpPr>
          <p:cNvPr id="5" name="Title 4">
            <a:extLst>
              <a:ext uri="{FF2B5EF4-FFF2-40B4-BE49-F238E27FC236}">
                <a16:creationId xmlns:a16="http://schemas.microsoft.com/office/drawing/2014/main" id="{9B4795C7-DB61-46C2-BAB4-35272DDA10A7}"/>
              </a:ext>
            </a:extLst>
          </p:cNvPr>
          <p:cNvSpPr>
            <a:spLocks noGrp="1"/>
          </p:cNvSpPr>
          <p:nvPr>
            <p:ph type="title"/>
          </p:nvPr>
        </p:nvSpPr>
        <p:spPr/>
        <p:txBody>
          <a:bodyPr>
            <a:noAutofit/>
          </a:bodyPr>
          <a:lstStyle/>
          <a:p>
            <a:r>
              <a:rPr lang="en-GB" sz="3200" dirty="0"/>
              <a:t>Which disciplines help answer my big question?</a:t>
            </a:r>
          </a:p>
        </p:txBody>
      </p:sp>
      <p:sp>
        <p:nvSpPr>
          <p:cNvPr id="7" name="Text Placeholder 2">
            <a:extLst>
              <a:ext uri="{FF2B5EF4-FFF2-40B4-BE49-F238E27FC236}">
                <a16:creationId xmlns:a16="http://schemas.microsoft.com/office/drawing/2014/main" id="{870EB5D5-9DAD-4BA7-98E6-C38FBE12248A}"/>
              </a:ext>
            </a:extLst>
          </p:cNvPr>
          <p:cNvSpPr txBox="1">
            <a:spLocks/>
          </p:cNvSpPr>
          <p:nvPr/>
        </p:nvSpPr>
        <p:spPr>
          <a:xfrm>
            <a:off x="7075260" y="1339463"/>
            <a:ext cx="5002695" cy="4307509"/>
          </a:xfrm>
          <a:prstGeom prst="rect">
            <a:avLst/>
          </a:prstGeom>
        </p:spPr>
        <p:txBody>
          <a:bodyPr spcFirstLastPara="1" wrap="square" lIns="91425" tIns="91425" rIns="91425" bIns="91425" anchor="t" anchorCtr="0">
            <a:normAutofit fontScale="92500" lnSpcReduction="10000"/>
          </a:bodyPr>
          <a:lstStyle>
            <a:lvl1pPr marL="609553" lvl="0" indent="-457165" eaLnBrk="1" hangingPunct="1">
              <a:spcBef>
                <a:spcPts val="0"/>
              </a:spcBef>
              <a:spcAft>
                <a:spcPts val="0"/>
              </a:spcAft>
              <a:buSzPts val="1800"/>
              <a:buChar char="●"/>
              <a:defRPr sz="2668">
                <a:latin typeface="Tahoma" panose="020B0604030504040204" pitchFamily="34" charset="0"/>
                <a:ea typeface="Tahoma" panose="020B0604030504040204" pitchFamily="34" charset="0"/>
                <a:cs typeface="Tahoma" panose="020B0604030504040204" pitchFamily="34" charset="0"/>
              </a:defRPr>
            </a:lvl1pPr>
            <a:lvl2pPr marL="1219107" lvl="1" indent="-423301" eaLnBrk="1" hangingPunct="1">
              <a:spcBef>
                <a:spcPts val="2133"/>
              </a:spcBef>
              <a:spcAft>
                <a:spcPts val="0"/>
              </a:spcAft>
              <a:buSzPts val="1400"/>
              <a:buChar char="○"/>
              <a:defRPr>
                <a:latin typeface="+mn-lt"/>
                <a:ea typeface="+mn-ea"/>
                <a:cs typeface="+mn-cs"/>
              </a:defRPr>
            </a:lvl2pPr>
            <a:lvl3pPr marL="1828660" lvl="2" indent="-423301" eaLnBrk="1" hangingPunct="1">
              <a:spcBef>
                <a:spcPts val="2133"/>
              </a:spcBef>
              <a:spcAft>
                <a:spcPts val="0"/>
              </a:spcAft>
              <a:buSzPts val="1400"/>
              <a:buChar char="■"/>
              <a:defRPr>
                <a:latin typeface="+mn-lt"/>
                <a:ea typeface="+mn-ea"/>
                <a:cs typeface="+mn-cs"/>
              </a:defRPr>
            </a:lvl3pPr>
            <a:lvl4pPr marL="2438213" lvl="3" indent="-423301" eaLnBrk="1" hangingPunct="1">
              <a:spcBef>
                <a:spcPts val="2133"/>
              </a:spcBef>
              <a:spcAft>
                <a:spcPts val="0"/>
              </a:spcAft>
              <a:buSzPts val="1400"/>
              <a:buChar char="●"/>
              <a:defRPr>
                <a:latin typeface="+mn-lt"/>
                <a:ea typeface="+mn-ea"/>
                <a:cs typeface="+mn-cs"/>
              </a:defRPr>
            </a:lvl4pPr>
            <a:lvl5pPr marL="3047766" lvl="4" indent="-423301" eaLnBrk="1" hangingPunct="1">
              <a:spcBef>
                <a:spcPts val="2133"/>
              </a:spcBef>
              <a:spcAft>
                <a:spcPts val="0"/>
              </a:spcAft>
              <a:buSzPts val="1400"/>
              <a:buChar char="○"/>
              <a:defRPr>
                <a:latin typeface="+mn-lt"/>
                <a:ea typeface="+mn-ea"/>
                <a:cs typeface="+mn-cs"/>
              </a:defRPr>
            </a:lvl5pPr>
            <a:lvl6pPr marL="3657320" lvl="5" indent="-423301" eaLnBrk="1" hangingPunct="1">
              <a:spcBef>
                <a:spcPts val="2133"/>
              </a:spcBef>
              <a:spcAft>
                <a:spcPts val="0"/>
              </a:spcAft>
              <a:buSzPts val="1400"/>
              <a:buChar char="■"/>
              <a:defRPr>
                <a:latin typeface="+mn-lt"/>
                <a:ea typeface="+mn-ea"/>
                <a:cs typeface="+mn-cs"/>
              </a:defRPr>
            </a:lvl6pPr>
            <a:lvl7pPr marL="4266872" lvl="6" indent="-423301" eaLnBrk="1" hangingPunct="1">
              <a:spcBef>
                <a:spcPts val="2133"/>
              </a:spcBef>
              <a:spcAft>
                <a:spcPts val="0"/>
              </a:spcAft>
              <a:buSzPts val="1400"/>
              <a:buChar char="●"/>
              <a:defRPr>
                <a:latin typeface="+mn-lt"/>
                <a:ea typeface="+mn-ea"/>
                <a:cs typeface="+mn-cs"/>
              </a:defRPr>
            </a:lvl7pPr>
            <a:lvl8pPr marL="4876426" lvl="7" indent="-423301" eaLnBrk="1" hangingPunct="1">
              <a:spcBef>
                <a:spcPts val="2133"/>
              </a:spcBef>
              <a:spcAft>
                <a:spcPts val="0"/>
              </a:spcAft>
              <a:buSzPts val="1400"/>
              <a:buChar char="○"/>
              <a:defRPr>
                <a:latin typeface="+mn-lt"/>
                <a:ea typeface="+mn-ea"/>
                <a:cs typeface="+mn-cs"/>
              </a:defRPr>
            </a:lvl8pPr>
            <a:lvl9pPr marL="5485979" lvl="8" indent="-423301" eaLnBrk="1" hangingPunct="1">
              <a:spcBef>
                <a:spcPts val="2133"/>
              </a:spcBef>
              <a:spcAft>
                <a:spcPts val="2133"/>
              </a:spcAft>
              <a:buSzPts val="1400"/>
              <a:buChar char="■"/>
              <a:defRPr>
                <a:latin typeface="+mn-lt"/>
                <a:ea typeface="+mn-ea"/>
                <a:cs typeface="+mn-cs"/>
              </a:defRPr>
            </a:lvl9pPr>
          </a:lstStyle>
          <a:p>
            <a:pPr marL="0" indent="0">
              <a:buFontTx/>
              <a:buNone/>
            </a:pPr>
            <a:r>
              <a:rPr lang="en-GB" b="1" kern="0" dirty="0">
                <a:solidFill>
                  <a:sysClr val="windowText" lastClr="000000"/>
                </a:solidFill>
              </a:rPr>
              <a:t>Suggested disciplines for wheel</a:t>
            </a:r>
          </a:p>
          <a:p>
            <a:pPr marL="0" indent="0">
              <a:buFontTx/>
              <a:buNone/>
            </a:pPr>
            <a:r>
              <a:rPr lang="en-GB" kern="0" dirty="0">
                <a:solidFill>
                  <a:sysClr val="windowText" lastClr="000000"/>
                </a:solidFill>
              </a:rPr>
              <a:t>Science</a:t>
            </a:r>
          </a:p>
          <a:p>
            <a:pPr marL="0" indent="0">
              <a:buFontTx/>
              <a:buNone/>
            </a:pPr>
            <a:r>
              <a:rPr lang="en-GB" kern="0" dirty="0">
                <a:solidFill>
                  <a:sysClr val="windowText" lastClr="000000"/>
                </a:solidFill>
              </a:rPr>
              <a:t>Economics</a:t>
            </a:r>
          </a:p>
          <a:p>
            <a:pPr marL="0" indent="0">
              <a:buFontTx/>
              <a:buNone/>
            </a:pPr>
            <a:r>
              <a:rPr lang="en-GB" kern="0" dirty="0">
                <a:solidFill>
                  <a:sysClr val="windowText" lastClr="000000"/>
                </a:solidFill>
              </a:rPr>
              <a:t>The arts</a:t>
            </a:r>
          </a:p>
          <a:p>
            <a:pPr marL="0" indent="0">
              <a:buFontTx/>
              <a:buNone/>
            </a:pPr>
            <a:r>
              <a:rPr lang="en-GB" kern="0" dirty="0">
                <a:solidFill>
                  <a:sysClr val="windowText" lastClr="000000"/>
                </a:solidFill>
              </a:rPr>
              <a:t>Ethics</a:t>
            </a:r>
          </a:p>
          <a:p>
            <a:pPr marL="0" indent="0">
              <a:buFontTx/>
              <a:buNone/>
            </a:pPr>
            <a:r>
              <a:rPr lang="en-GB" kern="0" dirty="0">
                <a:solidFill>
                  <a:sysClr val="windowText" lastClr="000000"/>
                </a:solidFill>
              </a:rPr>
              <a:t>Design and Technology</a:t>
            </a:r>
          </a:p>
          <a:p>
            <a:pPr marL="0" indent="0">
              <a:buFontTx/>
              <a:buNone/>
            </a:pPr>
            <a:r>
              <a:rPr lang="en-GB" kern="0" dirty="0">
                <a:solidFill>
                  <a:sysClr val="windowText" lastClr="000000"/>
                </a:solidFill>
              </a:rPr>
              <a:t>Geography</a:t>
            </a:r>
          </a:p>
          <a:p>
            <a:pPr marL="0" indent="0">
              <a:buFontTx/>
              <a:buNone/>
            </a:pPr>
            <a:r>
              <a:rPr lang="en-GB" kern="0" dirty="0">
                <a:solidFill>
                  <a:sysClr val="windowText" lastClr="000000"/>
                </a:solidFill>
              </a:rPr>
              <a:t>Psychology</a:t>
            </a:r>
          </a:p>
          <a:p>
            <a:pPr marL="0" indent="0">
              <a:buFontTx/>
              <a:buNone/>
            </a:pPr>
            <a:r>
              <a:rPr lang="en-GB" kern="0" dirty="0">
                <a:solidFill>
                  <a:sysClr val="windowText" lastClr="000000"/>
                </a:solidFill>
              </a:rPr>
              <a:t>Sociology</a:t>
            </a:r>
          </a:p>
          <a:p>
            <a:pPr marL="0" indent="0">
              <a:buFontTx/>
              <a:buNone/>
            </a:pPr>
            <a:r>
              <a:rPr lang="en-GB" kern="0" dirty="0">
                <a:solidFill>
                  <a:sysClr val="windowText" lastClr="000000"/>
                </a:solidFill>
              </a:rPr>
              <a:t>Religious studies</a:t>
            </a:r>
          </a:p>
          <a:p>
            <a:pPr marL="0" indent="0">
              <a:buFontTx/>
              <a:buNone/>
            </a:pPr>
            <a:r>
              <a:rPr lang="en-GB" kern="0" dirty="0">
                <a:solidFill>
                  <a:sysClr val="windowText" lastClr="000000"/>
                </a:solidFill>
              </a:rPr>
              <a:t>Business studies</a:t>
            </a:r>
          </a:p>
          <a:p>
            <a:pPr marL="0" indent="0">
              <a:buFontTx/>
              <a:buNone/>
            </a:pPr>
            <a:endParaRPr lang="en-GB" kern="0" dirty="0">
              <a:solidFill>
                <a:sysClr val="windowText" lastClr="000000"/>
              </a:solidFill>
            </a:endParaRPr>
          </a:p>
          <a:p>
            <a:pPr marL="0" indent="0">
              <a:buFontTx/>
              <a:buNone/>
            </a:pPr>
            <a:endParaRPr lang="en-GB" kern="0" dirty="0">
              <a:solidFill>
                <a:sysClr val="windowText" lastClr="000000"/>
              </a:solidFill>
            </a:endParaRPr>
          </a:p>
        </p:txBody>
      </p:sp>
      <p:sp>
        <p:nvSpPr>
          <p:cNvPr id="6" name="Rectangle 5">
            <a:extLst>
              <a:ext uri="{FF2B5EF4-FFF2-40B4-BE49-F238E27FC236}">
                <a16:creationId xmlns:a16="http://schemas.microsoft.com/office/drawing/2014/main" id="{C8691EA3-7FE9-4C84-9381-2957AC5F3283}"/>
              </a:ext>
            </a:extLst>
          </p:cNvPr>
          <p:cNvSpPr/>
          <p:nvPr/>
        </p:nvSpPr>
        <p:spPr>
          <a:xfrm>
            <a:off x="227616" y="6126480"/>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15F3EC-FF81-44BE-B3B8-C43296D50B79}"/>
              </a:ext>
            </a:extLst>
          </p:cNvPr>
          <p:cNvSpPr/>
          <p:nvPr/>
        </p:nvSpPr>
        <p:spPr>
          <a:xfrm>
            <a:off x="113211"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33649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1184-095C-4793-8D2C-36134BEDB394}"/>
              </a:ext>
            </a:extLst>
          </p:cNvPr>
          <p:cNvSpPr>
            <a:spLocks noGrp="1"/>
          </p:cNvSpPr>
          <p:nvPr>
            <p:ph type="title"/>
          </p:nvPr>
        </p:nvSpPr>
        <p:spPr>
          <a:xfrm>
            <a:off x="3460906" y="138623"/>
            <a:ext cx="8225557" cy="933782"/>
          </a:xfrm>
        </p:spPr>
        <p:txBody>
          <a:bodyPr>
            <a:noAutofit/>
          </a:bodyPr>
          <a:lstStyle/>
          <a:p>
            <a:r>
              <a:rPr lang="en-GB" sz="3600" dirty="0"/>
              <a:t>Construct your discipline wheel. Which subjects do you include and why?</a:t>
            </a:r>
          </a:p>
        </p:txBody>
      </p:sp>
      <p:sp>
        <p:nvSpPr>
          <p:cNvPr id="3" name="Text Placeholder 2">
            <a:extLst>
              <a:ext uri="{FF2B5EF4-FFF2-40B4-BE49-F238E27FC236}">
                <a16:creationId xmlns:a16="http://schemas.microsoft.com/office/drawing/2014/main" id="{0165B50E-861B-43F6-A9F4-98A3F3CBC4FC}"/>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AC46558B-AB40-491E-8429-761681A35EDC}"/>
              </a:ext>
            </a:extLst>
          </p:cNvPr>
          <p:cNvPicPr>
            <a:picLocks noChangeAspect="1"/>
          </p:cNvPicPr>
          <p:nvPr/>
        </p:nvPicPr>
        <p:blipFill rotWithShape="1">
          <a:blip r:embed="rId3"/>
          <a:srcRect l="29383" t="17592" r="30247" b="18333"/>
          <a:stretch/>
        </p:blipFill>
        <p:spPr>
          <a:xfrm>
            <a:off x="419100" y="1082323"/>
            <a:ext cx="4445000" cy="4703272"/>
          </a:xfrm>
          <a:prstGeom prst="rect">
            <a:avLst/>
          </a:prstGeom>
        </p:spPr>
      </p:pic>
      <p:sp>
        <p:nvSpPr>
          <p:cNvPr id="6" name="TextBox 5">
            <a:extLst>
              <a:ext uri="{FF2B5EF4-FFF2-40B4-BE49-F238E27FC236}">
                <a16:creationId xmlns:a16="http://schemas.microsoft.com/office/drawing/2014/main" id="{432B10F4-7CF7-497B-9205-FDF19FDF7553}"/>
              </a:ext>
            </a:extLst>
          </p:cNvPr>
          <p:cNvSpPr txBox="1"/>
          <p:nvPr/>
        </p:nvSpPr>
        <p:spPr>
          <a:xfrm>
            <a:off x="5308600" y="1536700"/>
            <a:ext cx="6299200" cy="3046988"/>
          </a:xfrm>
          <a:prstGeom prst="rect">
            <a:avLst/>
          </a:prstGeom>
          <a:noFill/>
        </p:spPr>
        <p:txBody>
          <a:bodyPr wrap="square" rtlCol="0">
            <a:spAutoFit/>
          </a:bodyPr>
          <a:lstStyle/>
          <a:p>
            <a:r>
              <a:rPr lang="en-GB" sz="3200" dirty="0"/>
              <a:t>Big question:  How do we reduce emissions of greenhouse gasses. </a:t>
            </a:r>
          </a:p>
          <a:p>
            <a:endParaRPr lang="en-GB" sz="3200" dirty="0"/>
          </a:p>
          <a:p>
            <a:r>
              <a:rPr lang="en-GB" sz="3200" dirty="0"/>
              <a:t>Put this big question on the sticky note and list the disciplines you wish to include in the surrounding boxes. </a:t>
            </a:r>
          </a:p>
        </p:txBody>
      </p:sp>
      <p:sp>
        <p:nvSpPr>
          <p:cNvPr id="7" name="Rectangle 6">
            <a:extLst>
              <a:ext uri="{FF2B5EF4-FFF2-40B4-BE49-F238E27FC236}">
                <a16:creationId xmlns:a16="http://schemas.microsoft.com/office/drawing/2014/main" id="{85274D19-F608-4FAE-B15E-0461C300EB57}"/>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186D3A-8D6E-4982-933F-DD01B17BFABD}"/>
              </a:ext>
            </a:extLst>
          </p:cNvPr>
          <p:cNvSpPr/>
          <p:nvPr/>
        </p:nvSpPr>
        <p:spPr>
          <a:xfrm>
            <a:off x="1" y="6093356"/>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List the different disciplines that inform an example big question</a:t>
            </a:r>
          </a:p>
        </p:txBody>
      </p:sp>
    </p:spTree>
    <p:extLst>
      <p:ext uri="{BB962C8B-B14F-4D97-AF65-F5344CB8AC3E}">
        <p14:creationId xmlns:p14="http://schemas.microsoft.com/office/powerpoint/2010/main" val="19900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1E58-DCAA-4D69-A377-BEB642FAC782}"/>
              </a:ext>
            </a:extLst>
          </p:cNvPr>
          <p:cNvSpPr>
            <a:spLocks noGrp="1"/>
          </p:cNvSpPr>
          <p:nvPr>
            <p:ph type="title"/>
          </p:nvPr>
        </p:nvSpPr>
        <p:spPr/>
        <p:txBody>
          <a:bodyPr>
            <a:normAutofit/>
          </a:bodyPr>
          <a:lstStyle/>
          <a:p>
            <a:r>
              <a:rPr lang="en-GB" sz="2800" dirty="0"/>
              <a:t>Rank your disciplines by importance</a:t>
            </a:r>
          </a:p>
        </p:txBody>
      </p:sp>
      <p:sp>
        <p:nvSpPr>
          <p:cNvPr id="3" name="Text Placeholder 2">
            <a:extLst>
              <a:ext uri="{FF2B5EF4-FFF2-40B4-BE49-F238E27FC236}">
                <a16:creationId xmlns:a16="http://schemas.microsoft.com/office/drawing/2014/main" id="{814848EB-3F00-4004-B681-9063AD211A60}"/>
              </a:ext>
            </a:extLst>
          </p:cNvPr>
          <p:cNvSpPr>
            <a:spLocks noGrp="1"/>
          </p:cNvSpPr>
          <p:nvPr>
            <p:ph type="body" idx="1"/>
          </p:nvPr>
        </p:nvSpPr>
        <p:spPr>
          <a:xfrm>
            <a:off x="482529" y="1497613"/>
            <a:ext cx="10845871" cy="4020074"/>
          </a:xfrm>
        </p:spPr>
        <p:txBody>
          <a:bodyPr/>
          <a:lstStyle/>
          <a:p>
            <a:pPr marL="0" indent="0">
              <a:buNone/>
            </a:pPr>
            <a:r>
              <a:rPr lang="en-GB" dirty="0"/>
              <a:t>Now, having considered all this, </a:t>
            </a:r>
            <a:r>
              <a:rPr lang="en-GB" b="1" dirty="0"/>
              <a:t>rank the disciplines in order of importance for answering the overall question.</a:t>
            </a:r>
          </a:p>
          <a:p>
            <a:pPr marL="0" indent="0">
              <a:buNone/>
            </a:pPr>
            <a:r>
              <a:rPr lang="en-GB" b="1" dirty="0"/>
              <a:t> </a:t>
            </a:r>
            <a:endParaRPr lang="en-GB" dirty="0"/>
          </a:p>
          <a:p>
            <a:pPr marL="0" indent="0">
              <a:buNone/>
            </a:pPr>
            <a:r>
              <a:rPr lang="en-GB" b="1" i="1" dirty="0"/>
              <a:t>How can we reduce emissions of greenhouse gases?</a:t>
            </a:r>
          </a:p>
          <a:p>
            <a:pPr marL="0" indent="0">
              <a:buNone/>
            </a:pPr>
            <a:endParaRPr lang="en-GB" b="1" i="1" dirty="0"/>
          </a:p>
          <a:p>
            <a:pPr marL="0" indent="0">
              <a:buNone/>
            </a:pPr>
            <a:r>
              <a:rPr lang="en-GB" b="1" i="1" dirty="0"/>
              <a:t>Did each group decide on the same ranking? Is there a correct answer?</a:t>
            </a:r>
          </a:p>
          <a:p>
            <a:pPr marL="0" indent="0">
              <a:buNone/>
            </a:pPr>
            <a:endParaRPr lang="en-GB" sz="2911" dirty="0"/>
          </a:p>
        </p:txBody>
      </p:sp>
      <p:sp>
        <p:nvSpPr>
          <p:cNvPr id="4" name="Rectangle 3">
            <a:extLst>
              <a:ext uri="{FF2B5EF4-FFF2-40B4-BE49-F238E27FC236}">
                <a16:creationId xmlns:a16="http://schemas.microsoft.com/office/drawing/2014/main" id="{54A91713-883B-457F-8CFE-170A1A78141E}"/>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Explain the strength and limitations of science</a:t>
            </a:r>
          </a:p>
        </p:txBody>
      </p:sp>
    </p:spTree>
    <p:extLst>
      <p:ext uri="{BB962C8B-B14F-4D97-AF65-F5344CB8AC3E}">
        <p14:creationId xmlns:p14="http://schemas.microsoft.com/office/powerpoint/2010/main" val="91696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BC11-9AD9-40F8-A113-B6C33F3EF8A0}"/>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C6C3390A-6DDF-4B9D-9EC9-3532728A915D}"/>
              </a:ext>
            </a:extLst>
          </p:cNvPr>
          <p:cNvSpPr>
            <a:spLocks noGrp="1"/>
          </p:cNvSpPr>
          <p:nvPr>
            <p:ph type="body" idx="1"/>
          </p:nvPr>
        </p:nvSpPr>
        <p:spPr/>
        <p:txBody>
          <a:bodyPr/>
          <a:lstStyle/>
          <a:p>
            <a:r>
              <a:rPr lang="en-GB" dirty="0"/>
              <a:t>Objectives</a:t>
            </a:r>
          </a:p>
          <a:p>
            <a:endParaRPr lang="en-GB" dirty="0"/>
          </a:p>
          <a:p>
            <a:r>
              <a:rPr lang="en-GB" dirty="0"/>
              <a:t>Identify questions that are amenable to science</a:t>
            </a:r>
          </a:p>
          <a:p>
            <a:r>
              <a:rPr lang="en-GB" dirty="0"/>
              <a:t>List the different disciplines that inform an example big question</a:t>
            </a:r>
          </a:p>
          <a:p>
            <a:r>
              <a:rPr lang="en-GB" dirty="0"/>
              <a:t>Explain the strength and limitations of science</a:t>
            </a:r>
          </a:p>
        </p:txBody>
      </p:sp>
      <p:sp>
        <p:nvSpPr>
          <p:cNvPr id="4" name="Rectangle 3">
            <a:extLst>
              <a:ext uri="{FF2B5EF4-FFF2-40B4-BE49-F238E27FC236}">
                <a16:creationId xmlns:a16="http://schemas.microsoft.com/office/drawing/2014/main" id="{701584D8-1897-4E5C-99FC-469B6AA3526B}"/>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66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15F1-F1D1-403A-A8D1-99BA96CC06D9}"/>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7BCC5730-F9C0-4021-AB63-4500572C8100}"/>
              </a:ext>
            </a:extLst>
          </p:cNvPr>
          <p:cNvSpPr>
            <a:spLocks noGrp="1"/>
          </p:cNvSpPr>
          <p:nvPr>
            <p:ph type="body" idx="1"/>
          </p:nvPr>
        </p:nvSpPr>
        <p:spPr>
          <a:xfrm>
            <a:off x="365837" y="837519"/>
            <a:ext cx="5822176" cy="4274217"/>
          </a:xfrm>
        </p:spPr>
        <p:txBody>
          <a:bodyPr/>
          <a:lstStyle/>
          <a:p>
            <a:pPr marL="0" indent="0">
              <a:buNone/>
            </a:pPr>
            <a:endParaRPr lang="en-GB" sz="3200" b="1" i="1" dirty="0"/>
          </a:p>
          <a:p>
            <a:pPr marL="0" indent="0">
              <a:buNone/>
            </a:pPr>
            <a:r>
              <a:rPr lang="en-GB" sz="3200" b="1" i="1" dirty="0"/>
              <a:t>Pick your top 3 and explain why you put them in that order</a:t>
            </a:r>
          </a:p>
          <a:p>
            <a:pPr marL="0" indent="0">
              <a:buNone/>
            </a:pPr>
            <a:endParaRPr lang="en-GB" sz="3200" b="1" i="1" dirty="0"/>
          </a:p>
          <a:p>
            <a:pPr marL="0" indent="0">
              <a:buNone/>
            </a:pPr>
            <a:r>
              <a:rPr lang="en-GB" sz="3200" b="1" i="1" dirty="0"/>
              <a:t>Why did you place science where you did?</a:t>
            </a:r>
          </a:p>
          <a:p>
            <a:pPr marL="0" indent="0">
              <a:buNone/>
            </a:pPr>
            <a:endParaRPr lang="en-GB" sz="3200" b="1" dirty="0"/>
          </a:p>
          <a:p>
            <a:pPr marL="0" indent="0">
              <a:buNone/>
            </a:pPr>
            <a:r>
              <a:rPr lang="en-GB" sz="3200" b="1" dirty="0"/>
              <a:t>If it was top, why? If not, why not?</a:t>
            </a:r>
          </a:p>
          <a:p>
            <a:pPr marL="0" indent="0">
              <a:buNone/>
            </a:pPr>
            <a:endParaRPr lang="en-GB" b="1" i="1" dirty="0"/>
          </a:p>
          <a:p>
            <a:pPr marL="0" indent="0">
              <a:buNone/>
            </a:pPr>
            <a:endParaRPr lang="en-GB" b="1" i="1" dirty="0"/>
          </a:p>
        </p:txBody>
      </p:sp>
      <p:sp>
        <p:nvSpPr>
          <p:cNvPr id="4" name="Rectangle 3">
            <a:extLst>
              <a:ext uri="{FF2B5EF4-FFF2-40B4-BE49-F238E27FC236}">
                <a16:creationId xmlns:a16="http://schemas.microsoft.com/office/drawing/2014/main" id="{1DC3D18B-EB0B-4342-B508-6A683A863946}"/>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Explain the strength and limitations of science</a:t>
            </a:r>
          </a:p>
        </p:txBody>
      </p:sp>
    </p:spTree>
    <p:extLst>
      <p:ext uri="{BB962C8B-B14F-4D97-AF65-F5344CB8AC3E}">
        <p14:creationId xmlns:p14="http://schemas.microsoft.com/office/powerpoint/2010/main" val="34911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BEB3-A0BA-412F-A06F-106229E51477}"/>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3C140362-38D2-494D-85E1-BC66548CCCE6}"/>
              </a:ext>
            </a:extLst>
          </p:cNvPr>
          <p:cNvSpPr>
            <a:spLocks noGrp="1"/>
          </p:cNvSpPr>
          <p:nvPr>
            <p:ph type="body" idx="1"/>
          </p:nvPr>
        </p:nvSpPr>
        <p:spPr>
          <a:xfrm>
            <a:off x="1630802" y="1261939"/>
            <a:ext cx="8930395" cy="4020074"/>
          </a:xfrm>
        </p:spPr>
        <p:txBody>
          <a:bodyPr/>
          <a:lstStyle/>
          <a:p>
            <a:pPr marL="0" indent="0">
              <a:buNone/>
            </a:pPr>
            <a:r>
              <a:rPr lang="en-GB" sz="2800" b="1" dirty="0"/>
              <a:t>Consider this quote: </a:t>
            </a:r>
          </a:p>
          <a:p>
            <a:pPr marL="0" indent="0">
              <a:buNone/>
            </a:pPr>
            <a:endParaRPr lang="en-GB" sz="2800" dirty="0"/>
          </a:p>
          <a:p>
            <a:pPr marL="0" indent="0">
              <a:buNone/>
            </a:pPr>
            <a:r>
              <a:rPr lang="en-US" sz="2800" dirty="0"/>
              <a:t>‘I used to think that top environmental problems were biodiversity loss, ecosystem collapse and climate change … I was wrong. The top environmental problems are selfishness, greed and apathy, and to deal with these we need a cultural and spiritual transformation.’ </a:t>
            </a:r>
            <a:r>
              <a:rPr lang="en-GB" sz="2800" dirty="0"/>
              <a:t>(James </a:t>
            </a:r>
            <a:r>
              <a:rPr lang="en-GB" sz="2800" dirty="0" err="1"/>
              <a:t>Speth</a:t>
            </a:r>
            <a:r>
              <a:rPr lang="en-GB" sz="2800" dirty="0"/>
              <a:t>)</a:t>
            </a:r>
          </a:p>
          <a:p>
            <a:pPr marL="0" indent="0">
              <a:buNone/>
            </a:pPr>
            <a:endParaRPr lang="en-GB" sz="2800" b="1" dirty="0"/>
          </a:p>
          <a:p>
            <a:pPr marL="0" indent="0">
              <a:buNone/>
            </a:pPr>
            <a:r>
              <a:rPr lang="en-GB" sz="2800" b="1" dirty="0"/>
              <a:t>MENTI Do you agree? Why/why not?</a:t>
            </a:r>
          </a:p>
          <a:p>
            <a:pPr marL="0" indent="0">
              <a:buNone/>
            </a:pPr>
            <a:endParaRPr lang="en-GB" sz="2800" dirty="0"/>
          </a:p>
        </p:txBody>
      </p:sp>
      <p:sp>
        <p:nvSpPr>
          <p:cNvPr id="4" name="Rectangle 3">
            <a:extLst>
              <a:ext uri="{FF2B5EF4-FFF2-40B4-BE49-F238E27FC236}">
                <a16:creationId xmlns:a16="http://schemas.microsoft.com/office/drawing/2014/main" id="{08CAB0D8-A704-4254-B199-0092126165B1}"/>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Explain the strength and limitations of science</a:t>
            </a:r>
          </a:p>
        </p:txBody>
      </p:sp>
    </p:spTree>
    <p:extLst>
      <p:ext uri="{BB962C8B-B14F-4D97-AF65-F5344CB8AC3E}">
        <p14:creationId xmlns:p14="http://schemas.microsoft.com/office/powerpoint/2010/main" val="393340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48DC-54D7-450D-9250-5FA819BD8172}"/>
              </a:ext>
            </a:extLst>
          </p:cNvPr>
          <p:cNvSpPr>
            <a:spLocks noGrp="1"/>
          </p:cNvSpPr>
          <p:nvPr>
            <p:ph type="title"/>
          </p:nvPr>
        </p:nvSpPr>
        <p:spPr/>
        <p:txBody>
          <a:bodyPr>
            <a:normAutofit fontScale="90000"/>
          </a:bodyPr>
          <a:lstStyle/>
          <a:p>
            <a:r>
              <a:rPr lang="en-GB" dirty="0"/>
              <a:t>Exit ticket</a:t>
            </a:r>
          </a:p>
        </p:txBody>
      </p:sp>
      <p:sp>
        <p:nvSpPr>
          <p:cNvPr id="3" name="Text Placeholder 2">
            <a:extLst>
              <a:ext uri="{FF2B5EF4-FFF2-40B4-BE49-F238E27FC236}">
                <a16:creationId xmlns:a16="http://schemas.microsoft.com/office/drawing/2014/main" id="{67943598-482E-45B6-8CE0-1271B2675F14}"/>
              </a:ext>
            </a:extLst>
          </p:cNvPr>
          <p:cNvSpPr>
            <a:spLocks noGrp="1"/>
          </p:cNvSpPr>
          <p:nvPr>
            <p:ph type="body" idx="1"/>
          </p:nvPr>
        </p:nvSpPr>
        <p:spPr>
          <a:xfrm>
            <a:off x="1417017" y="1298713"/>
            <a:ext cx="8930395" cy="4486882"/>
          </a:xfrm>
        </p:spPr>
        <p:txBody>
          <a:bodyPr/>
          <a:lstStyle/>
          <a:p>
            <a:pPr marL="0" indent="0">
              <a:buNone/>
            </a:pPr>
            <a:endParaRPr lang="en-GB" b="1" i="1" dirty="0">
              <a:solidFill>
                <a:srgbClr val="FF0000"/>
              </a:solidFill>
            </a:endParaRPr>
          </a:p>
          <a:p>
            <a:pPr marL="0" indent="0">
              <a:buNone/>
            </a:pPr>
            <a:r>
              <a:rPr lang="en-GB" dirty="0">
                <a:solidFill>
                  <a:srgbClr val="FF0000"/>
                </a:solidFill>
              </a:rPr>
              <a:t>What big question would you like to investigate</a:t>
            </a:r>
          </a:p>
          <a:p>
            <a:pPr marL="0" indent="0">
              <a:buNone/>
            </a:pPr>
            <a:endParaRPr lang="en-GB" dirty="0">
              <a:solidFill>
                <a:srgbClr val="FF0000"/>
              </a:solidFill>
            </a:endParaRPr>
          </a:p>
          <a:p>
            <a:pPr marL="0" indent="0">
              <a:buNone/>
            </a:pPr>
            <a:r>
              <a:rPr lang="en-GB" dirty="0">
                <a:solidFill>
                  <a:srgbClr val="FF0000"/>
                </a:solidFill>
              </a:rPr>
              <a:t>What are the sub questions that are amenable to science?</a:t>
            </a:r>
          </a:p>
        </p:txBody>
      </p:sp>
      <p:sp>
        <p:nvSpPr>
          <p:cNvPr id="4" name="Rectangle 3">
            <a:extLst>
              <a:ext uri="{FF2B5EF4-FFF2-40B4-BE49-F238E27FC236}">
                <a16:creationId xmlns:a16="http://schemas.microsoft.com/office/drawing/2014/main" id="{B25D1D3F-8B25-40C0-9B25-896FD3DA94C9}"/>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806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BDA5-5E80-41B9-BDB0-77421435BFA5}"/>
              </a:ext>
            </a:extLst>
          </p:cNvPr>
          <p:cNvSpPr>
            <a:spLocks noGrp="1"/>
          </p:cNvSpPr>
          <p:nvPr>
            <p:ph type="title"/>
          </p:nvPr>
        </p:nvSpPr>
        <p:spPr>
          <a:xfrm>
            <a:off x="3292134" y="154236"/>
            <a:ext cx="8225557" cy="933782"/>
          </a:xfrm>
        </p:spPr>
        <p:txBody>
          <a:bodyPr>
            <a:noAutofit/>
          </a:bodyPr>
          <a:lstStyle/>
          <a:p>
            <a:r>
              <a:rPr lang="en-GB" sz="3600" dirty="0"/>
              <a:t>Starter</a:t>
            </a:r>
          </a:p>
        </p:txBody>
      </p:sp>
      <p:sp>
        <p:nvSpPr>
          <p:cNvPr id="3" name="Text Placeholder 2">
            <a:extLst>
              <a:ext uri="{FF2B5EF4-FFF2-40B4-BE49-F238E27FC236}">
                <a16:creationId xmlns:a16="http://schemas.microsoft.com/office/drawing/2014/main" id="{404CF78C-A756-40D0-9133-3498F376C9D0}"/>
              </a:ext>
            </a:extLst>
          </p:cNvPr>
          <p:cNvSpPr>
            <a:spLocks noGrp="1"/>
          </p:cNvSpPr>
          <p:nvPr>
            <p:ph type="body" idx="1"/>
          </p:nvPr>
        </p:nvSpPr>
        <p:spPr>
          <a:xfrm>
            <a:off x="1339003" y="890153"/>
            <a:ext cx="10614298" cy="4020074"/>
          </a:xfrm>
        </p:spPr>
        <p:txBody>
          <a:bodyPr/>
          <a:lstStyle/>
          <a:p>
            <a:pPr marL="0" indent="0" algn="ctr">
              <a:buNone/>
            </a:pPr>
            <a:r>
              <a:rPr lang="en-GB" dirty="0"/>
              <a:t>What information can you get from the graph?</a:t>
            </a:r>
          </a:p>
        </p:txBody>
      </p:sp>
      <p:pic>
        <p:nvPicPr>
          <p:cNvPr id="2052" name="Picture 4">
            <a:extLst>
              <a:ext uri="{FF2B5EF4-FFF2-40B4-BE49-F238E27FC236}">
                <a16:creationId xmlns:a16="http://schemas.microsoft.com/office/drawing/2014/main" id="{F7412BF8-2162-46AF-B4A0-F05B701F7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5" y="1362899"/>
            <a:ext cx="8020662" cy="4712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EAB2CC-1C3E-4C42-BD5D-AA49FA768B67}"/>
              </a:ext>
            </a:extLst>
          </p:cNvPr>
          <p:cNvSpPr txBox="1"/>
          <p:nvPr/>
        </p:nvSpPr>
        <p:spPr>
          <a:xfrm>
            <a:off x="8366760" y="1746504"/>
            <a:ext cx="2962656" cy="3970318"/>
          </a:xfrm>
          <a:prstGeom prst="rect">
            <a:avLst/>
          </a:prstGeom>
          <a:noFill/>
        </p:spPr>
        <p:txBody>
          <a:bodyPr wrap="square" rtlCol="0">
            <a:spAutoFit/>
          </a:bodyPr>
          <a:lstStyle/>
          <a:p>
            <a:r>
              <a:rPr lang="en-GB" sz="2800" dirty="0"/>
              <a:t>Global temperature has continually increased since the late 1930s. </a:t>
            </a:r>
          </a:p>
          <a:p>
            <a:endParaRPr lang="en-GB" sz="2800" dirty="0"/>
          </a:p>
          <a:p>
            <a:r>
              <a:rPr lang="en-GB" sz="2800" dirty="0"/>
              <a:t>The biggest rate of increase is seen in the last 5-10 years. </a:t>
            </a:r>
          </a:p>
        </p:txBody>
      </p:sp>
      <p:sp>
        <p:nvSpPr>
          <p:cNvPr id="7" name="Rectangle 6">
            <a:extLst>
              <a:ext uri="{FF2B5EF4-FFF2-40B4-BE49-F238E27FC236}">
                <a16:creationId xmlns:a16="http://schemas.microsoft.com/office/drawing/2014/main" id="{8991B02C-3656-4DF7-A60C-AC14858BE7F4}"/>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5D64918-8FE7-46AB-9A25-5E3CCD0D3C25}"/>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41543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8655" y="1765521"/>
            <a:ext cx="7115993" cy="1802102"/>
          </a:xfrm>
        </p:spPr>
        <p:txBody>
          <a:bodyPr>
            <a:normAutofit/>
          </a:bodyPr>
          <a:lstStyle/>
          <a:p>
            <a:pPr marL="0" indent="0">
              <a:buNone/>
            </a:pPr>
            <a:r>
              <a:rPr lang="en-GB" b="1" dirty="0">
                <a:solidFill>
                  <a:srgbClr val="E42313"/>
                </a:solidFill>
              </a:rPr>
              <a:t>Lets think about science for a second</a:t>
            </a:r>
          </a:p>
          <a:p>
            <a:pPr marL="0" indent="0">
              <a:buNone/>
            </a:pPr>
            <a:endParaRPr lang="en-GB" b="1" dirty="0">
              <a:solidFill>
                <a:srgbClr val="E42313"/>
              </a:solidFill>
            </a:endParaRPr>
          </a:p>
          <a:p>
            <a:pPr marL="0" indent="0">
              <a:buNone/>
            </a:pPr>
            <a:endParaRPr lang="en-GB" b="1" dirty="0">
              <a:solidFill>
                <a:srgbClr val="E42313"/>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648" y="1904144"/>
            <a:ext cx="3949009" cy="3332916"/>
          </a:xfrm>
          <a:prstGeom prst="rect">
            <a:avLst/>
          </a:prstGeom>
        </p:spPr>
      </p:pic>
      <p:sp>
        <p:nvSpPr>
          <p:cNvPr id="6" name="Title 5">
            <a:extLst>
              <a:ext uri="{FF2B5EF4-FFF2-40B4-BE49-F238E27FC236}">
                <a16:creationId xmlns:a16="http://schemas.microsoft.com/office/drawing/2014/main" id="{97620425-FCD7-4C9C-ACCD-18831EC033DC}"/>
              </a:ext>
            </a:extLst>
          </p:cNvPr>
          <p:cNvSpPr>
            <a:spLocks noGrp="1"/>
          </p:cNvSpPr>
          <p:nvPr>
            <p:ph type="title"/>
          </p:nvPr>
        </p:nvSpPr>
        <p:spPr/>
        <p:txBody>
          <a:bodyPr>
            <a:normAutofit fontScale="90000"/>
          </a:bodyPr>
          <a:lstStyle/>
          <a:p>
            <a:endParaRPr lang="en-GB" dirty="0"/>
          </a:p>
        </p:txBody>
      </p:sp>
      <p:sp>
        <p:nvSpPr>
          <p:cNvPr id="7" name="Text Placeholder 2">
            <a:extLst>
              <a:ext uri="{FF2B5EF4-FFF2-40B4-BE49-F238E27FC236}">
                <a16:creationId xmlns:a16="http://schemas.microsoft.com/office/drawing/2014/main" id="{3F183847-FDEB-40AB-B983-8CE19A5C5E38}"/>
              </a:ext>
            </a:extLst>
          </p:cNvPr>
          <p:cNvSpPr txBox="1">
            <a:spLocks/>
          </p:cNvSpPr>
          <p:nvPr/>
        </p:nvSpPr>
        <p:spPr>
          <a:xfrm>
            <a:off x="458655" y="3844870"/>
            <a:ext cx="5448664" cy="1802102"/>
          </a:xfrm>
        </p:spPr>
        <p:txBody>
          <a:bodyPr wrap="square">
            <a:normAutofit fontScale="85000" lnSpcReduction="20000"/>
          </a:bodyPr>
          <a:lstStyle>
            <a:lvl1pPr marL="571500" indent="-571500" algn="l" rtl="0" eaLnBrk="0" fontAlgn="base" hangingPunct="0">
              <a:spcBef>
                <a:spcPct val="20000"/>
              </a:spcBef>
              <a:spcAft>
                <a:spcPct val="0"/>
              </a:spcAft>
              <a:buFont typeface="Arial" panose="020B0604020202020204" pitchFamily="34" charset="0"/>
              <a:buChar char="•"/>
              <a:defRPr sz="5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3923" indent="0" algn="l" rtl="0" eaLnBrk="0" fontAlgn="base" hangingPunct="0">
              <a:spcBef>
                <a:spcPct val="20000"/>
              </a:spcBef>
              <a:spcAft>
                <a:spcPct val="0"/>
              </a:spcAft>
              <a:buNone/>
              <a:defRPr sz="3298">
                <a:solidFill>
                  <a:schemeClr val="tx1">
                    <a:tint val="75000"/>
                  </a:schemeClr>
                </a:solidFill>
                <a:latin typeface="+mn-lt"/>
                <a:ea typeface="MS PGothic" panose="020B0600070205080204" pitchFamily="34" charset="-128"/>
                <a:cs typeface="+mn-cs"/>
              </a:defRPr>
            </a:lvl2pPr>
            <a:lvl3pPr marL="1507846" indent="0" algn="l" rtl="0" eaLnBrk="0" fontAlgn="base" hangingPunct="0">
              <a:spcBef>
                <a:spcPct val="20000"/>
              </a:spcBef>
              <a:spcAft>
                <a:spcPct val="0"/>
              </a:spcAft>
              <a:buNone/>
              <a:defRPr sz="2968">
                <a:solidFill>
                  <a:schemeClr val="tx1">
                    <a:tint val="75000"/>
                  </a:schemeClr>
                </a:solidFill>
                <a:latin typeface="+mn-lt"/>
                <a:ea typeface="MS PGothic" panose="020B0600070205080204" pitchFamily="34" charset="-128"/>
                <a:cs typeface="+mn-cs"/>
              </a:defRPr>
            </a:lvl3pPr>
            <a:lvl4pPr marL="2261768" indent="0" algn="l" rtl="0" eaLnBrk="0" fontAlgn="base" hangingPunct="0">
              <a:spcBef>
                <a:spcPct val="20000"/>
              </a:spcBef>
              <a:spcAft>
                <a:spcPct val="0"/>
              </a:spcAft>
              <a:buNone/>
              <a:defRPr sz="2638">
                <a:solidFill>
                  <a:schemeClr val="tx1">
                    <a:tint val="75000"/>
                  </a:schemeClr>
                </a:solidFill>
                <a:latin typeface="+mn-lt"/>
                <a:ea typeface="MS PGothic" panose="020B0600070205080204" pitchFamily="34" charset="-128"/>
                <a:cs typeface="+mn-cs"/>
              </a:defRPr>
            </a:lvl4pPr>
            <a:lvl5pPr marL="3015691" indent="0" algn="l" rtl="0" eaLnBrk="0" fontAlgn="base" hangingPunct="0">
              <a:spcBef>
                <a:spcPct val="20000"/>
              </a:spcBef>
              <a:spcAft>
                <a:spcPct val="0"/>
              </a:spcAft>
              <a:buNone/>
              <a:defRPr sz="2638">
                <a:solidFill>
                  <a:schemeClr val="tx1">
                    <a:tint val="75000"/>
                  </a:schemeClr>
                </a:solidFill>
                <a:latin typeface="+mn-lt"/>
                <a:ea typeface="MS PGothic" panose="020B0600070205080204" pitchFamily="34" charset="-128"/>
                <a:cs typeface="+mn-cs"/>
              </a:defRPr>
            </a:lvl5pPr>
            <a:lvl6pPr marL="3769614" indent="0">
              <a:buNone/>
              <a:defRPr sz="2638">
                <a:solidFill>
                  <a:schemeClr val="tx1">
                    <a:tint val="75000"/>
                  </a:schemeClr>
                </a:solidFill>
                <a:latin typeface="+mn-lt"/>
                <a:ea typeface="+mn-ea"/>
                <a:cs typeface="+mn-cs"/>
              </a:defRPr>
            </a:lvl6pPr>
            <a:lvl7pPr marL="4523537" indent="0">
              <a:buNone/>
              <a:defRPr sz="2638">
                <a:solidFill>
                  <a:schemeClr val="tx1">
                    <a:tint val="75000"/>
                  </a:schemeClr>
                </a:solidFill>
                <a:latin typeface="+mn-lt"/>
                <a:ea typeface="+mn-ea"/>
                <a:cs typeface="+mn-cs"/>
              </a:defRPr>
            </a:lvl7pPr>
            <a:lvl8pPr marL="5277460" indent="0">
              <a:buNone/>
              <a:defRPr sz="2638">
                <a:solidFill>
                  <a:schemeClr val="tx1">
                    <a:tint val="75000"/>
                  </a:schemeClr>
                </a:solidFill>
                <a:latin typeface="+mn-lt"/>
                <a:ea typeface="+mn-ea"/>
                <a:cs typeface="+mn-cs"/>
              </a:defRPr>
            </a:lvl8pPr>
            <a:lvl9pPr marL="6031382" indent="0">
              <a:buNone/>
              <a:defRPr sz="2638">
                <a:solidFill>
                  <a:schemeClr val="tx1">
                    <a:tint val="75000"/>
                  </a:schemeClr>
                </a:solidFill>
                <a:latin typeface="+mn-lt"/>
                <a:ea typeface="+mn-ea"/>
                <a:cs typeface="+mn-cs"/>
              </a:defRPr>
            </a:lvl9pPr>
          </a:lstStyle>
          <a:p>
            <a:pPr marL="0" indent="0">
              <a:buNone/>
            </a:pPr>
            <a:r>
              <a:rPr lang="en-GB" sz="3275" b="1" kern="0" dirty="0">
                <a:solidFill>
                  <a:srgbClr val="E42313"/>
                </a:solidFill>
              </a:rPr>
              <a:t>What makes a question ‘a science question’? What features does a science question have? 2 minutes to discuss in a group</a:t>
            </a:r>
            <a:endParaRPr lang="en-GB" sz="3275" kern="0" dirty="0">
              <a:solidFill>
                <a:srgbClr val="E42313"/>
              </a:solidFill>
            </a:endParaRPr>
          </a:p>
        </p:txBody>
      </p:sp>
      <p:sp>
        <p:nvSpPr>
          <p:cNvPr id="8" name="Rectangle 7">
            <a:extLst>
              <a:ext uri="{FF2B5EF4-FFF2-40B4-BE49-F238E27FC236}">
                <a16:creationId xmlns:a16="http://schemas.microsoft.com/office/drawing/2014/main" id="{0EB29EB6-FC21-4F38-8CDE-B2F53D2AB388}"/>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074B853-FD71-4D91-BBA2-A595DB22A9D4}"/>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333568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8EED-F5D7-4A71-A7EA-3D8C3A824B98}"/>
              </a:ext>
            </a:extLst>
          </p:cNvPr>
          <p:cNvSpPr>
            <a:spLocks noGrp="1"/>
          </p:cNvSpPr>
          <p:nvPr>
            <p:ph type="title"/>
          </p:nvPr>
        </p:nvSpPr>
        <p:spPr/>
        <p:txBody>
          <a:bodyPr>
            <a:normAutofit fontScale="90000"/>
          </a:bodyPr>
          <a:lstStyle/>
          <a:p>
            <a:r>
              <a:rPr lang="en-GB" dirty="0"/>
              <a:t>The Bubble Tool</a:t>
            </a:r>
          </a:p>
        </p:txBody>
      </p:sp>
      <p:sp>
        <p:nvSpPr>
          <p:cNvPr id="3" name="Text Placeholder 2">
            <a:extLst>
              <a:ext uri="{FF2B5EF4-FFF2-40B4-BE49-F238E27FC236}">
                <a16:creationId xmlns:a16="http://schemas.microsoft.com/office/drawing/2014/main" id="{5A4F8B75-DA7C-4BA3-B445-833CFE65111E}"/>
              </a:ext>
            </a:extLst>
          </p:cNvPr>
          <p:cNvSpPr>
            <a:spLocks noGrp="1"/>
          </p:cNvSpPr>
          <p:nvPr>
            <p:ph type="body" idx="1"/>
          </p:nvPr>
        </p:nvSpPr>
        <p:spPr>
          <a:xfrm>
            <a:off x="375383" y="1487241"/>
            <a:ext cx="3973866" cy="4020074"/>
          </a:xfrm>
        </p:spPr>
        <p:txBody>
          <a:bodyPr/>
          <a:lstStyle/>
          <a:p>
            <a:pPr marL="0" indent="0">
              <a:buNone/>
            </a:pPr>
            <a:r>
              <a:rPr lang="en-GB" sz="2911" dirty="0"/>
              <a:t>Note:</a:t>
            </a:r>
          </a:p>
          <a:p>
            <a:pPr marL="0" indent="0">
              <a:buNone/>
            </a:pPr>
            <a:r>
              <a:rPr lang="en-GB" sz="2911" dirty="0"/>
              <a:t>Amenable=suited to</a:t>
            </a:r>
          </a:p>
          <a:p>
            <a:pPr marL="0" indent="0">
              <a:buNone/>
            </a:pPr>
            <a:endParaRPr lang="en-GB" sz="2911" dirty="0"/>
          </a:p>
          <a:p>
            <a:pPr marL="0" indent="0">
              <a:buNone/>
            </a:pPr>
            <a:r>
              <a:rPr lang="en-GB" sz="2911" dirty="0"/>
              <a:t>The bubble tool helps us group questions according to how well they can be answered using science alone</a:t>
            </a:r>
          </a:p>
        </p:txBody>
      </p:sp>
      <p:pic>
        <p:nvPicPr>
          <p:cNvPr id="4" name="Content Placeholder 3">
            <a:extLst>
              <a:ext uri="{FF2B5EF4-FFF2-40B4-BE49-F238E27FC236}">
                <a16:creationId xmlns:a16="http://schemas.microsoft.com/office/drawing/2014/main" id="{C812139F-4D20-4409-8FB7-C93C76B4EF0C}"/>
              </a:ext>
            </a:extLst>
          </p:cNvPr>
          <p:cNvPicPr/>
          <p:nvPr/>
        </p:nvPicPr>
        <p:blipFill>
          <a:blip r:embed="rId2">
            <a:extLst>
              <a:ext uri="{28A0092B-C50C-407E-A947-70E740481C1C}">
                <a14:useLocalDpi xmlns:a14="http://schemas.microsoft.com/office/drawing/2010/main" val="0"/>
              </a:ext>
            </a:extLst>
          </a:blip>
          <a:srcRect t="16937" b="10745"/>
          <a:stretch>
            <a:fillRect/>
          </a:stretch>
        </p:blipFill>
        <p:spPr bwMode="auto">
          <a:xfrm>
            <a:off x="3992995" y="1395859"/>
            <a:ext cx="7485655" cy="429732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D60CBCC-155E-42A8-BF77-A03912AAD9B3}"/>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FE6B989-B654-4F95-B8B2-E080FC32BD7C}"/>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68983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01E8AA-4C64-4508-98B4-1F99864E6E9D}"/>
              </a:ext>
            </a:extLst>
          </p:cNvPr>
          <p:cNvPicPr/>
          <p:nvPr/>
        </p:nvPicPr>
        <p:blipFill>
          <a:blip r:embed="rId3">
            <a:extLst>
              <a:ext uri="{28A0092B-C50C-407E-A947-70E740481C1C}">
                <a14:useLocalDpi xmlns:a14="http://schemas.microsoft.com/office/drawing/2010/main" val="0"/>
              </a:ext>
            </a:extLst>
          </a:blip>
          <a:srcRect t="16937" b="10745"/>
          <a:stretch>
            <a:fillRect/>
          </a:stretch>
        </p:blipFill>
        <p:spPr bwMode="auto">
          <a:xfrm>
            <a:off x="6419088" y="1874519"/>
            <a:ext cx="5059562" cy="3818661"/>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639932-10BF-43FD-85C3-BDBF09CAE184}"/>
              </a:ext>
            </a:extLst>
          </p:cNvPr>
          <p:cNvSpPr txBox="1"/>
          <p:nvPr/>
        </p:nvSpPr>
        <p:spPr>
          <a:xfrm>
            <a:off x="487680" y="2055014"/>
            <a:ext cx="5760720" cy="4062651"/>
          </a:xfrm>
          <a:prstGeom prst="rect">
            <a:avLst/>
          </a:prstGeom>
          <a:noFill/>
        </p:spPr>
        <p:txBody>
          <a:bodyPr wrap="square" rtlCol="0">
            <a:spAutoFit/>
          </a:bodyPr>
          <a:lstStyle/>
          <a:p>
            <a:r>
              <a:rPr lang="en-GB" sz="2400" dirty="0"/>
              <a:t>How scientific are the following questions? Where would you place them in the bubble tool?</a:t>
            </a:r>
          </a:p>
          <a:p>
            <a:endParaRPr lang="en-GB" sz="2400" dirty="0"/>
          </a:p>
          <a:p>
            <a:r>
              <a:rPr lang="en-GB" sz="2400" dirty="0"/>
              <a:t>What causes global warming? </a:t>
            </a:r>
          </a:p>
          <a:p>
            <a:r>
              <a:rPr lang="en-GB" sz="2400" dirty="0"/>
              <a:t>How do greenhouse gases cause global warming? </a:t>
            </a:r>
          </a:p>
          <a:p>
            <a:endParaRPr lang="en-GB" sz="2400" dirty="0"/>
          </a:p>
          <a:p>
            <a:r>
              <a:rPr lang="en-GB" sz="2400" dirty="0"/>
              <a:t>How do we respond to the climate crisis? </a:t>
            </a:r>
          </a:p>
          <a:p>
            <a:r>
              <a:rPr lang="en-GB" sz="2400" dirty="0"/>
              <a:t>What are the products of combustion? </a:t>
            </a:r>
          </a:p>
          <a:p>
            <a:endParaRPr lang="en-GB" dirty="0"/>
          </a:p>
        </p:txBody>
      </p:sp>
      <p:sp>
        <p:nvSpPr>
          <p:cNvPr id="5" name="TextBox 4">
            <a:extLst>
              <a:ext uri="{FF2B5EF4-FFF2-40B4-BE49-F238E27FC236}">
                <a16:creationId xmlns:a16="http://schemas.microsoft.com/office/drawing/2014/main" id="{09F14C58-2A3A-4ACE-8BE9-1D4F2F0197BF}"/>
              </a:ext>
            </a:extLst>
          </p:cNvPr>
          <p:cNvSpPr txBox="1"/>
          <p:nvPr/>
        </p:nvSpPr>
        <p:spPr>
          <a:xfrm>
            <a:off x="1691640" y="4237180"/>
            <a:ext cx="3255264" cy="400110"/>
          </a:xfrm>
          <a:prstGeom prst="rect">
            <a:avLst/>
          </a:prstGeom>
          <a:noFill/>
        </p:spPr>
        <p:txBody>
          <a:bodyPr wrap="square" rtlCol="0">
            <a:spAutoFit/>
          </a:bodyPr>
          <a:lstStyle/>
          <a:p>
            <a:r>
              <a:rPr lang="en-GB" sz="2000" dirty="0" err="1">
                <a:solidFill>
                  <a:srgbClr val="FF0000"/>
                </a:solidFill>
              </a:rPr>
              <a:t>Ammenable</a:t>
            </a:r>
            <a:endParaRPr lang="en-GB" sz="2000" dirty="0">
              <a:solidFill>
                <a:srgbClr val="FF0000"/>
              </a:solidFill>
            </a:endParaRPr>
          </a:p>
        </p:txBody>
      </p:sp>
      <p:sp>
        <p:nvSpPr>
          <p:cNvPr id="7" name="TextBox 6">
            <a:extLst>
              <a:ext uri="{FF2B5EF4-FFF2-40B4-BE49-F238E27FC236}">
                <a16:creationId xmlns:a16="http://schemas.microsoft.com/office/drawing/2014/main" id="{DF3084AA-848E-4F87-9930-F0D8CD8B0ECA}"/>
              </a:ext>
            </a:extLst>
          </p:cNvPr>
          <p:cNvSpPr txBox="1"/>
          <p:nvPr/>
        </p:nvSpPr>
        <p:spPr>
          <a:xfrm>
            <a:off x="4620768" y="3581400"/>
            <a:ext cx="3255264" cy="400110"/>
          </a:xfrm>
          <a:prstGeom prst="rect">
            <a:avLst/>
          </a:prstGeom>
          <a:noFill/>
        </p:spPr>
        <p:txBody>
          <a:bodyPr wrap="square" rtlCol="0">
            <a:spAutoFit/>
          </a:bodyPr>
          <a:lstStyle/>
          <a:p>
            <a:r>
              <a:rPr lang="en-GB" sz="2000" dirty="0">
                <a:solidFill>
                  <a:srgbClr val="FF0000"/>
                </a:solidFill>
              </a:rPr>
              <a:t>Partly</a:t>
            </a:r>
          </a:p>
        </p:txBody>
      </p:sp>
      <p:sp>
        <p:nvSpPr>
          <p:cNvPr id="8" name="TextBox 7">
            <a:extLst>
              <a:ext uri="{FF2B5EF4-FFF2-40B4-BE49-F238E27FC236}">
                <a16:creationId xmlns:a16="http://schemas.microsoft.com/office/drawing/2014/main" id="{8DC0BB02-C54C-495D-A055-20FC9235191D}"/>
              </a:ext>
            </a:extLst>
          </p:cNvPr>
          <p:cNvSpPr txBox="1"/>
          <p:nvPr/>
        </p:nvSpPr>
        <p:spPr>
          <a:xfrm>
            <a:off x="5611368" y="4946904"/>
            <a:ext cx="3255264" cy="400110"/>
          </a:xfrm>
          <a:prstGeom prst="rect">
            <a:avLst/>
          </a:prstGeom>
          <a:noFill/>
        </p:spPr>
        <p:txBody>
          <a:bodyPr wrap="square" rtlCol="0">
            <a:spAutoFit/>
          </a:bodyPr>
          <a:lstStyle/>
          <a:p>
            <a:r>
              <a:rPr lang="en-GB" sz="2000" dirty="0">
                <a:solidFill>
                  <a:srgbClr val="FF0000"/>
                </a:solidFill>
              </a:rPr>
              <a:t>Big question</a:t>
            </a:r>
          </a:p>
        </p:txBody>
      </p:sp>
      <p:sp>
        <p:nvSpPr>
          <p:cNvPr id="9" name="TextBox 8">
            <a:extLst>
              <a:ext uri="{FF2B5EF4-FFF2-40B4-BE49-F238E27FC236}">
                <a16:creationId xmlns:a16="http://schemas.microsoft.com/office/drawing/2014/main" id="{2CF18F6F-3FB6-4328-A95C-DFA419AB8175}"/>
              </a:ext>
            </a:extLst>
          </p:cNvPr>
          <p:cNvSpPr txBox="1"/>
          <p:nvPr/>
        </p:nvSpPr>
        <p:spPr>
          <a:xfrm>
            <a:off x="5398008" y="5320042"/>
            <a:ext cx="3255264" cy="400110"/>
          </a:xfrm>
          <a:prstGeom prst="rect">
            <a:avLst/>
          </a:prstGeom>
          <a:noFill/>
        </p:spPr>
        <p:txBody>
          <a:bodyPr wrap="square" rtlCol="0">
            <a:spAutoFit/>
          </a:bodyPr>
          <a:lstStyle/>
          <a:p>
            <a:r>
              <a:rPr lang="en-GB" sz="2000" dirty="0" err="1">
                <a:solidFill>
                  <a:srgbClr val="FF0000"/>
                </a:solidFill>
              </a:rPr>
              <a:t>Ammenable</a:t>
            </a:r>
            <a:endParaRPr lang="en-GB" sz="2000" dirty="0">
              <a:solidFill>
                <a:srgbClr val="FF0000"/>
              </a:solidFill>
            </a:endParaRPr>
          </a:p>
        </p:txBody>
      </p:sp>
      <p:sp>
        <p:nvSpPr>
          <p:cNvPr id="10" name="Rectangle 9">
            <a:extLst>
              <a:ext uri="{FF2B5EF4-FFF2-40B4-BE49-F238E27FC236}">
                <a16:creationId xmlns:a16="http://schemas.microsoft.com/office/drawing/2014/main" id="{0942CD9C-75D9-4193-BA85-F22126D23CCC}"/>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90684D-F291-4B97-9702-5A9FFBF7719E}"/>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3597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364D-A3F5-48EB-B764-93C24F10174E}"/>
              </a:ext>
            </a:extLst>
          </p:cNvPr>
          <p:cNvSpPr>
            <a:spLocks noGrp="1"/>
          </p:cNvSpPr>
          <p:nvPr>
            <p:ph type="title"/>
          </p:nvPr>
        </p:nvSpPr>
        <p:spPr>
          <a:xfrm>
            <a:off x="3600606" y="-46689"/>
            <a:ext cx="8225557" cy="1027160"/>
          </a:xfrm>
        </p:spPr>
        <p:txBody>
          <a:bodyPr>
            <a:noAutofit/>
          </a:bodyPr>
          <a:lstStyle/>
          <a:p>
            <a:r>
              <a:rPr lang="en-GB" sz="3200" dirty="0"/>
              <a:t>How do greenhouse gases cause global warming?</a:t>
            </a:r>
          </a:p>
        </p:txBody>
      </p:sp>
      <p:sp>
        <p:nvSpPr>
          <p:cNvPr id="3" name="Text Placeholder 2">
            <a:extLst>
              <a:ext uri="{FF2B5EF4-FFF2-40B4-BE49-F238E27FC236}">
                <a16:creationId xmlns:a16="http://schemas.microsoft.com/office/drawing/2014/main" id="{8C4B0DBC-771B-4625-A73E-34D693B4D1DE}"/>
              </a:ext>
            </a:extLst>
          </p:cNvPr>
          <p:cNvSpPr>
            <a:spLocks noGrp="1"/>
          </p:cNvSpPr>
          <p:nvPr>
            <p:ph type="body" idx="1"/>
          </p:nvPr>
        </p:nvSpPr>
        <p:spPr>
          <a:xfrm>
            <a:off x="874525" y="1211028"/>
            <a:ext cx="10442951" cy="4089386"/>
          </a:xfrm>
        </p:spPr>
        <p:txBody>
          <a:bodyPr/>
          <a:lstStyle/>
          <a:p>
            <a:pPr marL="0" indent="0">
              <a:buNone/>
            </a:pPr>
            <a:r>
              <a:rPr lang="en-GB" sz="2668" dirty="0"/>
              <a:t>What makes this question/problem amenable to science?</a:t>
            </a:r>
          </a:p>
          <a:p>
            <a:pPr marL="0" indent="0">
              <a:buNone/>
            </a:pPr>
            <a:endParaRPr lang="en-GB" sz="2668" dirty="0"/>
          </a:p>
          <a:p>
            <a:r>
              <a:rPr lang="en-GB" sz="2668" dirty="0"/>
              <a:t>Properties and behaviour of natural objects – </a:t>
            </a:r>
            <a:r>
              <a:rPr lang="en-GB" sz="2668" b="1" dirty="0"/>
              <a:t>gases</a:t>
            </a:r>
          </a:p>
          <a:p>
            <a:r>
              <a:rPr lang="en-GB" sz="2668" dirty="0"/>
              <a:t>Conducting experiments and making observations – </a:t>
            </a:r>
            <a:r>
              <a:rPr lang="en-GB" sz="2668" b="1" dirty="0"/>
              <a:t>testing chemical properties of gases in a laboratory</a:t>
            </a:r>
          </a:p>
          <a:p>
            <a:r>
              <a:rPr lang="en-GB" sz="2668" dirty="0"/>
              <a:t>Proving effectiveness objectively and predicting how things will behave – </a:t>
            </a:r>
            <a:r>
              <a:rPr lang="en-GB" sz="2668" b="1" dirty="0"/>
              <a:t>creating a model for the impact on atmosphere</a:t>
            </a:r>
          </a:p>
          <a:p>
            <a:pPr marL="0" indent="0">
              <a:buNone/>
            </a:pPr>
            <a:endParaRPr lang="en-GB" sz="2668" b="1" dirty="0"/>
          </a:p>
          <a:p>
            <a:pPr marL="0" indent="0">
              <a:buNone/>
            </a:pPr>
            <a:r>
              <a:rPr lang="en-GB" sz="2668" b="1" dirty="0"/>
              <a:t>For these reasons, science is very amenable to questions about gases and their effects on the atmosphere</a:t>
            </a:r>
          </a:p>
          <a:p>
            <a:pPr marL="0" indent="0">
              <a:buNone/>
            </a:pPr>
            <a:endParaRPr lang="en-GB" sz="2668" dirty="0"/>
          </a:p>
        </p:txBody>
      </p:sp>
      <p:sp>
        <p:nvSpPr>
          <p:cNvPr id="4" name="Rectangle 3">
            <a:extLst>
              <a:ext uri="{FF2B5EF4-FFF2-40B4-BE49-F238E27FC236}">
                <a16:creationId xmlns:a16="http://schemas.microsoft.com/office/drawing/2014/main" id="{0D337F3F-563D-42AE-85FC-2A3AFB67740C}"/>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4ECA02F-D543-4971-AE8C-1C859DB2F3E4}"/>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140523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A65D-B373-4097-8B32-37B02FE913D1}"/>
              </a:ext>
            </a:extLst>
          </p:cNvPr>
          <p:cNvSpPr>
            <a:spLocks noGrp="1"/>
          </p:cNvSpPr>
          <p:nvPr>
            <p:ph type="ctrTitle"/>
          </p:nvPr>
        </p:nvSpPr>
        <p:spPr>
          <a:xfrm>
            <a:off x="-266700" y="1122363"/>
            <a:ext cx="12725400" cy="2387600"/>
          </a:xfrm>
        </p:spPr>
        <p:txBody>
          <a:bodyPr/>
          <a:lstStyle/>
          <a:p>
            <a:r>
              <a:rPr lang="en-GB" sz="3600" dirty="0"/>
              <a:t>Introducing the confidence ruler. In the upcoming slides, you are going to be asked to rank how confident you are that the conclusions made are true. Higher numbers mean you are more confident</a:t>
            </a:r>
          </a:p>
        </p:txBody>
      </p:sp>
      <p:sp>
        <p:nvSpPr>
          <p:cNvPr id="3" name="Subtitle 2">
            <a:extLst>
              <a:ext uri="{FF2B5EF4-FFF2-40B4-BE49-F238E27FC236}">
                <a16:creationId xmlns:a16="http://schemas.microsoft.com/office/drawing/2014/main" id="{12D8C63F-6CDF-4C7A-BE59-1711E84FE1DF}"/>
              </a:ext>
            </a:extLst>
          </p:cNvPr>
          <p:cNvSpPr>
            <a:spLocks noGrp="1"/>
          </p:cNvSpPr>
          <p:nvPr>
            <p:ph type="subTitle" idx="1"/>
          </p:nvPr>
        </p:nvSpPr>
        <p:spPr/>
        <p:txBody>
          <a:bodyPr/>
          <a:lstStyle/>
          <a:p>
            <a:endParaRPr lang="en-GB"/>
          </a:p>
        </p:txBody>
      </p:sp>
      <p:pic>
        <p:nvPicPr>
          <p:cNvPr id="4" name="Picture 13" descr="Graphical user interface, application&#10;&#10;Description automatically generated">
            <a:extLst>
              <a:ext uri="{FF2B5EF4-FFF2-40B4-BE49-F238E27FC236}">
                <a16:creationId xmlns:a16="http://schemas.microsoft.com/office/drawing/2014/main" id="{51124A89-060A-442A-B922-EE72E7479BB7}"/>
              </a:ext>
            </a:extLst>
          </p:cNvPr>
          <p:cNvPicPr>
            <a:picLocks noChangeAspect="1"/>
          </p:cNvPicPr>
          <p:nvPr/>
        </p:nvPicPr>
        <p:blipFill rotWithShape="1">
          <a:blip r:embed="rId2"/>
          <a:srcRect l="4498" t="9353" r="3764" b="47239"/>
          <a:stretch/>
        </p:blipFill>
        <p:spPr>
          <a:xfrm>
            <a:off x="1346200" y="3509963"/>
            <a:ext cx="8623300" cy="2298700"/>
          </a:xfrm>
          <a:prstGeom prst="rect">
            <a:avLst/>
          </a:prstGeom>
        </p:spPr>
      </p:pic>
      <p:sp>
        <p:nvSpPr>
          <p:cNvPr id="5" name="TextBox 4">
            <a:extLst>
              <a:ext uri="{FF2B5EF4-FFF2-40B4-BE49-F238E27FC236}">
                <a16:creationId xmlns:a16="http://schemas.microsoft.com/office/drawing/2014/main" id="{9787D1B3-BD47-4A73-A947-AC9FF0478EF5}"/>
              </a:ext>
            </a:extLst>
          </p:cNvPr>
          <p:cNvSpPr txBox="1"/>
          <p:nvPr/>
        </p:nvSpPr>
        <p:spPr>
          <a:xfrm>
            <a:off x="4876800" y="203200"/>
            <a:ext cx="6845300" cy="646331"/>
          </a:xfrm>
          <a:prstGeom prst="rect">
            <a:avLst/>
          </a:prstGeom>
          <a:noFill/>
        </p:spPr>
        <p:txBody>
          <a:bodyPr wrap="square" rtlCol="0">
            <a:spAutoFit/>
          </a:bodyPr>
          <a:lstStyle/>
          <a:p>
            <a:r>
              <a:rPr lang="en-GB" sz="3600" dirty="0">
                <a:solidFill>
                  <a:schemeClr val="bg1"/>
                </a:solidFill>
              </a:rPr>
              <a:t>Introducing the confidence ruler.</a:t>
            </a:r>
          </a:p>
        </p:txBody>
      </p:sp>
      <p:sp>
        <p:nvSpPr>
          <p:cNvPr id="6" name="Rectangle 5">
            <a:extLst>
              <a:ext uri="{FF2B5EF4-FFF2-40B4-BE49-F238E27FC236}">
                <a16:creationId xmlns:a16="http://schemas.microsoft.com/office/drawing/2014/main" id="{9B4541B0-0F3C-426D-BADD-B8B0DA769ED3}"/>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E004127-EC2F-44A7-A6B5-C249E38334BA}"/>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74269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00E656-C72F-432E-A9A3-847E9687ECD6}"/>
              </a:ext>
            </a:extLst>
          </p:cNvPr>
          <p:cNvSpPr>
            <a:spLocks noGrp="1"/>
          </p:cNvSpPr>
          <p:nvPr>
            <p:ph type="subTitle" idx="1"/>
          </p:nvPr>
        </p:nvSpPr>
        <p:spPr>
          <a:xfrm>
            <a:off x="5761914" y="1654164"/>
            <a:ext cx="6173724" cy="3981444"/>
          </a:xfrm>
        </p:spPr>
        <p:txBody>
          <a:bodyPr/>
          <a:lstStyle/>
          <a:p>
            <a:r>
              <a:rPr lang="en-GB" sz="3200" dirty="0"/>
              <a:t>Increasing levels of carbon dioxide is causing the temperature of the earth to increase. </a:t>
            </a:r>
          </a:p>
          <a:p>
            <a:endParaRPr lang="en-GB" sz="3200" dirty="0"/>
          </a:p>
          <a:p>
            <a:r>
              <a:rPr lang="en-GB" sz="3200" dirty="0"/>
              <a:t>Rising temperatures in the earth are causing sea levels to rise.</a:t>
            </a:r>
          </a:p>
        </p:txBody>
      </p:sp>
      <p:pic>
        <p:nvPicPr>
          <p:cNvPr id="1026" name="Picture 2" descr="See the source image">
            <a:extLst>
              <a:ext uri="{FF2B5EF4-FFF2-40B4-BE49-F238E27FC236}">
                <a16:creationId xmlns:a16="http://schemas.microsoft.com/office/drawing/2014/main" id="{6E0C8BC0-F282-4176-80D6-197B91D8F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9" y="1017577"/>
            <a:ext cx="5660136" cy="49847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858419-B8C9-46BE-A1A7-D9D10DFE3A57}"/>
              </a:ext>
            </a:extLst>
          </p:cNvPr>
          <p:cNvSpPr txBox="1"/>
          <p:nvPr/>
        </p:nvSpPr>
        <p:spPr>
          <a:xfrm>
            <a:off x="3670300" y="-88900"/>
            <a:ext cx="8712200" cy="1200329"/>
          </a:xfrm>
          <a:prstGeom prst="rect">
            <a:avLst/>
          </a:prstGeom>
          <a:noFill/>
        </p:spPr>
        <p:txBody>
          <a:bodyPr wrap="square" rtlCol="0">
            <a:spAutoFit/>
          </a:bodyPr>
          <a:lstStyle/>
          <a:p>
            <a:r>
              <a:rPr lang="en-GB" sz="3600" dirty="0">
                <a:solidFill>
                  <a:schemeClr val="bg1"/>
                </a:solidFill>
              </a:rPr>
              <a:t>Rank your confidence on the  confidence ruler.</a:t>
            </a:r>
          </a:p>
        </p:txBody>
      </p:sp>
      <p:sp>
        <p:nvSpPr>
          <p:cNvPr id="7" name="Rectangle 6">
            <a:extLst>
              <a:ext uri="{FF2B5EF4-FFF2-40B4-BE49-F238E27FC236}">
                <a16:creationId xmlns:a16="http://schemas.microsoft.com/office/drawing/2014/main" id="{B09A29B8-DC32-4E7D-BD6E-8B89D1589999}"/>
              </a:ext>
            </a:extLst>
          </p:cNvPr>
          <p:cNvSpPr/>
          <p:nvPr/>
        </p:nvSpPr>
        <p:spPr>
          <a:xfrm>
            <a:off x="0" y="6087291"/>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9E1DA7D-2F73-4D4B-B76D-DEA629CF3C11}"/>
              </a:ext>
            </a:extLst>
          </p:cNvPr>
          <p:cNvSpPr/>
          <p:nvPr/>
        </p:nvSpPr>
        <p:spPr>
          <a:xfrm>
            <a:off x="-108857" y="6068677"/>
            <a:ext cx="12191999" cy="770709"/>
          </a:xfrm>
          <a:prstGeom prst="rect">
            <a:avLst/>
          </a:prstGeom>
          <a:solidFill>
            <a:srgbClr val="FF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90EEFA-5361-4B07-A432-DE48BDFC9F33}"/>
              </a:ext>
            </a:extLst>
          </p:cNvPr>
          <p:cNvSpPr txBox="1"/>
          <p:nvPr/>
        </p:nvSpPr>
        <p:spPr>
          <a:xfrm>
            <a:off x="506610" y="6287978"/>
            <a:ext cx="8336944" cy="523220"/>
          </a:xfrm>
          <a:prstGeom prst="rect">
            <a:avLst/>
          </a:prstGeom>
          <a:noFill/>
        </p:spPr>
        <p:txBody>
          <a:bodyPr wrap="square">
            <a:spAutoFit/>
          </a:bodyPr>
          <a:lstStyle/>
          <a:p>
            <a:r>
              <a:rPr lang="en-GB" sz="2800" dirty="0">
                <a:solidFill>
                  <a:schemeClr val="bg1"/>
                </a:solidFill>
              </a:rPr>
              <a:t>Identify questions that are amenable to science</a:t>
            </a:r>
          </a:p>
        </p:txBody>
      </p:sp>
    </p:spTree>
    <p:extLst>
      <p:ext uri="{BB962C8B-B14F-4D97-AF65-F5344CB8AC3E}">
        <p14:creationId xmlns:p14="http://schemas.microsoft.com/office/powerpoint/2010/main" val="2559551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I CCCU Fonts">
      <a:majorFont>
        <a:latin typeface="Humnst777 Blk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1F9DF71-3D36-4688-BCD2-274CBDBDDBC4}" vid="{0F3FAF51-5F8D-4438-B366-DAADE19F14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62F80DC2C1214A831CE6D71D68C7D7" ma:contentTypeVersion="14" ma:contentTypeDescription="Create a new document." ma:contentTypeScope="" ma:versionID="e2ce67d061a3bddf455d337dd0147f60">
  <xsd:schema xmlns:xsd="http://www.w3.org/2001/XMLSchema" xmlns:xs="http://www.w3.org/2001/XMLSchema" xmlns:p="http://schemas.microsoft.com/office/2006/metadata/properties" xmlns:ns2="41630908-7b3e-4941-83e6-af37a40dc51b" xmlns:ns3="a9596f9c-41d5-4e0a-a632-1d6b799ad79c" targetNamespace="http://schemas.microsoft.com/office/2006/metadata/properties" ma:root="true" ma:fieldsID="e63762f49a536fbce35aa6bda474ae28" ns2:_="" ns3:_="">
    <xsd:import namespace="41630908-7b3e-4941-83e6-af37a40dc51b"/>
    <xsd:import namespace="a9596f9c-41d5-4e0a-a632-1d6b799ad7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30908-7b3e-4941-83e6-af37a40dc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e5fb22-0559-4a01-99f6-a695058b86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96f9c-41d5-4e0a-a632-1d6b799ad7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fe45fd1-65eb-4579-9854-4a8463082a99}" ma:internalName="TaxCatchAll" ma:showField="CatchAllData" ma:web="a9596f9c-41d5-4e0a-a632-1d6b799ad7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630908-7b3e-4941-83e6-af37a40dc51b">
      <Terms xmlns="http://schemas.microsoft.com/office/infopath/2007/PartnerControls"/>
    </lcf76f155ced4ddcb4097134ff3c332f>
    <TaxCatchAll xmlns="a9596f9c-41d5-4e0a-a632-1d6b799ad79c"/>
  </documentManagement>
</p:properties>
</file>

<file path=customXml/itemProps1.xml><?xml version="1.0" encoding="utf-8"?>
<ds:datastoreItem xmlns:ds="http://schemas.openxmlformats.org/officeDocument/2006/customXml" ds:itemID="{7D78F6E5-1E2A-4913-AAFD-430E19876838}">
  <ds:schemaRefs>
    <ds:schemaRef ds:uri="http://schemas.microsoft.com/sharepoint/v3/contenttype/forms"/>
  </ds:schemaRefs>
</ds:datastoreItem>
</file>

<file path=customXml/itemProps2.xml><?xml version="1.0" encoding="utf-8"?>
<ds:datastoreItem xmlns:ds="http://schemas.openxmlformats.org/officeDocument/2006/customXml" ds:itemID="{92F12466-FCFF-4246-9247-6C123CCB3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30908-7b3e-4941-83e6-af37a40dc51b"/>
    <ds:schemaRef ds:uri="a9596f9c-41d5-4e0a-a632-1d6b799ad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564822-8626-40C0-B470-6F90E377B759}">
  <ds:schemaRefs>
    <ds:schemaRef ds:uri="http://purl.org/dc/elements/1.1/"/>
    <ds:schemaRef ds:uri="http://purl.org/dc/dcmitype/"/>
    <ds:schemaRef ds:uri="http://purl.org/dc/terms/"/>
    <ds:schemaRef ds:uri="http://schemas.microsoft.com/office/2006/documentManagement/types"/>
    <ds:schemaRef ds:uri="41630908-7b3e-4941-83e6-af37a40dc51b"/>
    <ds:schemaRef ds:uri="http://schemas.microsoft.com/office/2006/metadata/properties"/>
    <ds:schemaRef ds:uri="http://schemas.microsoft.com/office/infopath/2007/PartnerControls"/>
    <ds:schemaRef ds:uri="http://schemas.openxmlformats.org/package/2006/metadata/core-properties"/>
    <ds:schemaRef ds:uri="a9596f9c-41d5-4e0a-a632-1d6b799ad7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LASAR EI PPT Template Jan 2021</Template>
  <TotalTime>0</TotalTime>
  <Words>1437</Words>
  <Application>Microsoft Macintosh PowerPoint</Application>
  <PresentationFormat>Widescreen</PresentationFormat>
  <Paragraphs>178</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Humnst777 Blk BT</vt:lpstr>
      <vt:lpstr>Humnst777 BT</vt:lpstr>
      <vt:lpstr>Humnst777 Lt BT</vt:lpstr>
      <vt:lpstr>Tahoma</vt:lpstr>
      <vt:lpstr>1_Office Theme</vt:lpstr>
      <vt:lpstr>PowerPoint Presentation</vt:lpstr>
      <vt:lpstr>PowerPoint Presentation</vt:lpstr>
      <vt:lpstr>Starter</vt:lpstr>
      <vt:lpstr>PowerPoint Presentation</vt:lpstr>
      <vt:lpstr>The Bubble Tool</vt:lpstr>
      <vt:lpstr>PowerPoint Presentation</vt:lpstr>
      <vt:lpstr>How do greenhouse gases cause global warming?</vt:lpstr>
      <vt:lpstr>Introducing the confidence ruler. In the upcoming slides, you are going to be asked to rank how confident you are that the conclusions made are true. Higher numbers mean you are more confident</vt:lpstr>
      <vt:lpstr>PowerPoint Presentation</vt:lpstr>
      <vt:lpstr>PowerPoint Presentation</vt:lpstr>
      <vt:lpstr>PowerPoint Presentation</vt:lpstr>
      <vt:lpstr>Did you give 100% confidence for any statement?  Why/ why not?  What would cause you to have greater confidence</vt:lpstr>
      <vt:lpstr>The discipline wheel</vt:lpstr>
      <vt:lpstr>Climate change</vt:lpstr>
      <vt:lpstr>A big question:How can we reduce emissions of greenhouse gases?</vt:lpstr>
      <vt:lpstr>PowerPoint Presentation</vt:lpstr>
      <vt:lpstr>Which disciplines help answer my big question?</vt:lpstr>
      <vt:lpstr>Construct your discipline wheel. Which subjects do you include and why?</vt:lpstr>
      <vt:lpstr>Rank your disciplines by importance</vt:lpstr>
      <vt:lpstr>PowerPoint Presentation</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Heyes</dc:creator>
  <cp:lastModifiedBy>Lucy Hurwood</cp:lastModifiedBy>
  <cp:revision>40</cp:revision>
  <dcterms:created xsi:type="dcterms:W3CDTF">2021-02-02T14:08:10Z</dcterms:created>
  <dcterms:modified xsi:type="dcterms:W3CDTF">2022-11-11T14:00:59Z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0x0101005D62F80DC2C1214A831CE6D71D68C7D7</vt:lpwstr>
  </property>
</Properties>
</file>