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  <p:sldMasterId id="2147483672" r:id="rId2"/>
  </p:sldMasterIdLst>
  <p:notesMasterIdLst>
    <p:notesMasterId r:id="rId12"/>
  </p:notes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Corbel" panose="020B0503020204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5ABB6C-06FA-48B3-88F4-FBAC090007A6}">
  <a:tblStyle styleId="{045ABB6C-06FA-48B3-88F4-FBAC090007A6}" styleName="Table_0">
    <a:wholeTbl>
      <a:tcTxStyle b="off" i="off">
        <a:font>
          <a:latin typeface="Corbel"/>
          <a:ea typeface="Corbel"/>
          <a:cs typeface="Corbe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1E6"/>
          </a:solidFill>
        </a:fill>
      </a:tcStyle>
    </a:wholeTbl>
    <a:band1H>
      <a:tcTxStyle/>
      <a:tcStyle>
        <a:tcBdr/>
        <a:fill>
          <a:solidFill>
            <a:srgbClr val="F9E2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9E2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/>
    <p:restoredTop sz="96197"/>
  </p:normalViewPr>
  <p:slideViewPr>
    <p:cSldViewPr snapToGrid="0">
      <p:cViewPr varScale="1">
        <p:scale>
          <a:sx n="124" d="100"/>
          <a:sy n="124" d="100"/>
        </p:scale>
        <p:origin x="10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531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264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635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1863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080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0882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436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/>
          <p:nvPr/>
        </p:nvSpPr>
        <p:spPr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45700" bIns="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SzPts val="252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lt2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315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2000"/>
              <a:buFont typeface="Corbel"/>
              <a:buNone/>
              <a:defRPr sz="2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7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52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4" cy="201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5" name="Google Shape;95;p12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6" name="Google Shape;96;p12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2" cy="201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BABAB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5"/>
            <a:ext cx="4625609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20040" algn="l">
              <a:spcBef>
                <a:spcPts val="0"/>
              </a:spcBef>
              <a:spcAft>
                <a:spcPts val="0"/>
              </a:spcAft>
              <a:buSzPts val="1440"/>
              <a:buChar char="◼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xfrm rot="5400000">
            <a:off x="4808537" y="2247903"/>
            <a:ext cx="5851525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220663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20040" algn="l">
              <a:spcBef>
                <a:spcPts val="0"/>
              </a:spcBef>
              <a:spcAft>
                <a:spcPts val="0"/>
              </a:spcAft>
              <a:buSzPts val="1440"/>
              <a:buChar char="◼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ftr" idx="11"/>
          </p:nvPr>
        </p:nvSpPr>
        <p:spPr>
          <a:xfrm>
            <a:off x="2640597" y="6377459"/>
            <a:ext cx="38364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20040" algn="l">
              <a:spcBef>
                <a:spcPts val="0"/>
              </a:spcBef>
              <a:spcAft>
                <a:spcPts val="0"/>
              </a:spcAft>
              <a:buSzPts val="1440"/>
              <a:buChar char="◼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45700" bIns="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SzPts val="252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/>
          <p:nvPr/>
        </p:nvSpPr>
        <p:spPr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0" rIns="45700" bIns="0" anchor="t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457200" y="1773936"/>
            <a:ext cx="4038600" cy="4623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/>
          <a:lstStyle>
            <a:lvl1pPr marL="457200" lvl="0" indent="-370840" algn="l">
              <a:spcBef>
                <a:spcPts val="0"/>
              </a:spcBef>
              <a:spcAft>
                <a:spcPts val="0"/>
              </a:spcAft>
              <a:buSzPts val="2240"/>
              <a:buChar char="◼"/>
              <a:defRPr sz="2800"/>
            </a:lvl1pPr>
            <a:lvl2pPr marL="914400" lvl="1" indent="-365760" algn="l"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2"/>
          </p:nvPr>
        </p:nvSpPr>
        <p:spPr>
          <a:xfrm>
            <a:off x="4648200" y="1773936"/>
            <a:ext cx="4038600" cy="4623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70840" algn="l">
              <a:spcBef>
                <a:spcPts val="0"/>
              </a:spcBef>
              <a:spcAft>
                <a:spcPts val="0"/>
              </a:spcAft>
              <a:buSzPts val="2240"/>
              <a:buChar char="◼"/>
              <a:defRPr sz="2800"/>
            </a:lvl1pPr>
            <a:lvl2pPr marL="914400" lvl="1" indent="-365760" algn="l"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40"/>
              <a:buNone/>
              <a:defRPr sz="2300" b="1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2"/>
          </p:nvPr>
        </p:nvSpPr>
        <p:spPr>
          <a:xfrm>
            <a:off x="457200" y="2449512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50520" algn="l">
              <a:spcBef>
                <a:spcPts val="0"/>
              </a:spcBef>
              <a:spcAft>
                <a:spcPts val="0"/>
              </a:spcAft>
              <a:buSzPts val="1920"/>
              <a:buChar char="◼"/>
              <a:defRPr sz="24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3"/>
          </p:nvPr>
        </p:nvSpPr>
        <p:spPr>
          <a:xfrm>
            <a:off x="4645025" y="1698987"/>
            <a:ext cx="4041775" cy="715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40"/>
              <a:buNone/>
              <a:defRPr sz="2300" b="1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4"/>
          </p:nvPr>
        </p:nvSpPr>
        <p:spPr>
          <a:xfrm>
            <a:off x="4645025" y="2449512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50520" algn="l">
              <a:spcBef>
                <a:spcPts val="0"/>
              </a:spcBef>
              <a:spcAft>
                <a:spcPts val="0"/>
              </a:spcAft>
              <a:buSzPts val="1920"/>
              <a:buChar char="◼"/>
              <a:defRPr sz="24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315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2000"/>
              <a:buFont typeface="Corbel"/>
              <a:buNone/>
              <a:defRPr sz="2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3019377" y="1743133"/>
            <a:ext cx="5920641" cy="45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391160" algn="l">
              <a:spcBef>
                <a:spcPts val="0"/>
              </a:spcBef>
              <a:spcAft>
                <a:spcPts val="0"/>
              </a:spcAft>
              <a:buSzPts val="2560"/>
              <a:buChar char="◼"/>
              <a:defRPr sz="3200"/>
            </a:lvl1pPr>
            <a:lvl2pPr marL="914400" lvl="1" indent="-388619" algn="l">
              <a:spcBef>
                <a:spcPts val="560"/>
              </a:spcBef>
              <a:spcAft>
                <a:spcPts val="0"/>
              </a:spcAft>
              <a:buSzPts val="2520"/>
              <a:buChar char="▪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🢝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2"/>
          </p:nvPr>
        </p:nvSpPr>
        <p:spPr>
          <a:xfrm>
            <a:off x="167838" y="1730018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41414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7" name="Google Shape;87;p11"/>
          <p:cNvSpPr/>
          <p:nvPr/>
        </p:nvSpPr>
        <p:spPr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8" name="Google Shape;88;p11"/>
          <p:cNvSpPr/>
          <p:nvPr/>
        </p:nvSpPr>
        <p:spPr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sz="4500" b="1" i="0" u="none" strike="noStrike" cap="non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marR="0" lvl="0" indent="-39116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88619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52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🢝"/>
              <a:defRPr sz="20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/>
          <p:nvPr/>
        </p:nvSpPr>
        <p:spPr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sz="4500" b="1" i="0" u="none" strike="noStrike" cap="non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/>
          <a:lstStyle>
            <a:lvl1pPr marL="457200" marR="0" lvl="0" indent="-39116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388619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52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🢝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details/7502f914-5968-4efd-844e-8706b65ebd7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7"/>
          <p:cNvSpPr txBox="1">
            <a:spLocks noGrp="1"/>
          </p:cNvSpPr>
          <p:nvPr>
            <p:ph type="ctrTitle"/>
          </p:nvPr>
        </p:nvSpPr>
        <p:spPr>
          <a:xfrm>
            <a:off x="179512" y="5184648"/>
            <a:ext cx="8725272" cy="1673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4570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Corbel"/>
              <a:buNone/>
            </a:pPr>
            <a:r>
              <a:rPr lang="en-GB" sz="2800" dirty="0">
                <a:solidFill>
                  <a:srgbClr val="FFFF00"/>
                </a:solidFill>
              </a:rPr>
              <a:t>Starter Question: 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What are genes? Why are they important?</a:t>
            </a:r>
            <a:br>
              <a:rPr lang="en-GB" sz="2800" dirty="0">
                <a:solidFill>
                  <a:srgbClr val="FFFF00"/>
                </a:solidFill>
              </a:rPr>
            </a:br>
            <a:br>
              <a:rPr lang="en-GB" sz="2800" dirty="0">
                <a:solidFill>
                  <a:srgbClr val="7030A0"/>
                </a:solidFill>
              </a:rPr>
            </a:br>
            <a:endParaRPr sz="2800" dirty="0"/>
          </a:p>
        </p:txBody>
      </p:sp>
      <p:sp>
        <p:nvSpPr>
          <p:cNvPr id="204" name="Google Shape;204;p27"/>
          <p:cNvSpPr txBox="1"/>
          <p:nvPr/>
        </p:nvSpPr>
        <p:spPr>
          <a:xfrm>
            <a:off x="457200" y="155448"/>
            <a:ext cx="8229600" cy="825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4570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65" b="1" i="0" u="none" strike="noStrike" cap="none" dirty="0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rPr>
              <a:t>Topic: Genetics and Inheritance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347" b="1" dirty="0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rPr>
              <a:t>Genes Review</a:t>
            </a:r>
            <a:endParaRPr sz="4347" b="1" i="0" u="none" strike="noStrike" cap="none" dirty="0">
              <a:solidFill>
                <a:srgbClr val="FFC7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" name="Google Shape;213;p28">
            <a:extLst>
              <a:ext uri="{FF2B5EF4-FFF2-40B4-BE49-F238E27FC236}">
                <a16:creationId xmlns:a16="http://schemas.microsoft.com/office/drawing/2014/main" id="{92847863-7380-6D45-9D2C-B7CECE655C0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7794171" y="0"/>
            <a:ext cx="2151789" cy="359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45700" rIns="45700" bIns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DE2DD264-F537-A346-904E-1CD4973A1992}" type="datetime1"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rbel"/>
                <a:sym typeface="Corbe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30/07/2021</a:t>
            </a:fld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orbel"/>
              <a:sym typeface="Corbel"/>
            </a:endParaRPr>
          </a:p>
        </p:txBody>
      </p:sp>
      <p:pic>
        <p:nvPicPr>
          <p:cNvPr id="1026" name="Picture 2" descr="Genetics - MIT Department of Biology">
            <a:extLst>
              <a:ext uri="{FF2B5EF4-FFF2-40B4-BE49-F238E27FC236}">
                <a16:creationId xmlns:a16="http://schemas.microsoft.com/office/drawing/2014/main" id="{A677509C-964F-DE48-9B26-D4FFE7E94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2782" y="980728"/>
            <a:ext cx="6978436" cy="392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Kahoot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>
              <a:buSzPts val="2560"/>
              <a:buNone/>
            </a:pPr>
            <a:r>
              <a:rPr lang="en-GB" dirty="0">
                <a:hlinkClick r:id="rId3"/>
              </a:rPr>
              <a:t>https://create.kahoot.it/details/7502f914-5968-4efd-844e-8706b65ebd78</a:t>
            </a:r>
            <a:endParaRPr lang="en-GB" dirty="0"/>
          </a:p>
          <a:p>
            <a:pPr marL="319088" lvl="0" indent="0">
              <a:buSzPts val="256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Debate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We’re going to look at the issue of </a:t>
            </a:r>
            <a:r>
              <a:rPr lang="en-GB" b="1" dirty="0">
                <a:solidFill>
                  <a:schemeClr val="accent1"/>
                </a:solidFill>
              </a:rPr>
              <a:t>genetic engineering</a:t>
            </a:r>
            <a:r>
              <a:rPr lang="en-GB" dirty="0"/>
              <a:t>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This is where </a:t>
            </a:r>
            <a:r>
              <a:rPr lang="en-GB" b="1" dirty="0">
                <a:solidFill>
                  <a:schemeClr val="accent1"/>
                </a:solidFill>
              </a:rPr>
              <a:t>genes can be altered</a:t>
            </a:r>
            <a:r>
              <a:rPr lang="en-GB" dirty="0"/>
              <a:t> by scientists to change an organisms characteristics.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Some people think that we should use this to change the genes of babies. Some disagree.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011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Step 1: Research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In a pair, </a:t>
            </a:r>
            <a:r>
              <a:rPr lang="en-GB" b="1" dirty="0">
                <a:solidFill>
                  <a:schemeClr val="accent1"/>
                </a:solidFill>
              </a:rPr>
              <a:t>write down </a:t>
            </a:r>
            <a:r>
              <a:rPr lang="en-GB" dirty="0"/>
              <a:t>some possible </a:t>
            </a:r>
            <a:r>
              <a:rPr lang="en-GB" b="1" dirty="0">
                <a:solidFill>
                  <a:schemeClr val="accent1"/>
                </a:solidFill>
              </a:rPr>
              <a:t>advantages</a:t>
            </a:r>
            <a:r>
              <a:rPr lang="en-GB" dirty="0"/>
              <a:t> of genetic engineering.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You can use the information sheet and your phones to help.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You have </a:t>
            </a:r>
            <a:r>
              <a:rPr lang="en-GB" b="1" dirty="0">
                <a:solidFill>
                  <a:schemeClr val="accent1"/>
                </a:solidFill>
              </a:rPr>
              <a:t>5 minutes </a:t>
            </a:r>
            <a:r>
              <a:rPr lang="en-GB" dirty="0"/>
              <a:t>before I ask for an advantage from each group.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640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Step 1: Research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In a pair, </a:t>
            </a:r>
            <a:r>
              <a:rPr lang="en-GB" b="1" dirty="0">
                <a:solidFill>
                  <a:schemeClr val="accent1"/>
                </a:solidFill>
              </a:rPr>
              <a:t>write down </a:t>
            </a:r>
            <a:r>
              <a:rPr lang="en-GB" dirty="0"/>
              <a:t>some possible </a:t>
            </a:r>
            <a:r>
              <a:rPr lang="en-GB" b="1" dirty="0">
                <a:solidFill>
                  <a:schemeClr val="accent1"/>
                </a:solidFill>
              </a:rPr>
              <a:t>disadvantages</a:t>
            </a:r>
            <a:r>
              <a:rPr lang="en-GB" dirty="0"/>
              <a:t> of genetic engineering.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You can use the information sheet and your phones to help.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You have </a:t>
            </a:r>
            <a:r>
              <a:rPr lang="en-GB" b="1" dirty="0">
                <a:solidFill>
                  <a:schemeClr val="accent1"/>
                </a:solidFill>
              </a:rPr>
              <a:t>5 minutes </a:t>
            </a:r>
            <a:r>
              <a:rPr lang="en-GB" dirty="0"/>
              <a:t>before I ask for a disadvantage from each group.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749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Step 2: Decision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Look at the advantages and disadvantages of genetic engineering on the board.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b="1" dirty="0">
                <a:solidFill>
                  <a:schemeClr val="accent1"/>
                </a:solidFill>
              </a:rPr>
              <a:t>Decide</a:t>
            </a:r>
            <a:r>
              <a:rPr lang="en-GB" dirty="0"/>
              <a:t> whether you are completely </a:t>
            </a:r>
            <a:r>
              <a:rPr lang="en-GB" b="1" dirty="0">
                <a:solidFill>
                  <a:schemeClr val="accent1"/>
                </a:solidFill>
              </a:rPr>
              <a:t>for</a:t>
            </a:r>
            <a:r>
              <a:rPr lang="en-GB" dirty="0"/>
              <a:t>, mostly for, mostly </a:t>
            </a:r>
            <a:r>
              <a:rPr lang="en-GB" b="1" dirty="0">
                <a:solidFill>
                  <a:schemeClr val="accent1"/>
                </a:solidFill>
              </a:rPr>
              <a:t>against</a:t>
            </a:r>
            <a:r>
              <a:rPr lang="en-GB" dirty="0"/>
              <a:t> or completely against genetic engineering.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b="1" dirty="0">
                <a:solidFill>
                  <a:schemeClr val="accent1"/>
                </a:solidFill>
              </a:rPr>
              <a:t>Write down </a:t>
            </a:r>
            <a:r>
              <a:rPr lang="en-GB" dirty="0"/>
              <a:t>your position and which types of genetic engineering you would make legal.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310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Step 3: Debate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b="1" dirty="0">
                <a:solidFill>
                  <a:schemeClr val="accent1"/>
                </a:solidFill>
              </a:rPr>
              <a:t>Describe</a:t>
            </a:r>
            <a:r>
              <a:rPr lang="en-GB" dirty="0"/>
              <a:t> your position to your partner. </a:t>
            </a:r>
            <a:r>
              <a:rPr lang="en-GB" b="1" dirty="0">
                <a:solidFill>
                  <a:schemeClr val="accent1"/>
                </a:solidFill>
              </a:rPr>
              <a:t>Compare</a:t>
            </a:r>
            <a:r>
              <a:rPr lang="en-GB" dirty="0"/>
              <a:t> your positions, where do you agree and disagree.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Remember the school values of </a:t>
            </a:r>
            <a:r>
              <a:rPr lang="en-GB" b="1" dirty="0">
                <a:solidFill>
                  <a:schemeClr val="accent1"/>
                </a:solidFill>
              </a:rPr>
              <a:t>dignity</a:t>
            </a:r>
            <a:r>
              <a:rPr lang="en-GB" dirty="0"/>
              <a:t> and </a:t>
            </a:r>
            <a:r>
              <a:rPr lang="en-GB" b="1" dirty="0">
                <a:solidFill>
                  <a:schemeClr val="accent1"/>
                </a:solidFill>
              </a:rPr>
              <a:t>gentleness</a:t>
            </a:r>
            <a:r>
              <a:rPr lang="en-GB" dirty="0"/>
              <a:t>. Everyone is entitled to their opinion and comes from their own background.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95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Step 3: Debate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Be prepared to raise your hand to </a:t>
            </a:r>
            <a:r>
              <a:rPr lang="en-GB" b="1" dirty="0">
                <a:solidFill>
                  <a:schemeClr val="accent1"/>
                </a:solidFill>
              </a:rPr>
              <a:t>describe your position</a:t>
            </a:r>
            <a:r>
              <a:rPr lang="en-GB" dirty="0"/>
              <a:t> on genetic engineering. 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5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1"/>
          <p:cNvSpPr txBox="1"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</a:pPr>
            <a:r>
              <a:rPr lang="en-GB" dirty="0"/>
              <a:t>Conclusion</a:t>
            </a:r>
            <a:endParaRPr dirty="0"/>
          </a:p>
        </p:txBody>
      </p:sp>
      <p:sp>
        <p:nvSpPr>
          <p:cNvPr id="237" name="Google Shape;237;p3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850" tIns="91425" rIns="91425" bIns="45700" anchor="t" anchorCtr="0">
            <a:noAutofit/>
          </a:bodyPr>
          <a:lstStyle/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You can see that even among well informed people, the range of different opinions is wide.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This is because the science is </a:t>
            </a:r>
            <a:r>
              <a:rPr lang="en-GB" b="1" dirty="0">
                <a:solidFill>
                  <a:schemeClr val="accent1"/>
                </a:solidFill>
              </a:rPr>
              <a:t>only part of the answer </a:t>
            </a:r>
            <a:r>
              <a:rPr lang="en-GB" dirty="0"/>
              <a:t>to the question of whether genetic engineering should be allowed.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GB" dirty="0"/>
              <a:t>What other </a:t>
            </a:r>
            <a:r>
              <a:rPr lang="en-GB" b="1" dirty="0">
                <a:solidFill>
                  <a:schemeClr val="accent1"/>
                </a:solidFill>
              </a:rPr>
              <a:t>subjects and topics </a:t>
            </a:r>
            <a:r>
              <a:rPr lang="en-GB" dirty="0"/>
              <a:t>are important here?</a:t>
            </a:r>
          </a:p>
          <a:p>
            <a:pPr marL="319088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79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/>
    </p:bldLst>
  </p:timing>
</p:sld>
</file>

<file path=ppt/theme/theme1.xml><?xml version="1.0" encoding="utf-8"?>
<a:theme xmlns:a="http://schemas.openxmlformats.org/drawingml/2006/main" name="Module">
  <a:themeElements>
    <a:clrScheme name="Module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mley Template Slides" id="{CC0889CC-BF1A-3A48-B9CC-30B47ECD0313}" vid="{D0ABBFD9-C71D-C847-96F1-EBBB60B8D1F5}"/>
    </a:ext>
  </a:extLst>
</a:theme>
</file>

<file path=ppt/theme/theme2.xml><?xml version="1.0" encoding="utf-8"?>
<a:theme xmlns:a="http://schemas.openxmlformats.org/drawingml/2006/main" name="Module">
  <a:themeElements>
    <a:clrScheme name="Module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mley Template Slides" id="{CC0889CC-BF1A-3A48-B9CC-30B47ECD0313}" vid="{76AF4F63-50E1-9F4F-AD6C-DB9E5565828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62F80DC2C1214A831CE6D71D68C7D7" ma:contentTypeVersion="6" ma:contentTypeDescription="Create a new document." ma:contentTypeScope="" ma:versionID="e4f66c94d65e8661017921970f8e4fc3">
  <xsd:schema xmlns:xsd="http://www.w3.org/2001/XMLSchema" xmlns:xs="http://www.w3.org/2001/XMLSchema" xmlns:p="http://schemas.microsoft.com/office/2006/metadata/properties" xmlns:ns2="41630908-7b3e-4941-83e6-af37a40dc51b" targetNamespace="http://schemas.microsoft.com/office/2006/metadata/properties" ma:root="true" ma:fieldsID="c8b4bd49f081f1e2c9f4c4ad235dc54b" ns2:_="">
    <xsd:import namespace="41630908-7b3e-4941-83e6-af37a40dc5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630908-7b3e-4941-83e6-af37a40dc5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AA92C-3526-498F-8E09-2A0D16225938}"/>
</file>

<file path=customXml/itemProps2.xml><?xml version="1.0" encoding="utf-8"?>
<ds:datastoreItem xmlns:ds="http://schemas.openxmlformats.org/officeDocument/2006/customXml" ds:itemID="{34125614-19DC-47B7-9C37-AF76BB1FD064}"/>
</file>

<file path=customXml/itemProps3.xml><?xml version="1.0" encoding="utf-8"?>
<ds:datastoreItem xmlns:ds="http://schemas.openxmlformats.org/officeDocument/2006/customXml" ds:itemID="{99BA6E03-60AB-45AE-907D-1B9262F0364F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</TotalTime>
  <Words>328</Words>
  <Application>Microsoft Macintosh PowerPoint</Application>
  <PresentationFormat>On-screen Show (4:3)</PresentationFormat>
  <Paragraphs>42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Corbel</vt:lpstr>
      <vt:lpstr>Calibri</vt:lpstr>
      <vt:lpstr>Arial</vt:lpstr>
      <vt:lpstr>Noto Sans Symbols</vt:lpstr>
      <vt:lpstr>Module</vt:lpstr>
      <vt:lpstr>Module</vt:lpstr>
      <vt:lpstr>Starter Question:  What are genes? Why are they important?  </vt:lpstr>
      <vt:lpstr>Kahoot</vt:lpstr>
      <vt:lpstr>Debate</vt:lpstr>
      <vt:lpstr>Step 1: Research</vt:lpstr>
      <vt:lpstr>Step 1: Research</vt:lpstr>
      <vt:lpstr>Step 2: Decision</vt:lpstr>
      <vt:lpstr>Step 3: Debate</vt:lpstr>
      <vt:lpstr>Step 3: Debate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Questions:   </dc:title>
  <dc:creator>Matthew Everett</dc:creator>
  <cp:lastModifiedBy>Matthew Everett</cp:lastModifiedBy>
  <cp:revision>8</cp:revision>
  <dcterms:created xsi:type="dcterms:W3CDTF">2021-05-27T12:24:34Z</dcterms:created>
  <dcterms:modified xsi:type="dcterms:W3CDTF">2021-07-30T10:12:32Z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0x0101005D62F80DC2C1214A831CE6D71D68C7D7</vt:lpwstr>
  </property>
</Properties>
</file>