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337" r:id="rId6"/>
    <p:sldId id="257" r:id="rId7"/>
    <p:sldId id="333" r:id="rId8"/>
    <p:sldId id="335" r:id="rId9"/>
    <p:sldId id="336" r:id="rId10"/>
    <p:sldId id="338" r:id="rId11"/>
    <p:sldId id="339" r:id="rId12"/>
    <p:sldId id="340" r:id="rId13"/>
    <p:sldId id="343" r:id="rId14"/>
    <p:sldId id="341" r:id="rId15"/>
    <p:sldId id="342" r:id="rId16"/>
    <p:sldId id="344" r:id="rId17"/>
    <p:sldId id="345" r:id="rId18"/>
    <p:sldId id="346" r:id="rId19"/>
    <p:sldId id="347" r:id="rId20"/>
    <p:sldId id="34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A84FD-F0BC-4130-AB69-4DE188A9D467}" v="1" dt="2021-12-03T13:35:52.277"/>
    <p1510:client id="{89B85398-A7D4-45CA-813D-E66C13D4D839}" v="26" dt="2022-11-09T18:20:19.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p:cViewPr varScale="1">
        <p:scale>
          <a:sx n="96" d="100"/>
          <a:sy n="96" d="100"/>
        </p:scale>
        <p:origin x="11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889C2-EF92-4F88-81D3-6800784B0D4F}" type="datetimeFigureOut">
              <a:rPr lang="en-GB" smtClean="0"/>
              <a:t>11/11/2022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93816-1780-4A92-BDEE-C087AC03DC78}" type="slidenum">
              <a:rPr lang="en-GB" smtClean="0"/>
              <a:t>‹#›</a:t>
            </a:fld>
            <a:endParaRPr lang="en-GB"/>
          </a:p>
        </p:txBody>
      </p:sp>
    </p:spTree>
    <p:extLst>
      <p:ext uri="{BB962C8B-B14F-4D97-AF65-F5344CB8AC3E}">
        <p14:creationId xmlns:p14="http://schemas.microsoft.com/office/powerpoint/2010/main" val="413219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DIctYqZ2B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Add discussion points here.  We spent a lot of time looking at question 9. There was </a:t>
            </a:r>
            <a:r>
              <a:rPr lang="en-US" err="1">
                <a:cs typeface="Calibri"/>
              </a:rPr>
              <a:t>discusion</a:t>
            </a:r>
            <a:r>
              <a:rPr lang="en-US">
                <a:cs typeface="Calibri"/>
              </a:rPr>
              <a:t> on whether this required a level of historical, mathematical and geographical knowledge. I.e. reading graphs </a:t>
            </a:r>
            <a:r>
              <a:rPr lang="en-US" err="1">
                <a:cs typeface="Calibri"/>
              </a:rPr>
              <a:t>refering</a:t>
            </a:r>
            <a:r>
              <a:rPr lang="en-US">
                <a:cs typeface="Calibri"/>
              </a:rPr>
              <a:t> back to previous fluctuations in global temperatures. </a:t>
            </a:r>
          </a:p>
          <a:p>
            <a:endParaRPr lang="en-US">
              <a:cs typeface="Calibri"/>
            </a:endParaRPr>
          </a:p>
          <a:p>
            <a:r>
              <a:rPr lang="en-US">
                <a:cs typeface="Calibri"/>
              </a:rPr>
              <a:t>Some here are easier to group than others, but I think that is the point of the debate. </a:t>
            </a:r>
          </a:p>
          <a:p>
            <a:r>
              <a:rPr lang="en-US">
                <a:cs typeface="Calibri"/>
              </a:rPr>
              <a:t>Important to say that answers to Q 7and 8 is not mere opinion. Depending on the lens you have you may have very different answers to these questions.  </a:t>
            </a:r>
          </a:p>
          <a:p>
            <a:endParaRPr lang="en-US">
              <a:cs typeface="Calibri"/>
            </a:endParaRPr>
          </a:p>
          <a:p>
            <a:r>
              <a:rPr lang="en-US">
                <a:cs typeface="Calibri"/>
              </a:rPr>
              <a:t>In terms of research articulate that in primary school teachers are skilled at blending a range of disciplines. However now with a science teacher lens we need to appreciate the types of questions which are </a:t>
            </a:r>
            <a:r>
              <a:rPr lang="en-US" err="1">
                <a:cs typeface="Calibri"/>
              </a:rPr>
              <a:t>investgiative</a:t>
            </a:r>
            <a:r>
              <a:rPr lang="en-US">
                <a:cs typeface="Calibri"/>
              </a:rPr>
              <a:t> by scientific enquiry. Our research is interested in unpacking the distinctiveness of scientific knowledge, and how it blends with other disciplines to construct a holistic curriculum.  Further it aims to promote an understanding of comparing the merits of distinct disciplines in answering questions and how to relate science to big questions. </a:t>
            </a:r>
          </a:p>
        </p:txBody>
      </p:sp>
      <p:sp>
        <p:nvSpPr>
          <p:cNvPr id="4" name="Slide Number Placeholder 3"/>
          <p:cNvSpPr>
            <a:spLocks noGrp="1"/>
          </p:cNvSpPr>
          <p:nvPr>
            <p:ph type="sldNum" sz="quarter" idx="5"/>
          </p:nvPr>
        </p:nvSpPr>
        <p:spPr/>
        <p:txBody>
          <a:bodyPr/>
          <a:lstStyle/>
          <a:p>
            <a:fld id="{67203359-BA13-E345-809C-AB04239343B7}" type="slidenum">
              <a:rPr lang="en-US" smtClean="0"/>
              <a:t>4</a:t>
            </a:fld>
            <a:endParaRPr lang="en-US"/>
          </a:p>
        </p:txBody>
      </p:sp>
    </p:spTree>
    <p:extLst>
      <p:ext uri="{BB962C8B-B14F-4D97-AF65-F5344CB8AC3E}">
        <p14:creationId xmlns:p14="http://schemas.microsoft.com/office/powerpoint/2010/main" val="361990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The idea here is that there can be a multitude of disciplines that can inform big questions that look at real world problems. Our research is interested in how we support trainee teachers </a:t>
            </a:r>
            <a:r>
              <a:rPr lang="en-US" err="1">
                <a:cs typeface="Calibri"/>
              </a:rPr>
              <a:t>appraciate</a:t>
            </a:r>
            <a:r>
              <a:rPr lang="en-US">
                <a:cs typeface="Calibri"/>
              </a:rPr>
              <a:t>  the types of questions that are purely scientific and how the distinct lens through which you view a question informs the answer that is given. </a:t>
            </a:r>
          </a:p>
          <a:p>
            <a:endParaRPr lang="en-US">
              <a:cs typeface="Calibri"/>
            </a:endParaRPr>
          </a:p>
          <a:p>
            <a:r>
              <a:rPr lang="en-US">
                <a:cs typeface="Calibri"/>
              </a:rPr>
              <a:t>Take the example of why did the titanic sink useful clip hear if you have time. </a:t>
            </a:r>
            <a:r>
              <a:rPr lang="en-US"/>
              <a:t>Epistemic insight watch from 1 minute stop at around 3 minutes  </a:t>
            </a:r>
            <a:r>
              <a:rPr lang="en-US">
                <a:hlinkClick r:id="rId3"/>
              </a:rPr>
              <a:t>Epistemic insight: engaging with life's Big Questions | Berry Billingsley | TEDxFolkestone - YouTube</a:t>
            </a:r>
            <a:endParaRPr lang="en-US">
              <a:cs typeface="Calibri"/>
              <a:hlinkClick r:id="rId3"/>
            </a:endParaRPr>
          </a:p>
          <a:p>
            <a:endParaRPr lang="en-US">
              <a:cs typeface="Calibri"/>
            </a:endParaRPr>
          </a:p>
        </p:txBody>
      </p:sp>
      <p:sp>
        <p:nvSpPr>
          <p:cNvPr id="4" name="Slide Number Placeholder 3"/>
          <p:cNvSpPr>
            <a:spLocks noGrp="1"/>
          </p:cNvSpPr>
          <p:nvPr>
            <p:ph type="sldNum" sz="quarter" idx="5"/>
          </p:nvPr>
        </p:nvSpPr>
        <p:spPr/>
        <p:txBody>
          <a:bodyPr/>
          <a:lstStyle/>
          <a:p>
            <a:fld id="{67203359-BA13-E345-809C-AB04239343B7}" type="slidenum">
              <a:rPr lang="en-US" smtClean="0"/>
              <a:t>5</a:t>
            </a:fld>
            <a:endParaRPr lang="en-US"/>
          </a:p>
        </p:txBody>
      </p:sp>
    </p:spTree>
    <p:extLst>
      <p:ext uri="{BB962C8B-B14F-4D97-AF65-F5344CB8AC3E}">
        <p14:creationId xmlns:p14="http://schemas.microsoft.com/office/powerpoint/2010/main" val="118322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4D13-D219-456C-8C58-A79A8DF42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4F5EFF-5F64-40E6-B76D-A92A5AB7B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0D2942-65FC-4001-88EE-E296F9A8BE8C}"/>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5" name="Footer Placeholder 4">
            <a:extLst>
              <a:ext uri="{FF2B5EF4-FFF2-40B4-BE49-F238E27FC236}">
                <a16:creationId xmlns:a16="http://schemas.microsoft.com/office/drawing/2014/main" id="{A947664E-931C-4C9E-9B8F-698CEC398E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D1EC17-1049-4266-89DD-C4FA38C8F00F}"/>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2455159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6A57-7F17-451E-BECD-D4CCC69F50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3AA8FB-BD97-4D99-9A91-08DD54FBE4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46528E-1D1E-4585-B139-A0BBD98E1F0D}"/>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5" name="Footer Placeholder 4">
            <a:extLst>
              <a:ext uri="{FF2B5EF4-FFF2-40B4-BE49-F238E27FC236}">
                <a16:creationId xmlns:a16="http://schemas.microsoft.com/office/drawing/2014/main" id="{274B7B75-CD29-4E8C-9BC9-61CD5D8500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E4ED36-D201-455A-8302-56A8EA8F21D6}"/>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2129468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EC180-6888-4CF2-9A16-325F752942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8490FB-AA20-4908-967C-A80EE6CA5A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9856E2-7E94-437E-AF3A-9C01A7F71C8E}"/>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5" name="Footer Placeholder 4">
            <a:extLst>
              <a:ext uri="{FF2B5EF4-FFF2-40B4-BE49-F238E27FC236}">
                <a16:creationId xmlns:a16="http://schemas.microsoft.com/office/drawing/2014/main" id="{AC8BCB2C-0CB8-49DF-A856-B57410B7C3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24FB35-E435-49DD-9FAC-5686ABCBC893}"/>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931236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p:cNvSpPr/>
          <p:nvPr userDrawn="1"/>
        </p:nvSpPr>
        <p:spPr>
          <a:xfrm>
            <a:off x="256035" y="265177"/>
            <a:ext cx="11683048"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a:latin typeface="Segoe UI" panose="020B0502040204020203" pitchFamily="34" charset="0"/>
            </a:endParaRPr>
          </a:p>
        </p:txBody>
      </p:sp>
      <p:cxnSp>
        <p:nvCxnSpPr>
          <p:cNvPr id="12" name="Straight Connector 11"/>
          <p:cNvCxnSpPr/>
          <p:nvPr userDrawn="1"/>
        </p:nvCxnSpPr>
        <p:spPr>
          <a:xfrm>
            <a:off x="604435"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9" y="448056"/>
            <a:ext cx="6877119" cy="640080"/>
          </a:xfrm>
        </p:spPr>
        <p:txBody>
          <a:bodyPr anchor="b" anchorCtr="0">
            <a:normAutofit/>
          </a:bodyPr>
          <a:lstStyle>
            <a:lvl1pPr>
              <a:defRPr sz="2100">
                <a:solidFill>
                  <a:schemeClr val="bg2">
                    <a:lumMod val="25000"/>
                  </a:schemeClr>
                </a:solidFill>
              </a:defRPr>
            </a:lvl1pPr>
          </a:lstStyle>
          <a:p>
            <a:r>
              <a:rPr lang="en-GB"/>
              <a:t>Click to edit Master title style</a:t>
            </a:r>
            <a:endParaRPr lang="en-US"/>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900" smtClean="0">
                <a:solidFill>
                  <a:schemeClr val="tx1">
                    <a:lumMod val="75000"/>
                    <a:lumOff val="25000"/>
                  </a:schemeClr>
                </a:solidFill>
              </a:defRPr>
            </a:lvl1pPr>
            <a:lvl2pPr>
              <a:defRPr lang="en-US" sz="900" smtClean="0">
                <a:solidFill>
                  <a:schemeClr val="tx1">
                    <a:lumMod val="75000"/>
                    <a:lumOff val="25000"/>
                  </a:schemeClr>
                </a:solidFill>
              </a:defRPr>
            </a:lvl2pPr>
            <a:lvl3pPr>
              <a:defRPr lang="en-US" sz="900" smtClean="0">
                <a:solidFill>
                  <a:schemeClr val="tx1">
                    <a:lumMod val="75000"/>
                    <a:lumOff val="25000"/>
                  </a:schemeClr>
                </a:solidFill>
              </a:defRPr>
            </a:lvl3pPr>
            <a:lvl4pPr>
              <a:defRPr lang="en-US" sz="900" smtClean="0">
                <a:solidFill>
                  <a:schemeClr val="tx1">
                    <a:lumMod val="75000"/>
                    <a:lumOff val="25000"/>
                  </a:schemeClr>
                </a:solidFill>
              </a:defRPr>
            </a:lvl4pPr>
            <a:lvl5pPr>
              <a:defRPr lang="en-US" sz="900">
                <a:solidFill>
                  <a:schemeClr val="tx1">
                    <a:lumMod val="75000"/>
                    <a:lumOff val="25000"/>
                  </a:schemeClr>
                </a:solidFill>
              </a:defRPr>
            </a:lvl5pPr>
          </a:lstStyle>
          <a:p>
            <a:pPr marL="0" lvl="0" indent="0">
              <a:lnSpc>
                <a:spcPct val="150000"/>
              </a:lnSpc>
              <a:spcBef>
                <a:spcPts val="750"/>
              </a:spcBef>
              <a:spcAft>
                <a:spcPts val="900"/>
              </a:spcAft>
              <a:buNone/>
            </a:pPr>
            <a:r>
              <a:rPr lang="en-GB"/>
              <a:t>Click to edit Master text styles</a:t>
            </a:r>
          </a:p>
          <a:p>
            <a:pPr marL="0" lvl="1" indent="0">
              <a:lnSpc>
                <a:spcPct val="150000"/>
              </a:lnSpc>
              <a:spcBef>
                <a:spcPts val="750"/>
              </a:spcBef>
              <a:spcAft>
                <a:spcPts val="900"/>
              </a:spcAft>
              <a:buNone/>
            </a:pPr>
            <a:r>
              <a:rPr lang="en-GB"/>
              <a:t>Second level</a:t>
            </a:r>
          </a:p>
          <a:p>
            <a:pPr marL="0" lvl="2" indent="0">
              <a:lnSpc>
                <a:spcPct val="150000"/>
              </a:lnSpc>
              <a:spcBef>
                <a:spcPts val="750"/>
              </a:spcBef>
              <a:spcAft>
                <a:spcPts val="900"/>
              </a:spcAft>
              <a:buNone/>
            </a:pPr>
            <a:r>
              <a:rPr lang="en-GB"/>
              <a:t>Third level</a:t>
            </a:r>
          </a:p>
          <a:p>
            <a:pPr marL="0" lvl="3" indent="0">
              <a:lnSpc>
                <a:spcPct val="150000"/>
              </a:lnSpc>
              <a:spcBef>
                <a:spcPts val="750"/>
              </a:spcBef>
              <a:spcAft>
                <a:spcPts val="900"/>
              </a:spcAft>
              <a:buNone/>
            </a:pPr>
            <a:r>
              <a:rPr lang="en-GB"/>
              <a:t>Fourth level</a:t>
            </a:r>
          </a:p>
          <a:p>
            <a:pPr marL="0" lvl="4" indent="0">
              <a:lnSpc>
                <a:spcPct val="150000"/>
              </a:lnSpc>
              <a:spcBef>
                <a:spcPts val="750"/>
              </a:spcBef>
              <a:spcAft>
                <a:spcPts val="900"/>
              </a:spcAft>
              <a:buNone/>
            </a:pPr>
            <a:r>
              <a:rPr lang="en-GB"/>
              <a:t>Fifth level</a:t>
            </a:r>
            <a:endParaRPr lang="en-US"/>
          </a:p>
        </p:txBody>
      </p:sp>
      <p:sp>
        <p:nvSpPr>
          <p:cNvPr id="6" name="Date Placeholder 3"/>
          <p:cNvSpPr>
            <a:spLocks noGrp="1"/>
          </p:cNvSpPr>
          <p:nvPr>
            <p:ph type="dt" sz="half" idx="2"/>
          </p:nvPr>
        </p:nvSpPr>
        <p:spPr>
          <a:xfrm>
            <a:off x="539496" y="6203955"/>
            <a:ext cx="3276600" cy="365125"/>
          </a:xfrm>
          <a:prstGeom prst="rect">
            <a:avLst/>
          </a:prstGeom>
        </p:spPr>
        <p:txBody>
          <a:bodyPr vert="horz" lIns="91440" tIns="45720" rIns="91440" bIns="45720" rtlCol="0" anchor="ctr"/>
          <a:lstStyle>
            <a:lvl1pPr algn="l">
              <a:defRPr sz="900" baseline="0">
                <a:solidFill>
                  <a:schemeClr val="tx1">
                    <a:lumMod val="65000"/>
                    <a:lumOff val="35000"/>
                  </a:schemeClr>
                </a:solidFill>
              </a:defRPr>
            </a:lvl1pPr>
          </a:lstStyle>
          <a:p>
            <a:fld id="{8BEEBAAA-29B5-4AF5-BC5F-7E580C29002D}" type="datetimeFigureOut">
              <a:rPr lang="en-US" smtClean="0"/>
              <a:pPr/>
              <a:t>11/11/22</a:t>
            </a:fld>
            <a:endParaRPr lang="en-US"/>
          </a:p>
        </p:txBody>
      </p:sp>
      <p:sp>
        <p:nvSpPr>
          <p:cNvPr id="7" name="Footer Placeholder 4"/>
          <p:cNvSpPr>
            <a:spLocks noGrp="1"/>
          </p:cNvSpPr>
          <p:nvPr>
            <p:ph type="ftr" sz="quarter" idx="3"/>
          </p:nvPr>
        </p:nvSpPr>
        <p:spPr>
          <a:xfrm>
            <a:off x="4648201" y="6203955"/>
            <a:ext cx="2895600" cy="365125"/>
          </a:xfrm>
          <a:prstGeom prst="rect">
            <a:avLst/>
          </a:prstGeom>
        </p:spPr>
        <p:txBody>
          <a:bodyPr vert="horz" lIns="91440" tIns="45720" rIns="91440" bIns="45720" rtlCol="0" anchor="ctr"/>
          <a:lstStyle>
            <a:lvl1pPr algn="ctr">
              <a:defRPr sz="90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8371927" y="6203955"/>
            <a:ext cx="3276600" cy="365125"/>
          </a:xfrm>
          <a:prstGeom prst="rect">
            <a:avLst/>
          </a:prstGeom>
        </p:spPr>
        <p:txBody>
          <a:bodyPr vert="horz" lIns="91440" tIns="45720" rIns="91440" bIns="45720" rtlCol="0" anchor="ctr"/>
          <a:lstStyle>
            <a:lvl1pPr algn="r">
              <a:defRPr sz="900" baseline="0">
                <a:solidFill>
                  <a:schemeClr val="tx1">
                    <a:lumMod val="65000"/>
                    <a:lumOff val="35000"/>
                  </a:schemeClr>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2495568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96F6-33F8-497D-B9D4-AE9965159C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6B7DBA-09D3-401F-B7E0-CA3578B9B5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9EA286-1AA7-47C7-923A-250002AAF88E}"/>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5" name="Footer Placeholder 4">
            <a:extLst>
              <a:ext uri="{FF2B5EF4-FFF2-40B4-BE49-F238E27FC236}">
                <a16:creationId xmlns:a16="http://schemas.microsoft.com/office/drawing/2014/main" id="{2351D843-8E41-48E4-B775-182661637B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61B269-AA37-42CC-864B-6F48E2CD8F3D}"/>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268075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F2398-6361-42B4-9A50-A65803843E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036EA9-9B8E-4FEF-9EA2-87FA11819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0985DD-1249-4E20-81F9-EBE75A113E50}"/>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5" name="Footer Placeholder 4">
            <a:extLst>
              <a:ext uri="{FF2B5EF4-FFF2-40B4-BE49-F238E27FC236}">
                <a16:creationId xmlns:a16="http://schemas.microsoft.com/office/drawing/2014/main" id="{E6AC5CEB-FA50-47A1-9874-06201F3921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6597A4-3CE9-48AB-B687-CAD976457263}"/>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105167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FBAF-29AC-4843-A992-81BDFBC98D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5398B8-DCCB-41FA-985F-DB4F3C2153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A561FD6-C0C5-43F1-8FE5-168957CB3E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9277FC-0F03-4FDF-8017-5208887727A6}"/>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6" name="Footer Placeholder 5">
            <a:extLst>
              <a:ext uri="{FF2B5EF4-FFF2-40B4-BE49-F238E27FC236}">
                <a16:creationId xmlns:a16="http://schemas.microsoft.com/office/drawing/2014/main" id="{1A39B43F-7003-455F-BEA1-45043E200A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1800AB-CC19-4FAB-AC7B-2036A73D5E1A}"/>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216472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F899-BC35-4927-A60D-2D4B5B7D54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8CACF1-0F72-42AC-A8EF-7514C36AB9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D267BF-8ED0-4C12-8104-F0E0747848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CDC912-FFA1-4CAB-8BDC-E700859C4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3B9924-5CD9-4839-B63A-EEA9D49C7B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F24636-3250-4A0C-8C68-A58CC38886A9}"/>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8" name="Footer Placeholder 7">
            <a:extLst>
              <a:ext uri="{FF2B5EF4-FFF2-40B4-BE49-F238E27FC236}">
                <a16:creationId xmlns:a16="http://schemas.microsoft.com/office/drawing/2014/main" id="{6DC0A455-7DCB-4876-ADA4-4D50F956C1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6B3855-7B8A-4C96-A22D-E3CAD54D8CFC}"/>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728182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026BB-B440-48F9-A7D0-3CB11D177D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E2A17B-9EDA-4E33-B2CF-D8494E743A20}"/>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4" name="Footer Placeholder 3">
            <a:extLst>
              <a:ext uri="{FF2B5EF4-FFF2-40B4-BE49-F238E27FC236}">
                <a16:creationId xmlns:a16="http://schemas.microsoft.com/office/drawing/2014/main" id="{6FE76B39-3F98-456E-8C6D-70677726E6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FBBC390-F8AF-4022-8D1D-3E93D924F212}"/>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11812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26CEC-E2D6-46E9-B2D7-1B91390BB5D6}"/>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3" name="Footer Placeholder 2">
            <a:extLst>
              <a:ext uri="{FF2B5EF4-FFF2-40B4-BE49-F238E27FC236}">
                <a16:creationId xmlns:a16="http://schemas.microsoft.com/office/drawing/2014/main" id="{0BC7FA01-0E8E-4DDA-83C8-67DA79B789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A45376-D011-40A0-8DF7-D6125DEDF7EF}"/>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2262233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2719-92BC-45FC-9386-475CA93FE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F0AE27-AF09-45E1-92A7-3A08ED0968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F7FEE5-2149-4E48-B0B6-7C13633BA5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39024B-6FEB-4E76-B3A2-64C0E8E908F5}"/>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6" name="Footer Placeholder 5">
            <a:extLst>
              <a:ext uri="{FF2B5EF4-FFF2-40B4-BE49-F238E27FC236}">
                <a16:creationId xmlns:a16="http://schemas.microsoft.com/office/drawing/2014/main" id="{AECCE3C4-E083-4007-A39F-3AE89E2305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BFC010-2641-459C-B51D-D6E1CBC96B44}"/>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146588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7B70C-5FD2-4EC4-AD07-51441861E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057B0EA-578E-4513-BB77-725DEE7D3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7EBC7F-88D7-49E2-8C13-93D819912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CEBB07-6017-47D0-A0E1-1AE0C16FFD08}"/>
              </a:ext>
            </a:extLst>
          </p:cNvPr>
          <p:cNvSpPr>
            <a:spLocks noGrp="1"/>
          </p:cNvSpPr>
          <p:nvPr>
            <p:ph type="dt" sz="half" idx="10"/>
          </p:nvPr>
        </p:nvSpPr>
        <p:spPr/>
        <p:txBody>
          <a:bodyPr/>
          <a:lstStyle/>
          <a:p>
            <a:fld id="{0E1CB900-95A5-45C9-9018-1E57781355DA}" type="datetimeFigureOut">
              <a:rPr lang="en-GB" smtClean="0"/>
              <a:t>11/11/2022</a:t>
            </a:fld>
            <a:endParaRPr lang="en-GB"/>
          </a:p>
        </p:txBody>
      </p:sp>
      <p:sp>
        <p:nvSpPr>
          <p:cNvPr id="6" name="Footer Placeholder 5">
            <a:extLst>
              <a:ext uri="{FF2B5EF4-FFF2-40B4-BE49-F238E27FC236}">
                <a16:creationId xmlns:a16="http://schemas.microsoft.com/office/drawing/2014/main" id="{A03B8570-E634-4535-B0B2-EFB774B2E9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ADF8D9-F2A0-4D05-A5F5-2170E7B8C65E}"/>
              </a:ext>
            </a:extLst>
          </p:cNvPr>
          <p:cNvSpPr>
            <a:spLocks noGrp="1"/>
          </p:cNvSpPr>
          <p:nvPr>
            <p:ph type="sldNum" sz="quarter" idx="12"/>
          </p:nvPr>
        </p:nvSpPr>
        <p:spPr/>
        <p:txBody>
          <a:bodyPr/>
          <a:lstStyle/>
          <a:p>
            <a:fld id="{9205C441-A526-40A5-99B0-C6CA1295BEC9}" type="slidenum">
              <a:rPr lang="en-GB" smtClean="0"/>
              <a:t>‹#›</a:t>
            </a:fld>
            <a:endParaRPr lang="en-GB"/>
          </a:p>
        </p:txBody>
      </p:sp>
    </p:spTree>
    <p:extLst>
      <p:ext uri="{BB962C8B-B14F-4D97-AF65-F5344CB8AC3E}">
        <p14:creationId xmlns:p14="http://schemas.microsoft.com/office/powerpoint/2010/main" val="31118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3B6C4-FCFC-40CF-B44A-A8107C553B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D748CC-0657-4D85-9FBE-7037F510A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0DC8C6-CD7C-4851-838B-4A423B55F0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CB900-95A5-45C9-9018-1E57781355DA}" type="datetimeFigureOut">
              <a:rPr lang="en-GB" smtClean="0"/>
              <a:t>11/11/2022</a:t>
            </a:fld>
            <a:endParaRPr lang="en-GB"/>
          </a:p>
        </p:txBody>
      </p:sp>
      <p:sp>
        <p:nvSpPr>
          <p:cNvPr id="5" name="Footer Placeholder 4">
            <a:extLst>
              <a:ext uri="{FF2B5EF4-FFF2-40B4-BE49-F238E27FC236}">
                <a16:creationId xmlns:a16="http://schemas.microsoft.com/office/drawing/2014/main" id="{5BBFDE3C-96F1-40F6-9068-0C3B342B37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3A302B-7573-4E00-95CB-AE593A22F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5C441-A526-40A5-99B0-C6CA1295BEC9}" type="slidenum">
              <a:rPr lang="en-GB" smtClean="0"/>
              <a:t>‹#›</a:t>
            </a:fld>
            <a:endParaRPr lang="en-GB"/>
          </a:p>
        </p:txBody>
      </p:sp>
    </p:spTree>
    <p:extLst>
      <p:ext uri="{BB962C8B-B14F-4D97-AF65-F5344CB8AC3E}">
        <p14:creationId xmlns:p14="http://schemas.microsoft.com/office/powerpoint/2010/main" val="3309294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stt.org.uk/resources/curriculum-materials/Climate-Science?gclid=Cj0KCQjwrJOMBhCZARIsAGEd4VEa9l43UEDU34fGCiokTcgm7iV_CEHt1uewE4aDLFC9AtSNzFbvcSMaAmgiEALw_wcB"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OomC251Qab8?start=95&amp;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ourses.lumenlearning.com/waymaker-psychology/chapter/outcome-thinking-and-problem-solving/"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openclipart.org/detail/38593" TargetMode="Externa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urses.lumenlearning.com/waymaker-psychology/chapter/outcome-thinking-and-problem-solving/" TargetMode="External"/><Relationship Id="rId7" Type="http://schemas.openxmlformats.org/officeDocument/2006/relationships/hyperlink" Target="http://www.pngall.com/thought-bubble-png"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openclipart.org/detail/38593"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0372AA-12E1-4094-B31A-1B0F57FC3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a visua prompt of books with symbols coming from one of the books. A possibe prompt of where we can get knowledge, but is this the only place?">
            <a:extLst>
              <a:ext uri="{FF2B5EF4-FFF2-40B4-BE49-F238E27FC236}">
                <a16:creationId xmlns:a16="http://schemas.microsoft.com/office/drawing/2014/main" id="{B336FE13-909B-4764-A277-7C260D2E953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2346"/>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534655"/>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8A5C2-FCB9-4B1C-AF1E-15EF9986D4E3}"/>
              </a:ext>
            </a:extLst>
          </p:cNvPr>
          <p:cNvSpPr>
            <a:spLocks noGrp="1"/>
          </p:cNvSpPr>
          <p:nvPr>
            <p:ph type="ctrTitle"/>
          </p:nvPr>
        </p:nvSpPr>
        <p:spPr>
          <a:xfrm>
            <a:off x="321733" y="2306963"/>
            <a:ext cx="10672316" cy="3670255"/>
          </a:xfrm>
        </p:spPr>
        <p:txBody>
          <a:bodyPr anchor="b">
            <a:normAutofit/>
          </a:bodyPr>
          <a:lstStyle/>
          <a:p>
            <a:pPr algn="l"/>
            <a:r>
              <a:rPr lang="en-GB" sz="5200">
                <a:solidFill>
                  <a:srgbClr val="FFFFFF"/>
                </a:solidFill>
              </a:rPr>
              <a:t>RE elective, the place of RE and other subjects in the primary curriculum</a:t>
            </a:r>
          </a:p>
        </p:txBody>
      </p:sp>
      <p:sp>
        <p:nvSpPr>
          <p:cNvPr id="3" name="Subtitle 2">
            <a:extLst>
              <a:ext uri="{FF2B5EF4-FFF2-40B4-BE49-F238E27FC236}">
                <a16:creationId xmlns:a16="http://schemas.microsoft.com/office/drawing/2014/main" id="{92ED0EAC-6F06-4E68-8270-3774935375BB}"/>
              </a:ext>
            </a:extLst>
          </p:cNvPr>
          <p:cNvSpPr>
            <a:spLocks noGrp="1"/>
          </p:cNvSpPr>
          <p:nvPr>
            <p:ph type="subTitle" idx="1"/>
          </p:nvPr>
        </p:nvSpPr>
        <p:spPr>
          <a:xfrm>
            <a:off x="318683" y="321733"/>
            <a:ext cx="10675136" cy="1831405"/>
          </a:xfrm>
        </p:spPr>
        <p:txBody>
          <a:bodyPr anchor="t">
            <a:normAutofit/>
          </a:bodyPr>
          <a:lstStyle/>
          <a:p>
            <a:pPr algn="l"/>
            <a:r>
              <a:rPr lang="en-GB" sz="3200">
                <a:solidFill>
                  <a:srgbClr val="FFFFFF"/>
                </a:solidFill>
              </a:rPr>
              <a:t>Starter question: </a:t>
            </a:r>
          </a:p>
          <a:p>
            <a:pPr algn="l"/>
            <a:endParaRPr lang="en-GB" sz="3200">
              <a:solidFill>
                <a:srgbClr val="FFFFFF"/>
              </a:solidFill>
            </a:endParaRPr>
          </a:p>
          <a:p>
            <a:pPr algn="l"/>
            <a:r>
              <a:rPr lang="en-GB" sz="3200">
                <a:solidFill>
                  <a:srgbClr val="FFFFFF"/>
                </a:solidFill>
              </a:rPr>
              <a:t>How do people gain knowledge?</a:t>
            </a:r>
          </a:p>
        </p:txBody>
      </p:sp>
    </p:spTree>
    <p:extLst>
      <p:ext uri="{BB962C8B-B14F-4D97-AF65-F5344CB8AC3E}">
        <p14:creationId xmlns:p14="http://schemas.microsoft.com/office/powerpoint/2010/main" val="301759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9121-4DF4-4F6B-9D3B-B3256E5E8201}"/>
              </a:ext>
            </a:extLst>
          </p:cNvPr>
          <p:cNvSpPr>
            <a:spLocks noGrp="1"/>
          </p:cNvSpPr>
          <p:nvPr>
            <p:ph type="title"/>
          </p:nvPr>
        </p:nvSpPr>
        <p:spPr/>
        <p:txBody>
          <a:bodyPr/>
          <a:lstStyle/>
          <a:p>
            <a:r>
              <a:rPr lang="en-GB">
                <a:cs typeface="Calibri Light"/>
              </a:rPr>
              <a:t>An example resource</a:t>
            </a:r>
            <a:endParaRPr lang="en-GB"/>
          </a:p>
        </p:txBody>
      </p:sp>
      <p:pic>
        <p:nvPicPr>
          <p:cNvPr id="4" name="Content Placeholder 3" descr="an example worksheet that describes a scientific investigation that you can do in school,under the theme of sustainbiity">
            <a:extLst>
              <a:ext uri="{FF2B5EF4-FFF2-40B4-BE49-F238E27FC236}">
                <a16:creationId xmlns:a16="http://schemas.microsoft.com/office/drawing/2014/main" id="{F0411BCD-56E5-4508-8D30-4AE5CA9EADBB}"/>
              </a:ext>
              <a:ext uri="{C183D7F6-B498-43B3-948B-1728B52AA6E4}">
                <adec:decorative xmlns:adec="http://schemas.microsoft.com/office/drawing/2017/decorative" val="0"/>
              </a:ext>
            </a:extLst>
          </p:cNvPr>
          <p:cNvPicPr>
            <a:picLocks noGrp="1" noChangeAspect="1"/>
          </p:cNvPicPr>
          <p:nvPr>
            <p:ph idx="1"/>
          </p:nvPr>
        </p:nvPicPr>
        <p:blipFill rotWithShape="1">
          <a:blip r:embed="rId2"/>
          <a:srcRect l="20253" t="18636" r="21630" b="13769"/>
          <a:stretch/>
        </p:blipFill>
        <p:spPr>
          <a:xfrm>
            <a:off x="838200" y="1714434"/>
            <a:ext cx="10515600" cy="5140038"/>
          </a:xfrm>
          <a:prstGeom prst="rect">
            <a:avLst/>
          </a:prstGeom>
        </p:spPr>
      </p:pic>
    </p:spTree>
    <p:extLst>
      <p:ext uri="{BB962C8B-B14F-4D97-AF65-F5344CB8AC3E}">
        <p14:creationId xmlns:p14="http://schemas.microsoft.com/office/powerpoint/2010/main" val="1329131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67EF6-62E5-4A3C-9DB7-9C08283DA91D}"/>
              </a:ext>
            </a:extLst>
          </p:cNvPr>
          <p:cNvSpPr>
            <a:spLocks noGrp="1"/>
          </p:cNvSpPr>
          <p:nvPr>
            <p:ph type="title"/>
          </p:nvPr>
        </p:nvSpPr>
        <p:spPr>
          <a:xfrm>
            <a:off x="533400" y="-354966"/>
            <a:ext cx="10515600" cy="1325563"/>
          </a:xfrm>
        </p:spPr>
        <p:txBody>
          <a:bodyPr>
            <a:normAutofit/>
          </a:bodyPr>
          <a:lstStyle/>
          <a:p>
            <a:r>
              <a:rPr lang="en-GB" sz="3200"/>
              <a:t>Scientific investigations you could do </a:t>
            </a:r>
          </a:p>
        </p:txBody>
      </p:sp>
      <p:sp>
        <p:nvSpPr>
          <p:cNvPr id="3" name="Content Placeholder 2">
            <a:extLst>
              <a:ext uri="{FF2B5EF4-FFF2-40B4-BE49-F238E27FC236}">
                <a16:creationId xmlns:a16="http://schemas.microsoft.com/office/drawing/2014/main" id="{1ABAB033-B627-4F8B-A7AC-CFAC261A2F88}"/>
              </a:ext>
            </a:extLst>
          </p:cNvPr>
          <p:cNvSpPr>
            <a:spLocks noGrp="1"/>
          </p:cNvSpPr>
          <p:nvPr>
            <p:ph idx="1"/>
          </p:nvPr>
        </p:nvSpPr>
        <p:spPr>
          <a:xfrm>
            <a:off x="731520" y="1536065"/>
            <a:ext cx="10515600" cy="4351338"/>
          </a:xfrm>
        </p:spPr>
        <p:txBody>
          <a:bodyPr/>
          <a:lstStyle/>
          <a:p>
            <a:pPr marL="0" indent="0">
              <a:buNone/>
            </a:pPr>
            <a:endParaRPr lang="en-GB"/>
          </a:p>
        </p:txBody>
      </p:sp>
      <p:pic>
        <p:nvPicPr>
          <p:cNvPr id="4" name="Picture 3" descr="an additional activity from PSTT on the theme of reducing plastic waste in school">
            <a:extLst>
              <a:ext uri="{FF2B5EF4-FFF2-40B4-BE49-F238E27FC236}">
                <a16:creationId xmlns:a16="http://schemas.microsoft.com/office/drawing/2014/main" id="{2B7A2A20-941C-477E-942D-FEC597ED5187}"/>
              </a:ext>
            </a:extLst>
          </p:cNvPr>
          <p:cNvPicPr>
            <a:picLocks noChangeAspect="1"/>
          </p:cNvPicPr>
          <p:nvPr/>
        </p:nvPicPr>
        <p:blipFill rotWithShape="1">
          <a:blip r:embed="rId2"/>
          <a:srcRect l="29500" t="40254" r="30250" b="12444"/>
          <a:stretch/>
        </p:blipFill>
        <p:spPr>
          <a:xfrm>
            <a:off x="289560" y="662356"/>
            <a:ext cx="9372600" cy="6195644"/>
          </a:xfrm>
          <a:prstGeom prst="rect">
            <a:avLst/>
          </a:prstGeom>
        </p:spPr>
      </p:pic>
    </p:spTree>
    <p:extLst>
      <p:ext uri="{BB962C8B-B14F-4D97-AF65-F5344CB8AC3E}">
        <p14:creationId xmlns:p14="http://schemas.microsoft.com/office/powerpoint/2010/main" val="77518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57D00-240C-417B-ABAF-388010321463}"/>
              </a:ext>
            </a:extLst>
          </p:cNvPr>
          <p:cNvSpPr>
            <a:spLocks noGrp="1"/>
          </p:cNvSpPr>
          <p:nvPr>
            <p:ph type="title"/>
          </p:nvPr>
        </p:nvSpPr>
        <p:spPr>
          <a:xfrm>
            <a:off x="0" y="0"/>
            <a:ext cx="5257800" cy="837248"/>
          </a:xfrm>
        </p:spPr>
        <p:txBody>
          <a:bodyPr/>
          <a:lstStyle/>
          <a:p>
            <a:r>
              <a:rPr lang="en-GB"/>
              <a:t>Reduce reuse recycle</a:t>
            </a:r>
          </a:p>
        </p:txBody>
      </p:sp>
      <p:pic>
        <p:nvPicPr>
          <p:cNvPr id="4" name="Content Placeholder 3" descr="A final activity on the theme of reduce reuse and reccylce">
            <a:extLst>
              <a:ext uri="{FF2B5EF4-FFF2-40B4-BE49-F238E27FC236}">
                <a16:creationId xmlns:a16="http://schemas.microsoft.com/office/drawing/2014/main" id="{BB0E8B19-AB39-464A-AA57-5E7B1417015A}"/>
              </a:ext>
            </a:extLst>
          </p:cNvPr>
          <p:cNvPicPr>
            <a:picLocks noGrp="1" noChangeAspect="1"/>
          </p:cNvPicPr>
          <p:nvPr>
            <p:ph idx="1"/>
          </p:nvPr>
        </p:nvPicPr>
        <p:blipFill rotWithShape="1">
          <a:blip r:embed="rId2"/>
          <a:srcRect l="29257" t="20973" r="30553" b="13263"/>
          <a:stretch/>
        </p:blipFill>
        <p:spPr>
          <a:xfrm>
            <a:off x="91440" y="837248"/>
            <a:ext cx="6172200" cy="5680879"/>
          </a:xfrm>
          <a:prstGeom prst="rect">
            <a:avLst/>
          </a:prstGeom>
        </p:spPr>
      </p:pic>
      <p:sp>
        <p:nvSpPr>
          <p:cNvPr id="5" name="TextBox 4">
            <a:extLst>
              <a:ext uri="{FF2B5EF4-FFF2-40B4-BE49-F238E27FC236}">
                <a16:creationId xmlns:a16="http://schemas.microsoft.com/office/drawing/2014/main" id="{BAC1B163-5E2B-4577-873C-21105FF5C5CC}"/>
              </a:ext>
            </a:extLst>
          </p:cNvPr>
          <p:cNvSpPr txBox="1"/>
          <p:nvPr/>
        </p:nvSpPr>
        <p:spPr>
          <a:xfrm>
            <a:off x="6934202" y="1630680"/>
            <a:ext cx="4373878" cy="2308324"/>
          </a:xfrm>
          <a:prstGeom prst="rect">
            <a:avLst/>
          </a:prstGeom>
          <a:noFill/>
        </p:spPr>
        <p:txBody>
          <a:bodyPr wrap="square" rtlCol="0">
            <a:spAutoFit/>
          </a:bodyPr>
          <a:lstStyle/>
          <a:p>
            <a:r>
              <a:rPr lang="en-GB"/>
              <a:t>Weblink for these resources</a:t>
            </a:r>
          </a:p>
          <a:p>
            <a:endParaRPr lang="en-GB"/>
          </a:p>
          <a:p>
            <a:r>
              <a:rPr lang="en-GB">
                <a:hlinkClick r:id="rId3"/>
              </a:rPr>
              <a:t>https://pstt.org.uk/resources/curriculum-materials/Climate-Science?gclid=Cj0KCQjwrJOMBhCZARIsAGEd4VEa9l43UEDU34fGCiokTcgm7iV_CEHt1uewE4aDLFC9AtSNzFbvcSMaAmgiEALw_wcB</a:t>
            </a:r>
            <a:endParaRPr lang="en-GB"/>
          </a:p>
          <a:p>
            <a:endParaRPr lang="en-GB"/>
          </a:p>
        </p:txBody>
      </p:sp>
    </p:spTree>
    <p:extLst>
      <p:ext uri="{BB962C8B-B14F-4D97-AF65-F5344CB8AC3E}">
        <p14:creationId xmlns:p14="http://schemas.microsoft.com/office/powerpoint/2010/main" val="3931796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FD17-D990-420D-95A3-92DED0E77343}"/>
              </a:ext>
            </a:extLst>
          </p:cNvPr>
          <p:cNvSpPr>
            <a:spLocks noGrp="1"/>
          </p:cNvSpPr>
          <p:nvPr>
            <p:ph type="title"/>
          </p:nvPr>
        </p:nvSpPr>
        <p:spPr>
          <a:xfrm>
            <a:off x="758301" y="-124288"/>
            <a:ext cx="10515600" cy="944964"/>
          </a:xfrm>
        </p:spPr>
        <p:txBody>
          <a:bodyPr/>
          <a:lstStyle/>
          <a:p>
            <a:r>
              <a:rPr lang="en-GB"/>
              <a:t>The problem is not a purely scientific one</a:t>
            </a:r>
          </a:p>
        </p:txBody>
      </p:sp>
      <p:sp>
        <p:nvSpPr>
          <p:cNvPr id="3" name="Content Placeholder 2">
            <a:extLst>
              <a:ext uri="{FF2B5EF4-FFF2-40B4-BE49-F238E27FC236}">
                <a16:creationId xmlns:a16="http://schemas.microsoft.com/office/drawing/2014/main" id="{663A88CA-6561-48E9-87DE-8A5B18CADC7C}"/>
              </a:ext>
            </a:extLst>
          </p:cNvPr>
          <p:cNvSpPr>
            <a:spLocks noGrp="1"/>
          </p:cNvSpPr>
          <p:nvPr>
            <p:ph idx="1"/>
          </p:nvPr>
        </p:nvSpPr>
        <p:spPr>
          <a:xfrm>
            <a:off x="758301" y="627393"/>
            <a:ext cx="10515600" cy="5912303"/>
          </a:xfrm>
        </p:spPr>
        <p:txBody>
          <a:bodyPr>
            <a:normAutofit fontScale="92500"/>
          </a:bodyPr>
          <a:lstStyle/>
          <a:p>
            <a:r>
              <a:rPr lang="en-GB" sz="2600"/>
              <a:t>One example of the theological perspective a call to action from Pope Francis. </a:t>
            </a:r>
          </a:p>
          <a:p>
            <a:endParaRPr lang="en-GB"/>
          </a:p>
          <a:p>
            <a:endParaRPr lang="en-GB"/>
          </a:p>
          <a:p>
            <a:endParaRPr lang="en-GB"/>
          </a:p>
          <a:p>
            <a:endParaRPr lang="en-GB"/>
          </a:p>
          <a:p>
            <a:endParaRPr lang="en-GB"/>
          </a:p>
          <a:p>
            <a:pPr marL="0" indent="0">
              <a:buNone/>
            </a:pPr>
            <a:endParaRPr lang="en-GB"/>
          </a:p>
          <a:p>
            <a:pPr marL="0" indent="0">
              <a:buNone/>
            </a:pPr>
            <a:endParaRPr lang="en-GB"/>
          </a:p>
          <a:p>
            <a:pPr marL="0" indent="0">
              <a:buNone/>
            </a:pPr>
            <a:endParaRPr lang="en-GB"/>
          </a:p>
          <a:p>
            <a:pPr algn="l" fontAlgn="base"/>
            <a:r>
              <a:rPr lang="en-GB" sz="2400" b="0" i="0">
                <a:solidFill>
                  <a:srgbClr val="333333"/>
                </a:solidFill>
                <a:effectLst/>
                <a:latin typeface="Calibri" panose="020F0502020204030204" pitchFamily="34" charset="0"/>
                <a:cs typeface="Calibri" panose="020F0502020204030204" pitchFamily="34" charset="0"/>
              </a:rPr>
              <a:t>"Let us pray so that the cry of the Earth and the cry of the poor" is heard by summit participants.</a:t>
            </a:r>
          </a:p>
          <a:p>
            <a:pPr algn="l" fontAlgn="base"/>
            <a:r>
              <a:rPr lang="en-GB" sz="2400" b="0" i="0">
                <a:solidFill>
                  <a:srgbClr val="333333"/>
                </a:solidFill>
                <a:effectLst/>
                <a:latin typeface="Calibri" panose="020F0502020204030204" pitchFamily="34" charset="0"/>
                <a:cs typeface="Calibri" panose="020F0502020204030204" pitchFamily="34" charset="0"/>
              </a:rPr>
              <a:t>"May this encounter yield efficient answers offering concrete hope to future generations</a:t>
            </a:r>
            <a:r>
              <a:rPr lang="en-GB" b="0" i="0">
                <a:solidFill>
                  <a:srgbClr val="333333"/>
                </a:solidFill>
                <a:effectLst/>
                <a:latin typeface="Georgia" panose="02040502050405020303" pitchFamily="18" charset="0"/>
              </a:rPr>
              <a:t>.</a:t>
            </a:r>
          </a:p>
          <a:p>
            <a:endParaRPr lang="en-GB"/>
          </a:p>
        </p:txBody>
      </p:sp>
      <p:pic>
        <p:nvPicPr>
          <p:cNvPr id="4" name="Online Media 3" title="Laudato Si' animation | CAFOD">
            <a:hlinkClick r:id="" action="ppaction://media"/>
            <a:extLst>
              <a:ext uri="{FF2B5EF4-FFF2-40B4-BE49-F238E27FC236}">
                <a16:creationId xmlns:a16="http://schemas.microsoft.com/office/drawing/2014/main" id="{8AD8FB27-CB5E-4E2B-9CE2-4A09783E4DED}"/>
              </a:ext>
            </a:extLst>
          </p:cNvPr>
          <p:cNvPicPr>
            <a:picLocks noRot="1" noChangeAspect="1"/>
          </p:cNvPicPr>
          <p:nvPr>
            <a:videoFile r:link="rId1"/>
          </p:nvPr>
        </p:nvPicPr>
        <p:blipFill>
          <a:blip r:embed="rId3"/>
          <a:stretch>
            <a:fillRect/>
          </a:stretch>
        </p:blipFill>
        <p:spPr>
          <a:xfrm>
            <a:off x="2523281" y="1071574"/>
            <a:ext cx="6771191" cy="3825723"/>
          </a:xfrm>
          <a:prstGeom prst="rect">
            <a:avLst/>
          </a:prstGeom>
        </p:spPr>
      </p:pic>
    </p:spTree>
    <p:extLst>
      <p:ext uri="{BB962C8B-B14F-4D97-AF65-F5344CB8AC3E}">
        <p14:creationId xmlns:p14="http://schemas.microsoft.com/office/powerpoint/2010/main" val="250082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B37CB-344F-4ECA-A4AF-E9C67D3BE831}"/>
              </a:ext>
            </a:extLst>
          </p:cNvPr>
          <p:cNvSpPr>
            <a:spLocks noGrp="1"/>
          </p:cNvSpPr>
          <p:nvPr>
            <p:ph type="title"/>
          </p:nvPr>
        </p:nvSpPr>
        <p:spPr>
          <a:xfrm>
            <a:off x="665672" y="379502"/>
            <a:ext cx="10515600" cy="1325563"/>
          </a:xfrm>
        </p:spPr>
        <p:txBody>
          <a:bodyPr>
            <a:normAutofit fontScale="90000"/>
          </a:bodyPr>
          <a:lstStyle/>
          <a:p>
            <a:r>
              <a:rPr lang="en-GB"/>
              <a:t>With the theme of community Consider the following question ‘what gives value meaning and purpose to human life?’</a:t>
            </a:r>
          </a:p>
        </p:txBody>
      </p:sp>
      <p:pic>
        <p:nvPicPr>
          <p:cNvPr id="5" name="Content Placeholder 4" descr="A silhouette of a person&#10;&#10;Description automatically generated with medium confidence">
            <a:extLst>
              <a:ext uri="{FF2B5EF4-FFF2-40B4-BE49-F238E27FC236}">
                <a16:creationId xmlns:a16="http://schemas.microsoft.com/office/drawing/2014/main" id="{29AF5258-41E0-4C6F-BF4E-65CDB81DB042}"/>
              </a:ext>
              <a:ext uri="{C183D7F6-B498-43B3-948B-1728B52AA6E4}">
                <adec:decorative xmlns:adec="http://schemas.microsoft.com/office/drawing/2017/decorative" val="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49996" y="2431574"/>
            <a:ext cx="4692007" cy="3115786"/>
          </a:xfrm>
        </p:spPr>
      </p:pic>
      <p:pic>
        <p:nvPicPr>
          <p:cNvPr id="11" name="Picture 10">
            <a:extLst>
              <a:ext uri="{FF2B5EF4-FFF2-40B4-BE49-F238E27FC236}">
                <a16:creationId xmlns:a16="http://schemas.microsoft.com/office/drawing/2014/main" id="{FB4E4D91-22EE-42B5-8E9E-3FC6E55AD68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60080" y="1690688"/>
            <a:ext cx="3383279" cy="3033673"/>
          </a:xfrm>
          <a:prstGeom prst="rect">
            <a:avLst/>
          </a:prstGeom>
        </p:spPr>
      </p:pic>
      <p:sp>
        <p:nvSpPr>
          <p:cNvPr id="12" name="TextBox 11">
            <a:extLst>
              <a:ext uri="{FF2B5EF4-FFF2-40B4-BE49-F238E27FC236}">
                <a16:creationId xmlns:a16="http://schemas.microsoft.com/office/drawing/2014/main" id="{3B11F146-C5A9-4FD4-A021-10BF5FF0139A}"/>
              </a:ext>
            </a:extLst>
          </p:cNvPr>
          <p:cNvSpPr txBox="1"/>
          <p:nvPr/>
        </p:nvSpPr>
        <p:spPr>
          <a:xfrm>
            <a:off x="9159240" y="2164080"/>
            <a:ext cx="1584960" cy="1200329"/>
          </a:xfrm>
          <a:prstGeom prst="rect">
            <a:avLst/>
          </a:prstGeom>
          <a:noFill/>
        </p:spPr>
        <p:txBody>
          <a:bodyPr wrap="square" rtlCol="0">
            <a:spAutoFit/>
          </a:bodyPr>
          <a:lstStyle/>
          <a:p>
            <a:r>
              <a:rPr lang="en-GB" sz="2400"/>
              <a:t>        What voice does RE have?</a:t>
            </a:r>
          </a:p>
        </p:txBody>
      </p:sp>
      <p:sp>
        <p:nvSpPr>
          <p:cNvPr id="3" name="TextBox 2">
            <a:extLst>
              <a:ext uri="{FF2B5EF4-FFF2-40B4-BE49-F238E27FC236}">
                <a16:creationId xmlns:a16="http://schemas.microsoft.com/office/drawing/2014/main" id="{5FB1968E-7BE2-4730-82E8-0A873C63A3C5}"/>
              </a:ext>
            </a:extLst>
          </p:cNvPr>
          <p:cNvSpPr txBox="1"/>
          <p:nvPr/>
        </p:nvSpPr>
        <p:spPr>
          <a:xfrm>
            <a:off x="411480" y="5821680"/>
            <a:ext cx="10942320" cy="830997"/>
          </a:xfrm>
          <a:prstGeom prst="rect">
            <a:avLst/>
          </a:prstGeom>
          <a:noFill/>
        </p:spPr>
        <p:txBody>
          <a:bodyPr wrap="square" rtlCol="0">
            <a:spAutoFit/>
          </a:bodyPr>
          <a:lstStyle/>
          <a:p>
            <a:r>
              <a:rPr lang="en-GB" sz="2400"/>
              <a:t>How would you respond to this activity with a theological lens? What activities would you be encouraging your students to explore/consider?</a:t>
            </a:r>
          </a:p>
        </p:txBody>
      </p:sp>
    </p:spTree>
    <p:extLst>
      <p:ext uri="{BB962C8B-B14F-4D97-AF65-F5344CB8AC3E}">
        <p14:creationId xmlns:p14="http://schemas.microsoft.com/office/powerpoint/2010/main" val="2850713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5F2E-D14B-41A5-ADA9-6B8DD4314137}"/>
              </a:ext>
            </a:extLst>
          </p:cNvPr>
          <p:cNvSpPr>
            <a:spLocks noGrp="1"/>
          </p:cNvSpPr>
          <p:nvPr>
            <p:ph type="title"/>
          </p:nvPr>
        </p:nvSpPr>
        <p:spPr/>
        <p:txBody>
          <a:bodyPr/>
          <a:lstStyle/>
          <a:p>
            <a:r>
              <a:rPr lang="en-GB"/>
              <a:t>Concluding comments</a:t>
            </a:r>
          </a:p>
        </p:txBody>
      </p:sp>
      <p:sp>
        <p:nvSpPr>
          <p:cNvPr id="3" name="Content Placeholder 2">
            <a:extLst>
              <a:ext uri="{FF2B5EF4-FFF2-40B4-BE49-F238E27FC236}">
                <a16:creationId xmlns:a16="http://schemas.microsoft.com/office/drawing/2014/main" id="{2F55EA7B-CA22-4225-8622-CA2DECBBB834}"/>
              </a:ext>
            </a:extLst>
          </p:cNvPr>
          <p:cNvSpPr>
            <a:spLocks noGrp="1"/>
          </p:cNvSpPr>
          <p:nvPr>
            <p:ph idx="1"/>
          </p:nvPr>
        </p:nvSpPr>
        <p:spPr/>
        <p:txBody>
          <a:bodyPr/>
          <a:lstStyle/>
          <a:p>
            <a:r>
              <a:rPr lang="en-GB"/>
              <a:t>A view that science and religion are in conflict is called scientism. It suggests that science is the only form of knowledge needed to answer real world problems such as those we have considered today. </a:t>
            </a:r>
          </a:p>
          <a:p>
            <a:endParaRPr lang="en-GB"/>
          </a:p>
          <a:p>
            <a:r>
              <a:rPr lang="en-GB"/>
              <a:t>The project attempts to exemplify the type of questions which are amenable to science ( and indeed other disciplines). </a:t>
            </a:r>
          </a:p>
          <a:p>
            <a:endParaRPr lang="en-GB"/>
          </a:p>
          <a:p>
            <a:r>
              <a:rPr lang="en-GB"/>
              <a:t>Science and theology aim to answer different questions. </a:t>
            </a:r>
          </a:p>
        </p:txBody>
      </p:sp>
    </p:spTree>
    <p:extLst>
      <p:ext uri="{BB962C8B-B14F-4D97-AF65-F5344CB8AC3E}">
        <p14:creationId xmlns:p14="http://schemas.microsoft.com/office/powerpoint/2010/main" val="2013922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B91D-1A90-45DF-BBB1-A379AC9A29BA}"/>
              </a:ext>
            </a:extLst>
          </p:cNvPr>
          <p:cNvSpPr>
            <a:spLocks noGrp="1"/>
          </p:cNvSpPr>
          <p:nvPr>
            <p:ph type="title"/>
          </p:nvPr>
        </p:nvSpPr>
        <p:spPr>
          <a:xfrm>
            <a:off x="252050" y="-185065"/>
            <a:ext cx="10515600" cy="1325563"/>
          </a:xfrm>
        </p:spPr>
        <p:txBody>
          <a:bodyPr/>
          <a:lstStyle/>
          <a:p>
            <a:r>
              <a:rPr lang="en-GB"/>
              <a:t>The bubble tool</a:t>
            </a:r>
          </a:p>
        </p:txBody>
      </p:sp>
      <p:sp>
        <p:nvSpPr>
          <p:cNvPr id="3" name="Content Placeholder 2">
            <a:extLst>
              <a:ext uri="{FF2B5EF4-FFF2-40B4-BE49-F238E27FC236}">
                <a16:creationId xmlns:a16="http://schemas.microsoft.com/office/drawing/2014/main" id="{59BFB932-36FC-47D1-ACC1-1945453DB1AA}"/>
              </a:ext>
            </a:extLst>
          </p:cNvPr>
          <p:cNvSpPr>
            <a:spLocks noGrp="1"/>
          </p:cNvSpPr>
          <p:nvPr>
            <p:ph idx="1"/>
          </p:nvPr>
        </p:nvSpPr>
        <p:spPr/>
        <p:txBody>
          <a:bodyPr/>
          <a:lstStyle/>
          <a:p>
            <a:endParaRPr lang="en-GB"/>
          </a:p>
        </p:txBody>
      </p:sp>
      <p:pic>
        <p:nvPicPr>
          <p:cNvPr id="1026" name="Picture 2" descr="the epistemic insight bubbe tool">
            <a:extLst>
              <a:ext uri="{FF2B5EF4-FFF2-40B4-BE49-F238E27FC236}">
                <a16:creationId xmlns:a16="http://schemas.microsoft.com/office/drawing/2014/main" id="{9916A470-B45A-42A4-9CC6-20B997288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535" y="770469"/>
            <a:ext cx="8655452" cy="590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275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F8EB-5313-4CF0-8737-6B49E0C615DC}"/>
              </a:ext>
            </a:extLst>
          </p:cNvPr>
          <p:cNvSpPr>
            <a:spLocks noGrp="1"/>
          </p:cNvSpPr>
          <p:nvPr>
            <p:ph type="title"/>
          </p:nvPr>
        </p:nvSpPr>
        <p:spPr>
          <a:xfrm>
            <a:off x="356886" y="-156740"/>
            <a:ext cx="10515600" cy="1325563"/>
          </a:xfrm>
        </p:spPr>
        <p:txBody>
          <a:bodyPr/>
          <a:lstStyle/>
          <a:p>
            <a:r>
              <a:rPr lang="en-GB"/>
              <a:t>Plenary activity</a:t>
            </a:r>
          </a:p>
        </p:txBody>
      </p:sp>
      <p:pic>
        <p:nvPicPr>
          <p:cNvPr id="2050" name="Picture 2" descr="24,898 Post It Note Illustrations &amp;amp; Clip Art - iStock">
            <a:extLst>
              <a:ext uri="{FF2B5EF4-FFF2-40B4-BE49-F238E27FC236}">
                <a16:creationId xmlns:a16="http://schemas.microsoft.com/office/drawing/2014/main" id="{3C56204A-D9EC-46DD-9532-CAF12C1A44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222"/>
          <a:stretch/>
        </p:blipFill>
        <p:spPr bwMode="auto">
          <a:xfrm>
            <a:off x="-104174" y="1501464"/>
            <a:ext cx="11980147" cy="3855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C44B0D-F0D8-472E-8BBD-60CDCC810581}"/>
              </a:ext>
            </a:extLst>
          </p:cNvPr>
          <p:cNvSpPr txBox="1"/>
          <p:nvPr/>
        </p:nvSpPr>
        <p:spPr>
          <a:xfrm>
            <a:off x="838200" y="1825625"/>
            <a:ext cx="2229091" cy="2246769"/>
          </a:xfrm>
          <a:prstGeom prst="rect">
            <a:avLst/>
          </a:prstGeom>
          <a:noFill/>
        </p:spPr>
        <p:txBody>
          <a:bodyPr wrap="square" rtlCol="0">
            <a:spAutoFit/>
          </a:bodyPr>
          <a:lstStyle/>
          <a:p>
            <a:r>
              <a:rPr lang="en-GB" sz="2800"/>
              <a:t>Write an example of a question science alone can answer.</a:t>
            </a:r>
          </a:p>
        </p:txBody>
      </p:sp>
      <p:sp>
        <p:nvSpPr>
          <p:cNvPr id="7" name="TextBox 6">
            <a:extLst>
              <a:ext uri="{FF2B5EF4-FFF2-40B4-BE49-F238E27FC236}">
                <a16:creationId xmlns:a16="http://schemas.microsoft.com/office/drawing/2014/main" id="{B2844A96-130A-45FF-B9EB-457AAFF4D7E9}"/>
              </a:ext>
            </a:extLst>
          </p:cNvPr>
          <p:cNvSpPr txBox="1"/>
          <p:nvPr/>
        </p:nvSpPr>
        <p:spPr>
          <a:xfrm>
            <a:off x="5019554" y="1978024"/>
            <a:ext cx="2229091" cy="2246769"/>
          </a:xfrm>
          <a:prstGeom prst="rect">
            <a:avLst/>
          </a:prstGeom>
          <a:noFill/>
        </p:spPr>
        <p:txBody>
          <a:bodyPr wrap="square" rtlCol="0">
            <a:spAutoFit/>
          </a:bodyPr>
          <a:lstStyle/>
          <a:p>
            <a:r>
              <a:rPr lang="en-GB" sz="2800"/>
              <a:t>Write an example of a question RE alone can answer.</a:t>
            </a:r>
          </a:p>
        </p:txBody>
      </p:sp>
      <p:sp>
        <p:nvSpPr>
          <p:cNvPr id="6" name="TextBox 5">
            <a:extLst>
              <a:ext uri="{FF2B5EF4-FFF2-40B4-BE49-F238E27FC236}">
                <a16:creationId xmlns:a16="http://schemas.microsoft.com/office/drawing/2014/main" id="{2E31E3C6-D2C8-42BE-AB85-B4EC2763C9DB}"/>
              </a:ext>
            </a:extLst>
          </p:cNvPr>
          <p:cNvSpPr txBox="1"/>
          <p:nvPr/>
        </p:nvSpPr>
        <p:spPr>
          <a:xfrm>
            <a:off x="9200909" y="1978024"/>
            <a:ext cx="2229091" cy="2677656"/>
          </a:xfrm>
          <a:prstGeom prst="rect">
            <a:avLst/>
          </a:prstGeom>
          <a:noFill/>
        </p:spPr>
        <p:txBody>
          <a:bodyPr wrap="square" rtlCol="0">
            <a:spAutoFit/>
          </a:bodyPr>
          <a:lstStyle/>
          <a:p>
            <a:r>
              <a:rPr lang="en-GB" sz="2800"/>
              <a:t>Write an example of a bridging/ big question that is informed by sci and RE.</a:t>
            </a:r>
          </a:p>
        </p:txBody>
      </p:sp>
    </p:spTree>
    <p:extLst>
      <p:ext uri="{BB962C8B-B14F-4D97-AF65-F5344CB8AC3E}">
        <p14:creationId xmlns:p14="http://schemas.microsoft.com/office/powerpoint/2010/main" val="294979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B5F6-266B-438B-A807-126DF17BF7F2}"/>
              </a:ext>
            </a:extLst>
          </p:cNvPr>
          <p:cNvSpPr>
            <a:spLocks noGrp="1"/>
          </p:cNvSpPr>
          <p:nvPr>
            <p:ph type="title"/>
          </p:nvPr>
        </p:nvSpPr>
        <p:spPr/>
        <p:txBody>
          <a:bodyPr/>
          <a:lstStyle/>
          <a:p>
            <a:r>
              <a:rPr lang="en-GB"/>
              <a:t>A model for today’s session</a:t>
            </a:r>
          </a:p>
        </p:txBody>
      </p:sp>
      <p:pic>
        <p:nvPicPr>
          <p:cNvPr id="2050" name="Picture 2" descr="Filter Funnels, Glass">
            <a:extLst>
              <a:ext uri="{FF2B5EF4-FFF2-40B4-BE49-F238E27FC236}">
                <a16:creationId xmlns:a16="http://schemas.microsoft.com/office/drawing/2014/main" id="{C5FB4D8A-3509-4041-978C-A02D088303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3320" y="1914059"/>
            <a:ext cx="3291840" cy="49439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2C68C9C-D7CF-41B0-90C1-6AFB39C1D323}"/>
              </a:ext>
            </a:extLst>
          </p:cNvPr>
          <p:cNvSpPr/>
          <p:nvPr/>
        </p:nvSpPr>
        <p:spPr>
          <a:xfrm>
            <a:off x="6705600" y="1672272"/>
            <a:ext cx="5486400"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Initially we want you to view things as a primary school teacher. You will have to teach a portfolio of different subjects.</a:t>
            </a:r>
          </a:p>
        </p:txBody>
      </p:sp>
      <p:sp>
        <p:nvSpPr>
          <p:cNvPr id="5" name="Rectangle 4">
            <a:extLst>
              <a:ext uri="{FF2B5EF4-FFF2-40B4-BE49-F238E27FC236}">
                <a16:creationId xmlns:a16="http://schemas.microsoft.com/office/drawing/2014/main" id="{A9B30F0D-AF72-4A96-8962-51FB44E66ADC}"/>
              </a:ext>
            </a:extLst>
          </p:cNvPr>
          <p:cNvSpPr/>
          <p:nvPr/>
        </p:nvSpPr>
        <p:spPr>
          <a:xfrm>
            <a:off x="259080" y="2629852"/>
            <a:ext cx="3840480" cy="1484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We will look at an exemplar question and outline the role science and RE play in answering that question</a:t>
            </a:r>
          </a:p>
        </p:txBody>
      </p:sp>
      <p:sp>
        <p:nvSpPr>
          <p:cNvPr id="6" name="Rectangle 5">
            <a:extLst>
              <a:ext uri="{FF2B5EF4-FFF2-40B4-BE49-F238E27FC236}">
                <a16:creationId xmlns:a16="http://schemas.microsoft.com/office/drawing/2014/main" id="{E3DDCCAD-E4AF-4BC2-A4E5-12DCA344F53B}"/>
              </a:ext>
            </a:extLst>
          </p:cNvPr>
          <p:cNvSpPr/>
          <p:nvPr/>
        </p:nvSpPr>
        <p:spPr>
          <a:xfrm>
            <a:off x="5745480" y="4663440"/>
            <a:ext cx="5242560" cy="1478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We want you to switch hats and think like an RE specialist. We will model what planning an RE lesson looks like and next steps for you. </a:t>
            </a:r>
          </a:p>
        </p:txBody>
      </p:sp>
    </p:spTree>
    <p:extLst>
      <p:ext uri="{BB962C8B-B14F-4D97-AF65-F5344CB8AC3E}">
        <p14:creationId xmlns:p14="http://schemas.microsoft.com/office/powerpoint/2010/main" val="57389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58F9B-EAD3-402D-B419-CA94E0247F51}"/>
              </a:ext>
            </a:extLst>
          </p:cNvPr>
          <p:cNvSpPr>
            <a:spLocks noGrp="1"/>
          </p:cNvSpPr>
          <p:nvPr>
            <p:ph type="title"/>
          </p:nvPr>
        </p:nvSpPr>
        <p:spPr/>
        <p:txBody>
          <a:bodyPr/>
          <a:lstStyle/>
          <a:p>
            <a:r>
              <a:rPr lang="en-GB"/>
              <a:t>Introducing big questions</a:t>
            </a:r>
          </a:p>
        </p:txBody>
      </p:sp>
      <p:sp>
        <p:nvSpPr>
          <p:cNvPr id="3" name="Content Placeholder 2">
            <a:extLst>
              <a:ext uri="{FF2B5EF4-FFF2-40B4-BE49-F238E27FC236}">
                <a16:creationId xmlns:a16="http://schemas.microsoft.com/office/drawing/2014/main" id="{1348F7CB-8C10-469E-AFE1-EC05470AFE2A}"/>
              </a:ext>
            </a:extLst>
          </p:cNvPr>
          <p:cNvSpPr>
            <a:spLocks noGrp="1"/>
          </p:cNvSpPr>
          <p:nvPr>
            <p:ph idx="1"/>
          </p:nvPr>
        </p:nvSpPr>
        <p:spPr>
          <a:xfrm>
            <a:off x="838200" y="1341120"/>
            <a:ext cx="10515600" cy="4835843"/>
          </a:xfrm>
        </p:spPr>
        <p:txBody>
          <a:bodyPr>
            <a:normAutofit fontScale="85000" lnSpcReduction="20000"/>
          </a:bodyPr>
          <a:lstStyle/>
          <a:p>
            <a:pPr marL="0" indent="0">
              <a:buNone/>
            </a:pPr>
            <a:r>
              <a:rPr lang="en-GB"/>
              <a:t>Some questions are more difficult to answer than others. We call these questions big questions. </a:t>
            </a:r>
          </a:p>
          <a:p>
            <a:pPr marL="0" indent="0">
              <a:buNone/>
            </a:pPr>
            <a:endParaRPr lang="en-GB"/>
          </a:p>
          <a:p>
            <a:pPr marL="0" indent="0">
              <a:buNone/>
            </a:pPr>
            <a:r>
              <a:rPr lang="en-GB"/>
              <a:t>Examples include:</a:t>
            </a:r>
          </a:p>
          <a:p>
            <a:pPr marL="0" indent="0">
              <a:buNone/>
            </a:pPr>
            <a:r>
              <a:rPr lang="en-GB"/>
              <a:t> what does it mean to be alive? </a:t>
            </a:r>
          </a:p>
          <a:p>
            <a:pPr marL="0" indent="0">
              <a:buNone/>
            </a:pPr>
            <a:r>
              <a:rPr lang="en-GB"/>
              <a:t>Why does life on Earth exist?</a:t>
            </a:r>
          </a:p>
          <a:p>
            <a:pPr marL="0" indent="0">
              <a:buNone/>
            </a:pPr>
            <a:r>
              <a:rPr lang="en-GB"/>
              <a:t>What is human personhood? </a:t>
            </a:r>
          </a:p>
          <a:p>
            <a:pPr marL="0" indent="0">
              <a:buNone/>
            </a:pPr>
            <a:endParaRPr lang="en-GB"/>
          </a:p>
          <a:p>
            <a:pPr marL="0" indent="0">
              <a:buNone/>
            </a:pPr>
            <a:r>
              <a:rPr lang="en-GB"/>
              <a:t>Equally some questions can be answered by one discipline alone, we call these disciplinary questions, some can be answered by two disciplines, we call these bridging questions. Epistemic insight helps you articulate which questions are disciplinary and the role of each discipline in bridging and big questions</a:t>
            </a:r>
          </a:p>
          <a:p>
            <a:pPr marL="0" indent="0">
              <a:buNone/>
            </a:pPr>
            <a:endParaRPr lang="en-GB"/>
          </a:p>
          <a:p>
            <a:pPr marL="0" indent="0">
              <a:buNone/>
            </a:pPr>
            <a:r>
              <a:rPr lang="en-GB"/>
              <a:t>.</a:t>
            </a:r>
          </a:p>
        </p:txBody>
      </p:sp>
    </p:spTree>
    <p:extLst>
      <p:ext uri="{BB962C8B-B14F-4D97-AF65-F5344CB8AC3E}">
        <p14:creationId xmlns:p14="http://schemas.microsoft.com/office/powerpoint/2010/main" val="6942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3B56B9-BC69-4296-B8FE-2FC90E66385F}"/>
              </a:ext>
            </a:extLst>
          </p:cNvPr>
          <p:cNvSpPr>
            <a:spLocks noGrp="1"/>
          </p:cNvSpPr>
          <p:nvPr>
            <p:ph type="title"/>
          </p:nvPr>
        </p:nvSpPr>
        <p:spPr>
          <a:xfrm>
            <a:off x="448887" y="266007"/>
            <a:ext cx="11255433" cy="822129"/>
          </a:xfrm>
        </p:spPr>
        <p:txBody>
          <a:bodyPr>
            <a:normAutofit fontScale="90000"/>
          </a:bodyPr>
          <a:lstStyle/>
          <a:p>
            <a:pPr algn="l"/>
            <a:r>
              <a:rPr lang="en-GB" sz="4000" b="1">
                <a:solidFill>
                  <a:schemeClr val="tx1"/>
                </a:solidFill>
                <a:latin typeface="Segoe UI" panose="020B0502040204020203" pitchFamily="34" charset="0"/>
                <a:ea typeface="Segoe UI Emoji" panose="020B0502040204020203" pitchFamily="34" charset="0"/>
                <a:cs typeface="Segoe UI" panose="020B0502040204020203" pitchFamily="34" charset="0"/>
              </a:rPr>
              <a:t>Which of these questions can be answered by only one discipline?</a:t>
            </a:r>
          </a:p>
        </p:txBody>
      </p:sp>
      <p:sp>
        <p:nvSpPr>
          <p:cNvPr id="4" name="TextBox 3">
            <a:extLst>
              <a:ext uri="{FF2B5EF4-FFF2-40B4-BE49-F238E27FC236}">
                <a16:creationId xmlns:a16="http://schemas.microsoft.com/office/drawing/2014/main" id="{758991FD-48EE-9340-9CB1-E91F1A172AE2}"/>
              </a:ext>
            </a:extLst>
          </p:cNvPr>
          <p:cNvSpPr txBox="1"/>
          <p:nvPr/>
        </p:nvSpPr>
        <p:spPr>
          <a:xfrm>
            <a:off x="370491" y="1626450"/>
            <a:ext cx="7584897" cy="4893647"/>
          </a:xfrm>
          <a:prstGeom prst="rect">
            <a:avLst/>
          </a:prstGeom>
          <a:noFill/>
        </p:spPr>
        <p:txBody>
          <a:bodyPr wrap="square">
            <a:spAutoFit/>
          </a:bodyPr>
          <a:lstStyle/>
          <a:p>
            <a:r>
              <a:rPr lang="en-GB" sz="2400">
                <a:latin typeface="Segoe UI Emoji" panose="020B0502040204020203" pitchFamily="34" charset="0"/>
                <a:ea typeface="Segoe UI Emoji" panose="020B0502040204020203" pitchFamily="34" charset="0"/>
                <a:cs typeface="Arial" panose="020B0604020202020204" pitchFamily="34" charset="0"/>
              </a:rPr>
              <a:t>1. How do you know that plants photosynthesise?</a:t>
            </a:r>
          </a:p>
          <a:p>
            <a:r>
              <a:rPr lang="en-GB" sz="2400">
                <a:latin typeface="Segoe UI Emoji" panose="020B0502040204020203" pitchFamily="34" charset="0"/>
                <a:ea typeface="Segoe UI Emoji" panose="020B0502040204020203" pitchFamily="34" charset="0"/>
                <a:cs typeface="Arial" panose="020B0604020202020204" pitchFamily="34" charset="0"/>
              </a:rPr>
              <a:t>2. How do I know you have a toothache?</a:t>
            </a:r>
          </a:p>
          <a:p>
            <a:r>
              <a:rPr lang="en-GB" sz="2400">
                <a:latin typeface="Segoe UI Emoji" panose="020B0502040204020203" pitchFamily="34" charset="0"/>
                <a:ea typeface="Segoe UI Emoji" panose="020B0502040204020203" pitchFamily="34" charset="0"/>
                <a:cs typeface="Arial" panose="020B0604020202020204" pitchFamily="34" charset="0"/>
              </a:rPr>
              <a:t>3. How do you know that I am in love?</a:t>
            </a:r>
          </a:p>
          <a:p>
            <a:r>
              <a:rPr lang="en-GB" sz="2400">
                <a:latin typeface="Segoe UI Emoji" panose="020B0502040204020203" pitchFamily="34" charset="0"/>
                <a:ea typeface="Segoe UI Emoji" panose="020B0502040204020203" pitchFamily="34" charset="0"/>
                <a:cs typeface="Arial" panose="020B0604020202020204" pitchFamily="34" charset="0"/>
              </a:rPr>
              <a:t>4. How do you know the sun will rise tomorrow?</a:t>
            </a:r>
          </a:p>
          <a:p>
            <a:r>
              <a:rPr lang="en-GB" sz="2400">
                <a:latin typeface="Segoe UI Emoji" panose="020B0502040204020203" pitchFamily="34" charset="0"/>
                <a:ea typeface="Segoe UI Emoji" panose="020B0502040204020203" pitchFamily="34" charset="0"/>
                <a:cs typeface="Arial" panose="020B0604020202020204" pitchFamily="34" charset="0"/>
              </a:rPr>
              <a:t>5. Which members of society should get respirators?</a:t>
            </a:r>
          </a:p>
          <a:p>
            <a:r>
              <a:rPr lang="en-GB" sz="2400">
                <a:latin typeface="Segoe UI Emoji" panose="020B0502040204020203" pitchFamily="34" charset="0"/>
                <a:ea typeface="Segoe UI Emoji" panose="020B0502040204020203" pitchFamily="34" charset="0"/>
                <a:cs typeface="Arial" panose="020B0604020202020204" pitchFamily="34" charset="0"/>
              </a:rPr>
              <a:t>6. How is the SARS-CoV-2 (Covid-19) virus transmitted?</a:t>
            </a:r>
          </a:p>
          <a:p>
            <a:r>
              <a:rPr lang="en-GB" sz="2400">
                <a:latin typeface="Segoe UI Emoji" panose="020B0502040204020203" pitchFamily="34" charset="0"/>
                <a:ea typeface="Segoe UI Emoji" panose="020B0502040204020203" pitchFamily="34" charset="0"/>
                <a:cs typeface="Arial" panose="020B0604020202020204" pitchFamily="34" charset="0"/>
              </a:rPr>
              <a:t>7. Should wearing masks in public spaces be made </a:t>
            </a:r>
            <a:r>
              <a:rPr lang="en-GB" sz="2400" err="1">
                <a:latin typeface="Segoe UI Emoji" panose="020B0502040204020203" pitchFamily="34" charset="0"/>
                <a:ea typeface="Segoe UI Emoji" panose="020B0502040204020203" pitchFamily="34" charset="0"/>
                <a:cs typeface="Arial" panose="020B0604020202020204" pitchFamily="34" charset="0"/>
              </a:rPr>
              <a:t>mandetory</a:t>
            </a:r>
            <a:r>
              <a:rPr lang="en-GB" sz="2400">
                <a:latin typeface="Segoe UI Emoji" panose="020B0502040204020203" pitchFamily="34" charset="0"/>
                <a:ea typeface="Segoe UI Emoji" panose="020B0502040204020203" pitchFamily="34" charset="0"/>
                <a:cs typeface="Arial" panose="020B0604020202020204" pitchFamily="34" charset="0"/>
              </a:rPr>
              <a:t>?</a:t>
            </a:r>
          </a:p>
          <a:p>
            <a:r>
              <a:rPr lang="en-GB" sz="2400">
                <a:latin typeface="Segoe UI Emoji" panose="020B0502040204020203" pitchFamily="34" charset="0"/>
                <a:ea typeface="Segoe UI Emoji" panose="020B0502040204020203" pitchFamily="34" charset="0"/>
                <a:cs typeface="Arial" panose="020B0604020202020204" pitchFamily="34" charset="0"/>
              </a:rPr>
              <a:t>9. How do we know global warming is causing climate change? </a:t>
            </a:r>
          </a:p>
          <a:p>
            <a:r>
              <a:rPr lang="en-GB" sz="2400">
                <a:latin typeface="Segoe UI Emoji" panose="020B0502040204020203" pitchFamily="34" charset="0"/>
                <a:ea typeface="Segoe UI Emoji" panose="020B0502040204020203" pitchFamily="34" charset="0"/>
                <a:cs typeface="Arial" panose="020B0604020202020204" pitchFamily="34" charset="0"/>
              </a:rPr>
              <a:t>10. Is 2m the minimum safe distance to be away from someone?</a:t>
            </a:r>
          </a:p>
        </p:txBody>
      </p:sp>
      <p:sp>
        <p:nvSpPr>
          <p:cNvPr id="6" name="TextBox 5">
            <a:extLst>
              <a:ext uri="{FF2B5EF4-FFF2-40B4-BE49-F238E27FC236}">
                <a16:creationId xmlns:a16="http://schemas.microsoft.com/office/drawing/2014/main" id="{471DC788-B57A-794A-8919-FF0570826201}"/>
              </a:ext>
            </a:extLst>
          </p:cNvPr>
          <p:cNvSpPr txBox="1"/>
          <p:nvPr/>
        </p:nvSpPr>
        <p:spPr>
          <a:xfrm>
            <a:off x="8239875" y="2305615"/>
            <a:ext cx="3626778" cy="2246769"/>
          </a:xfrm>
          <a:prstGeom prst="rect">
            <a:avLst/>
          </a:prstGeom>
          <a:solidFill>
            <a:schemeClr val="bg1">
              <a:lumMod val="85000"/>
            </a:schemeClr>
          </a:solidFill>
        </p:spPr>
        <p:txBody>
          <a:bodyPr wrap="square" rtlCol="0">
            <a:spAutoFit/>
          </a:bodyPr>
          <a:lstStyle/>
          <a:p>
            <a:pPr marL="285750" indent="-285750">
              <a:buFont typeface="Wingdings" panose="05000000000000000000" pitchFamily="2" charset="2"/>
              <a:buChar char="§"/>
            </a:pPr>
            <a:r>
              <a:rPr lang="en-GB" sz="2800">
                <a:latin typeface="Segoe UI Emoji" panose="020B0502040204020203" pitchFamily="34" charset="0"/>
                <a:ea typeface="Segoe UI Emoji" panose="020B0502040204020203" pitchFamily="34" charset="0"/>
                <a:cs typeface="Arial" panose="020B0604020202020204" pitchFamily="34" charset="0"/>
              </a:rPr>
              <a:t>One discipline alone- which one?</a:t>
            </a:r>
          </a:p>
          <a:p>
            <a:pPr marL="285750" indent="-285750">
              <a:buFont typeface="Wingdings" panose="05000000000000000000" pitchFamily="2" charset="2"/>
              <a:buChar char="§"/>
            </a:pPr>
            <a:r>
              <a:rPr lang="en-GB" sz="2800">
                <a:latin typeface="Segoe UI Emoji" panose="020B0502040204020203" pitchFamily="34" charset="0"/>
                <a:ea typeface="Segoe UI Emoji" panose="020B0502040204020203" pitchFamily="34" charset="0"/>
                <a:cs typeface="Arial" panose="020B0604020202020204" pitchFamily="34" charset="0"/>
              </a:rPr>
              <a:t>Bridging question?- which ones</a:t>
            </a:r>
          </a:p>
          <a:p>
            <a:pPr marL="285750" indent="-285750">
              <a:buFont typeface="Wingdings" panose="05000000000000000000" pitchFamily="2" charset="2"/>
              <a:buChar char="§"/>
            </a:pPr>
            <a:r>
              <a:rPr lang="en-GB" sz="2800">
                <a:latin typeface="Segoe UI Emoji" panose="020B0502040204020203" pitchFamily="34" charset="0"/>
                <a:ea typeface="Segoe UI Emoji" panose="020B0502040204020203" pitchFamily="34" charset="0"/>
                <a:cs typeface="Arial" panose="020B0604020202020204" pitchFamily="34" charset="0"/>
              </a:rPr>
              <a:t>Big question?</a:t>
            </a:r>
          </a:p>
        </p:txBody>
      </p:sp>
      <p:sp>
        <p:nvSpPr>
          <p:cNvPr id="3" name="Rectangle 2">
            <a:extLst>
              <a:ext uri="{FF2B5EF4-FFF2-40B4-BE49-F238E27FC236}">
                <a16:creationId xmlns:a16="http://schemas.microsoft.com/office/drawing/2014/main" id="{E9695A04-09B9-49EC-B4B6-5D8754F03592}"/>
              </a:ext>
            </a:extLst>
          </p:cNvPr>
          <p:cNvSpPr/>
          <p:nvPr/>
        </p:nvSpPr>
        <p:spPr>
          <a:xfrm>
            <a:off x="0" y="6355080"/>
            <a:ext cx="12192000" cy="50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Relevant link Epistemic insight booklet lesson 1 ( hats activity)</a:t>
            </a:r>
          </a:p>
        </p:txBody>
      </p:sp>
    </p:spTree>
    <p:custDataLst>
      <p:tags r:id="rId1"/>
    </p:custDataLst>
    <p:extLst>
      <p:ext uri="{BB962C8B-B14F-4D97-AF65-F5344CB8AC3E}">
        <p14:creationId xmlns:p14="http://schemas.microsoft.com/office/powerpoint/2010/main" val="2934798379"/>
      </p:ext>
    </p:extLst>
  </p:cSld>
  <p:clrMapOvr>
    <a:masterClrMapping/>
  </p:clrMapOvr>
  <mc:AlternateContent xmlns:mc="http://schemas.openxmlformats.org/markup-compatibility/2006" xmlns:p14="http://schemas.microsoft.com/office/powerpoint/2010/main">
    <mc:Choice Requires="p14">
      <p:transition p14:dur="10" advTm="185600"/>
    </mc:Choice>
    <mc:Fallback xmlns="">
      <p:transition advTm="185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3B56B9-BC69-4296-B8FE-2FC90E66385F}"/>
              </a:ext>
            </a:extLst>
          </p:cNvPr>
          <p:cNvSpPr>
            <a:spLocks noGrp="1"/>
          </p:cNvSpPr>
          <p:nvPr>
            <p:ph type="title"/>
          </p:nvPr>
        </p:nvSpPr>
        <p:spPr>
          <a:xfrm>
            <a:off x="448887" y="266007"/>
            <a:ext cx="11255433" cy="822129"/>
          </a:xfrm>
        </p:spPr>
        <p:txBody>
          <a:bodyPr>
            <a:normAutofit/>
          </a:bodyPr>
          <a:lstStyle/>
          <a:p>
            <a:pPr algn="l"/>
            <a:r>
              <a:rPr lang="en-GB" sz="4000" b="1">
                <a:solidFill>
                  <a:schemeClr val="tx1"/>
                </a:solidFill>
                <a:latin typeface="Segoe UI" panose="020B0502040204020203" pitchFamily="34" charset="0"/>
                <a:ea typeface="Segoe UI Emoji" panose="020B0502040204020203" pitchFamily="34" charset="0"/>
                <a:cs typeface="Segoe UI" panose="020B0502040204020203" pitchFamily="34" charset="0"/>
              </a:rPr>
              <a:t>The discipline wheel</a:t>
            </a:r>
          </a:p>
        </p:txBody>
      </p:sp>
      <p:pic>
        <p:nvPicPr>
          <p:cNvPr id="3" name="Picture 2" descr="a picture of the discipline wheel, used to list the subject that can interlink to answer a big question">
            <a:extLst>
              <a:ext uri="{FF2B5EF4-FFF2-40B4-BE49-F238E27FC236}">
                <a16:creationId xmlns:a16="http://schemas.microsoft.com/office/drawing/2014/main" id="{9A57A4F3-FAFD-F141-8F32-FC5420AAB855}"/>
              </a:ext>
            </a:extLst>
          </p:cNvPr>
          <p:cNvPicPr>
            <a:picLocks noChangeAspect="1"/>
          </p:cNvPicPr>
          <p:nvPr/>
        </p:nvPicPr>
        <p:blipFill>
          <a:blip r:embed="rId3"/>
          <a:stretch>
            <a:fillRect/>
          </a:stretch>
        </p:blipFill>
        <p:spPr>
          <a:xfrm>
            <a:off x="416070" y="1255786"/>
            <a:ext cx="5283691" cy="5183114"/>
          </a:xfrm>
          <a:prstGeom prst="rect">
            <a:avLst/>
          </a:prstGeom>
        </p:spPr>
      </p:pic>
      <p:sp>
        <p:nvSpPr>
          <p:cNvPr id="4" name="TextBox 3">
            <a:extLst>
              <a:ext uri="{FF2B5EF4-FFF2-40B4-BE49-F238E27FC236}">
                <a16:creationId xmlns:a16="http://schemas.microsoft.com/office/drawing/2014/main" id="{E4213177-44C7-CE44-A28A-F7FE7809A5F0}"/>
              </a:ext>
            </a:extLst>
          </p:cNvPr>
          <p:cNvSpPr txBox="1"/>
          <p:nvPr/>
        </p:nvSpPr>
        <p:spPr>
          <a:xfrm rot="20868919">
            <a:off x="2532842" y="3352962"/>
            <a:ext cx="1517434" cy="1477328"/>
          </a:xfrm>
          <a:prstGeom prst="rect">
            <a:avLst/>
          </a:prstGeom>
          <a:solidFill>
            <a:srgbClr val="FFFF00"/>
          </a:solidFill>
        </p:spPr>
        <p:txBody>
          <a:bodyPr wrap="square" rtlCol="0">
            <a:spAutoFit/>
          </a:bodyPr>
          <a:lstStyle/>
          <a:p>
            <a:pPr algn="ctr"/>
            <a:endParaRPr lang="en-GB">
              <a:latin typeface="Arial" panose="020B0604020202020204" pitchFamily="34" charset="0"/>
              <a:cs typeface="Arial" panose="020B0604020202020204" pitchFamily="34" charset="0"/>
            </a:endParaRPr>
          </a:p>
          <a:p>
            <a:pPr algn="ctr"/>
            <a:r>
              <a:rPr lang="en-GB" sz="2400">
                <a:latin typeface="Arial" panose="020B0604020202020204" pitchFamily="34" charset="0"/>
                <a:cs typeface="Arial" panose="020B0604020202020204" pitchFamily="34" charset="0"/>
              </a:rPr>
              <a:t>Big Question</a:t>
            </a:r>
          </a:p>
          <a:p>
            <a:pPr algn="ctr"/>
            <a:endParaRPr lang="en-GB"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2677E59-6CD1-40A8-B65F-A87239135349}"/>
              </a:ext>
            </a:extLst>
          </p:cNvPr>
          <p:cNvSpPr txBox="1"/>
          <p:nvPr/>
        </p:nvSpPr>
        <p:spPr>
          <a:xfrm>
            <a:off x="6492240" y="1905000"/>
            <a:ext cx="4831080" cy="2031325"/>
          </a:xfrm>
          <a:prstGeom prst="rect">
            <a:avLst/>
          </a:prstGeom>
          <a:noFill/>
        </p:spPr>
        <p:txBody>
          <a:bodyPr wrap="square" rtlCol="0">
            <a:spAutoFit/>
          </a:bodyPr>
          <a:lstStyle/>
          <a:p>
            <a:r>
              <a:rPr lang="en-GB"/>
              <a:t>We Can use the discipline wheel to identify which subjects inform a complete answer to our big questions. This will not </a:t>
            </a:r>
            <a:r>
              <a:rPr lang="en-GB" err="1"/>
              <a:t>a;ways</a:t>
            </a:r>
            <a:r>
              <a:rPr lang="en-GB"/>
              <a:t> be static so once you and your students develop confidence with this, you can introduce a blank discipline wheel and get your students to work out which disciplines are relevant. </a:t>
            </a:r>
          </a:p>
        </p:txBody>
      </p:sp>
      <p:sp>
        <p:nvSpPr>
          <p:cNvPr id="7" name="Rectangle 6">
            <a:extLst>
              <a:ext uri="{FF2B5EF4-FFF2-40B4-BE49-F238E27FC236}">
                <a16:creationId xmlns:a16="http://schemas.microsoft.com/office/drawing/2014/main" id="{2872CE89-6240-4EF5-88D9-5847CBCAB093}"/>
              </a:ext>
            </a:extLst>
          </p:cNvPr>
          <p:cNvSpPr/>
          <p:nvPr/>
        </p:nvSpPr>
        <p:spPr>
          <a:xfrm>
            <a:off x="0" y="6355080"/>
            <a:ext cx="12192000" cy="50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Relevant link Epistemic insight booklet discipline wheel (page 9)</a:t>
            </a:r>
          </a:p>
        </p:txBody>
      </p:sp>
    </p:spTree>
    <p:extLst>
      <p:ext uri="{BB962C8B-B14F-4D97-AF65-F5344CB8AC3E}">
        <p14:creationId xmlns:p14="http://schemas.microsoft.com/office/powerpoint/2010/main" val="811884312"/>
      </p:ext>
    </p:extLst>
  </p:cSld>
  <p:clrMapOvr>
    <a:masterClrMapping/>
  </p:clrMapOvr>
  <mc:AlternateContent xmlns:mc="http://schemas.openxmlformats.org/markup-compatibility/2006">
    <mc:Choice xmlns:p14="http://schemas.microsoft.com/office/powerpoint/2010/main" Requires="p14">
      <p:transition p14:dur="10" advTm="28868"/>
    </mc:Choice>
    <mc:Fallback>
      <p:transition advTm="2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D0F4-7585-4FBE-BEC1-FA865B4C300C}"/>
              </a:ext>
            </a:extLst>
          </p:cNvPr>
          <p:cNvSpPr>
            <a:spLocks noGrp="1"/>
          </p:cNvSpPr>
          <p:nvPr>
            <p:ph type="title"/>
          </p:nvPr>
        </p:nvSpPr>
        <p:spPr>
          <a:xfrm>
            <a:off x="654083" y="-368196"/>
            <a:ext cx="10515600" cy="1325563"/>
          </a:xfrm>
        </p:spPr>
        <p:txBody>
          <a:bodyPr/>
          <a:lstStyle/>
          <a:p>
            <a:r>
              <a:rPr lang="en-GB"/>
              <a:t>Becoming more scholarly</a:t>
            </a:r>
          </a:p>
        </p:txBody>
      </p:sp>
      <p:pic>
        <p:nvPicPr>
          <p:cNvPr id="5" name="Content Placeholder 4">
            <a:extLst>
              <a:ext uri="{FF2B5EF4-FFF2-40B4-BE49-F238E27FC236}">
                <a16:creationId xmlns:a16="http://schemas.microsoft.com/office/drawing/2014/main" id="{340E01DA-6C1A-46F9-A42A-D3B22FCA6A45}"/>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996" t="52941" r="24568" b="12918"/>
          <a:stretch/>
        </p:blipFill>
        <p:spPr>
          <a:xfrm rot="10800000">
            <a:off x="378526" y="547688"/>
            <a:ext cx="8227126" cy="3170872"/>
          </a:xfrm>
        </p:spPr>
      </p:pic>
      <p:sp>
        <p:nvSpPr>
          <p:cNvPr id="6" name="TextBox 5">
            <a:extLst>
              <a:ext uri="{FF2B5EF4-FFF2-40B4-BE49-F238E27FC236}">
                <a16:creationId xmlns:a16="http://schemas.microsoft.com/office/drawing/2014/main" id="{CA537E04-E382-462C-AACC-585FF51CDFC4}"/>
              </a:ext>
            </a:extLst>
          </p:cNvPr>
          <p:cNvSpPr txBox="1"/>
          <p:nvPr/>
        </p:nvSpPr>
        <p:spPr>
          <a:xfrm>
            <a:off x="378526" y="3828037"/>
            <a:ext cx="3733800" cy="2677656"/>
          </a:xfrm>
          <a:prstGeom prst="rect">
            <a:avLst/>
          </a:prstGeom>
          <a:noFill/>
        </p:spPr>
        <p:txBody>
          <a:bodyPr wrap="square" rtlCol="0">
            <a:spAutoFit/>
          </a:bodyPr>
          <a:lstStyle/>
          <a:p>
            <a:r>
              <a:rPr lang="en-GB" sz="2400"/>
              <a:t>Thinking like a scholar KS1 In school we begin by understanding how to think like a  theologian or a scientist Introducing disciplinary questions is helpful</a:t>
            </a:r>
          </a:p>
        </p:txBody>
      </p:sp>
      <p:sp>
        <p:nvSpPr>
          <p:cNvPr id="7" name="TextBox 6">
            <a:extLst>
              <a:ext uri="{FF2B5EF4-FFF2-40B4-BE49-F238E27FC236}">
                <a16:creationId xmlns:a16="http://schemas.microsoft.com/office/drawing/2014/main" id="{BAB54BCD-A366-4D84-BE3E-D3654943F4DE}"/>
              </a:ext>
            </a:extLst>
          </p:cNvPr>
          <p:cNvSpPr txBox="1"/>
          <p:nvPr/>
        </p:nvSpPr>
        <p:spPr>
          <a:xfrm>
            <a:off x="8765474" y="547688"/>
            <a:ext cx="2895600" cy="3046988"/>
          </a:xfrm>
          <a:prstGeom prst="rect">
            <a:avLst/>
          </a:prstGeom>
          <a:noFill/>
        </p:spPr>
        <p:txBody>
          <a:bodyPr wrap="square" rtlCol="0">
            <a:spAutoFit/>
          </a:bodyPr>
          <a:lstStyle/>
          <a:p>
            <a:r>
              <a:rPr lang="en-GB" sz="2400"/>
              <a:t>Below are some examples of what teaching epistemic insight might look like and reasons to help students become epistemically insightful.</a:t>
            </a:r>
          </a:p>
        </p:txBody>
      </p:sp>
      <p:sp>
        <p:nvSpPr>
          <p:cNvPr id="8" name="TextBox 7">
            <a:extLst>
              <a:ext uri="{FF2B5EF4-FFF2-40B4-BE49-F238E27FC236}">
                <a16:creationId xmlns:a16="http://schemas.microsoft.com/office/drawing/2014/main" id="{D4E0E7A5-D5A7-4BC1-B49D-8ECE1F9B905A}"/>
              </a:ext>
            </a:extLst>
          </p:cNvPr>
          <p:cNvSpPr txBox="1"/>
          <p:nvPr/>
        </p:nvSpPr>
        <p:spPr>
          <a:xfrm>
            <a:off x="4385409" y="3828037"/>
            <a:ext cx="6461760" cy="2308324"/>
          </a:xfrm>
          <a:prstGeom prst="rect">
            <a:avLst/>
          </a:prstGeom>
          <a:noFill/>
        </p:spPr>
        <p:txBody>
          <a:bodyPr wrap="square" rtlCol="0">
            <a:spAutoFit/>
          </a:bodyPr>
          <a:lstStyle/>
          <a:p>
            <a:r>
              <a:rPr lang="en-GB" sz="2400"/>
              <a:t>In KS2 we can introduce bridging questions. In lower KS2 students can identify which disciplines  can inform an answer. By upper Key stage two we can encourage to construct their own investigations and identify the distinctive role each discipline plays </a:t>
            </a:r>
          </a:p>
        </p:txBody>
      </p:sp>
      <p:sp>
        <p:nvSpPr>
          <p:cNvPr id="9" name="Rectangle 8">
            <a:extLst>
              <a:ext uri="{FF2B5EF4-FFF2-40B4-BE49-F238E27FC236}">
                <a16:creationId xmlns:a16="http://schemas.microsoft.com/office/drawing/2014/main" id="{80608639-2858-4392-A343-8EC3E6480EF4}"/>
              </a:ext>
            </a:extLst>
          </p:cNvPr>
          <p:cNvSpPr/>
          <p:nvPr/>
        </p:nvSpPr>
        <p:spPr>
          <a:xfrm>
            <a:off x="0" y="6355080"/>
            <a:ext cx="12192000" cy="50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Relevant link Epistemic insight primary booklet page 14</a:t>
            </a:r>
          </a:p>
        </p:txBody>
      </p:sp>
    </p:spTree>
    <p:extLst>
      <p:ext uri="{BB962C8B-B14F-4D97-AF65-F5344CB8AC3E}">
        <p14:creationId xmlns:p14="http://schemas.microsoft.com/office/powerpoint/2010/main" val="39758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EF73B-7A4B-46D7-AD90-C602C977ED2F}"/>
              </a:ext>
            </a:extLst>
          </p:cNvPr>
          <p:cNvSpPr>
            <a:spLocks noGrp="1"/>
          </p:cNvSpPr>
          <p:nvPr>
            <p:ph type="title"/>
          </p:nvPr>
        </p:nvSpPr>
        <p:spPr>
          <a:xfrm>
            <a:off x="838200" y="365125"/>
            <a:ext cx="6890147" cy="1067435"/>
          </a:xfrm>
        </p:spPr>
        <p:txBody>
          <a:bodyPr>
            <a:normAutofit fontScale="90000"/>
          </a:bodyPr>
          <a:lstStyle/>
          <a:p>
            <a:r>
              <a:rPr lang="en-GB"/>
              <a:t>Introducing the Epistemic insight objectives</a:t>
            </a:r>
          </a:p>
        </p:txBody>
      </p:sp>
      <p:pic>
        <p:nvPicPr>
          <p:cNvPr id="5" name="Content Placeholder 4" descr="the EI framewORK OBJECTIVES FOR ks2.">
            <a:extLst>
              <a:ext uri="{FF2B5EF4-FFF2-40B4-BE49-F238E27FC236}">
                <a16:creationId xmlns:a16="http://schemas.microsoft.com/office/drawing/2014/main" id="{9E32D9EF-B46F-4AAF-98C3-0C9096B282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228" r="42859"/>
          <a:stretch/>
        </p:blipFill>
        <p:spPr>
          <a:xfrm rot="5400000">
            <a:off x="3361403" y="-696071"/>
            <a:ext cx="4842688" cy="9099950"/>
          </a:xfrm>
        </p:spPr>
      </p:pic>
      <p:sp>
        <p:nvSpPr>
          <p:cNvPr id="6" name="Rectangle 5">
            <a:extLst>
              <a:ext uri="{FF2B5EF4-FFF2-40B4-BE49-F238E27FC236}">
                <a16:creationId xmlns:a16="http://schemas.microsoft.com/office/drawing/2014/main" id="{3D2D593B-00D1-4AF6-AF77-246BA91B64B2}"/>
              </a:ext>
            </a:extLst>
          </p:cNvPr>
          <p:cNvSpPr/>
          <p:nvPr/>
        </p:nvSpPr>
        <p:spPr>
          <a:xfrm>
            <a:off x="0" y="6355080"/>
            <a:ext cx="12192000" cy="50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Relevant link Epistemic insight primary booklet page 7</a:t>
            </a:r>
          </a:p>
        </p:txBody>
      </p:sp>
    </p:spTree>
    <p:extLst>
      <p:ext uri="{BB962C8B-B14F-4D97-AF65-F5344CB8AC3E}">
        <p14:creationId xmlns:p14="http://schemas.microsoft.com/office/powerpoint/2010/main" val="4239122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B37CB-344F-4ECA-A4AF-E9C67D3BE831}"/>
              </a:ext>
            </a:extLst>
          </p:cNvPr>
          <p:cNvSpPr>
            <a:spLocks noGrp="1"/>
          </p:cNvSpPr>
          <p:nvPr>
            <p:ph type="title"/>
          </p:nvPr>
        </p:nvSpPr>
        <p:spPr/>
        <p:txBody>
          <a:bodyPr>
            <a:normAutofit fontScale="90000"/>
          </a:bodyPr>
          <a:lstStyle/>
          <a:p>
            <a:r>
              <a:rPr lang="en-GB"/>
              <a:t>With the theme of community Consider the following question ‘what gives value meaning and purpose to human life?’</a:t>
            </a:r>
          </a:p>
        </p:txBody>
      </p:sp>
      <p:pic>
        <p:nvPicPr>
          <p:cNvPr id="5" name="Content Placeholder 4" descr="A shadow of a person thinking">
            <a:extLst>
              <a:ext uri="{FF2B5EF4-FFF2-40B4-BE49-F238E27FC236}">
                <a16:creationId xmlns:a16="http://schemas.microsoft.com/office/drawing/2014/main" id="{29AF5258-41E0-4C6F-BF4E-65CDB81DB04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49996" y="2431574"/>
            <a:ext cx="4692007" cy="3115786"/>
          </a:xfrm>
        </p:spPr>
      </p:pic>
      <p:pic>
        <p:nvPicPr>
          <p:cNvPr id="11" name="Picture 10">
            <a:extLst>
              <a:ext uri="{FF2B5EF4-FFF2-40B4-BE49-F238E27FC236}">
                <a16:creationId xmlns:a16="http://schemas.microsoft.com/office/drawing/2014/main" id="{FB4E4D91-22EE-42B5-8E9E-3FC6E55AD68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60080" y="1690688"/>
            <a:ext cx="3383279" cy="3033673"/>
          </a:xfrm>
          <a:prstGeom prst="rect">
            <a:avLst/>
          </a:prstGeom>
        </p:spPr>
      </p:pic>
      <p:sp>
        <p:nvSpPr>
          <p:cNvPr id="12" name="TextBox 11">
            <a:extLst>
              <a:ext uri="{FF2B5EF4-FFF2-40B4-BE49-F238E27FC236}">
                <a16:creationId xmlns:a16="http://schemas.microsoft.com/office/drawing/2014/main" id="{3B11F146-C5A9-4FD4-A021-10BF5FF0139A}"/>
              </a:ext>
            </a:extLst>
          </p:cNvPr>
          <p:cNvSpPr txBox="1"/>
          <p:nvPr/>
        </p:nvSpPr>
        <p:spPr>
          <a:xfrm>
            <a:off x="9159240" y="2164080"/>
            <a:ext cx="1584960" cy="461665"/>
          </a:xfrm>
          <a:prstGeom prst="rect">
            <a:avLst/>
          </a:prstGeom>
          <a:noFill/>
        </p:spPr>
        <p:txBody>
          <a:bodyPr wrap="square" rtlCol="0">
            <a:spAutoFit/>
          </a:bodyPr>
          <a:lstStyle/>
          <a:p>
            <a:r>
              <a:rPr lang="en-GB"/>
              <a:t>        </a:t>
            </a:r>
            <a:r>
              <a:rPr lang="en-GB" sz="2400"/>
              <a:t>RE</a:t>
            </a:r>
          </a:p>
        </p:txBody>
      </p:sp>
      <p:pic>
        <p:nvPicPr>
          <p:cNvPr id="14" name="Picture 13">
            <a:extLst>
              <a:ext uri="{FF2B5EF4-FFF2-40B4-BE49-F238E27FC236}">
                <a16:creationId xmlns:a16="http://schemas.microsoft.com/office/drawing/2014/main" id="{2688795A-AC40-4C60-B88E-275B8B76637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38200" y="1642922"/>
            <a:ext cx="2758440" cy="2758440"/>
          </a:xfrm>
          <a:prstGeom prst="rect">
            <a:avLst/>
          </a:prstGeom>
        </p:spPr>
      </p:pic>
      <p:sp>
        <p:nvSpPr>
          <p:cNvPr id="16" name="TextBox 15">
            <a:extLst>
              <a:ext uri="{FF2B5EF4-FFF2-40B4-BE49-F238E27FC236}">
                <a16:creationId xmlns:a16="http://schemas.microsoft.com/office/drawing/2014/main" id="{A135B21A-9FAE-4E12-90DC-CBF9850E0AB6}"/>
              </a:ext>
            </a:extLst>
          </p:cNvPr>
          <p:cNvSpPr txBox="1"/>
          <p:nvPr/>
        </p:nvSpPr>
        <p:spPr>
          <a:xfrm>
            <a:off x="1447800" y="2625745"/>
            <a:ext cx="1584959" cy="461665"/>
          </a:xfrm>
          <a:prstGeom prst="rect">
            <a:avLst/>
          </a:prstGeom>
          <a:noFill/>
        </p:spPr>
        <p:txBody>
          <a:bodyPr wrap="square" rtlCol="0">
            <a:spAutoFit/>
          </a:bodyPr>
          <a:lstStyle/>
          <a:p>
            <a:r>
              <a:rPr lang="en-GB" sz="2400"/>
              <a:t>Science</a:t>
            </a:r>
          </a:p>
        </p:txBody>
      </p:sp>
    </p:spTree>
    <p:extLst>
      <p:ext uri="{BB962C8B-B14F-4D97-AF65-F5344CB8AC3E}">
        <p14:creationId xmlns:p14="http://schemas.microsoft.com/office/powerpoint/2010/main" val="3796805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4667-6161-4363-9228-B1D19E2D7654}"/>
              </a:ext>
            </a:extLst>
          </p:cNvPr>
          <p:cNvSpPr>
            <a:spLocks noGrp="1"/>
          </p:cNvSpPr>
          <p:nvPr>
            <p:ph type="title"/>
          </p:nvPr>
        </p:nvSpPr>
        <p:spPr/>
        <p:txBody>
          <a:bodyPr/>
          <a:lstStyle/>
          <a:p>
            <a:r>
              <a:rPr lang="en-GB"/>
              <a:t>The scientific perspective</a:t>
            </a:r>
          </a:p>
        </p:txBody>
      </p:sp>
      <p:sp>
        <p:nvSpPr>
          <p:cNvPr id="3" name="Content Placeholder 2">
            <a:extLst>
              <a:ext uri="{FF2B5EF4-FFF2-40B4-BE49-F238E27FC236}">
                <a16:creationId xmlns:a16="http://schemas.microsoft.com/office/drawing/2014/main" id="{F6577D7D-6FB5-4825-BA0E-74BD6FC7B56C}"/>
              </a:ext>
            </a:extLst>
          </p:cNvPr>
          <p:cNvSpPr>
            <a:spLocks noGrp="1"/>
          </p:cNvSpPr>
          <p:nvPr>
            <p:ph idx="1"/>
          </p:nvPr>
        </p:nvSpPr>
        <p:spPr>
          <a:xfrm>
            <a:off x="655320" y="1690688"/>
            <a:ext cx="10515600" cy="4351338"/>
          </a:xfrm>
        </p:spPr>
        <p:txBody>
          <a:bodyPr/>
          <a:lstStyle/>
          <a:p>
            <a:r>
              <a:rPr lang="en-GB"/>
              <a:t>In terms of community probably the biggest issue is climate change. </a:t>
            </a:r>
          </a:p>
        </p:txBody>
      </p:sp>
      <p:pic>
        <p:nvPicPr>
          <p:cNvPr id="3074" name="Picture 2" descr="COP26 - GOV.UK">
            <a:extLst>
              <a:ext uri="{FF2B5EF4-FFF2-40B4-BE49-F238E27FC236}">
                <a16:creationId xmlns:a16="http://schemas.microsoft.com/office/drawing/2014/main" id="{DDEA343C-1FB7-4232-8B77-DD813396C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33" y="2357307"/>
            <a:ext cx="5888824" cy="39187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P26: Keep track of everything that's been agreed at the climate summit so  far | Climate News | Sky News">
            <a:extLst>
              <a:ext uri="{FF2B5EF4-FFF2-40B4-BE49-F238E27FC236}">
                <a16:creationId xmlns:a16="http://schemas.microsoft.com/office/drawing/2014/main" id="{5945786A-4963-4C71-8A3B-C9E052E35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970" y="3016251"/>
            <a:ext cx="4644390" cy="260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5374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9|2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630908-7b3e-4941-83e6-af37a40dc51b">
      <Terms xmlns="http://schemas.microsoft.com/office/infopath/2007/PartnerControls"/>
    </lcf76f155ced4ddcb4097134ff3c332f>
    <TaxCatchAll xmlns="a9596f9c-41d5-4e0a-a632-1d6b799ad7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62F80DC2C1214A831CE6D71D68C7D7" ma:contentTypeVersion="14" ma:contentTypeDescription="Create a new document." ma:contentTypeScope="" ma:versionID="e2ce67d061a3bddf455d337dd0147f60">
  <xsd:schema xmlns:xsd="http://www.w3.org/2001/XMLSchema" xmlns:xs="http://www.w3.org/2001/XMLSchema" xmlns:p="http://schemas.microsoft.com/office/2006/metadata/properties" xmlns:ns2="41630908-7b3e-4941-83e6-af37a40dc51b" xmlns:ns3="a9596f9c-41d5-4e0a-a632-1d6b799ad79c" targetNamespace="http://schemas.microsoft.com/office/2006/metadata/properties" ma:root="true" ma:fieldsID="e63762f49a536fbce35aa6bda474ae28" ns2:_="" ns3:_="">
    <xsd:import namespace="41630908-7b3e-4941-83e6-af37a40dc51b"/>
    <xsd:import namespace="a9596f9c-41d5-4e0a-a632-1d6b799ad7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630908-7b3e-4941-83e6-af37a40dc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ae5fb22-0559-4a01-99f6-a695058b86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596f9c-41d5-4e0a-a632-1d6b799ad7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fe45fd1-65eb-4579-9854-4a8463082a99}" ma:internalName="TaxCatchAll" ma:showField="CatchAllData" ma:web="a9596f9c-41d5-4e0a-a632-1d6b799ad7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322896-CF5A-44D6-A422-C9CF8CF85420}">
  <ds:schemaRefs>
    <ds:schemaRef ds:uri="http://schemas.microsoft.com/sharepoint/v3/contenttype/forms"/>
  </ds:schemaRefs>
</ds:datastoreItem>
</file>

<file path=customXml/itemProps2.xml><?xml version="1.0" encoding="utf-8"?>
<ds:datastoreItem xmlns:ds="http://schemas.openxmlformats.org/officeDocument/2006/customXml" ds:itemID="{3F5A8A5E-A7E6-4828-BFFA-EC88E1664644}">
  <ds:schemaRefs>
    <ds:schemaRef ds:uri="http://purl.org/dc/terms/"/>
    <ds:schemaRef ds:uri="a9596f9c-41d5-4e0a-a632-1d6b799ad79c"/>
    <ds:schemaRef ds:uri="http://schemas.openxmlformats.org/package/2006/metadata/core-properties"/>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41630908-7b3e-4941-83e6-af37a40dc51b"/>
    <ds:schemaRef ds:uri="http://purl.org/dc/dcmitype/"/>
    <ds:schemaRef ds:uri="http://purl.org/dc/elements/1.1/"/>
  </ds:schemaRefs>
</ds:datastoreItem>
</file>

<file path=customXml/itemProps3.xml><?xml version="1.0" encoding="utf-8"?>
<ds:datastoreItem xmlns:ds="http://schemas.openxmlformats.org/officeDocument/2006/customXml" ds:itemID="{5913EA05-FFB0-4CCD-BFCC-AEAEEB77FED2}">
  <ds:schemaRefs>
    <ds:schemaRef ds:uri="41630908-7b3e-4941-83e6-af37a40dc51b"/>
    <ds:schemaRef ds:uri="a9596f9c-41d5-4e0a-a632-1d6b799ad7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1118</Words>
  <Application>Microsoft Macintosh PowerPoint</Application>
  <PresentationFormat>Widescreen</PresentationFormat>
  <Paragraphs>93</Paragraphs>
  <Slides>17</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Georgia</vt:lpstr>
      <vt:lpstr>Segoe UI</vt:lpstr>
      <vt:lpstr>Segoe UI Emoji</vt:lpstr>
      <vt:lpstr>Wingdings</vt:lpstr>
      <vt:lpstr>Office Theme</vt:lpstr>
      <vt:lpstr>RE elective, the place of RE and other subjects in the primary curriculum</vt:lpstr>
      <vt:lpstr>A model for today’s session</vt:lpstr>
      <vt:lpstr>Introducing big questions</vt:lpstr>
      <vt:lpstr>Which of these questions can be answered by only one discipline?</vt:lpstr>
      <vt:lpstr>The discipline wheel</vt:lpstr>
      <vt:lpstr>Becoming more scholarly</vt:lpstr>
      <vt:lpstr>Introducing the Epistemic insight objectives</vt:lpstr>
      <vt:lpstr>With the theme of community Consider the following question ‘what gives value meaning and purpose to human life?’</vt:lpstr>
      <vt:lpstr>The scientific perspective</vt:lpstr>
      <vt:lpstr>An example resource</vt:lpstr>
      <vt:lpstr>Scientific investigations you could do </vt:lpstr>
      <vt:lpstr>Reduce reuse recycle</vt:lpstr>
      <vt:lpstr>The problem is not a purely scientific one</vt:lpstr>
      <vt:lpstr>With the theme of community Consider the following question ‘what gives value meaning and purpose to human life?’</vt:lpstr>
      <vt:lpstr>Concluding comments</vt:lpstr>
      <vt:lpstr>The bubble tool</vt:lpstr>
      <vt:lpstr>Plenary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 elective, the place of RE and other subjects in the primary curriulum</dc:title>
  <dc:creator>Robert Campbell</dc:creator>
  <cp:lastModifiedBy>Lucy Hurwood</cp:lastModifiedBy>
  <cp:revision>2</cp:revision>
  <dcterms:created xsi:type="dcterms:W3CDTF">2021-11-05T11:09:18Z</dcterms:created>
  <dcterms:modified xsi:type="dcterms:W3CDTF">2022-11-11T14:01:26Z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0x0101005D62F80DC2C1214A831CE6D71D68C7D7</vt:lpwstr>
  </property>
  <property fmtid="{D5CDD505-2E9C-101B-9397-08002B2CF9AE}" pid="3" name="MediaServiceImageTags">
    <vt:lpwstr/>
  </property>
</Properties>
</file>