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gif" ContentType="image/gi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521" r:id="rId3"/>
    <p:sldId id="522" r:id="rId4"/>
    <p:sldId id="677" r:id="rId5"/>
    <p:sldId id="678" r:id="rId6"/>
    <p:sldId id="691" r:id="rId7"/>
    <p:sldId id="692" r:id="rId8"/>
    <p:sldId id="693" r:id="rId9"/>
    <p:sldId id="703" r:id="rId10"/>
    <p:sldId id="683" r:id="rId11"/>
    <p:sldId id="684" r:id="rId12"/>
    <p:sldId id="685" r:id="rId13"/>
    <p:sldId id="686" r:id="rId14"/>
    <p:sldId id="688" r:id="rId15"/>
    <p:sldId id="689" r:id="rId16"/>
    <p:sldId id="690" r:id="rId17"/>
    <p:sldId id="694" r:id="rId18"/>
    <p:sldId id="695" r:id="rId19"/>
    <p:sldId id="696" r:id="rId20"/>
    <p:sldId id="697" r:id="rId21"/>
    <p:sldId id="698" r:id="rId22"/>
    <p:sldId id="700" r:id="rId23"/>
    <p:sldId id="701" r:id="rId24"/>
    <p:sldId id="702" r:id="rId25"/>
    <p:sldId id="674" r:id="rId26"/>
    <p:sldId id="669" r:id="rId27"/>
    <p:sldId id="670" r:id="rId28"/>
    <p:sldId id="664"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7139" autoAdjust="0"/>
    <p:restoredTop sz="93455" autoAdjust="0"/>
  </p:normalViewPr>
  <p:slideViewPr>
    <p:cSldViewPr>
      <p:cViewPr varScale="1">
        <p:scale>
          <a:sx n="147" d="100"/>
          <a:sy n="147" d="100"/>
        </p:scale>
        <p:origin x="-576" y="-10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notesMaster" Target="notesMasters/notesMaster1.xml"/><Relationship Id="rId31" Type="http://schemas.openxmlformats.org/officeDocument/2006/relationships/printerSettings" Target="printerSettings/printerSettings1.bin"/><Relationship Id="rId32" Type="http://schemas.openxmlformats.org/officeDocument/2006/relationships/presProps" Target="pres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7550272-614B-4BEF-9CA5-E8BDCB9CF6FB}" type="datetimeFigureOut">
              <a:rPr lang="en-GB" smtClean="0"/>
              <a:pPr/>
              <a:t>26/06/15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9D80AA0-3628-4F6F-B440-51EEAFE635D2}" type="slidenum">
              <a:rPr lang="en-GB" smtClean="0"/>
              <a:pPr/>
              <a:t>‹#›</a:t>
            </a:fld>
            <a:endParaRPr lang="en-GB"/>
          </a:p>
        </p:txBody>
      </p:sp>
    </p:spTree>
    <p:extLst>
      <p:ext uri="{BB962C8B-B14F-4D97-AF65-F5344CB8AC3E}">
        <p14:creationId xmlns:p14="http://schemas.microsoft.com/office/powerpoint/2010/main" val="40383362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39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smtClean="0"/>
              <a:t>These three aims should not be lost in the detail of the programmes of study. The new draft seeks to strengthen these aims</a:t>
            </a:r>
          </a:p>
        </p:txBody>
      </p:sp>
      <p:sp>
        <p:nvSpPr>
          <p:cNvPr id="839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F60A2C2A-9BDA-4C5C-A15D-A9278D9C86B0}" type="slidenum">
              <a:rPr lang="en-GB" smtClean="0"/>
              <a:pPr eaLnBrk="1" hangingPunct="1"/>
              <a:t>2</a:t>
            </a:fld>
            <a:endParaRPr lang="en-GB" smtClean="0"/>
          </a:p>
        </p:txBody>
      </p:sp>
    </p:spTree>
    <p:extLst>
      <p:ext uri="{BB962C8B-B14F-4D97-AF65-F5344CB8AC3E}">
        <p14:creationId xmlns:p14="http://schemas.microsoft.com/office/powerpoint/2010/main" val="5418587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Application</a:t>
            </a:r>
            <a:r>
              <a:rPr lang="en-GB" baseline="0" dirty="0" smtClean="0"/>
              <a:t> of a more general theory of learning developed by </a:t>
            </a:r>
            <a:r>
              <a:rPr lang="en-GB" baseline="0" dirty="0" err="1" smtClean="0"/>
              <a:t>Ference</a:t>
            </a:r>
            <a:r>
              <a:rPr lang="en-GB" baseline="0" dirty="0" smtClean="0"/>
              <a:t> </a:t>
            </a:r>
            <a:r>
              <a:rPr lang="en-GB" baseline="0" dirty="0" err="1" smtClean="0"/>
              <a:t>Marton</a:t>
            </a:r>
            <a:r>
              <a:rPr lang="en-GB" baseline="0" dirty="0" smtClean="0"/>
              <a:t> (2005)</a:t>
            </a:r>
            <a:endParaRPr lang="en-GB" dirty="0"/>
          </a:p>
        </p:txBody>
      </p:sp>
      <p:sp>
        <p:nvSpPr>
          <p:cNvPr id="4" name="Slide Number Placeholder 3"/>
          <p:cNvSpPr>
            <a:spLocks noGrp="1"/>
          </p:cNvSpPr>
          <p:nvPr>
            <p:ph type="sldNum" sz="quarter" idx="10"/>
          </p:nvPr>
        </p:nvSpPr>
        <p:spPr/>
        <p:txBody>
          <a:bodyPr/>
          <a:lstStyle/>
          <a:p>
            <a:pPr>
              <a:defRPr/>
            </a:pPr>
            <a:fld id="{9CDD8523-182C-4F1A-B1F2-877030D08E13}" type="slidenum">
              <a:rPr lang="en-GB" altLang="en-US" smtClean="0"/>
              <a:pPr>
                <a:defRPr/>
              </a:pPr>
              <a:t>18</a:t>
            </a:fld>
            <a:endParaRPr lang="en-GB" altLang="en-US"/>
          </a:p>
        </p:txBody>
      </p:sp>
    </p:spTree>
    <p:extLst>
      <p:ext uri="{BB962C8B-B14F-4D97-AF65-F5344CB8AC3E}">
        <p14:creationId xmlns:p14="http://schemas.microsoft.com/office/powerpoint/2010/main" val="13668674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err="1" smtClean="0"/>
              <a:t>Gu</a:t>
            </a:r>
            <a:r>
              <a:rPr lang="en-GB" dirty="0" smtClean="0"/>
              <a:t> Et al,</a:t>
            </a:r>
            <a:r>
              <a:rPr lang="en-GB" baseline="0" dirty="0" smtClean="0"/>
              <a:t> 2004 Teaching Variation a Chinese Way of promoting effective mathematics learning</a:t>
            </a:r>
          </a:p>
        </p:txBody>
      </p:sp>
      <p:sp>
        <p:nvSpPr>
          <p:cNvPr id="4" name="Slide Number Placeholder 3"/>
          <p:cNvSpPr>
            <a:spLocks noGrp="1"/>
          </p:cNvSpPr>
          <p:nvPr>
            <p:ph type="sldNum" sz="quarter" idx="10"/>
          </p:nvPr>
        </p:nvSpPr>
        <p:spPr/>
        <p:txBody>
          <a:bodyPr/>
          <a:lstStyle/>
          <a:p>
            <a:pPr>
              <a:defRPr/>
            </a:pPr>
            <a:fld id="{9CDD8523-182C-4F1A-B1F2-877030D08E13}" type="slidenum">
              <a:rPr lang="en-GB" altLang="en-US" smtClean="0"/>
              <a:pPr>
                <a:defRPr/>
              </a:pPr>
              <a:t>20</a:t>
            </a:fld>
            <a:endParaRPr lang="en-GB" altLang="en-US"/>
          </a:p>
        </p:txBody>
      </p:sp>
    </p:spTree>
    <p:extLst>
      <p:ext uri="{BB962C8B-B14F-4D97-AF65-F5344CB8AC3E}">
        <p14:creationId xmlns:p14="http://schemas.microsoft.com/office/powerpoint/2010/main" val="429612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err="1" smtClean="0"/>
              <a:t>Gu</a:t>
            </a:r>
            <a:r>
              <a:rPr lang="en-GB" dirty="0" smtClean="0"/>
              <a:t> Et al,</a:t>
            </a:r>
            <a:r>
              <a:rPr lang="en-GB" baseline="0" dirty="0" smtClean="0"/>
              <a:t> 2004 Teaching Variation a Chinese Way of promoting effective mathematics learning</a:t>
            </a:r>
          </a:p>
          <a:p>
            <a:endParaRPr lang="en-GB" dirty="0"/>
          </a:p>
        </p:txBody>
      </p:sp>
      <p:sp>
        <p:nvSpPr>
          <p:cNvPr id="4" name="Slide Number Placeholder 3"/>
          <p:cNvSpPr>
            <a:spLocks noGrp="1"/>
          </p:cNvSpPr>
          <p:nvPr>
            <p:ph type="sldNum" sz="quarter" idx="10"/>
          </p:nvPr>
        </p:nvSpPr>
        <p:spPr/>
        <p:txBody>
          <a:bodyPr/>
          <a:lstStyle/>
          <a:p>
            <a:pPr>
              <a:defRPr/>
            </a:pPr>
            <a:fld id="{9CDD8523-182C-4F1A-B1F2-877030D08E13}" type="slidenum">
              <a:rPr lang="en-GB" altLang="en-US" smtClean="0"/>
              <a:pPr>
                <a:defRPr/>
              </a:pPr>
              <a:t>21</a:t>
            </a:fld>
            <a:endParaRPr lang="en-GB" altLang="en-US"/>
          </a:p>
        </p:txBody>
      </p:sp>
    </p:spTree>
    <p:extLst>
      <p:ext uri="{BB962C8B-B14F-4D97-AF65-F5344CB8AC3E}">
        <p14:creationId xmlns:p14="http://schemas.microsoft.com/office/powerpoint/2010/main" val="4212317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Exploring:</a:t>
            </a:r>
          </a:p>
          <a:p>
            <a:endParaRPr lang="en-GB" dirty="0" smtClean="0"/>
          </a:p>
          <a:p>
            <a:r>
              <a:rPr lang="en-GB" dirty="0" smtClean="0"/>
              <a:t>Use</a:t>
            </a:r>
            <a:r>
              <a:rPr lang="en-GB" baseline="0" dirty="0" smtClean="0"/>
              <a:t> of </a:t>
            </a:r>
            <a:r>
              <a:rPr lang="en-GB" baseline="0" dirty="0" err="1" smtClean="0"/>
              <a:t>diennes</a:t>
            </a:r>
            <a:endParaRPr lang="en-GB" baseline="0" dirty="0" smtClean="0"/>
          </a:p>
          <a:p>
            <a:r>
              <a:rPr lang="en-GB" baseline="0" dirty="0" err="1" smtClean="0"/>
              <a:t>Numberline</a:t>
            </a:r>
            <a:r>
              <a:rPr lang="en-GB" baseline="0" dirty="0" smtClean="0"/>
              <a:t> / 100 square</a:t>
            </a:r>
          </a:p>
          <a:p>
            <a:endParaRPr lang="en-GB" baseline="0" dirty="0" smtClean="0"/>
          </a:p>
          <a:p>
            <a:r>
              <a:rPr lang="en-GB" baseline="0" dirty="0" smtClean="0"/>
              <a:t>What’s the same? What’s different?</a:t>
            </a:r>
          </a:p>
          <a:p>
            <a:endParaRPr lang="en-GB" baseline="0" dirty="0" smtClean="0"/>
          </a:p>
          <a:p>
            <a:r>
              <a:rPr lang="en-GB" baseline="0" dirty="0" smtClean="0"/>
              <a:t>What next?</a:t>
            </a:r>
          </a:p>
          <a:p>
            <a:endParaRPr lang="en-GB" baseline="0" dirty="0" smtClean="0"/>
          </a:p>
          <a:p>
            <a:r>
              <a:rPr lang="en-GB" baseline="0" dirty="0" smtClean="0"/>
              <a:t>Clarifying</a:t>
            </a:r>
          </a:p>
          <a:p>
            <a:r>
              <a:rPr lang="en-GB" baseline="0" dirty="0" smtClean="0"/>
              <a:t>Teacher – directed – questioning – what’s the same? What’s different between the representations of the same problem?</a:t>
            </a:r>
          </a:p>
          <a:p>
            <a:r>
              <a:rPr lang="en-GB" baseline="0" dirty="0" smtClean="0"/>
              <a:t>What’s changed? What’s stayed the same between each step? What do you notice?</a:t>
            </a:r>
          </a:p>
          <a:p>
            <a:endParaRPr lang="en-GB" baseline="0" dirty="0" smtClean="0"/>
          </a:p>
          <a:p>
            <a:r>
              <a:rPr lang="en-GB" baseline="0" dirty="0" smtClean="0"/>
              <a:t>Refer to the NCETM article included in the pack</a:t>
            </a:r>
          </a:p>
          <a:p>
            <a:endParaRPr lang="en-GB" baseline="0" dirty="0" smtClean="0"/>
          </a:p>
          <a:p>
            <a:endParaRPr lang="en-GB" dirty="0"/>
          </a:p>
        </p:txBody>
      </p:sp>
      <p:sp>
        <p:nvSpPr>
          <p:cNvPr id="4" name="Slide Number Placeholder 3"/>
          <p:cNvSpPr>
            <a:spLocks noGrp="1"/>
          </p:cNvSpPr>
          <p:nvPr>
            <p:ph type="sldNum" sz="quarter" idx="10"/>
          </p:nvPr>
        </p:nvSpPr>
        <p:spPr/>
        <p:txBody>
          <a:bodyPr/>
          <a:lstStyle/>
          <a:p>
            <a:pPr>
              <a:defRPr/>
            </a:pPr>
            <a:fld id="{9CDD8523-182C-4F1A-B1F2-877030D08E13}" type="slidenum">
              <a:rPr lang="en-GB" altLang="en-US" smtClean="0"/>
              <a:pPr>
                <a:defRPr/>
              </a:pPr>
              <a:t>22</a:t>
            </a:fld>
            <a:endParaRPr lang="en-GB" altLang="en-US"/>
          </a:p>
        </p:txBody>
      </p:sp>
    </p:spTree>
    <p:extLst>
      <p:ext uri="{BB962C8B-B14F-4D97-AF65-F5344CB8AC3E}">
        <p14:creationId xmlns:p14="http://schemas.microsoft.com/office/powerpoint/2010/main" val="996615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Slide Image Placeholder 1"/>
          <p:cNvSpPr>
            <a:spLocks noGrp="1" noRot="1" noChangeAspect="1" noTextEdit="1"/>
          </p:cNvSpPr>
          <p:nvPr>
            <p:ph type="sldImg"/>
          </p:nvPr>
        </p:nvSpPr>
        <p:spPr bwMode="auto">
          <a:noFill/>
          <a:ln>
            <a:solidFill>
              <a:srgbClr val="000000"/>
            </a:solidFill>
            <a:miter lim="800000"/>
            <a:headEnd/>
            <a:tailEnd/>
          </a:ln>
        </p:spPr>
      </p:sp>
      <p:sp>
        <p:nvSpPr>
          <p:cNvPr id="156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GB" dirty="0" smtClean="0">
                <a:ea typeface="ＭＳ Ｐゴシック" pitchFamily="-84" charset="-128"/>
              </a:rPr>
              <a:t>Ofsted supports what we are trying to do.</a:t>
            </a:r>
          </a:p>
          <a:p>
            <a:pPr eaLnBrk="1" hangingPunct="1">
              <a:spcBef>
                <a:spcPct val="0"/>
              </a:spcBef>
            </a:pPr>
            <a:r>
              <a:rPr lang="en-GB" dirty="0" smtClean="0">
                <a:ea typeface="ＭＳ Ｐゴシック" pitchFamily="-84" charset="-128"/>
              </a:rPr>
              <a:t>From the Ofsted report </a:t>
            </a:r>
            <a:r>
              <a:rPr lang="ja-JP" altLang="en-GB" smtClean="0">
                <a:ea typeface="ＭＳ Ｐゴシック" pitchFamily="-84" charset="-128"/>
              </a:rPr>
              <a:t>‘</a:t>
            </a:r>
            <a:r>
              <a:rPr lang="en-GB" altLang="ja-JP" dirty="0" smtClean="0">
                <a:ea typeface="ＭＳ Ｐゴシック" pitchFamily="-84" charset="-128"/>
              </a:rPr>
              <a:t>Good practice in primary mathematics: evidence from 20 successful schools</a:t>
            </a:r>
            <a:r>
              <a:rPr lang="ja-JP" altLang="en-GB" smtClean="0">
                <a:ea typeface="ＭＳ Ｐゴシック" pitchFamily="-84" charset="-128"/>
              </a:rPr>
              <a:t>’</a:t>
            </a:r>
            <a:r>
              <a:rPr lang="en-GB" altLang="ja-JP" dirty="0" smtClean="0">
                <a:ea typeface="ＭＳ Ｐゴシック" pitchFamily="-84" charset="-128"/>
              </a:rPr>
              <a:t>:</a:t>
            </a:r>
          </a:p>
          <a:p>
            <a:pPr eaLnBrk="1" hangingPunct="1">
              <a:spcBef>
                <a:spcPct val="0"/>
              </a:spcBef>
            </a:pPr>
            <a:r>
              <a:rPr lang="en-GB" dirty="0" smtClean="0">
                <a:ea typeface="ＭＳ Ｐゴシック" pitchFamily="-84" charset="-128"/>
              </a:rPr>
              <a:t>http://www.ofsted.gov.uk/resources/good-practice-primary-mathematics-evidence-20-successful-schools </a:t>
            </a:r>
          </a:p>
          <a:p>
            <a:pPr eaLnBrk="1" hangingPunct="1">
              <a:spcBef>
                <a:spcPct val="0"/>
              </a:spcBef>
            </a:pPr>
            <a:endParaRPr lang="en-GB" dirty="0" smtClean="0">
              <a:ea typeface="ＭＳ Ｐゴシック" pitchFamily="-84" charset="-128"/>
            </a:endParaRPr>
          </a:p>
          <a:p>
            <a:pPr eaLnBrk="1" hangingPunct="1">
              <a:spcBef>
                <a:spcPct val="0"/>
              </a:spcBef>
            </a:pPr>
            <a:r>
              <a:rPr lang="en-GB" dirty="0" smtClean="0">
                <a:ea typeface="ＭＳ Ｐゴシック" pitchFamily="-84" charset="-128"/>
              </a:rPr>
              <a:t>Report summary provided as handout.</a:t>
            </a:r>
          </a:p>
          <a:p>
            <a:pPr eaLnBrk="1" hangingPunct="1">
              <a:spcBef>
                <a:spcPct val="0"/>
              </a:spcBef>
            </a:pPr>
            <a:endParaRPr lang="en-GB" dirty="0" smtClean="0">
              <a:ea typeface="ＭＳ Ｐゴシック" pitchFamily="-84" charset="-128"/>
            </a:endParaRPr>
          </a:p>
        </p:txBody>
      </p:sp>
      <p:sp>
        <p:nvSpPr>
          <p:cNvPr id="156676" name="Slide Number Placeholder 3"/>
          <p:cNvSpPr>
            <a:spLocks noGrp="1"/>
          </p:cNvSpPr>
          <p:nvPr>
            <p:ph type="sldNum" sz="quarter" idx="5"/>
          </p:nvPr>
        </p:nvSpPr>
        <p:spPr bwMode="auto">
          <a:noFill/>
          <a:ln>
            <a:miter lim="800000"/>
            <a:headEnd/>
            <a:tailEnd/>
          </a:ln>
        </p:spPr>
        <p:txBody>
          <a:bodyPr/>
          <a:lstStyle/>
          <a:p>
            <a:fld id="{B60DC295-50CD-4DE2-8B35-0F87DEC72C90}" type="slidenum">
              <a:rPr lang="en-GB"/>
              <a:pPr/>
              <a:t>25</a:t>
            </a:fld>
            <a:endParaRPr lang="en-GB"/>
          </a:p>
        </p:txBody>
      </p:sp>
    </p:spTree>
    <p:extLst>
      <p:ext uri="{BB962C8B-B14F-4D97-AF65-F5344CB8AC3E}">
        <p14:creationId xmlns:p14="http://schemas.microsoft.com/office/powerpoint/2010/main" val="6510306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a:bodyPr>
          <a:lstStyle/>
          <a:p>
            <a:pPr marL="0" indent="0">
              <a:buFont typeface="Arial" panose="020B0604020202020204" pitchFamily="34" charset="0"/>
              <a:buNone/>
              <a:defRPr/>
            </a:pPr>
            <a:r>
              <a:rPr lang="en-GB" dirty="0" smtClean="0"/>
              <a:t>Use</a:t>
            </a:r>
            <a:r>
              <a:rPr lang="en-GB" baseline="0" dirty="0" smtClean="0"/>
              <a:t> this instead of next slide? To connect back with day 1.</a:t>
            </a:r>
            <a:endParaRPr lang="en-GB" dirty="0"/>
          </a:p>
        </p:txBody>
      </p:sp>
      <p:sp>
        <p:nvSpPr>
          <p:cNvPr id="13316" name="Slide Number Placeholder 3"/>
          <p:cNvSpPr>
            <a:spLocks noGrp="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74D00DF-3774-46D4-8C6B-25111EEC9AB2}" type="slidenum">
              <a:rPr lang="en-GB" altLang="en-US" smtClean="0"/>
              <a:pPr/>
              <a:t>10</a:t>
            </a:fld>
            <a:endParaRPr lang="en-GB" altLang="en-US" smtClean="0"/>
          </a:p>
        </p:txBody>
      </p:sp>
    </p:spTree>
    <p:extLst>
      <p:ext uri="{BB962C8B-B14F-4D97-AF65-F5344CB8AC3E}">
        <p14:creationId xmlns:p14="http://schemas.microsoft.com/office/powerpoint/2010/main" val="23557734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Zooming is LJ’s term for defining</a:t>
            </a:r>
            <a:r>
              <a:rPr lang="en-GB" baseline="0" dirty="0" smtClean="0"/>
              <a:t> various stages in a lesson. Exploring might be about zooming out – drawing in a wide range of experiences – seeing the pig picture and then zooming in to a particular aspect of mathematical learning that you want the children to notice, then zooming out again with that skill/ process.</a:t>
            </a:r>
            <a:endParaRPr lang="en-GB" dirty="0"/>
          </a:p>
        </p:txBody>
      </p:sp>
      <p:sp>
        <p:nvSpPr>
          <p:cNvPr id="4" name="Slide Number Placeholder 3"/>
          <p:cNvSpPr>
            <a:spLocks noGrp="1"/>
          </p:cNvSpPr>
          <p:nvPr>
            <p:ph type="sldNum" sz="quarter" idx="10"/>
          </p:nvPr>
        </p:nvSpPr>
        <p:spPr/>
        <p:txBody>
          <a:bodyPr/>
          <a:lstStyle/>
          <a:p>
            <a:pPr>
              <a:defRPr/>
            </a:pPr>
            <a:fld id="{9CDD8523-182C-4F1A-B1F2-877030D08E13}" type="slidenum">
              <a:rPr lang="en-GB" altLang="en-US" smtClean="0"/>
              <a:pPr>
                <a:defRPr/>
              </a:pPr>
              <a:t>11</a:t>
            </a:fld>
            <a:endParaRPr lang="en-GB" altLang="en-US"/>
          </a:p>
        </p:txBody>
      </p:sp>
    </p:spTree>
    <p:extLst>
      <p:ext uri="{BB962C8B-B14F-4D97-AF65-F5344CB8AC3E}">
        <p14:creationId xmlns:p14="http://schemas.microsoft.com/office/powerpoint/2010/main" val="29362649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Mathematising</a:t>
            </a:r>
            <a:r>
              <a:rPr lang="en-GB" baseline="0" dirty="0" smtClean="0"/>
              <a:t> -  </a:t>
            </a:r>
            <a:r>
              <a:rPr lang="en-GB" baseline="0" dirty="0" err="1" smtClean="0"/>
              <a:t>Freudenthal</a:t>
            </a:r>
            <a:r>
              <a:rPr lang="en-GB" baseline="0" dirty="0" smtClean="0"/>
              <a:t> (RME)</a:t>
            </a:r>
            <a:endParaRPr lang="en-GB" dirty="0"/>
          </a:p>
        </p:txBody>
      </p:sp>
      <p:sp>
        <p:nvSpPr>
          <p:cNvPr id="4" name="Slide Number Placeholder 3"/>
          <p:cNvSpPr>
            <a:spLocks noGrp="1"/>
          </p:cNvSpPr>
          <p:nvPr>
            <p:ph type="sldNum" sz="quarter" idx="10"/>
          </p:nvPr>
        </p:nvSpPr>
        <p:spPr/>
        <p:txBody>
          <a:bodyPr/>
          <a:lstStyle/>
          <a:p>
            <a:pPr>
              <a:defRPr/>
            </a:pPr>
            <a:fld id="{9CDD8523-182C-4F1A-B1F2-877030D08E13}" type="slidenum">
              <a:rPr lang="en-GB" altLang="en-US" smtClean="0"/>
              <a:pPr>
                <a:defRPr/>
              </a:pPr>
              <a:t>12</a:t>
            </a:fld>
            <a:endParaRPr lang="en-GB" altLang="en-US"/>
          </a:p>
        </p:txBody>
      </p:sp>
    </p:spTree>
    <p:extLst>
      <p:ext uri="{BB962C8B-B14F-4D97-AF65-F5344CB8AC3E}">
        <p14:creationId xmlns:p14="http://schemas.microsoft.com/office/powerpoint/2010/main" val="29038231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Mathematising</a:t>
            </a:r>
            <a:r>
              <a:rPr lang="en-GB" baseline="0" dirty="0" smtClean="0"/>
              <a:t> -  </a:t>
            </a:r>
            <a:r>
              <a:rPr lang="en-GB" baseline="0" dirty="0" err="1" smtClean="0"/>
              <a:t>Freudenthal</a:t>
            </a:r>
            <a:r>
              <a:rPr lang="en-GB" baseline="0" dirty="0" smtClean="0"/>
              <a:t> (RME)</a:t>
            </a:r>
            <a:endParaRPr lang="en-GB" dirty="0"/>
          </a:p>
        </p:txBody>
      </p:sp>
      <p:sp>
        <p:nvSpPr>
          <p:cNvPr id="4" name="Slide Number Placeholder 3"/>
          <p:cNvSpPr>
            <a:spLocks noGrp="1"/>
          </p:cNvSpPr>
          <p:nvPr>
            <p:ph type="sldNum" sz="quarter" idx="10"/>
          </p:nvPr>
        </p:nvSpPr>
        <p:spPr/>
        <p:txBody>
          <a:bodyPr/>
          <a:lstStyle/>
          <a:p>
            <a:pPr>
              <a:defRPr/>
            </a:pPr>
            <a:fld id="{9CDD8523-182C-4F1A-B1F2-877030D08E13}" type="slidenum">
              <a:rPr lang="en-GB" altLang="en-US" smtClean="0"/>
              <a:pPr>
                <a:defRPr/>
              </a:pPr>
              <a:t>13</a:t>
            </a:fld>
            <a:endParaRPr lang="en-GB" altLang="en-US"/>
          </a:p>
        </p:txBody>
      </p:sp>
    </p:spTree>
    <p:extLst>
      <p:ext uri="{BB962C8B-B14F-4D97-AF65-F5344CB8AC3E}">
        <p14:creationId xmlns:p14="http://schemas.microsoft.com/office/powerpoint/2010/main" val="29542914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Helen says that practice should be perfect – not practising misconceptions so immediate</a:t>
            </a:r>
            <a:r>
              <a:rPr lang="en-GB" baseline="0" dirty="0" smtClean="0"/>
              <a:t> correction/ </a:t>
            </a:r>
            <a:r>
              <a:rPr lang="en-GB" baseline="0" dirty="0" err="1" smtClean="0"/>
              <a:t>interention</a:t>
            </a:r>
            <a:r>
              <a:rPr lang="en-GB" baseline="0" dirty="0" smtClean="0"/>
              <a:t> or return to exploring/ clarifying.</a:t>
            </a:r>
            <a:endParaRPr lang="en-GB" dirty="0"/>
          </a:p>
        </p:txBody>
      </p:sp>
      <p:sp>
        <p:nvSpPr>
          <p:cNvPr id="4" name="Slide Number Placeholder 3"/>
          <p:cNvSpPr>
            <a:spLocks noGrp="1"/>
          </p:cNvSpPr>
          <p:nvPr>
            <p:ph type="sldNum" sz="quarter" idx="10"/>
          </p:nvPr>
        </p:nvSpPr>
        <p:spPr/>
        <p:txBody>
          <a:bodyPr/>
          <a:lstStyle/>
          <a:p>
            <a:pPr>
              <a:defRPr/>
            </a:pPr>
            <a:fld id="{9CDD8523-182C-4F1A-B1F2-877030D08E13}" type="slidenum">
              <a:rPr lang="en-GB" altLang="en-US" smtClean="0"/>
              <a:pPr>
                <a:defRPr/>
              </a:pPr>
              <a:t>14</a:t>
            </a:fld>
            <a:endParaRPr lang="en-GB" altLang="en-US"/>
          </a:p>
        </p:txBody>
      </p:sp>
    </p:spTree>
    <p:extLst>
      <p:ext uri="{BB962C8B-B14F-4D97-AF65-F5344CB8AC3E}">
        <p14:creationId xmlns:p14="http://schemas.microsoft.com/office/powerpoint/2010/main" val="34271515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9CDD8523-182C-4F1A-B1F2-877030D08E13}" type="slidenum">
              <a:rPr lang="en-GB" altLang="en-US" smtClean="0"/>
              <a:pPr>
                <a:defRPr/>
              </a:pPr>
              <a:t>15</a:t>
            </a:fld>
            <a:endParaRPr lang="en-GB" altLang="en-US"/>
          </a:p>
        </p:txBody>
      </p:sp>
    </p:spTree>
    <p:extLst>
      <p:ext uri="{BB962C8B-B14F-4D97-AF65-F5344CB8AC3E}">
        <p14:creationId xmlns:p14="http://schemas.microsoft.com/office/powerpoint/2010/main" val="14363306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LJ to start from here</a:t>
            </a:r>
            <a:endParaRPr lang="en-GB" dirty="0"/>
          </a:p>
        </p:txBody>
      </p:sp>
      <p:sp>
        <p:nvSpPr>
          <p:cNvPr id="4" name="Slide Number Placeholder 3"/>
          <p:cNvSpPr>
            <a:spLocks noGrp="1"/>
          </p:cNvSpPr>
          <p:nvPr>
            <p:ph type="sldNum" sz="quarter" idx="10"/>
          </p:nvPr>
        </p:nvSpPr>
        <p:spPr/>
        <p:txBody>
          <a:bodyPr/>
          <a:lstStyle/>
          <a:p>
            <a:pPr>
              <a:defRPr/>
            </a:pPr>
            <a:fld id="{9CDD8523-182C-4F1A-B1F2-877030D08E13}" type="slidenum">
              <a:rPr lang="en-GB" altLang="en-US" smtClean="0"/>
              <a:pPr>
                <a:defRPr/>
              </a:pPr>
              <a:t>16</a:t>
            </a:fld>
            <a:endParaRPr lang="en-GB" altLang="en-US"/>
          </a:p>
        </p:txBody>
      </p:sp>
    </p:spTree>
    <p:extLst>
      <p:ext uri="{BB962C8B-B14F-4D97-AF65-F5344CB8AC3E}">
        <p14:creationId xmlns:p14="http://schemas.microsoft.com/office/powerpoint/2010/main" val="10602561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p:spPr>
        <p:txBody>
          <a:bodyPr/>
          <a:lstStyle/>
          <a:p>
            <a:pPr eaLnBrk="1" hangingPunct="1"/>
            <a:r>
              <a:rPr lang="en-GB" altLang="en-US" dirty="0" smtClean="0"/>
              <a:t>Commonly used in the pacific rim countries and often </a:t>
            </a:r>
            <a:r>
              <a:rPr lang="en-GB" altLang="en-US" dirty="0" err="1" smtClean="0"/>
              <a:t>mis</a:t>
            </a:r>
            <a:r>
              <a:rPr lang="en-GB" altLang="en-US" dirty="0" smtClean="0"/>
              <a:t>-interpreted as ‘rote-learning’.</a:t>
            </a:r>
          </a:p>
          <a:p>
            <a:pPr eaLnBrk="1" hangingPunct="1"/>
            <a:r>
              <a:rPr lang="en-GB" altLang="en-US" dirty="0" err="1" smtClean="0"/>
              <a:t>Festinger</a:t>
            </a:r>
            <a:r>
              <a:rPr lang="en-GB" altLang="en-US" dirty="0" smtClean="0"/>
              <a:t> </a:t>
            </a:r>
            <a:r>
              <a:rPr lang="en-GB" altLang="en-US" i="1" dirty="0" smtClean="0"/>
              <a:t>The Theory of Cognitive Dissonance</a:t>
            </a:r>
            <a:endParaRPr lang="en-GB" altLang="en-US" dirty="0" smtClean="0"/>
          </a:p>
          <a:p>
            <a:pPr eaLnBrk="1" hangingPunct="1"/>
            <a:endParaRPr lang="en-GB" altLang="en-US" dirty="0" smtClean="0"/>
          </a:p>
          <a:p>
            <a:pPr eaLnBrk="1" hangingPunct="1"/>
            <a:endParaRPr lang="en-GB" altLang="en-US" dirty="0" smtClean="0"/>
          </a:p>
        </p:txBody>
      </p:sp>
      <p:sp>
        <p:nvSpPr>
          <p:cNvPr id="16388" name="Slide Number Placeholder 3"/>
          <p:cNvSpPr>
            <a:spLocks noGrp="1"/>
          </p:cNvSpPr>
          <p:nvPr>
            <p:ph type="sldNum" sz="quarter" idx="5"/>
          </p:nvPr>
        </p:nvSpPr>
        <p:spPr>
          <a:noFill/>
        </p:spPr>
        <p:txBody>
          <a:bodyPr/>
          <a:lstStyle>
            <a:lvl1pPr defTabSz="944563">
              <a:defRPr>
                <a:solidFill>
                  <a:schemeClr val="tx1"/>
                </a:solidFill>
                <a:latin typeface="Arial" panose="020B0604020202020204" pitchFamily="34" charset="0"/>
                <a:cs typeface="Arial" panose="020B0604020202020204" pitchFamily="34" charset="0"/>
              </a:defRPr>
            </a:lvl1pPr>
            <a:lvl2pPr marL="742950" indent="-285750" defTabSz="944563">
              <a:defRPr>
                <a:solidFill>
                  <a:schemeClr val="tx1"/>
                </a:solidFill>
                <a:latin typeface="Arial" panose="020B0604020202020204" pitchFamily="34" charset="0"/>
                <a:cs typeface="Arial" panose="020B0604020202020204" pitchFamily="34" charset="0"/>
              </a:defRPr>
            </a:lvl2pPr>
            <a:lvl3pPr marL="1143000" indent="-228600" defTabSz="944563">
              <a:defRPr>
                <a:solidFill>
                  <a:schemeClr val="tx1"/>
                </a:solidFill>
                <a:latin typeface="Arial" panose="020B0604020202020204" pitchFamily="34" charset="0"/>
                <a:cs typeface="Arial" panose="020B0604020202020204" pitchFamily="34" charset="0"/>
              </a:defRPr>
            </a:lvl3pPr>
            <a:lvl4pPr marL="1600200" indent="-228600" defTabSz="944563">
              <a:defRPr>
                <a:solidFill>
                  <a:schemeClr val="tx1"/>
                </a:solidFill>
                <a:latin typeface="Arial" panose="020B0604020202020204" pitchFamily="34" charset="0"/>
                <a:cs typeface="Arial" panose="020B0604020202020204" pitchFamily="34" charset="0"/>
              </a:defRPr>
            </a:lvl4pPr>
            <a:lvl5pPr marL="2057400" indent="-228600" defTabSz="944563">
              <a:defRPr>
                <a:solidFill>
                  <a:schemeClr val="tx1"/>
                </a:solidFill>
                <a:latin typeface="Arial" panose="020B0604020202020204" pitchFamily="34" charset="0"/>
                <a:cs typeface="Arial" panose="020B0604020202020204" pitchFamily="34" charset="0"/>
              </a:defRPr>
            </a:lvl5pPr>
            <a:lvl6pPr marL="2514600" indent="-228600" defTabSz="94456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94456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94456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94456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40600BF-7A97-4359-A8B6-CD187B3D6A85}" type="slidenum">
              <a:rPr lang="en-GB" altLang="en-US" smtClean="0">
                <a:ea typeface="ＭＳ Ｐゴシック" panose="020B0600070205080204" pitchFamily="34" charset="-128"/>
              </a:rPr>
              <a:pPr/>
              <a:t>17</a:t>
            </a:fld>
            <a:endParaRPr lang="en-GB" altLang="en-US" smtClean="0">
              <a:ea typeface="ＭＳ Ｐゴシック" panose="020B0600070205080204" pitchFamily="34" charset="-128"/>
            </a:endParaRPr>
          </a:p>
        </p:txBody>
      </p:sp>
    </p:spTree>
    <p:extLst>
      <p:ext uri="{BB962C8B-B14F-4D97-AF65-F5344CB8AC3E}">
        <p14:creationId xmlns:p14="http://schemas.microsoft.com/office/powerpoint/2010/main" val="35623945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A31CD7D7-3923-4797-857A-83508455F548}" type="datetimeFigureOut">
              <a:rPr lang="en-GB" smtClean="0"/>
              <a:pPr/>
              <a:t>26/06/15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1AF85AE-A5D9-4732-908D-53220A136B34}" type="slidenum">
              <a:rPr lang="en-GB" smtClean="0"/>
              <a:pPr/>
              <a:t>‹#›</a:t>
            </a:fld>
            <a:endParaRPr lang="en-GB"/>
          </a:p>
        </p:txBody>
      </p:sp>
    </p:spTree>
    <p:extLst>
      <p:ext uri="{BB962C8B-B14F-4D97-AF65-F5344CB8AC3E}">
        <p14:creationId xmlns:p14="http://schemas.microsoft.com/office/powerpoint/2010/main" val="25730886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31CD7D7-3923-4797-857A-83508455F548}" type="datetimeFigureOut">
              <a:rPr lang="en-GB" smtClean="0"/>
              <a:pPr/>
              <a:t>26/06/15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1AF85AE-A5D9-4732-908D-53220A136B34}" type="slidenum">
              <a:rPr lang="en-GB" smtClean="0"/>
              <a:pPr/>
              <a:t>‹#›</a:t>
            </a:fld>
            <a:endParaRPr lang="en-GB"/>
          </a:p>
        </p:txBody>
      </p:sp>
    </p:spTree>
    <p:extLst>
      <p:ext uri="{BB962C8B-B14F-4D97-AF65-F5344CB8AC3E}">
        <p14:creationId xmlns:p14="http://schemas.microsoft.com/office/powerpoint/2010/main" val="11021173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31CD7D7-3923-4797-857A-83508455F548}" type="datetimeFigureOut">
              <a:rPr lang="en-GB" smtClean="0"/>
              <a:pPr/>
              <a:t>26/06/15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1AF85AE-A5D9-4732-908D-53220A136B34}" type="slidenum">
              <a:rPr lang="en-GB" smtClean="0"/>
              <a:pPr/>
              <a:t>‹#›</a:t>
            </a:fld>
            <a:endParaRPr lang="en-GB"/>
          </a:p>
        </p:txBody>
      </p:sp>
    </p:spTree>
    <p:extLst>
      <p:ext uri="{BB962C8B-B14F-4D97-AF65-F5344CB8AC3E}">
        <p14:creationId xmlns:p14="http://schemas.microsoft.com/office/powerpoint/2010/main" val="23134294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31CD7D7-3923-4797-857A-83508455F548}" type="datetimeFigureOut">
              <a:rPr lang="en-GB" smtClean="0"/>
              <a:pPr/>
              <a:t>26/06/15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1AF85AE-A5D9-4732-908D-53220A136B34}" type="slidenum">
              <a:rPr lang="en-GB" smtClean="0"/>
              <a:pPr/>
              <a:t>‹#›</a:t>
            </a:fld>
            <a:endParaRPr lang="en-GB"/>
          </a:p>
        </p:txBody>
      </p:sp>
    </p:spTree>
    <p:extLst>
      <p:ext uri="{BB962C8B-B14F-4D97-AF65-F5344CB8AC3E}">
        <p14:creationId xmlns:p14="http://schemas.microsoft.com/office/powerpoint/2010/main" val="6477943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31CD7D7-3923-4797-857A-83508455F548}" type="datetimeFigureOut">
              <a:rPr lang="en-GB" smtClean="0"/>
              <a:pPr/>
              <a:t>26/06/15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1AF85AE-A5D9-4732-908D-53220A136B34}" type="slidenum">
              <a:rPr lang="en-GB" smtClean="0"/>
              <a:pPr/>
              <a:t>‹#›</a:t>
            </a:fld>
            <a:endParaRPr lang="en-GB"/>
          </a:p>
        </p:txBody>
      </p:sp>
    </p:spTree>
    <p:extLst>
      <p:ext uri="{BB962C8B-B14F-4D97-AF65-F5344CB8AC3E}">
        <p14:creationId xmlns:p14="http://schemas.microsoft.com/office/powerpoint/2010/main" val="34565509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A31CD7D7-3923-4797-857A-83508455F548}" type="datetimeFigureOut">
              <a:rPr lang="en-GB" smtClean="0"/>
              <a:pPr/>
              <a:t>26/06/15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1AF85AE-A5D9-4732-908D-53220A136B34}" type="slidenum">
              <a:rPr lang="en-GB" smtClean="0"/>
              <a:pPr/>
              <a:t>‹#›</a:t>
            </a:fld>
            <a:endParaRPr lang="en-GB"/>
          </a:p>
        </p:txBody>
      </p:sp>
    </p:spTree>
    <p:extLst>
      <p:ext uri="{BB962C8B-B14F-4D97-AF65-F5344CB8AC3E}">
        <p14:creationId xmlns:p14="http://schemas.microsoft.com/office/powerpoint/2010/main" val="7105541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A31CD7D7-3923-4797-857A-83508455F548}" type="datetimeFigureOut">
              <a:rPr lang="en-GB" smtClean="0"/>
              <a:pPr/>
              <a:t>26/06/15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1AF85AE-A5D9-4732-908D-53220A136B34}" type="slidenum">
              <a:rPr lang="en-GB" smtClean="0"/>
              <a:pPr/>
              <a:t>‹#›</a:t>
            </a:fld>
            <a:endParaRPr lang="en-GB"/>
          </a:p>
        </p:txBody>
      </p:sp>
    </p:spTree>
    <p:extLst>
      <p:ext uri="{BB962C8B-B14F-4D97-AF65-F5344CB8AC3E}">
        <p14:creationId xmlns:p14="http://schemas.microsoft.com/office/powerpoint/2010/main" val="4862741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A31CD7D7-3923-4797-857A-83508455F548}" type="datetimeFigureOut">
              <a:rPr lang="en-GB" smtClean="0"/>
              <a:pPr/>
              <a:t>26/06/15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1AF85AE-A5D9-4732-908D-53220A136B34}" type="slidenum">
              <a:rPr lang="en-GB" smtClean="0"/>
              <a:pPr/>
              <a:t>‹#›</a:t>
            </a:fld>
            <a:endParaRPr lang="en-GB"/>
          </a:p>
        </p:txBody>
      </p:sp>
    </p:spTree>
    <p:extLst>
      <p:ext uri="{BB962C8B-B14F-4D97-AF65-F5344CB8AC3E}">
        <p14:creationId xmlns:p14="http://schemas.microsoft.com/office/powerpoint/2010/main" val="2518715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1CD7D7-3923-4797-857A-83508455F548}" type="datetimeFigureOut">
              <a:rPr lang="en-GB" smtClean="0"/>
              <a:pPr/>
              <a:t>26/06/15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1AF85AE-A5D9-4732-908D-53220A136B34}" type="slidenum">
              <a:rPr lang="en-GB" smtClean="0"/>
              <a:pPr/>
              <a:t>‹#›</a:t>
            </a:fld>
            <a:endParaRPr lang="en-GB"/>
          </a:p>
        </p:txBody>
      </p:sp>
    </p:spTree>
    <p:extLst>
      <p:ext uri="{BB962C8B-B14F-4D97-AF65-F5344CB8AC3E}">
        <p14:creationId xmlns:p14="http://schemas.microsoft.com/office/powerpoint/2010/main" val="30158370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1CD7D7-3923-4797-857A-83508455F548}" type="datetimeFigureOut">
              <a:rPr lang="en-GB" smtClean="0"/>
              <a:pPr/>
              <a:t>26/06/15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1AF85AE-A5D9-4732-908D-53220A136B34}" type="slidenum">
              <a:rPr lang="en-GB" smtClean="0"/>
              <a:pPr/>
              <a:t>‹#›</a:t>
            </a:fld>
            <a:endParaRPr lang="en-GB"/>
          </a:p>
        </p:txBody>
      </p:sp>
    </p:spTree>
    <p:extLst>
      <p:ext uri="{BB962C8B-B14F-4D97-AF65-F5344CB8AC3E}">
        <p14:creationId xmlns:p14="http://schemas.microsoft.com/office/powerpoint/2010/main" val="29035285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1CD7D7-3923-4797-857A-83508455F548}" type="datetimeFigureOut">
              <a:rPr lang="en-GB" smtClean="0"/>
              <a:pPr/>
              <a:t>26/06/15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1AF85AE-A5D9-4732-908D-53220A136B34}" type="slidenum">
              <a:rPr lang="en-GB" smtClean="0"/>
              <a:pPr/>
              <a:t>‹#›</a:t>
            </a:fld>
            <a:endParaRPr lang="en-GB"/>
          </a:p>
        </p:txBody>
      </p:sp>
    </p:spTree>
    <p:extLst>
      <p:ext uri="{BB962C8B-B14F-4D97-AF65-F5344CB8AC3E}">
        <p14:creationId xmlns:p14="http://schemas.microsoft.com/office/powerpoint/2010/main" val="142940686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1CD7D7-3923-4797-857A-83508455F548}" type="datetimeFigureOut">
              <a:rPr lang="en-GB" smtClean="0"/>
              <a:pPr/>
              <a:t>26/06/15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AF85AE-A5D9-4732-908D-53220A136B34}" type="slidenum">
              <a:rPr lang="en-GB" smtClean="0"/>
              <a:pPr/>
              <a:t>‹#›</a:t>
            </a:fld>
            <a:endParaRPr lang="en-GB"/>
          </a:p>
        </p:txBody>
      </p:sp>
    </p:spTree>
    <p:extLst>
      <p:ext uri="{BB962C8B-B14F-4D97-AF65-F5344CB8AC3E}">
        <p14:creationId xmlns:p14="http://schemas.microsoft.com/office/powerpoint/2010/main" val="19406673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 Id="rId3" Type="http://schemas.openxmlformats.org/officeDocument/2006/relationships/image" Target="../media/image2.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4.jpe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16832"/>
            <a:ext cx="7846640" cy="1971650"/>
          </a:xfrm>
        </p:spPr>
        <p:txBody>
          <a:bodyPr>
            <a:normAutofit/>
          </a:bodyPr>
          <a:lstStyle/>
          <a:p>
            <a:r>
              <a:rPr lang="en-GB" sz="4800" b="1" dirty="0" smtClean="0"/>
              <a:t>What is Mastery?</a:t>
            </a:r>
            <a:endParaRPr lang="en-GB" sz="4800" b="1" dirty="0"/>
          </a:p>
        </p:txBody>
      </p:sp>
      <p:sp>
        <p:nvSpPr>
          <p:cNvPr id="3" name="Subtitle 2"/>
          <p:cNvSpPr>
            <a:spLocks noGrp="1"/>
          </p:cNvSpPr>
          <p:nvPr>
            <p:ph type="subTitle" idx="1"/>
          </p:nvPr>
        </p:nvSpPr>
        <p:spPr>
          <a:xfrm>
            <a:off x="1331640" y="3861048"/>
            <a:ext cx="6400800" cy="1752600"/>
          </a:xfrm>
        </p:spPr>
        <p:txBody>
          <a:bodyPr/>
          <a:lstStyle/>
          <a:p>
            <a:r>
              <a:rPr lang="en-GB" dirty="0" smtClean="0"/>
              <a:t>23.06.15</a:t>
            </a:r>
            <a:endParaRPr lang="en-GB" dirty="0"/>
          </a:p>
        </p:txBody>
      </p:sp>
      <p:pic>
        <p:nvPicPr>
          <p:cNvPr id="1026" name="Picture 2" descr="https://content.ncetm.org.uk/images/microsites/ncetm-cpd-standard/cpd-logo-small.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188640"/>
            <a:ext cx="1371580" cy="72008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https://www.ncetm.org.uk/themes/ncetm/images/progress/PDLSP_Graphic_and_Rosette.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7579" y="1052736"/>
            <a:ext cx="4752528" cy="228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916949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Content Placeholder 2"/>
          <p:cNvSpPr>
            <a:spLocks noGrp="1"/>
          </p:cNvSpPr>
          <p:nvPr>
            <p:ph idx="1"/>
          </p:nvPr>
        </p:nvSpPr>
        <p:spPr>
          <a:xfrm>
            <a:off x="457200" y="1417638"/>
            <a:ext cx="8229600" cy="4525962"/>
          </a:xfrm>
        </p:spPr>
        <p:txBody>
          <a:bodyPr/>
          <a:lstStyle/>
          <a:p>
            <a:pPr marL="0" indent="0">
              <a:buFontTx/>
              <a:buNone/>
            </a:pPr>
            <a:endParaRPr lang="en-GB" altLang="en-US" smtClean="0"/>
          </a:p>
          <a:p>
            <a:pPr marL="0" indent="0">
              <a:buFontTx/>
              <a:buNone/>
            </a:pPr>
            <a:endParaRPr lang="en-GB" altLang="en-US" smtClean="0">
              <a:solidFill>
                <a:srgbClr val="FF0000"/>
              </a:solidFill>
            </a:endParaRPr>
          </a:p>
        </p:txBody>
      </p:sp>
      <p:sp>
        <p:nvSpPr>
          <p:cNvPr id="2" name="TextBox 1"/>
          <p:cNvSpPr txBox="1"/>
          <p:nvPr/>
        </p:nvSpPr>
        <p:spPr>
          <a:xfrm>
            <a:off x="1619672" y="1417638"/>
            <a:ext cx="5112568" cy="3554819"/>
          </a:xfrm>
          <a:prstGeom prst="rect">
            <a:avLst/>
          </a:prstGeom>
          <a:noFill/>
        </p:spPr>
        <p:txBody>
          <a:bodyPr wrap="square">
            <a:spAutoFit/>
          </a:bodyPr>
          <a:lstStyle/>
          <a:p>
            <a:pPr algn="ctr">
              <a:defRPr/>
            </a:pPr>
            <a:r>
              <a:rPr lang="en-GB" sz="2800" b="1" dirty="0">
                <a:latin typeface="+mj-lt"/>
                <a:ea typeface="Tahoma" panose="020B0604030504040204" pitchFamily="34" charset="0"/>
                <a:cs typeface="Tahoma" panose="020B0604030504040204" pitchFamily="34" charset="0"/>
              </a:rPr>
              <a:t>Dimensions of Depth</a:t>
            </a:r>
          </a:p>
          <a:p>
            <a:pPr>
              <a:defRPr/>
            </a:pPr>
            <a:endParaRPr lang="en-GB" sz="3200" dirty="0">
              <a:solidFill>
                <a:srgbClr val="FF0000"/>
              </a:solidFill>
              <a:latin typeface="+mj-lt"/>
            </a:endParaRPr>
          </a:p>
          <a:p>
            <a:pPr marL="514350" indent="-514350">
              <a:buFont typeface="+mj-lt"/>
              <a:buAutoNum type="arabicPeriod"/>
              <a:defRPr/>
            </a:pPr>
            <a:r>
              <a:rPr lang="en-GB" sz="2300" dirty="0">
                <a:latin typeface="+mj-lt"/>
                <a:ea typeface="Tahoma" panose="020B0604030504040204" pitchFamily="34" charset="0"/>
                <a:cs typeface="Tahoma" panose="020B0604030504040204" pitchFamily="34" charset="0"/>
              </a:rPr>
              <a:t>Factual knowledge</a:t>
            </a:r>
          </a:p>
          <a:p>
            <a:pPr marL="514350" indent="-514350">
              <a:buFont typeface="+mj-lt"/>
              <a:buAutoNum type="arabicPeriod"/>
              <a:defRPr/>
            </a:pPr>
            <a:r>
              <a:rPr lang="en-GB" sz="2300" dirty="0">
                <a:latin typeface="+mj-lt"/>
                <a:ea typeface="Tahoma" panose="020B0604030504040204" pitchFamily="34" charset="0"/>
                <a:cs typeface="Tahoma" panose="020B0604030504040204" pitchFamily="34" charset="0"/>
              </a:rPr>
              <a:t>Procedural fluency</a:t>
            </a:r>
          </a:p>
          <a:p>
            <a:pPr marL="514350" indent="-514350">
              <a:buFont typeface="+mj-lt"/>
              <a:buAutoNum type="arabicPeriod"/>
              <a:defRPr/>
            </a:pPr>
            <a:r>
              <a:rPr lang="en-GB" sz="2300" dirty="0">
                <a:latin typeface="+mj-lt"/>
                <a:ea typeface="Tahoma" panose="020B0604030504040204" pitchFamily="34" charset="0"/>
                <a:cs typeface="Tahoma" panose="020B0604030504040204" pitchFamily="34" charset="0"/>
              </a:rPr>
              <a:t>Conceptual Understanding</a:t>
            </a:r>
          </a:p>
          <a:p>
            <a:pPr marL="514350" indent="-514350">
              <a:buFont typeface="+mj-lt"/>
              <a:buAutoNum type="arabicPeriod"/>
              <a:defRPr/>
            </a:pPr>
            <a:r>
              <a:rPr lang="en-GB" sz="2300" dirty="0">
                <a:latin typeface="+mj-lt"/>
                <a:ea typeface="Tahoma" panose="020B0604030504040204" pitchFamily="34" charset="0"/>
                <a:cs typeface="Tahoma" panose="020B0604030504040204" pitchFamily="34" charset="0"/>
              </a:rPr>
              <a:t>Language and communication</a:t>
            </a:r>
          </a:p>
          <a:p>
            <a:pPr marL="514350" indent="-514350">
              <a:buFont typeface="+mj-lt"/>
              <a:buAutoNum type="arabicPeriod"/>
              <a:defRPr/>
            </a:pPr>
            <a:r>
              <a:rPr lang="en-GB" sz="2300" dirty="0">
                <a:latin typeface="+mj-lt"/>
                <a:ea typeface="Tahoma" panose="020B0604030504040204" pitchFamily="34" charset="0"/>
                <a:cs typeface="Tahoma" panose="020B0604030504040204" pitchFamily="34" charset="0"/>
              </a:rPr>
              <a:t>Thinking mathematically </a:t>
            </a:r>
          </a:p>
          <a:p>
            <a:pPr algn="r">
              <a:defRPr/>
            </a:pPr>
            <a:endParaRPr lang="en-GB" sz="2300" dirty="0" smtClean="0">
              <a:latin typeface="+mj-lt"/>
              <a:ea typeface="Tahoma" panose="020B0604030504040204" pitchFamily="34" charset="0"/>
              <a:cs typeface="Tahoma" panose="020B0604030504040204" pitchFamily="34" charset="0"/>
            </a:endParaRPr>
          </a:p>
          <a:p>
            <a:pPr algn="r">
              <a:defRPr/>
            </a:pPr>
            <a:r>
              <a:rPr lang="en-GB" sz="2300" dirty="0" smtClean="0">
                <a:latin typeface="+mj-lt"/>
                <a:ea typeface="Tahoma" panose="020B0604030504040204" pitchFamily="34" charset="0"/>
                <a:cs typeface="Tahoma" panose="020B0604030504040204" pitchFamily="34" charset="0"/>
              </a:rPr>
              <a:t>Drury</a:t>
            </a:r>
            <a:r>
              <a:rPr lang="en-GB" sz="2300" dirty="0">
                <a:latin typeface="+mj-lt"/>
                <a:ea typeface="Tahoma" panose="020B0604030504040204" pitchFamily="34" charset="0"/>
                <a:cs typeface="Tahoma" panose="020B0604030504040204" pitchFamily="34" charset="0"/>
              </a:rPr>
              <a:t>, 2014 (3,4,5)</a:t>
            </a:r>
          </a:p>
        </p:txBody>
      </p:sp>
      <p:sp>
        <p:nvSpPr>
          <p:cNvPr id="6" name="Title 1"/>
          <p:cNvSpPr txBox="1">
            <a:spLocks/>
          </p:cNvSpPr>
          <p:nvPr/>
        </p:nvSpPr>
        <p:spPr bwMode="auto">
          <a:xfrm>
            <a:off x="1403648" y="153586"/>
            <a:ext cx="5616624" cy="7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a:lstStyle>
          <a:p>
            <a:r>
              <a:rPr lang="en-GB" sz="2800" b="1" dirty="0">
                <a:solidFill>
                  <a:schemeClr val="tx1"/>
                </a:solidFill>
                <a:ea typeface="Tahoma" panose="020B0604030504040204" pitchFamily="34" charset="0"/>
                <a:cs typeface="Tahoma" panose="020B0604030504040204" pitchFamily="34" charset="0"/>
              </a:rPr>
              <a:t>Teaching for mastery</a:t>
            </a:r>
          </a:p>
        </p:txBody>
      </p:sp>
    </p:spTree>
    <p:extLst>
      <p:ext uri="{BB962C8B-B14F-4D97-AF65-F5344CB8AC3E}">
        <p14:creationId xmlns:p14="http://schemas.microsoft.com/office/powerpoint/2010/main" val="291207336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936785" y="404664"/>
            <a:ext cx="7595655" cy="771550"/>
          </a:xfrm>
        </p:spPr>
        <p:txBody>
          <a:bodyPr>
            <a:noAutofit/>
          </a:bodyPr>
          <a:lstStyle/>
          <a:p>
            <a:pPr algn="l"/>
            <a:r>
              <a:rPr lang="en-GB" sz="2800" b="1" dirty="0">
                <a:ea typeface="Tahoma" panose="020B0604030504040204" pitchFamily="34" charset="0"/>
                <a:cs typeface="Tahoma" panose="020B0604030504040204" pitchFamily="34" charset="0"/>
              </a:rPr>
              <a:t>Designing purposeful </a:t>
            </a:r>
            <a:r>
              <a:rPr lang="en-GB" sz="2800" b="1" dirty="0" smtClean="0">
                <a:ea typeface="Tahoma" panose="020B0604030504040204" pitchFamily="34" charset="0"/>
                <a:cs typeface="Tahoma" panose="020B0604030504040204" pitchFamily="34" charset="0"/>
              </a:rPr>
              <a:t>learning for </a:t>
            </a:r>
            <a:r>
              <a:rPr lang="en-GB" sz="2800" b="1" dirty="0">
                <a:ea typeface="Tahoma" panose="020B0604030504040204" pitchFamily="34" charset="0"/>
                <a:cs typeface="Tahoma" panose="020B0604030504040204" pitchFamily="34" charset="0"/>
              </a:rPr>
              <a:t>mathematics</a:t>
            </a:r>
          </a:p>
        </p:txBody>
      </p:sp>
      <p:sp>
        <p:nvSpPr>
          <p:cNvPr id="5" name="TextBox 4"/>
          <p:cNvSpPr txBox="1"/>
          <p:nvPr/>
        </p:nvSpPr>
        <p:spPr>
          <a:xfrm>
            <a:off x="611560" y="1628800"/>
            <a:ext cx="7920880" cy="3693319"/>
          </a:xfrm>
          <a:prstGeom prst="rect">
            <a:avLst/>
          </a:prstGeom>
          <a:noFill/>
        </p:spPr>
        <p:txBody>
          <a:bodyPr wrap="square" rtlCol="0">
            <a:spAutoFit/>
          </a:bodyPr>
          <a:lstStyle/>
          <a:p>
            <a:pPr marL="457200" indent="-457200">
              <a:buFont typeface="Arial" panose="020B0604020202020204" pitchFamily="34" charset="0"/>
              <a:buChar char="•"/>
            </a:pPr>
            <a:r>
              <a:rPr lang="en-GB" sz="2600" dirty="0">
                <a:latin typeface="+mj-lt"/>
                <a:ea typeface="Tahoma" panose="020B0604030504040204" pitchFamily="34" charset="0"/>
                <a:cs typeface="Tahoma" panose="020B0604030504040204" pitchFamily="34" charset="0"/>
              </a:rPr>
              <a:t>Exploring</a:t>
            </a:r>
          </a:p>
          <a:p>
            <a:pPr marL="457200" indent="-457200">
              <a:buFont typeface="Arial" panose="020B0604020202020204" pitchFamily="34" charset="0"/>
              <a:buChar char="•"/>
            </a:pPr>
            <a:endParaRPr lang="en-GB" sz="2600" dirty="0">
              <a:latin typeface="+mj-lt"/>
              <a:ea typeface="Tahoma" panose="020B0604030504040204" pitchFamily="34" charset="0"/>
              <a:cs typeface="Tahoma" panose="020B0604030504040204" pitchFamily="34" charset="0"/>
            </a:endParaRPr>
          </a:p>
          <a:p>
            <a:pPr marL="457200" indent="-457200">
              <a:buFont typeface="Arial" panose="020B0604020202020204" pitchFamily="34" charset="0"/>
              <a:buChar char="•"/>
            </a:pPr>
            <a:r>
              <a:rPr lang="en-GB" sz="2600" dirty="0">
                <a:latin typeface="+mj-lt"/>
                <a:ea typeface="Tahoma" panose="020B0604030504040204" pitchFamily="34" charset="0"/>
                <a:cs typeface="Tahoma" panose="020B0604030504040204" pitchFamily="34" charset="0"/>
              </a:rPr>
              <a:t>Clarifying</a:t>
            </a:r>
          </a:p>
          <a:p>
            <a:pPr marL="457200" indent="-457200">
              <a:buFont typeface="Arial" panose="020B0604020202020204" pitchFamily="34" charset="0"/>
              <a:buChar char="•"/>
            </a:pPr>
            <a:endParaRPr lang="en-GB" sz="2600" dirty="0">
              <a:latin typeface="+mj-lt"/>
              <a:ea typeface="Tahoma" panose="020B0604030504040204" pitchFamily="34" charset="0"/>
              <a:cs typeface="Tahoma" panose="020B0604030504040204" pitchFamily="34" charset="0"/>
            </a:endParaRPr>
          </a:p>
          <a:p>
            <a:pPr marL="457200" indent="-457200">
              <a:buFont typeface="Arial" panose="020B0604020202020204" pitchFamily="34" charset="0"/>
              <a:buChar char="•"/>
            </a:pPr>
            <a:r>
              <a:rPr lang="en-GB" sz="2600" dirty="0">
                <a:latin typeface="+mj-lt"/>
                <a:ea typeface="Tahoma" panose="020B0604030504040204" pitchFamily="34" charset="0"/>
                <a:cs typeface="Tahoma" panose="020B0604030504040204" pitchFamily="34" charset="0"/>
              </a:rPr>
              <a:t>Practising</a:t>
            </a:r>
          </a:p>
          <a:p>
            <a:pPr marL="457200" indent="-457200">
              <a:buFont typeface="Arial" panose="020B0604020202020204" pitchFamily="34" charset="0"/>
              <a:buChar char="•"/>
            </a:pPr>
            <a:endParaRPr lang="en-GB" sz="2600" dirty="0">
              <a:latin typeface="+mj-lt"/>
              <a:ea typeface="Tahoma" panose="020B0604030504040204" pitchFamily="34" charset="0"/>
              <a:cs typeface="Tahoma" panose="020B0604030504040204" pitchFamily="34" charset="0"/>
            </a:endParaRPr>
          </a:p>
          <a:p>
            <a:pPr marL="457200" indent="-457200">
              <a:buFont typeface="Arial" panose="020B0604020202020204" pitchFamily="34" charset="0"/>
              <a:buChar char="•"/>
            </a:pPr>
            <a:r>
              <a:rPr lang="en-GB" sz="2600" dirty="0">
                <a:latin typeface="+mj-lt"/>
                <a:ea typeface="Tahoma" panose="020B0604030504040204" pitchFamily="34" charset="0"/>
                <a:cs typeface="Tahoma" panose="020B0604030504040204" pitchFamily="34" charset="0"/>
              </a:rPr>
              <a:t>Applying</a:t>
            </a:r>
          </a:p>
          <a:p>
            <a:endParaRPr lang="en-GB" sz="2600" i="1" dirty="0" smtClean="0">
              <a:latin typeface="+mj-lt"/>
              <a:ea typeface="Tahoma" panose="020B0604030504040204" pitchFamily="34" charset="0"/>
              <a:cs typeface="Tahoma" panose="020B0604030504040204" pitchFamily="34" charset="0"/>
            </a:endParaRPr>
          </a:p>
          <a:p>
            <a:pPr algn="r"/>
            <a:r>
              <a:rPr lang="en-GB" sz="2600" dirty="0" smtClean="0">
                <a:latin typeface="+mj-lt"/>
                <a:ea typeface="Tahoma" panose="020B0604030504040204" pitchFamily="34" charset="0"/>
                <a:cs typeface="Tahoma" panose="020B0604030504040204" pitchFamily="34" charset="0"/>
              </a:rPr>
              <a:t>Drury</a:t>
            </a:r>
            <a:r>
              <a:rPr lang="en-GB" sz="2600" dirty="0">
                <a:latin typeface="+mj-lt"/>
                <a:ea typeface="Tahoma" panose="020B0604030504040204" pitchFamily="34" charset="0"/>
                <a:cs typeface="Tahoma" panose="020B0604030504040204" pitchFamily="34" charset="0"/>
              </a:rPr>
              <a:t>, H. (2014) p56</a:t>
            </a:r>
          </a:p>
        </p:txBody>
      </p:sp>
      <p:sp>
        <p:nvSpPr>
          <p:cNvPr id="2" name="TextBox 1"/>
          <p:cNvSpPr txBox="1"/>
          <p:nvPr/>
        </p:nvSpPr>
        <p:spPr>
          <a:xfrm>
            <a:off x="4572000" y="2132856"/>
            <a:ext cx="2520280" cy="1569660"/>
          </a:xfrm>
          <a:prstGeom prst="rect">
            <a:avLst/>
          </a:prstGeom>
          <a:noFill/>
          <a:ln>
            <a:solidFill>
              <a:schemeClr val="tx1"/>
            </a:solidFill>
          </a:ln>
        </p:spPr>
        <p:txBody>
          <a:bodyPr wrap="square" rtlCol="0">
            <a:spAutoFit/>
          </a:bodyPr>
          <a:lstStyle/>
          <a:p>
            <a:pPr algn="ctr"/>
            <a:r>
              <a:rPr lang="en-GB" sz="3200" dirty="0">
                <a:latin typeface="+mj-lt"/>
                <a:ea typeface="Tahoma" panose="020B0604030504040204" pitchFamily="34" charset="0"/>
                <a:cs typeface="Tahoma" panose="020B0604030504040204" pitchFamily="34" charset="0"/>
              </a:rPr>
              <a:t>zooming out </a:t>
            </a:r>
            <a:endParaRPr lang="en-GB" sz="3200" dirty="0" smtClean="0">
              <a:latin typeface="+mj-lt"/>
              <a:ea typeface="Tahoma" panose="020B0604030504040204" pitchFamily="34" charset="0"/>
              <a:cs typeface="Tahoma" panose="020B0604030504040204" pitchFamily="34" charset="0"/>
            </a:endParaRPr>
          </a:p>
          <a:p>
            <a:pPr algn="ctr"/>
            <a:r>
              <a:rPr lang="en-GB" sz="3200" dirty="0" smtClean="0">
                <a:latin typeface="+mj-lt"/>
                <a:ea typeface="Tahoma" panose="020B0604030504040204" pitchFamily="34" charset="0"/>
                <a:cs typeface="Tahoma" panose="020B0604030504040204" pitchFamily="34" charset="0"/>
              </a:rPr>
              <a:t>and </a:t>
            </a:r>
          </a:p>
          <a:p>
            <a:pPr algn="ctr"/>
            <a:r>
              <a:rPr lang="en-GB" sz="3200" dirty="0" smtClean="0">
                <a:latin typeface="+mj-lt"/>
                <a:ea typeface="Tahoma" panose="020B0604030504040204" pitchFamily="34" charset="0"/>
                <a:cs typeface="Tahoma" panose="020B0604030504040204" pitchFamily="34" charset="0"/>
              </a:rPr>
              <a:t>zooming </a:t>
            </a:r>
            <a:r>
              <a:rPr lang="en-GB" sz="3200" dirty="0">
                <a:latin typeface="+mj-lt"/>
                <a:ea typeface="Tahoma" panose="020B0604030504040204" pitchFamily="34" charset="0"/>
                <a:cs typeface="Tahoma" panose="020B0604030504040204" pitchFamily="34" charset="0"/>
              </a:rPr>
              <a:t>in</a:t>
            </a:r>
          </a:p>
        </p:txBody>
      </p:sp>
    </p:spTree>
    <p:extLst>
      <p:ext uri="{BB962C8B-B14F-4D97-AF65-F5344CB8AC3E}">
        <p14:creationId xmlns:p14="http://schemas.microsoft.com/office/powerpoint/2010/main" val="3879305580"/>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55954" y="230807"/>
            <a:ext cx="8171719" cy="771550"/>
          </a:xfrm>
        </p:spPr>
        <p:txBody>
          <a:bodyPr>
            <a:noAutofit/>
          </a:bodyPr>
          <a:lstStyle/>
          <a:p>
            <a:pPr algn="l"/>
            <a:r>
              <a:rPr lang="en-GB" sz="2800" b="1" dirty="0">
                <a:ea typeface="Tahoma" panose="020B0604030504040204" pitchFamily="34" charset="0"/>
                <a:cs typeface="Tahoma" panose="020B0604030504040204" pitchFamily="34" charset="0"/>
              </a:rPr>
              <a:t>Designing purposeful </a:t>
            </a:r>
            <a:r>
              <a:rPr lang="en-GB" sz="2800" b="1" dirty="0" smtClean="0">
                <a:ea typeface="Tahoma" panose="020B0604030504040204" pitchFamily="34" charset="0"/>
                <a:cs typeface="Tahoma" panose="020B0604030504040204" pitchFamily="34" charset="0"/>
              </a:rPr>
              <a:t>learning for </a:t>
            </a:r>
            <a:r>
              <a:rPr lang="en-GB" sz="2800" b="1" dirty="0">
                <a:ea typeface="Tahoma" panose="020B0604030504040204" pitchFamily="34" charset="0"/>
                <a:cs typeface="Tahoma" panose="020B0604030504040204" pitchFamily="34" charset="0"/>
              </a:rPr>
              <a:t>mathematics</a:t>
            </a:r>
          </a:p>
        </p:txBody>
      </p:sp>
      <p:sp>
        <p:nvSpPr>
          <p:cNvPr id="5" name="TextBox 4"/>
          <p:cNvSpPr txBox="1"/>
          <p:nvPr/>
        </p:nvSpPr>
        <p:spPr>
          <a:xfrm>
            <a:off x="611560" y="1628800"/>
            <a:ext cx="7920880" cy="2893100"/>
          </a:xfrm>
          <a:prstGeom prst="rect">
            <a:avLst/>
          </a:prstGeom>
          <a:noFill/>
        </p:spPr>
        <p:txBody>
          <a:bodyPr wrap="square" rtlCol="0">
            <a:spAutoFit/>
          </a:bodyPr>
          <a:lstStyle/>
          <a:p>
            <a:r>
              <a:rPr lang="en-GB" sz="2600" dirty="0">
                <a:latin typeface="+mj-lt"/>
                <a:ea typeface="Tahoma" panose="020B0604030504040204" pitchFamily="34" charset="0"/>
                <a:cs typeface="Tahoma" panose="020B0604030504040204" pitchFamily="34" charset="0"/>
              </a:rPr>
              <a:t>Exploring</a:t>
            </a:r>
          </a:p>
          <a:p>
            <a:pPr marL="457200" indent="-457200">
              <a:buFont typeface="Arial" panose="020B0604020202020204" pitchFamily="34" charset="0"/>
              <a:buChar char="•"/>
            </a:pPr>
            <a:endParaRPr lang="en-GB" sz="2600" dirty="0">
              <a:latin typeface="+mj-lt"/>
              <a:ea typeface="Tahoma" panose="020B0604030504040204" pitchFamily="34" charset="0"/>
              <a:cs typeface="Tahoma" panose="020B0604030504040204" pitchFamily="34" charset="0"/>
            </a:endParaRPr>
          </a:p>
          <a:p>
            <a:r>
              <a:rPr lang="en-GB" sz="2600" dirty="0">
                <a:latin typeface="+mj-lt"/>
                <a:ea typeface="Tahoma" panose="020B0604030504040204" pitchFamily="34" charset="0"/>
                <a:cs typeface="Tahoma" panose="020B0604030504040204" pitchFamily="34" charset="0"/>
              </a:rPr>
              <a:t>Revealing mew mathematics</a:t>
            </a:r>
          </a:p>
          <a:p>
            <a:r>
              <a:rPr lang="en-GB" sz="2600" dirty="0">
                <a:latin typeface="+mj-lt"/>
                <a:ea typeface="Tahoma" panose="020B0604030504040204" pitchFamily="34" charset="0"/>
                <a:cs typeface="Tahoma" panose="020B0604030504040204" pitchFamily="34" charset="0"/>
              </a:rPr>
              <a:t>Multiple representations, building / deconstructing mathematical models/ ideas, identifying misconceptions, making connections, emerging generalisations</a:t>
            </a:r>
          </a:p>
          <a:p>
            <a:endParaRPr lang="en-GB" sz="2600" dirty="0">
              <a:latin typeface="+mj-lt"/>
              <a:ea typeface="Tahoma" panose="020B0604030504040204" pitchFamily="34" charset="0"/>
              <a:cs typeface="Tahoma" panose="020B0604030504040204" pitchFamily="34" charset="0"/>
            </a:endParaRPr>
          </a:p>
        </p:txBody>
      </p:sp>
      <p:sp>
        <p:nvSpPr>
          <p:cNvPr id="3" name="TextBox 2"/>
          <p:cNvSpPr txBox="1"/>
          <p:nvPr/>
        </p:nvSpPr>
        <p:spPr>
          <a:xfrm>
            <a:off x="1187624" y="4497129"/>
            <a:ext cx="4608512" cy="2062103"/>
          </a:xfrm>
          <a:prstGeom prst="rect">
            <a:avLst/>
          </a:prstGeom>
          <a:solidFill>
            <a:schemeClr val="bg1"/>
          </a:solidFill>
          <a:effectLst>
            <a:outerShdw blurRad="190500" dist="38100" dir="8100000" algn="tr" rotWithShape="0">
              <a:prstClr val="black">
                <a:alpha val="40000"/>
              </a:prstClr>
            </a:outerShdw>
          </a:effectLst>
        </p:spPr>
        <p:txBody>
          <a:bodyPr wrap="square" rtlCol="0">
            <a:spAutoFit/>
          </a:bodyPr>
          <a:lstStyle/>
          <a:p>
            <a:r>
              <a:rPr lang="en-GB" sz="3200" dirty="0">
                <a:latin typeface="+mj-lt"/>
                <a:ea typeface="Tahoma" panose="020B0604030504040204" pitchFamily="34" charset="0"/>
                <a:cs typeface="Tahoma" panose="020B0604030504040204" pitchFamily="34" charset="0"/>
              </a:rPr>
              <a:t>e.g. </a:t>
            </a:r>
            <a:r>
              <a:rPr lang="en-GB" sz="3200" dirty="0" smtClean="0">
                <a:latin typeface="+mj-lt"/>
                <a:ea typeface="Tahoma" panose="020B0604030504040204" pitchFamily="34" charset="0"/>
                <a:cs typeface="Tahoma" panose="020B0604030504040204" pitchFamily="34" charset="0"/>
              </a:rPr>
              <a:t>explore </a:t>
            </a:r>
            <a:r>
              <a:rPr lang="en-GB" sz="3200" dirty="0">
                <a:latin typeface="+mj-lt"/>
                <a:ea typeface="Tahoma" panose="020B0604030504040204" pitchFamily="34" charset="0"/>
                <a:cs typeface="Tahoma" panose="020B0604030504040204" pitchFamily="34" charset="0"/>
              </a:rPr>
              <a:t>making 3/8 with concrete and pictorial </a:t>
            </a:r>
            <a:r>
              <a:rPr lang="en-GB" sz="3200" dirty="0" smtClean="0">
                <a:latin typeface="+mj-lt"/>
                <a:ea typeface="Tahoma" panose="020B0604030504040204" pitchFamily="34" charset="0"/>
                <a:cs typeface="Tahoma" panose="020B0604030504040204" pitchFamily="34" charset="0"/>
              </a:rPr>
              <a:t>representations</a:t>
            </a:r>
          </a:p>
          <a:p>
            <a:endParaRPr lang="en-GB" sz="3200" dirty="0">
              <a:latin typeface="+mj-lt"/>
              <a:ea typeface="Tahoma" panose="020B0604030504040204" pitchFamily="34" charset="0"/>
              <a:cs typeface="Tahoma" panose="020B0604030504040204" pitchFamily="34" charset="0"/>
            </a:endParaRPr>
          </a:p>
        </p:txBody>
      </p:sp>
      <p:sp>
        <p:nvSpPr>
          <p:cNvPr id="6" name="TextBox 5"/>
          <p:cNvSpPr txBox="1"/>
          <p:nvPr/>
        </p:nvSpPr>
        <p:spPr>
          <a:xfrm>
            <a:off x="4879137" y="1592899"/>
            <a:ext cx="3923928" cy="2554545"/>
          </a:xfrm>
          <a:prstGeom prst="rect">
            <a:avLst/>
          </a:prstGeom>
          <a:solidFill>
            <a:schemeClr val="bg1"/>
          </a:solidFill>
          <a:effectLst>
            <a:outerShdw blurRad="190500" dist="38100" dir="8100000" algn="tr" rotWithShape="0">
              <a:prstClr val="black">
                <a:alpha val="40000"/>
              </a:prstClr>
            </a:outerShdw>
          </a:effectLst>
        </p:spPr>
        <p:txBody>
          <a:bodyPr wrap="square" rtlCol="0">
            <a:spAutoFit/>
          </a:bodyPr>
          <a:lstStyle/>
          <a:p>
            <a:pPr marL="571500" indent="-571500">
              <a:buFont typeface="Arial" panose="020B0604020202020204" pitchFamily="34" charset="0"/>
              <a:buChar char="•"/>
            </a:pPr>
            <a:r>
              <a:rPr lang="en-GB" sz="3200" dirty="0" err="1">
                <a:latin typeface="+mj-lt"/>
                <a:ea typeface="Tahoma" panose="020B0604030504040204" pitchFamily="34" charset="0"/>
                <a:cs typeface="Tahoma" panose="020B0604030504040204" pitchFamily="34" charset="0"/>
              </a:rPr>
              <a:t>Perserverance</a:t>
            </a:r>
            <a:endParaRPr lang="en-GB" sz="3200" dirty="0">
              <a:latin typeface="+mj-lt"/>
              <a:ea typeface="Tahoma" panose="020B0604030504040204" pitchFamily="34" charset="0"/>
              <a:cs typeface="Tahoma" panose="020B0604030504040204" pitchFamily="34" charset="0"/>
            </a:endParaRPr>
          </a:p>
          <a:p>
            <a:pPr marL="571500" indent="-571500">
              <a:buFont typeface="Arial" panose="020B0604020202020204" pitchFamily="34" charset="0"/>
              <a:buChar char="•"/>
            </a:pPr>
            <a:r>
              <a:rPr lang="en-GB" sz="3200" dirty="0">
                <a:latin typeface="+mj-lt"/>
                <a:ea typeface="Tahoma" panose="020B0604030504040204" pitchFamily="34" charset="0"/>
                <a:cs typeface="Tahoma" panose="020B0604030504040204" pitchFamily="34" charset="0"/>
              </a:rPr>
              <a:t>Resilience</a:t>
            </a:r>
          </a:p>
          <a:p>
            <a:pPr marL="571500" indent="-571500">
              <a:buFont typeface="Arial" panose="020B0604020202020204" pitchFamily="34" charset="0"/>
              <a:buChar char="•"/>
            </a:pPr>
            <a:r>
              <a:rPr lang="en-GB" sz="3200" dirty="0">
                <a:latin typeface="+mj-lt"/>
                <a:ea typeface="Tahoma" panose="020B0604030504040204" pitchFamily="34" charset="0"/>
                <a:cs typeface="Tahoma" panose="020B0604030504040204" pitchFamily="34" charset="0"/>
              </a:rPr>
              <a:t>Questioning</a:t>
            </a:r>
          </a:p>
          <a:p>
            <a:pPr marL="571500" indent="-571500">
              <a:buFont typeface="Arial" panose="020B0604020202020204" pitchFamily="34" charset="0"/>
              <a:buChar char="•"/>
            </a:pPr>
            <a:r>
              <a:rPr lang="en-GB" sz="3200" dirty="0" err="1">
                <a:latin typeface="+mj-lt"/>
                <a:ea typeface="Tahoma" panose="020B0604030504040204" pitchFamily="34" charset="0"/>
                <a:cs typeface="Tahoma" panose="020B0604030504040204" pitchFamily="34" charset="0"/>
              </a:rPr>
              <a:t>Mathematising</a:t>
            </a:r>
            <a:endParaRPr lang="en-GB" sz="3200" dirty="0">
              <a:latin typeface="+mj-lt"/>
              <a:ea typeface="Tahoma" panose="020B0604030504040204" pitchFamily="34" charset="0"/>
              <a:cs typeface="Tahoma" panose="020B0604030504040204" pitchFamily="34" charset="0"/>
            </a:endParaRPr>
          </a:p>
          <a:p>
            <a:pPr marL="571500" indent="-571500">
              <a:buFont typeface="Arial" panose="020B0604020202020204" pitchFamily="34" charset="0"/>
              <a:buChar char="•"/>
            </a:pPr>
            <a:r>
              <a:rPr lang="en-GB" sz="3200" dirty="0">
                <a:latin typeface="+mj-lt"/>
                <a:ea typeface="Tahoma" panose="020B0604030504040204" pitchFamily="34" charset="0"/>
                <a:cs typeface="Tahoma" panose="020B0604030504040204" pitchFamily="34" charset="0"/>
              </a:rPr>
              <a:t>Problem finding</a:t>
            </a:r>
          </a:p>
        </p:txBody>
      </p:sp>
    </p:spTree>
    <p:extLst>
      <p:ext uri="{BB962C8B-B14F-4D97-AF65-F5344CB8AC3E}">
        <p14:creationId xmlns:p14="http://schemas.microsoft.com/office/powerpoint/2010/main" val="34986135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043608" y="188640"/>
            <a:ext cx="8099711" cy="771550"/>
          </a:xfrm>
        </p:spPr>
        <p:txBody>
          <a:bodyPr>
            <a:noAutofit/>
          </a:bodyPr>
          <a:lstStyle/>
          <a:p>
            <a:pPr algn="l"/>
            <a:r>
              <a:rPr lang="en-GB" sz="2800" b="1" dirty="0">
                <a:ea typeface="Tahoma" panose="020B0604030504040204" pitchFamily="34" charset="0"/>
                <a:cs typeface="Tahoma" panose="020B0604030504040204" pitchFamily="34" charset="0"/>
              </a:rPr>
              <a:t>Designing purposeful </a:t>
            </a:r>
            <a:r>
              <a:rPr lang="en-GB" sz="2800" b="1" dirty="0" smtClean="0">
                <a:ea typeface="Tahoma" panose="020B0604030504040204" pitchFamily="34" charset="0"/>
                <a:cs typeface="Tahoma" panose="020B0604030504040204" pitchFamily="34" charset="0"/>
              </a:rPr>
              <a:t>learning for </a:t>
            </a:r>
            <a:r>
              <a:rPr lang="en-GB" sz="2800" b="1" dirty="0">
                <a:ea typeface="Tahoma" panose="020B0604030504040204" pitchFamily="34" charset="0"/>
                <a:cs typeface="Tahoma" panose="020B0604030504040204" pitchFamily="34" charset="0"/>
              </a:rPr>
              <a:t>mathematics</a:t>
            </a:r>
          </a:p>
        </p:txBody>
      </p:sp>
      <p:sp>
        <p:nvSpPr>
          <p:cNvPr id="5" name="TextBox 4"/>
          <p:cNvSpPr txBox="1"/>
          <p:nvPr/>
        </p:nvSpPr>
        <p:spPr>
          <a:xfrm>
            <a:off x="625286" y="1340768"/>
            <a:ext cx="7920880" cy="3293209"/>
          </a:xfrm>
          <a:prstGeom prst="rect">
            <a:avLst/>
          </a:prstGeom>
          <a:noFill/>
        </p:spPr>
        <p:txBody>
          <a:bodyPr wrap="square" rtlCol="0">
            <a:spAutoFit/>
          </a:bodyPr>
          <a:lstStyle/>
          <a:p>
            <a:r>
              <a:rPr lang="en-GB" sz="2600" dirty="0">
                <a:latin typeface="+mj-lt"/>
                <a:ea typeface="Tahoma" panose="020B0604030504040204" pitchFamily="34" charset="0"/>
                <a:cs typeface="Tahoma" panose="020B0604030504040204" pitchFamily="34" charset="0"/>
              </a:rPr>
              <a:t>Clarifying</a:t>
            </a:r>
          </a:p>
          <a:p>
            <a:pPr marL="457200" indent="-457200">
              <a:buFont typeface="Arial" panose="020B0604020202020204" pitchFamily="34" charset="0"/>
              <a:buChar char="•"/>
            </a:pPr>
            <a:endParaRPr lang="en-GB" sz="2600" dirty="0">
              <a:latin typeface="+mj-lt"/>
              <a:ea typeface="Tahoma" panose="020B0604030504040204" pitchFamily="34" charset="0"/>
              <a:cs typeface="Tahoma" panose="020B0604030504040204" pitchFamily="34" charset="0"/>
            </a:endParaRPr>
          </a:p>
          <a:p>
            <a:r>
              <a:rPr lang="en-GB" sz="2600" dirty="0">
                <a:latin typeface="+mj-lt"/>
                <a:ea typeface="Tahoma" panose="020B0604030504040204" pitchFamily="34" charset="0"/>
                <a:cs typeface="Tahoma" panose="020B0604030504040204" pitchFamily="34" charset="0"/>
              </a:rPr>
              <a:t>Confirming concepts from previous exploration/ learning. </a:t>
            </a:r>
            <a:r>
              <a:rPr lang="en-GB" sz="2600" dirty="0" smtClean="0">
                <a:latin typeface="+mj-lt"/>
                <a:ea typeface="Tahoma" panose="020B0604030504040204" pitchFamily="34" charset="0"/>
                <a:cs typeface="Tahoma" panose="020B0604030504040204" pitchFamily="34" charset="0"/>
              </a:rPr>
              <a:t>Addressing </a:t>
            </a:r>
            <a:r>
              <a:rPr lang="en-GB" sz="2600" dirty="0">
                <a:latin typeface="+mj-lt"/>
                <a:ea typeface="Tahoma" panose="020B0604030504040204" pitchFamily="34" charset="0"/>
                <a:cs typeface="Tahoma" panose="020B0604030504040204" pitchFamily="34" charset="0"/>
              </a:rPr>
              <a:t>misconceptions, developing precise vocabulary, explaining in full sentences, hypothesising, generalising, pupil-pupil discussion, pupil-teacher discussion</a:t>
            </a:r>
          </a:p>
          <a:p>
            <a:endParaRPr lang="en-GB" sz="2600" dirty="0">
              <a:latin typeface="+mj-lt"/>
              <a:ea typeface="Tahoma" panose="020B0604030504040204" pitchFamily="34" charset="0"/>
              <a:cs typeface="Tahoma" panose="020B0604030504040204" pitchFamily="34" charset="0"/>
            </a:endParaRPr>
          </a:p>
        </p:txBody>
      </p:sp>
      <p:sp>
        <p:nvSpPr>
          <p:cNvPr id="3" name="TextBox 2"/>
          <p:cNvSpPr txBox="1"/>
          <p:nvPr/>
        </p:nvSpPr>
        <p:spPr>
          <a:xfrm>
            <a:off x="3135106" y="4209097"/>
            <a:ext cx="5424924" cy="2062103"/>
          </a:xfrm>
          <a:prstGeom prst="rect">
            <a:avLst/>
          </a:prstGeom>
          <a:solidFill>
            <a:schemeClr val="bg1"/>
          </a:solidFill>
          <a:effectLst>
            <a:outerShdw blurRad="190500" dist="38100" dir="8100000" algn="tr" rotWithShape="0">
              <a:prstClr val="black">
                <a:alpha val="40000"/>
              </a:prstClr>
            </a:outerShdw>
          </a:effectLst>
        </p:spPr>
        <p:txBody>
          <a:bodyPr wrap="square" rtlCol="0">
            <a:spAutoFit/>
          </a:bodyPr>
          <a:lstStyle/>
          <a:p>
            <a:r>
              <a:rPr lang="en-GB" sz="3200" dirty="0" smtClean="0">
                <a:latin typeface="+mj-lt"/>
                <a:ea typeface="Tahoma" panose="020B0604030504040204" pitchFamily="34" charset="0"/>
                <a:cs typeface="Tahoma" panose="020B0604030504040204" pitchFamily="34" charset="0"/>
              </a:rPr>
              <a:t>e.g. understanding </a:t>
            </a:r>
            <a:r>
              <a:rPr lang="en-GB" sz="3200" dirty="0">
                <a:latin typeface="+mj-lt"/>
                <a:ea typeface="Tahoma" panose="020B0604030504040204" pitchFamily="34" charset="0"/>
                <a:cs typeface="Tahoma" panose="020B0604030504040204" pitchFamily="34" charset="0"/>
              </a:rPr>
              <a:t>‘same value different appearance’; using the term ‘equivalent fraction’, ‘numerator’, denominator’…</a:t>
            </a:r>
          </a:p>
        </p:txBody>
      </p:sp>
    </p:spTree>
    <p:extLst>
      <p:ext uri="{BB962C8B-B14F-4D97-AF65-F5344CB8AC3E}">
        <p14:creationId xmlns:p14="http://schemas.microsoft.com/office/powerpoint/2010/main" val="134381798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1196752"/>
            <a:ext cx="8856984" cy="3295217"/>
          </a:xfrm>
        </p:spPr>
        <p:txBody>
          <a:bodyPr>
            <a:noAutofit/>
          </a:bodyPr>
          <a:lstStyle/>
          <a:p>
            <a:pPr marL="0" indent="0">
              <a:buNone/>
            </a:pPr>
            <a:r>
              <a:rPr lang="en-GB" sz="2600" dirty="0" smtClean="0">
                <a:latin typeface="+mj-lt"/>
                <a:ea typeface="Tahoma" panose="020B0604030504040204" pitchFamily="34" charset="0"/>
                <a:cs typeface="Tahoma" panose="020B0604030504040204" pitchFamily="34" charset="0"/>
              </a:rPr>
              <a:t>Practising</a:t>
            </a:r>
          </a:p>
          <a:p>
            <a:pPr marL="0" indent="0">
              <a:buNone/>
            </a:pPr>
            <a:endParaRPr lang="en-GB" sz="2600" dirty="0">
              <a:latin typeface="+mj-lt"/>
              <a:ea typeface="Tahoma" panose="020B0604030504040204" pitchFamily="34" charset="0"/>
              <a:cs typeface="Tahoma" panose="020B0604030504040204" pitchFamily="34" charset="0"/>
            </a:endParaRPr>
          </a:p>
          <a:p>
            <a:pPr>
              <a:buNone/>
            </a:pPr>
            <a:r>
              <a:rPr lang="en-GB" sz="2600" dirty="0">
                <a:latin typeface="+mj-lt"/>
                <a:ea typeface="Tahoma" panose="020B0604030504040204" pitchFamily="34" charset="0"/>
                <a:cs typeface="Tahoma" panose="020B0604030504040204" pitchFamily="34" charset="0"/>
              </a:rPr>
              <a:t>	“Perfect practice makes perfect” (Drury, H. 2014, p58)</a:t>
            </a:r>
          </a:p>
          <a:p>
            <a:pPr lvl="1"/>
            <a:r>
              <a:rPr lang="en-GB" sz="2600" dirty="0">
                <a:latin typeface="+mj-lt"/>
                <a:ea typeface="Tahoma" panose="020B0604030504040204" pitchFamily="34" charset="0"/>
                <a:cs typeface="Tahoma" panose="020B0604030504040204" pitchFamily="34" charset="0"/>
              </a:rPr>
              <a:t>Practice that allows children to see patterns</a:t>
            </a:r>
          </a:p>
          <a:p>
            <a:pPr lvl="1"/>
            <a:r>
              <a:rPr lang="en-GB" sz="2600" dirty="0">
                <a:latin typeface="+mj-lt"/>
                <a:ea typeface="Tahoma" panose="020B0604030504040204" pitchFamily="34" charset="0"/>
                <a:cs typeface="Tahoma" panose="020B0604030504040204" pitchFamily="34" charset="0"/>
              </a:rPr>
              <a:t>Intelligent practice, e.g., practice within different contexts, opportunities to develop fluency</a:t>
            </a:r>
          </a:p>
          <a:p>
            <a:pPr lvl="1"/>
            <a:r>
              <a:rPr lang="en-GB" sz="2600" dirty="0">
                <a:latin typeface="+mj-lt"/>
                <a:ea typeface="Tahoma" panose="020B0604030504040204" pitchFamily="34" charset="0"/>
                <a:cs typeface="Tahoma" panose="020B0604030504040204" pitchFamily="34" charset="0"/>
              </a:rPr>
              <a:t>Extended practice which goes deeper… and deeper</a:t>
            </a:r>
          </a:p>
          <a:p>
            <a:pPr lvl="1"/>
            <a:r>
              <a:rPr lang="en-GB" sz="2600" dirty="0">
                <a:latin typeface="+mj-lt"/>
                <a:ea typeface="Tahoma" panose="020B0604030504040204" pitchFamily="34" charset="0"/>
                <a:cs typeface="Tahoma" panose="020B0604030504040204" pitchFamily="34" charset="0"/>
              </a:rPr>
              <a:t>Practising an application of a generalisation</a:t>
            </a:r>
          </a:p>
          <a:p>
            <a:pPr lvl="1"/>
            <a:r>
              <a:rPr lang="en-GB" sz="2600" dirty="0">
                <a:latin typeface="+mj-lt"/>
                <a:ea typeface="Tahoma" panose="020B0604030504040204" pitchFamily="34" charset="0"/>
                <a:cs typeface="Tahoma" panose="020B0604030504040204" pitchFamily="34" charset="0"/>
              </a:rPr>
              <a:t>Practice to deepen conceptual understanding</a:t>
            </a:r>
          </a:p>
          <a:p>
            <a:pPr lvl="1"/>
            <a:r>
              <a:rPr lang="en-GB" sz="2600" dirty="0">
                <a:latin typeface="+mj-lt"/>
                <a:ea typeface="Tahoma" panose="020B0604030504040204" pitchFamily="34" charset="0"/>
                <a:cs typeface="Tahoma" panose="020B0604030504040204" pitchFamily="34" charset="0"/>
              </a:rPr>
              <a:t>Meeting the needs of all children – intelligent differentiation</a:t>
            </a:r>
          </a:p>
        </p:txBody>
      </p:sp>
      <p:sp>
        <p:nvSpPr>
          <p:cNvPr id="5" name="Title 1"/>
          <p:cNvSpPr>
            <a:spLocks noGrp="1"/>
          </p:cNvSpPr>
          <p:nvPr>
            <p:ph type="title"/>
          </p:nvPr>
        </p:nvSpPr>
        <p:spPr>
          <a:xfrm>
            <a:off x="1043608" y="188640"/>
            <a:ext cx="8099711" cy="771550"/>
          </a:xfrm>
        </p:spPr>
        <p:txBody>
          <a:bodyPr>
            <a:noAutofit/>
          </a:bodyPr>
          <a:lstStyle/>
          <a:p>
            <a:pPr algn="l"/>
            <a:r>
              <a:rPr lang="en-GB" sz="2800" b="1" dirty="0">
                <a:ea typeface="Tahoma" panose="020B0604030504040204" pitchFamily="34" charset="0"/>
                <a:cs typeface="Tahoma" panose="020B0604030504040204" pitchFamily="34" charset="0"/>
              </a:rPr>
              <a:t>Designing purposeful </a:t>
            </a:r>
            <a:r>
              <a:rPr lang="en-GB" sz="2800" b="1" dirty="0" smtClean="0">
                <a:ea typeface="Tahoma" panose="020B0604030504040204" pitchFamily="34" charset="0"/>
                <a:cs typeface="Tahoma" panose="020B0604030504040204" pitchFamily="34" charset="0"/>
              </a:rPr>
              <a:t>learning for </a:t>
            </a:r>
            <a:r>
              <a:rPr lang="en-GB" sz="2800" b="1" dirty="0">
                <a:ea typeface="Tahoma" panose="020B0604030504040204" pitchFamily="34" charset="0"/>
                <a:cs typeface="Tahoma" panose="020B0604030504040204" pitchFamily="34" charset="0"/>
              </a:rPr>
              <a:t>mathematics</a:t>
            </a:r>
          </a:p>
        </p:txBody>
      </p:sp>
      <p:sp>
        <p:nvSpPr>
          <p:cNvPr id="7" name="TextBox 6"/>
          <p:cNvSpPr txBox="1"/>
          <p:nvPr/>
        </p:nvSpPr>
        <p:spPr>
          <a:xfrm>
            <a:off x="4207977" y="3470678"/>
            <a:ext cx="4608512" cy="2554545"/>
          </a:xfrm>
          <a:prstGeom prst="rect">
            <a:avLst/>
          </a:prstGeom>
          <a:solidFill>
            <a:schemeClr val="bg1"/>
          </a:solidFill>
          <a:effectLst>
            <a:outerShdw blurRad="190500" dist="38100" dir="8100000" algn="tr" rotWithShape="0">
              <a:prstClr val="black">
                <a:alpha val="40000"/>
              </a:prstClr>
            </a:outerShdw>
          </a:effectLst>
        </p:spPr>
        <p:txBody>
          <a:bodyPr wrap="square" rtlCol="0">
            <a:spAutoFit/>
          </a:bodyPr>
          <a:lstStyle/>
          <a:p>
            <a:r>
              <a:rPr lang="en-GB" sz="3200" dirty="0" smtClean="0">
                <a:latin typeface="+mj-lt"/>
                <a:ea typeface="Tahoma" panose="020B0604030504040204" pitchFamily="34" charset="0"/>
                <a:cs typeface="Tahoma" panose="020B0604030504040204" pitchFamily="34" charset="0"/>
              </a:rPr>
              <a:t>e.g. multiplying </a:t>
            </a:r>
            <a:r>
              <a:rPr lang="en-GB" sz="3200" dirty="0">
                <a:latin typeface="+mj-lt"/>
                <a:ea typeface="Tahoma" panose="020B0604030504040204" pitchFamily="34" charset="0"/>
                <a:cs typeface="Tahoma" panose="020B0604030504040204" pitchFamily="34" charset="0"/>
              </a:rPr>
              <a:t>and dividing numerator and denominator by the same number to find equivalent </a:t>
            </a:r>
            <a:r>
              <a:rPr lang="en-GB" sz="3200" dirty="0" smtClean="0">
                <a:latin typeface="+mj-lt"/>
                <a:ea typeface="Tahoma" panose="020B0604030504040204" pitchFamily="34" charset="0"/>
                <a:cs typeface="Tahoma" panose="020B0604030504040204" pitchFamily="34" charset="0"/>
              </a:rPr>
              <a:t>fractions</a:t>
            </a:r>
            <a:endParaRPr lang="en-GB" sz="3200" dirty="0">
              <a:latin typeface="+mj-lt"/>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54648375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792769" y="188640"/>
            <a:ext cx="8315735" cy="771550"/>
          </a:xfrm>
        </p:spPr>
        <p:txBody>
          <a:bodyPr>
            <a:noAutofit/>
          </a:bodyPr>
          <a:lstStyle/>
          <a:p>
            <a:pPr algn="l"/>
            <a:r>
              <a:rPr lang="en-GB" sz="2800" b="1" dirty="0">
                <a:ea typeface="Tahoma" panose="020B0604030504040204" pitchFamily="34" charset="0"/>
                <a:cs typeface="Tahoma" panose="020B0604030504040204" pitchFamily="34" charset="0"/>
              </a:rPr>
              <a:t>Designing purposeful </a:t>
            </a:r>
            <a:r>
              <a:rPr lang="en-GB" sz="2800" b="1" dirty="0" smtClean="0">
                <a:ea typeface="Tahoma" panose="020B0604030504040204" pitchFamily="34" charset="0"/>
                <a:cs typeface="Tahoma" panose="020B0604030504040204" pitchFamily="34" charset="0"/>
              </a:rPr>
              <a:t>learning for </a:t>
            </a:r>
            <a:r>
              <a:rPr lang="en-GB" sz="2800" b="1" dirty="0">
                <a:ea typeface="Tahoma" panose="020B0604030504040204" pitchFamily="34" charset="0"/>
                <a:cs typeface="Tahoma" panose="020B0604030504040204" pitchFamily="34" charset="0"/>
              </a:rPr>
              <a:t>mathematics</a:t>
            </a:r>
          </a:p>
        </p:txBody>
      </p:sp>
      <p:sp>
        <p:nvSpPr>
          <p:cNvPr id="5" name="TextBox 4"/>
          <p:cNvSpPr txBox="1"/>
          <p:nvPr/>
        </p:nvSpPr>
        <p:spPr>
          <a:xfrm>
            <a:off x="395536" y="1340768"/>
            <a:ext cx="7920880" cy="2492990"/>
          </a:xfrm>
          <a:prstGeom prst="rect">
            <a:avLst/>
          </a:prstGeom>
          <a:noFill/>
        </p:spPr>
        <p:txBody>
          <a:bodyPr wrap="square" rtlCol="0">
            <a:spAutoFit/>
          </a:bodyPr>
          <a:lstStyle/>
          <a:p>
            <a:r>
              <a:rPr lang="en-GB" sz="2600" dirty="0">
                <a:latin typeface="+mj-lt"/>
                <a:ea typeface="Tahoma" panose="020B0604030504040204" pitchFamily="34" charset="0"/>
                <a:cs typeface="Tahoma" panose="020B0604030504040204" pitchFamily="34" charset="0"/>
              </a:rPr>
              <a:t>Applying</a:t>
            </a:r>
          </a:p>
          <a:p>
            <a:pPr marL="457200" indent="-457200">
              <a:buFont typeface="Arial" panose="020B0604020202020204" pitchFamily="34" charset="0"/>
              <a:buChar char="•"/>
            </a:pPr>
            <a:endParaRPr lang="en-GB" sz="2600" dirty="0">
              <a:latin typeface="+mj-lt"/>
              <a:ea typeface="Tahoma" panose="020B0604030504040204" pitchFamily="34" charset="0"/>
              <a:cs typeface="Tahoma" panose="020B0604030504040204" pitchFamily="34" charset="0"/>
            </a:endParaRPr>
          </a:p>
          <a:p>
            <a:r>
              <a:rPr lang="en-GB" sz="2600" dirty="0">
                <a:latin typeface="+mj-lt"/>
                <a:ea typeface="Tahoma" panose="020B0604030504040204" pitchFamily="34" charset="0"/>
                <a:cs typeface="Tahoma" panose="020B0604030504040204" pitchFamily="34" charset="0"/>
              </a:rPr>
              <a:t>Deepening and mastering through unfamiliar contexts, through non-routine problems, choosing the technique/concept to be used, connecting the unfamiliar with familiar.</a:t>
            </a:r>
          </a:p>
        </p:txBody>
      </p:sp>
      <p:sp>
        <p:nvSpPr>
          <p:cNvPr id="3" name="TextBox 2"/>
          <p:cNvSpPr txBox="1"/>
          <p:nvPr/>
        </p:nvSpPr>
        <p:spPr>
          <a:xfrm>
            <a:off x="3707904" y="4437112"/>
            <a:ext cx="4608512" cy="2062103"/>
          </a:xfrm>
          <a:prstGeom prst="rect">
            <a:avLst/>
          </a:prstGeom>
          <a:solidFill>
            <a:schemeClr val="bg1"/>
          </a:solidFill>
          <a:effectLst>
            <a:outerShdw blurRad="190500" dist="38100" dir="8100000" algn="tr" rotWithShape="0">
              <a:prstClr val="black">
                <a:alpha val="40000"/>
              </a:prstClr>
            </a:outerShdw>
          </a:effectLst>
        </p:spPr>
        <p:txBody>
          <a:bodyPr wrap="square" rtlCol="0">
            <a:spAutoFit/>
          </a:bodyPr>
          <a:lstStyle/>
          <a:p>
            <a:r>
              <a:rPr lang="en-GB" sz="3200" dirty="0" smtClean="0">
                <a:latin typeface="+mj-lt"/>
                <a:ea typeface="Tahoma" panose="020B0604030504040204" pitchFamily="34" charset="0"/>
                <a:cs typeface="Tahoma" panose="020B0604030504040204" pitchFamily="34" charset="0"/>
              </a:rPr>
              <a:t>e.g. writing </a:t>
            </a:r>
            <a:r>
              <a:rPr lang="en-GB" sz="3200" dirty="0">
                <a:latin typeface="+mj-lt"/>
                <a:ea typeface="Tahoma" panose="020B0604030504040204" pitchFamily="34" charset="0"/>
                <a:cs typeface="Tahoma" panose="020B0604030504040204" pitchFamily="34" charset="0"/>
              </a:rPr>
              <a:t>fractions as unit fractions or the sum on unit fractions (Egyptian fractions</a:t>
            </a:r>
            <a:r>
              <a:rPr lang="en-GB" sz="3200" dirty="0" smtClean="0">
                <a:latin typeface="+mj-lt"/>
                <a:ea typeface="Tahoma" panose="020B0604030504040204" pitchFamily="34" charset="0"/>
                <a:cs typeface="Tahoma" panose="020B0604030504040204" pitchFamily="34" charset="0"/>
              </a:rPr>
              <a:t>)</a:t>
            </a:r>
            <a:endParaRPr lang="en-GB" sz="3200" dirty="0">
              <a:latin typeface="+mj-lt"/>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49065919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defRPr/>
            </a:pPr>
            <a:r>
              <a:rPr lang="en-GB" sz="2600" dirty="0" smtClean="0">
                <a:latin typeface="+mj-lt"/>
                <a:ea typeface="Tahoma" panose="020B0604030504040204" pitchFamily="34" charset="0"/>
                <a:cs typeface="Tahoma" panose="020B0604030504040204" pitchFamily="34" charset="0"/>
              </a:rPr>
              <a:t>Intelligent Practice</a:t>
            </a:r>
            <a:endParaRPr lang="en-GB" sz="2600" dirty="0">
              <a:latin typeface="+mj-lt"/>
              <a:ea typeface="Tahoma" panose="020B0604030504040204" pitchFamily="34" charset="0"/>
              <a:cs typeface="Tahoma" panose="020B0604030504040204" pitchFamily="34" charset="0"/>
            </a:endParaRPr>
          </a:p>
          <a:p>
            <a:pPr>
              <a:defRPr/>
            </a:pPr>
            <a:endParaRPr lang="en-GB" sz="2600" dirty="0">
              <a:latin typeface="+mj-lt"/>
              <a:ea typeface="Tahoma" panose="020B0604030504040204" pitchFamily="34" charset="0"/>
              <a:cs typeface="Tahoma" panose="020B0604030504040204" pitchFamily="34" charset="0"/>
            </a:endParaRPr>
          </a:p>
          <a:p>
            <a:pPr marL="0" indent="0">
              <a:buFontTx/>
              <a:buNone/>
              <a:defRPr/>
            </a:pPr>
            <a:r>
              <a:rPr lang="en-GB" sz="2600" dirty="0">
                <a:latin typeface="+mj-lt"/>
                <a:ea typeface="Tahoma" panose="020B0604030504040204" pitchFamily="34" charset="0"/>
                <a:cs typeface="Tahoma" panose="020B0604030504040204" pitchFamily="34" charset="0"/>
              </a:rPr>
              <a:t>All tasks are chosen and sequenced carefully with purpose, offering appropriate variation in order to reveal the underlying mathematical structure, concept or process to pupils. </a:t>
            </a:r>
          </a:p>
        </p:txBody>
      </p:sp>
      <p:sp>
        <p:nvSpPr>
          <p:cNvPr id="5" name="Title 1"/>
          <p:cNvSpPr>
            <a:spLocks noGrp="1"/>
          </p:cNvSpPr>
          <p:nvPr>
            <p:ph type="title"/>
          </p:nvPr>
        </p:nvSpPr>
        <p:spPr>
          <a:xfrm>
            <a:off x="827584" y="188640"/>
            <a:ext cx="8315735" cy="771550"/>
          </a:xfrm>
        </p:spPr>
        <p:txBody>
          <a:bodyPr>
            <a:noAutofit/>
          </a:bodyPr>
          <a:lstStyle/>
          <a:p>
            <a:pPr algn="l"/>
            <a:r>
              <a:rPr lang="en-GB" sz="2800" b="1" dirty="0">
                <a:ea typeface="Tahoma" panose="020B0604030504040204" pitchFamily="34" charset="0"/>
                <a:cs typeface="Tahoma" panose="020B0604030504040204" pitchFamily="34" charset="0"/>
              </a:rPr>
              <a:t>Designing purposeful </a:t>
            </a:r>
            <a:r>
              <a:rPr lang="en-GB" sz="2800" b="1" dirty="0" smtClean="0">
                <a:ea typeface="Tahoma" panose="020B0604030504040204" pitchFamily="34" charset="0"/>
                <a:cs typeface="Tahoma" panose="020B0604030504040204" pitchFamily="34" charset="0"/>
              </a:rPr>
              <a:t>learning for </a:t>
            </a:r>
            <a:r>
              <a:rPr lang="en-GB" sz="2800" b="1" dirty="0">
                <a:ea typeface="Tahoma" panose="020B0604030504040204" pitchFamily="34" charset="0"/>
                <a:cs typeface="Tahoma" panose="020B0604030504040204" pitchFamily="34" charset="0"/>
              </a:rPr>
              <a:t>mathematics</a:t>
            </a:r>
          </a:p>
        </p:txBody>
      </p:sp>
    </p:spTree>
    <p:extLst>
      <p:ext uri="{BB962C8B-B14F-4D97-AF65-F5344CB8AC3E}">
        <p14:creationId xmlns:p14="http://schemas.microsoft.com/office/powerpoint/2010/main" val="3831408742"/>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2"/>
          <p:cNvSpPr>
            <a:spLocks noGrp="1"/>
          </p:cNvSpPr>
          <p:nvPr>
            <p:ph idx="1"/>
          </p:nvPr>
        </p:nvSpPr>
        <p:spPr>
          <a:xfrm>
            <a:off x="250825" y="1600200"/>
            <a:ext cx="8642350" cy="4525963"/>
          </a:xfrm>
        </p:spPr>
        <p:txBody>
          <a:bodyPr/>
          <a:lstStyle/>
          <a:p>
            <a:pPr marL="0" indent="0" eaLnBrk="1" hangingPunct="1">
              <a:buFontTx/>
              <a:buNone/>
            </a:pPr>
            <a:r>
              <a:rPr lang="en-GB" altLang="en-US" sz="2600" dirty="0">
                <a:latin typeface="+mj-lt"/>
                <a:ea typeface="Tahoma" panose="020B0604030504040204" pitchFamily="34" charset="0"/>
                <a:cs typeface="Tahoma" panose="020B0604030504040204" pitchFamily="34" charset="0"/>
              </a:rPr>
              <a:t>Variation is an approach to teaching</a:t>
            </a:r>
          </a:p>
          <a:p>
            <a:pPr marL="0" indent="0" eaLnBrk="1" hangingPunct="1">
              <a:buFontTx/>
              <a:buNone/>
            </a:pPr>
            <a:endParaRPr lang="en-GB" altLang="en-US" sz="2600" dirty="0">
              <a:latin typeface="+mj-lt"/>
              <a:ea typeface="Tahoma" panose="020B0604030504040204" pitchFamily="34" charset="0"/>
              <a:cs typeface="Tahoma" panose="020B0604030504040204" pitchFamily="34" charset="0"/>
            </a:endParaRPr>
          </a:p>
          <a:p>
            <a:pPr marL="0" indent="0" eaLnBrk="1" hangingPunct="1">
              <a:buFontTx/>
              <a:buNone/>
            </a:pPr>
            <a:r>
              <a:rPr lang="en-GB" altLang="en-US" sz="2600" dirty="0">
                <a:latin typeface="+mj-lt"/>
                <a:ea typeface="Tahoma" panose="020B0604030504040204" pitchFamily="34" charset="0"/>
                <a:cs typeface="Tahoma" panose="020B0604030504040204" pitchFamily="34" charset="0"/>
              </a:rPr>
              <a:t>Art of sequencing similar but increasingly complex problems to “generate disturbance of some sort for the learner” </a:t>
            </a:r>
            <a:endParaRPr lang="en-GB" altLang="en-US" sz="2600" dirty="0" smtClean="0">
              <a:latin typeface="+mj-lt"/>
              <a:ea typeface="Tahoma" panose="020B0604030504040204" pitchFamily="34" charset="0"/>
              <a:cs typeface="Tahoma" panose="020B0604030504040204" pitchFamily="34" charset="0"/>
            </a:endParaRPr>
          </a:p>
          <a:p>
            <a:pPr marL="0" indent="0" algn="r" eaLnBrk="1" hangingPunct="1">
              <a:buFontTx/>
              <a:buNone/>
            </a:pPr>
            <a:r>
              <a:rPr lang="en-GB" altLang="en-US" sz="2600" dirty="0" err="1" smtClean="0">
                <a:latin typeface="+mj-lt"/>
                <a:ea typeface="Tahoma" panose="020B0604030504040204" pitchFamily="34" charset="0"/>
                <a:cs typeface="Tahoma" panose="020B0604030504040204" pitchFamily="34" charset="0"/>
              </a:rPr>
              <a:t>Festinger</a:t>
            </a:r>
            <a:r>
              <a:rPr lang="en-GB" altLang="en-US" sz="2600" dirty="0" smtClean="0">
                <a:latin typeface="+mj-lt"/>
                <a:ea typeface="Tahoma" panose="020B0604030504040204" pitchFamily="34" charset="0"/>
                <a:cs typeface="Tahoma" panose="020B0604030504040204" pitchFamily="34" charset="0"/>
              </a:rPr>
              <a:t> </a:t>
            </a:r>
            <a:r>
              <a:rPr lang="en-GB" altLang="en-US" sz="2600" dirty="0">
                <a:latin typeface="+mj-lt"/>
                <a:ea typeface="Tahoma" panose="020B0604030504040204" pitchFamily="34" charset="0"/>
                <a:cs typeface="Tahoma" panose="020B0604030504040204" pitchFamily="34" charset="0"/>
              </a:rPr>
              <a:t>(1957)</a:t>
            </a:r>
          </a:p>
          <a:p>
            <a:pPr marL="0" indent="0" eaLnBrk="1" hangingPunct="1">
              <a:buFontTx/>
              <a:buNone/>
            </a:pPr>
            <a:endParaRPr lang="en-GB" altLang="en-US" dirty="0" smtClean="0"/>
          </a:p>
        </p:txBody>
      </p:sp>
      <p:sp>
        <p:nvSpPr>
          <p:cNvPr id="6" name="Title 1"/>
          <p:cNvSpPr txBox="1">
            <a:spLocks/>
          </p:cNvSpPr>
          <p:nvPr/>
        </p:nvSpPr>
        <p:spPr>
          <a:xfrm>
            <a:off x="827584" y="188640"/>
            <a:ext cx="8315735" cy="77155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2800" b="1" smtClean="0">
                <a:ea typeface="Tahoma" panose="020B0604030504040204" pitchFamily="34" charset="0"/>
                <a:cs typeface="Tahoma" panose="020B0604030504040204" pitchFamily="34" charset="0"/>
              </a:rPr>
              <a:t>Designing purposeful learning for mathematics</a:t>
            </a:r>
            <a:endParaRPr lang="en-GB" sz="2800" b="1" dirty="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732858958"/>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eaLnBrk="1" hangingPunct="1">
              <a:buFontTx/>
              <a:buNone/>
              <a:defRPr/>
            </a:pPr>
            <a:r>
              <a:rPr lang="en-GB" sz="2600" dirty="0">
                <a:latin typeface="+mj-lt"/>
                <a:ea typeface="Tahoma" panose="020B0604030504040204" pitchFamily="34" charset="0"/>
                <a:cs typeface="Tahoma" panose="020B0604030504040204" pitchFamily="34" charset="0"/>
              </a:rPr>
              <a:t>Using variation of a problem to:</a:t>
            </a:r>
          </a:p>
          <a:p>
            <a:pPr eaLnBrk="1" hangingPunct="1">
              <a:defRPr/>
            </a:pPr>
            <a:r>
              <a:rPr lang="en-GB" sz="2600" dirty="0">
                <a:latin typeface="+mj-lt"/>
                <a:ea typeface="Tahoma" panose="020B0604030504040204" pitchFamily="34" charset="0"/>
                <a:cs typeface="Tahoma" panose="020B0604030504040204" pitchFamily="34" charset="0"/>
              </a:rPr>
              <a:t>Generalise the characteristics or structure of an example/problem.</a:t>
            </a:r>
          </a:p>
          <a:p>
            <a:pPr eaLnBrk="1" hangingPunct="1">
              <a:defRPr/>
            </a:pPr>
            <a:r>
              <a:rPr lang="en-GB" sz="2600" dirty="0">
                <a:latin typeface="+mj-lt"/>
                <a:ea typeface="Tahoma" panose="020B0604030504040204" pitchFamily="34" charset="0"/>
                <a:cs typeface="Tahoma" panose="020B0604030504040204" pitchFamily="34" charset="0"/>
              </a:rPr>
              <a:t>Observe variant and invariant properties between successive examples/ problems.</a:t>
            </a:r>
          </a:p>
          <a:p>
            <a:pPr algn="r" eaLnBrk="1" hangingPunct="1">
              <a:defRPr/>
            </a:pPr>
            <a:endParaRPr lang="en-GB" sz="2600" dirty="0">
              <a:latin typeface="+mj-lt"/>
              <a:ea typeface="Tahoma" panose="020B0604030504040204" pitchFamily="34" charset="0"/>
              <a:cs typeface="Tahoma" panose="020B0604030504040204" pitchFamily="34" charset="0"/>
            </a:endParaRPr>
          </a:p>
        </p:txBody>
      </p:sp>
      <p:sp>
        <p:nvSpPr>
          <p:cNvPr id="2" name="TextBox 1"/>
          <p:cNvSpPr txBox="1"/>
          <p:nvPr/>
        </p:nvSpPr>
        <p:spPr>
          <a:xfrm>
            <a:off x="4572000" y="4869160"/>
            <a:ext cx="4330824" cy="707886"/>
          </a:xfrm>
          <a:prstGeom prst="rect">
            <a:avLst/>
          </a:prstGeom>
          <a:noFill/>
        </p:spPr>
        <p:txBody>
          <a:bodyPr wrap="square" rtlCol="0">
            <a:spAutoFit/>
          </a:bodyPr>
          <a:lstStyle/>
          <a:p>
            <a:r>
              <a:rPr lang="en-GB" sz="2000" dirty="0" err="1" smtClean="0">
                <a:latin typeface="+mj-lt"/>
                <a:ea typeface="Tahoma" panose="020B0604030504040204" pitchFamily="34" charset="0"/>
                <a:cs typeface="Tahoma" panose="020B0604030504040204" pitchFamily="34" charset="0"/>
              </a:rPr>
              <a:t>Ference</a:t>
            </a:r>
            <a:r>
              <a:rPr lang="en-GB" sz="2000" dirty="0" smtClean="0">
                <a:latin typeface="+mj-lt"/>
                <a:ea typeface="Tahoma" panose="020B0604030504040204" pitchFamily="34" charset="0"/>
                <a:cs typeface="Tahoma" panose="020B0604030504040204" pitchFamily="34" charset="0"/>
              </a:rPr>
              <a:t> </a:t>
            </a:r>
            <a:r>
              <a:rPr lang="en-GB" sz="2000" dirty="0" err="1" smtClean="0">
                <a:latin typeface="+mj-lt"/>
                <a:ea typeface="Tahoma" panose="020B0604030504040204" pitchFamily="34" charset="0"/>
                <a:cs typeface="Tahoma" panose="020B0604030504040204" pitchFamily="34" charset="0"/>
              </a:rPr>
              <a:t>Marton</a:t>
            </a:r>
            <a:r>
              <a:rPr lang="en-GB" sz="2000" dirty="0">
                <a:latin typeface="+mj-lt"/>
                <a:ea typeface="Tahoma" panose="020B0604030504040204" pitchFamily="34" charset="0"/>
                <a:cs typeface="Tahoma" panose="020B0604030504040204" pitchFamily="34" charset="0"/>
              </a:rPr>
              <a:t> </a:t>
            </a:r>
            <a:r>
              <a:rPr lang="en-GB" sz="2000" dirty="0" smtClean="0">
                <a:latin typeface="+mj-lt"/>
                <a:ea typeface="Tahoma" panose="020B0604030504040204" pitchFamily="34" charset="0"/>
                <a:cs typeface="Tahoma" panose="020B0604030504040204" pitchFamily="34" charset="0"/>
              </a:rPr>
              <a:t>(2005), Watson, A. and Mason, J. (various c2007)</a:t>
            </a:r>
            <a:endParaRPr lang="en-GB" sz="2000" dirty="0">
              <a:latin typeface="+mj-lt"/>
              <a:ea typeface="Tahoma" panose="020B0604030504040204" pitchFamily="34" charset="0"/>
              <a:cs typeface="Tahoma" panose="020B0604030504040204" pitchFamily="34" charset="0"/>
            </a:endParaRPr>
          </a:p>
        </p:txBody>
      </p:sp>
      <p:sp>
        <p:nvSpPr>
          <p:cNvPr id="7" name="Title 1"/>
          <p:cNvSpPr>
            <a:spLocks noGrp="1"/>
          </p:cNvSpPr>
          <p:nvPr>
            <p:ph type="title"/>
          </p:nvPr>
        </p:nvSpPr>
        <p:spPr>
          <a:xfrm>
            <a:off x="827584" y="188640"/>
            <a:ext cx="8315735" cy="771550"/>
          </a:xfrm>
        </p:spPr>
        <p:txBody>
          <a:bodyPr>
            <a:noAutofit/>
          </a:bodyPr>
          <a:lstStyle/>
          <a:p>
            <a:pPr algn="l"/>
            <a:r>
              <a:rPr lang="en-GB" sz="2800" b="1" dirty="0">
                <a:ea typeface="Tahoma" panose="020B0604030504040204" pitchFamily="34" charset="0"/>
                <a:cs typeface="Tahoma" panose="020B0604030504040204" pitchFamily="34" charset="0"/>
              </a:rPr>
              <a:t>Designing purposeful </a:t>
            </a:r>
            <a:r>
              <a:rPr lang="en-GB" sz="2800" b="1" dirty="0" smtClean="0">
                <a:ea typeface="Tahoma" panose="020B0604030504040204" pitchFamily="34" charset="0"/>
                <a:cs typeface="Tahoma" panose="020B0604030504040204" pitchFamily="34" charset="0"/>
              </a:rPr>
              <a:t>learning for </a:t>
            </a:r>
            <a:r>
              <a:rPr lang="en-GB" sz="2800" b="1" dirty="0">
                <a:ea typeface="Tahoma" panose="020B0604030504040204" pitchFamily="34" charset="0"/>
                <a:cs typeface="Tahoma" panose="020B0604030504040204" pitchFamily="34" charset="0"/>
              </a:rPr>
              <a:t>mathematics</a:t>
            </a:r>
          </a:p>
        </p:txBody>
      </p:sp>
    </p:spTree>
    <p:extLst>
      <p:ext uri="{BB962C8B-B14F-4D97-AF65-F5344CB8AC3E}">
        <p14:creationId xmlns:p14="http://schemas.microsoft.com/office/powerpoint/2010/main" val="2559572415"/>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GB" sz="2600" dirty="0">
                <a:latin typeface="+mj-lt"/>
                <a:ea typeface="Tahoma" panose="020B0604030504040204" pitchFamily="34" charset="0"/>
                <a:cs typeface="Tahoma" panose="020B0604030504040204" pitchFamily="34" charset="0"/>
              </a:rPr>
              <a:t>Procedural Variation</a:t>
            </a:r>
          </a:p>
          <a:p>
            <a:pPr lvl="1"/>
            <a:r>
              <a:rPr lang="en-GB" sz="2600" dirty="0">
                <a:latin typeface="+mj-lt"/>
                <a:ea typeface="Tahoma" panose="020B0604030504040204" pitchFamily="34" charset="0"/>
                <a:cs typeface="Tahoma" panose="020B0604030504040204" pitchFamily="34" charset="0"/>
              </a:rPr>
              <a:t>What’s stayed the same? What’s changed?</a:t>
            </a:r>
          </a:p>
          <a:p>
            <a:pPr lvl="1"/>
            <a:endParaRPr lang="en-GB" sz="2600" dirty="0">
              <a:latin typeface="+mj-lt"/>
              <a:ea typeface="Tahoma" panose="020B0604030504040204" pitchFamily="34" charset="0"/>
              <a:cs typeface="Tahoma" panose="020B0604030504040204" pitchFamily="34" charset="0"/>
            </a:endParaRPr>
          </a:p>
          <a:p>
            <a:pPr marL="457200" lvl="1" indent="0">
              <a:buNone/>
            </a:pPr>
            <a:endParaRPr lang="en-GB" sz="2600" dirty="0">
              <a:latin typeface="+mj-lt"/>
              <a:ea typeface="Tahoma" panose="020B0604030504040204" pitchFamily="34" charset="0"/>
              <a:cs typeface="Tahoma" panose="020B0604030504040204" pitchFamily="34" charset="0"/>
            </a:endParaRPr>
          </a:p>
          <a:p>
            <a:pPr marL="0" indent="0">
              <a:buNone/>
            </a:pPr>
            <a:r>
              <a:rPr lang="en-GB" sz="2600" dirty="0">
                <a:latin typeface="+mj-lt"/>
                <a:ea typeface="Tahoma" panose="020B0604030504040204" pitchFamily="34" charset="0"/>
                <a:cs typeface="Tahoma" panose="020B0604030504040204" pitchFamily="34" charset="0"/>
              </a:rPr>
              <a:t>Conceptual variation</a:t>
            </a:r>
          </a:p>
          <a:p>
            <a:pPr lvl="1"/>
            <a:r>
              <a:rPr lang="en-GB" sz="2600" dirty="0">
                <a:latin typeface="+mj-lt"/>
                <a:ea typeface="Tahoma" panose="020B0604030504040204" pitchFamily="34" charset="0"/>
                <a:cs typeface="Tahoma" panose="020B0604030504040204" pitchFamily="34" charset="0"/>
              </a:rPr>
              <a:t>What’s the same, what’s different?</a:t>
            </a:r>
          </a:p>
          <a:p>
            <a:pPr marL="457200" lvl="1" indent="0">
              <a:buNone/>
            </a:pPr>
            <a:endParaRPr lang="en-GB" dirty="0"/>
          </a:p>
          <a:p>
            <a:pPr lvl="1"/>
            <a:endParaRPr lang="en-GB" dirty="0"/>
          </a:p>
        </p:txBody>
      </p:sp>
      <p:sp>
        <p:nvSpPr>
          <p:cNvPr id="6" name="Title 1"/>
          <p:cNvSpPr>
            <a:spLocks noGrp="1"/>
          </p:cNvSpPr>
          <p:nvPr>
            <p:ph type="title"/>
          </p:nvPr>
        </p:nvSpPr>
        <p:spPr>
          <a:xfrm>
            <a:off x="827584" y="188640"/>
            <a:ext cx="8315735" cy="771550"/>
          </a:xfrm>
        </p:spPr>
        <p:txBody>
          <a:bodyPr>
            <a:noAutofit/>
          </a:bodyPr>
          <a:lstStyle/>
          <a:p>
            <a:pPr algn="l"/>
            <a:r>
              <a:rPr lang="en-GB" sz="2800" b="1" dirty="0">
                <a:ea typeface="Tahoma" panose="020B0604030504040204" pitchFamily="34" charset="0"/>
                <a:cs typeface="Tahoma" panose="020B0604030504040204" pitchFamily="34" charset="0"/>
              </a:rPr>
              <a:t>Designing purposeful </a:t>
            </a:r>
            <a:r>
              <a:rPr lang="en-GB" sz="2800" b="1" dirty="0" smtClean="0">
                <a:ea typeface="Tahoma" panose="020B0604030504040204" pitchFamily="34" charset="0"/>
                <a:cs typeface="Tahoma" panose="020B0604030504040204" pitchFamily="34" charset="0"/>
              </a:rPr>
              <a:t>learning for </a:t>
            </a:r>
            <a:r>
              <a:rPr lang="en-GB" sz="2800" b="1" dirty="0">
                <a:ea typeface="Tahoma" panose="020B0604030504040204" pitchFamily="34" charset="0"/>
                <a:cs typeface="Tahoma" panose="020B0604030504040204" pitchFamily="34" charset="0"/>
              </a:rPr>
              <a:t>mathematics</a:t>
            </a:r>
          </a:p>
        </p:txBody>
      </p:sp>
    </p:spTree>
    <p:extLst>
      <p:ext uri="{BB962C8B-B14F-4D97-AF65-F5344CB8AC3E}">
        <p14:creationId xmlns:p14="http://schemas.microsoft.com/office/powerpoint/2010/main" val="2292494723"/>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3"/>
          <p:cNvSpPr>
            <a:spLocks noGrp="1" noChangeArrowheads="1"/>
          </p:cNvSpPr>
          <p:nvPr>
            <p:ph type="title"/>
          </p:nvPr>
        </p:nvSpPr>
        <p:spPr>
          <a:xfrm>
            <a:off x="971600" y="333375"/>
            <a:ext cx="7200900" cy="935038"/>
          </a:xfrm>
        </p:spPr>
        <p:txBody>
          <a:bodyPr>
            <a:noAutofit/>
          </a:bodyPr>
          <a:lstStyle/>
          <a:p>
            <a:pPr eaLnBrk="1" hangingPunct="1"/>
            <a:r>
              <a:rPr lang="en-US" sz="3000" b="1" dirty="0" smtClean="0">
                <a:ea typeface="MS PGothic" pitchFamily="34" charset="-128"/>
              </a:rPr>
              <a:t>The National Curriculum for Mathematics aims to ensure that all pupils:</a:t>
            </a:r>
          </a:p>
        </p:txBody>
      </p:sp>
      <p:sp>
        <p:nvSpPr>
          <p:cNvPr id="5123" name="Rectangle 14"/>
          <p:cNvSpPr>
            <a:spLocks noGrp="1" noChangeArrowheads="1"/>
          </p:cNvSpPr>
          <p:nvPr>
            <p:ph type="body" idx="1"/>
          </p:nvPr>
        </p:nvSpPr>
        <p:spPr>
          <a:xfrm>
            <a:off x="394344" y="1412776"/>
            <a:ext cx="8066088" cy="4752975"/>
          </a:xfrm>
        </p:spPr>
        <p:txBody>
          <a:bodyPr>
            <a:noAutofit/>
          </a:bodyPr>
          <a:lstStyle/>
          <a:p>
            <a:pPr>
              <a:defRPr/>
            </a:pPr>
            <a:r>
              <a:rPr lang="en-GB" sz="2300" dirty="0" smtClean="0">
                <a:ea typeface="ＭＳ Ｐゴシック" pitchFamily="-84" charset="-128"/>
              </a:rPr>
              <a:t>become</a:t>
            </a:r>
            <a:r>
              <a:rPr lang="en-GB" sz="2300" dirty="0">
                <a:ea typeface="ＭＳ Ｐゴシック" pitchFamily="-84" charset="-128"/>
              </a:rPr>
              <a:t> fluent in the fundamentals of mathematics, including through varied and frequent practice with increasingly complex problems over time, so that pupils have </a:t>
            </a:r>
            <a:r>
              <a:rPr lang="en-GB" sz="2300" b="1" dirty="0">
                <a:ea typeface="ＭＳ Ｐゴシック" pitchFamily="-84" charset="-128"/>
              </a:rPr>
              <a:t>conceptual understanding </a:t>
            </a:r>
            <a:r>
              <a:rPr lang="en-GB" sz="2300" dirty="0">
                <a:ea typeface="ＭＳ Ｐゴシック" pitchFamily="-84" charset="-128"/>
              </a:rPr>
              <a:t>and are able to recall and apply their knowledge rapidly and accurately to problems</a:t>
            </a:r>
          </a:p>
          <a:p>
            <a:pPr>
              <a:defRPr/>
            </a:pPr>
            <a:r>
              <a:rPr lang="en-GB" sz="2300" dirty="0">
                <a:ea typeface="ＭＳ Ｐゴシック" pitchFamily="-84" charset="-128"/>
              </a:rPr>
              <a:t>reason mathematically by following a line of enquiry, conjecturing relationships and generalisations, and developing an argument, justification or proof using mathematical language</a:t>
            </a:r>
          </a:p>
          <a:p>
            <a:pPr>
              <a:defRPr/>
            </a:pPr>
            <a:r>
              <a:rPr lang="en-GB" sz="2300" dirty="0">
                <a:ea typeface="ＭＳ Ｐゴシック" pitchFamily="-84" charset="-128"/>
              </a:rPr>
              <a:t>can solve problems by applying their mathematics to a variety of routine and non-routine problems with increasing sophistication, including breaking down problems into a series of simpler steps and persevering in seeking solutions</a:t>
            </a:r>
            <a:r>
              <a:rPr lang="en-GB" sz="2300" dirty="0" smtClean="0">
                <a:ea typeface="ＭＳ Ｐゴシック" pitchFamily="-84" charset="-128"/>
              </a:rPr>
              <a:t>.</a:t>
            </a:r>
          </a:p>
          <a:p>
            <a:pPr marL="0" indent="0" algn="ctr">
              <a:buNone/>
              <a:defRPr/>
            </a:pPr>
            <a:r>
              <a:rPr lang="en-GB" sz="2300" dirty="0" smtClean="0">
                <a:ea typeface="ＭＳ Ｐゴシック" pitchFamily="-84" charset="-128"/>
              </a:rPr>
              <a:t>These are the aims of a mastery curriculum!</a:t>
            </a:r>
            <a:endParaRPr lang="en-GB" sz="2300" dirty="0">
              <a:ea typeface="ＭＳ Ｐゴシック" pitchFamily="-84" charset="-128"/>
            </a:endParaRPr>
          </a:p>
          <a:p>
            <a:pPr marL="0" indent="0">
              <a:buFont typeface="Arial" pitchFamily="34" charset="0"/>
              <a:buChar char="•"/>
              <a:defRPr/>
            </a:pPr>
            <a:endParaRPr lang="en-GB" sz="2300" dirty="0" smtClean="0">
              <a:ea typeface="ＭＳ Ｐゴシック" pitchFamily="-84" charset="-128"/>
            </a:endParaRPr>
          </a:p>
          <a:p>
            <a:pPr marL="0" indent="0">
              <a:buFont typeface="Arial" pitchFamily="34" charset="0"/>
              <a:buChar char="•"/>
              <a:defRPr/>
            </a:pPr>
            <a:endParaRPr lang="en-GB" sz="2300" dirty="0" smtClean="0">
              <a:ea typeface="ＭＳ Ｐゴシック" pitchFamily="-84" charset="-128"/>
            </a:endParaRPr>
          </a:p>
          <a:p>
            <a:pPr marL="0" indent="0">
              <a:defRPr/>
            </a:pPr>
            <a:endParaRPr lang="en-GB" sz="2300" dirty="0" smtClean="0">
              <a:ea typeface="ＭＳ Ｐゴシック" pitchFamily="-84" charset="-128"/>
            </a:endParaRPr>
          </a:p>
        </p:txBody>
      </p:sp>
      <p:sp>
        <p:nvSpPr>
          <p:cNvPr id="4100" name="Slide Number Placeholder 3"/>
          <p:cNvSpPr>
            <a:spLocks noGrp="1"/>
          </p:cNvSpPr>
          <p:nvPr>
            <p:ph type="sldNum" sz="quarter" idx="12"/>
          </p:nvPr>
        </p:nvSpPr>
        <p:spPr>
          <a:noFill/>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1D784630-D9D1-4DE4-B0FA-0B53BC58153B}" type="slidenum">
              <a:rPr lang="en-GB" smtClean="0"/>
              <a:pPr eaLnBrk="1" hangingPunct="1"/>
              <a:t>2</a:t>
            </a:fld>
            <a:endParaRPr lang="en-GB" smtClean="0"/>
          </a:p>
        </p:txBody>
      </p:sp>
    </p:spTree>
    <p:extLst>
      <p:ext uri="{BB962C8B-B14F-4D97-AF65-F5344CB8AC3E}">
        <p14:creationId xmlns:p14="http://schemas.microsoft.com/office/powerpoint/2010/main" val="420741909"/>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640236"/>
            <a:ext cx="8642350" cy="4525963"/>
          </a:xfrm>
        </p:spPr>
        <p:txBody>
          <a:bodyPr>
            <a:normAutofit/>
          </a:bodyPr>
          <a:lstStyle/>
          <a:p>
            <a:pPr marL="0" indent="0" eaLnBrk="1" hangingPunct="1">
              <a:buFontTx/>
              <a:buNone/>
              <a:defRPr/>
            </a:pPr>
            <a:r>
              <a:rPr lang="en-GB" altLang="en-US" sz="2600" dirty="0">
                <a:latin typeface="+mj-lt"/>
                <a:ea typeface="Tahoma" panose="020B0604030504040204" pitchFamily="34" charset="0"/>
                <a:cs typeface="Tahoma" panose="020B0604030504040204" pitchFamily="34" charset="0"/>
              </a:rPr>
              <a:t>Procedural Variation</a:t>
            </a:r>
          </a:p>
          <a:p>
            <a:pPr eaLnBrk="1" hangingPunct="1">
              <a:defRPr/>
            </a:pPr>
            <a:r>
              <a:rPr lang="en-GB" altLang="en-US" sz="2600" dirty="0">
                <a:latin typeface="+mj-lt"/>
                <a:ea typeface="Tahoma" panose="020B0604030504040204" pitchFamily="34" charset="0"/>
                <a:cs typeface="Tahoma" panose="020B0604030504040204" pitchFamily="34" charset="0"/>
              </a:rPr>
              <a:t>Varying the conditions, results, generalities:</a:t>
            </a:r>
          </a:p>
          <a:p>
            <a:pPr lvl="1" eaLnBrk="1" hangingPunct="1">
              <a:defRPr/>
            </a:pPr>
            <a:r>
              <a:rPr lang="en-GB" altLang="en-US" sz="2600" dirty="0">
                <a:latin typeface="+mj-lt"/>
                <a:ea typeface="Tahoma" panose="020B0604030504040204" pitchFamily="34" charset="0"/>
                <a:cs typeface="Tahoma" panose="020B0604030504040204" pitchFamily="34" charset="0"/>
              </a:rPr>
              <a:t>Same problem but varying the numbers.</a:t>
            </a:r>
          </a:p>
          <a:p>
            <a:pPr lvl="1" eaLnBrk="1" hangingPunct="1">
              <a:defRPr/>
            </a:pPr>
            <a:r>
              <a:rPr lang="en-GB" altLang="en-US" sz="2600" dirty="0">
                <a:latin typeface="+mj-lt"/>
                <a:ea typeface="Tahoma" panose="020B0604030504040204" pitchFamily="34" charset="0"/>
                <a:cs typeface="Tahoma" panose="020B0604030504040204" pitchFamily="34" charset="0"/>
              </a:rPr>
              <a:t>Same problem but varying the unknowns.</a:t>
            </a:r>
          </a:p>
          <a:p>
            <a:pPr lvl="1" eaLnBrk="1" hangingPunct="1">
              <a:defRPr/>
            </a:pPr>
            <a:r>
              <a:rPr lang="en-GB" altLang="en-US" sz="2600" dirty="0">
                <a:latin typeface="+mj-lt"/>
                <a:ea typeface="Tahoma" panose="020B0604030504040204" pitchFamily="34" charset="0"/>
                <a:cs typeface="Tahoma" panose="020B0604030504040204" pitchFamily="34" charset="0"/>
              </a:rPr>
              <a:t>Same structure and numbers but varying the context.</a:t>
            </a:r>
          </a:p>
          <a:p>
            <a:pPr eaLnBrk="1" hangingPunct="1">
              <a:defRPr/>
            </a:pPr>
            <a:r>
              <a:rPr lang="en-GB" altLang="en-US" sz="2600" dirty="0">
                <a:latin typeface="+mj-lt"/>
                <a:ea typeface="Tahoma" panose="020B0604030504040204" pitchFamily="34" charset="0"/>
                <a:cs typeface="Tahoma" panose="020B0604030504040204" pitchFamily="34" charset="0"/>
              </a:rPr>
              <a:t>Varying the method to solve the problem</a:t>
            </a:r>
          </a:p>
          <a:p>
            <a:pPr eaLnBrk="1" hangingPunct="1">
              <a:defRPr/>
            </a:pPr>
            <a:r>
              <a:rPr lang="en-GB" altLang="en-US" sz="2600" dirty="0">
                <a:latin typeface="+mj-lt"/>
                <a:ea typeface="Tahoma" panose="020B0604030504040204" pitchFamily="34" charset="0"/>
                <a:cs typeface="Tahoma" panose="020B0604030504040204" pitchFamily="34" charset="0"/>
              </a:rPr>
              <a:t>Varying the application of the method</a:t>
            </a:r>
          </a:p>
          <a:p>
            <a:pPr marL="0" indent="0" eaLnBrk="1" hangingPunct="1">
              <a:buFontTx/>
              <a:buNone/>
              <a:defRPr/>
            </a:pPr>
            <a:endParaRPr lang="en-GB" altLang="en-US" sz="2600" dirty="0">
              <a:latin typeface="+mj-lt"/>
              <a:ea typeface="Tahoma" panose="020B0604030504040204" pitchFamily="34" charset="0"/>
              <a:cs typeface="Tahoma" panose="020B0604030504040204" pitchFamily="34" charset="0"/>
            </a:endParaRPr>
          </a:p>
        </p:txBody>
      </p:sp>
      <p:sp>
        <p:nvSpPr>
          <p:cNvPr id="2" name="TextBox 1"/>
          <p:cNvSpPr txBox="1"/>
          <p:nvPr/>
        </p:nvSpPr>
        <p:spPr>
          <a:xfrm>
            <a:off x="6300192" y="5668963"/>
            <a:ext cx="2521670" cy="523220"/>
          </a:xfrm>
          <a:prstGeom prst="rect">
            <a:avLst/>
          </a:prstGeom>
          <a:solidFill>
            <a:schemeClr val="bg1"/>
          </a:solidFill>
        </p:spPr>
        <p:txBody>
          <a:bodyPr wrap="square" rtlCol="0">
            <a:spAutoFit/>
          </a:bodyPr>
          <a:lstStyle/>
          <a:p>
            <a:r>
              <a:rPr lang="en-GB" sz="2800" dirty="0" err="1" smtClean="0">
                <a:latin typeface="+mj-lt"/>
                <a:ea typeface="Tahoma" panose="020B0604030504040204" pitchFamily="34" charset="0"/>
                <a:cs typeface="Tahoma" panose="020B0604030504040204" pitchFamily="34" charset="0"/>
              </a:rPr>
              <a:t>Gu</a:t>
            </a:r>
            <a:r>
              <a:rPr lang="en-GB" sz="2800" dirty="0" smtClean="0">
                <a:latin typeface="+mj-lt"/>
                <a:ea typeface="Tahoma" panose="020B0604030504040204" pitchFamily="34" charset="0"/>
                <a:cs typeface="Tahoma" panose="020B0604030504040204" pitchFamily="34" charset="0"/>
              </a:rPr>
              <a:t> et al, 2004</a:t>
            </a:r>
            <a:endParaRPr lang="en-GB" sz="2800" dirty="0">
              <a:latin typeface="+mj-lt"/>
              <a:ea typeface="Tahoma" panose="020B0604030504040204" pitchFamily="34" charset="0"/>
              <a:cs typeface="Tahoma" panose="020B0604030504040204" pitchFamily="34" charset="0"/>
            </a:endParaRPr>
          </a:p>
        </p:txBody>
      </p:sp>
      <p:sp>
        <p:nvSpPr>
          <p:cNvPr id="7" name="Title 1"/>
          <p:cNvSpPr>
            <a:spLocks noGrp="1"/>
          </p:cNvSpPr>
          <p:nvPr>
            <p:ph type="title"/>
          </p:nvPr>
        </p:nvSpPr>
        <p:spPr>
          <a:xfrm>
            <a:off x="827584" y="188640"/>
            <a:ext cx="8315735" cy="771550"/>
          </a:xfrm>
        </p:spPr>
        <p:txBody>
          <a:bodyPr>
            <a:noAutofit/>
          </a:bodyPr>
          <a:lstStyle/>
          <a:p>
            <a:pPr algn="l"/>
            <a:r>
              <a:rPr lang="en-GB" sz="2800" b="1" dirty="0">
                <a:ea typeface="Tahoma" panose="020B0604030504040204" pitchFamily="34" charset="0"/>
                <a:cs typeface="Tahoma" panose="020B0604030504040204" pitchFamily="34" charset="0"/>
              </a:rPr>
              <a:t>Designing purposeful </a:t>
            </a:r>
            <a:r>
              <a:rPr lang="en-GB" sz="2800" b="1" dirty="0" smtClean="0">
                <a:ea typeface="Tahoma" panose="020B0604030504040204" pitchFamily="34" charset="0"/>
                <a:cs typeface="Tahoma" panose="020B0604030504040204" pitchFamily="34" charset="0"/>
              </a:rPr>
              <a:t>learning for </a:t>
            </a:r>
            <a:r>
              <a:rPr lang="en-GB" sz="2800" b="1" dirty="0">
                <a:ea typeface="Tahoma" panose="020B0604030504040204" pitchFamily="34" charset="0"/>
                <a:cs typeface="Tahoma" panose="020B0604030504040204" pitchFamily="34" charset="0"/>
              </a:rPr>
              <a:t>mathematics</a:t>
            </a:r>
          </a:p>
        </p:txBody>
      </p:sp>
    </p:spTree>
    <p:extLst>
      <p:ext uri="{BB962C8B-B14F-4D97-AF65-F5344CB8AC3E}">
        <p14:creationId xmlns:p14="http://schemas.microsoft.com/office/powerpoint/2010/main" val="1385477646"/>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0825" y="1600200"/>
            <a:ext cx="8642350" cy="4525963"/>
          </a:xfrm>
        </p:spPr>
        <p:txBody>
          <a:bodyPr>
            <a:normAutofit/>
          </a:bodyPr>
          <a:lstStyle/>
          <a:p>
            <a:pPr marL="0" indent="0" eaLnBrk="1" hangingPunct="1">
              <a:buFontTx/>
              <a:buNone/>
              <a:defRPr/>
            </a:pPr>
            <a:r>
              <a:rPr lang="en-GB" altLang="en-US" sz="2600" dirty="0">
                <a:latin typeface="+mj-lt"/>
                <a:ea typeface="Tahoma" panose="020B0604030504040204" pitchFamily="34" charset="0"/>
                <a:cs typeface="Tahoma" panose="020B0604030504040204" pitchFamily="34" charset="0"/>
              </a:rPr>
              <a:t>Conceptual Variation</a:t>
            </a:r>
          </a:p>
          <a:p>
            <a:pPr eaLnBrk="1" hangingPunct="1">
              <a:defRPr/>
            </a:pPr>
            <a:r>
              <a:rPr lang="en-GB" altLang="en-US" sz="2600" dirty="0">
                <a:latin typeface="+mj-lt"/>
                <a:ea typeface="Tahoma" panose="020B0604030504040204" pitchFamily="34" charset="0"/>
                <a:cs typeface="Tahoma" panose="020B0604030504040204" pitchFamily="34" charset="0"/>
              </a:rPr>
              <a:t>Same problem but varying the representation.</a:t>
            </a:r>
          </a:p>
          <a:p>
            <a:pPr marL="0" indent="0" eaLnBrk="1" hangingPunct="1">
              <a:buFontTx/>
              <a:buNone/>
              <a:defRPr/>
            </a:pPr>
            <a:endParaRPr lang="en-GB" altLang="en-US" sz="2600" dirty="0">
              <a:latin typeface="+mj-lt"/>
              <a:ea typeface="Tahoma" panose="020B0604030504040204" pitchFamily="34" charset="0"/>
              <a:cs typeface="Tahoma" panose="020B0604030504040204" pitchFamily="34" charset="0"/>
            </a:endParaRPr>
          </a:p>
        </p:txBody>
      </p:sp>
      <p:sp>
        <p:nvSpPr>
          <p:cNvPr id="2" name="TextBox 1"/>
          <p:cNvSpPr txBox="1"/>
          <p:nvPr/>
        </p:nvSpPr>
        <p:spPr>
          <a:xfrm>
            <a:off x="5681797" y="3493849"/>
            <a:ext cx="2880320" cy="369332"/>
          </a:xfrm>
          <a:prstGeom prst="rect">
            <a:avLst/>
          </a:prstGeom>
          <a:solidFill>
            <a:schemeClr val="bg1"/>
          </a:solidFill>
        </p:spPr>
        <p:txBody>
          <a:bodyPr wrap="square" rtlCol="0">
            <a:spAutoFit/>
          </a:bodyPr>
          <a:lstStyle/>
          <a:p>
            <a:r>
              <a:rPr lang="en-GB" dirty="0" err="1" smtClean="0">
                <a:latin typeface="+mj-lt"/>
                <a:ea typeface="Tahoma" panose="020B0604030504040204" pitchFamily="34" charset="0"/>
                <a:cs typeface="Tahoma" panose="020B0604030504040204" pitchFamily="34" charset="0"/>
              </a:rPr>
              <a:t>Gu</a:t>
            </a:r>
            <a:r>
              <a:rPr lang="en-GB" dirty="0" smtClean="0">
                <a:latin typeface="+mj-lt"/>
                <a:ea typeface="Tahoma" panose="020B0604030504040204" pitchFamily="34" charset="0"/>
                <a:cs typeface="Tahoma" panose="020B0604030504040204" pitchFamily="34" charset="0"/>
              </a:rPr>
              <a:t> et al, 2004</a:t>
            </a:r>
            <a:endParaRPr lang="en-GB" dirty="0">
              <a:latin typeface="+mj-lt"/>
              <a:ea typeface="Tahoma" panose="020B0604030504040204" pitchFamily="34" charset="0"/>
              <a:cs typeface="Tahoma" panose="020B0604030504040204" pitchFamily="34" charset="0"/>
            </a:endParaRPr>
          </a:p>
        </p:txBody>
      </p:sp>
      <p:sp>
        <p:nvSpPr>
          <p:cNvPr id="7" name="Title 1"/>
          <p:cNvSpPr>
            <a:spLocks noGrp="1"/>
          </p:cNvSpPr>
          <p:nvPr>
            <p:ph type="title"/>
          </p:nvPr>
        </p:nvSpPr>
        <p:spPr>
          <a:xfrm>
            <a:off x="827584" y="188640"/>
            <a:ext cx="8315735" cy="771550"/>
          </a:xfrm>
        </p:spPr>
        <p:txBody>
          <a:bodyPr>
            <a:noAutofit/>
          </a:bodyPr>
          <a:lstStyle/>
          <a:p>
            <a:pPr algn="l"/>
            <a:r>
              <a:rPr lang="en-GB" sz="2800" b="1" dirty="0">
                <a:ea typeface="Tahoma" panose="020B0604030504040204" pitchFamily="34" charset="0"/>
                <a:cs typeface="Tahoma" panose="020B0604030504040204" pitchFamily="34" charset="0"/>
              </a:rPr>
              <a:t>Designing purposeful </a:t>
            </a:r>
            <a:r>
              <a:rPr lang="en-GB" sz="2800" b="1" dirty="0" smtClean="0">
                <a:ea typeface="Tahoma" panose="020B0604030504040204" pitchFamily="34" charset="0"/>
                <a:cs typeface="Tahoma" panose="020B0604030504040204" pitchFamily="34" charset="0"/>
              </a:rPr>
              <a:t>learning for </a:t>
            </a:r>
            <a:r>
              <a:rPr lang="en-GB" sz="2800" b="1" dirty="0">
                <a:ea typeface="Tahoma" panose="020B0604030504040204" pitchFamily="34" charset="0"/>
                <a:cs typeface="Tahoma" panose="020B0604030504040204" pitchFamily="34" charset="0"/>
              </a:rPr>
              <a:t>mathematics</a:t>
            </a:r>
          </a:p>
        </p:txBody>
      </p:sp>
    </p:spTree>
    <p:extLst>
      <p:ext uri="{BB962C8B-B14F-4D97-AF65-F5344CB8AC3E}">
        <p14:creationId xmlns:p14="http://schemas.microsoft.com/office/powerpoint/2010/main" val="1771340950"/>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rot="5400000">
            <a:off x="3798782" y="2133753"/>
            <a:ext cx="3737987" cy="2791953"/>
          </a:xfrm>
        </p:spPr>
      </p:pic>
      <p:sp>
        <p:nvSpPr>
          <p:cNvPr id="12" name="TextBox 11"/>
          <p:cNvSpPr txBox="1"/>
          <p:nvPr/>
        </p:nvSpPr>
        <p:spPr>
          <a:xfrm>
            <a:off x="7248464" y="836712"/>
            <a:ext cx="2436103" cy="5693866"/>
          </a:xfrm>
          <a:prstGeom prst="rect">
            <a:avLst/>
          </a:prstGeom>
          <a:noFill/>
        </p:spPr>
        <p:txBody>
          <a:bodyPr wrap="square" rtlCol="0">
            <a:spAutoFit/>
          </a:bodyPr>
          <a:lstStyle/>
          <a:p>
            <a:r>
              <a:rPr lang="en-GB" sz="2800" dirty="0" smtClean="0">
                <a:latin typeface="+mj-lt"/>
                <a:ea typeface="Tahoma" panose="020B0604030504040204" pitchFamily="34" charset="0"/>
                <a:cs typeface="Tahoma" panose="020B0604030504040204" pitchFamily="34" charset="0"/>
              </a:rPr>
              <a:t>23 + 28 =</a:t>
            </a:r>
          </a:p>
          <a:p>
            <a:endParaRPr lang="en-GB" sz="2800" dirty="0">
              <a:latin typeface="+mj-lt"/>
              <a:ea typeface="Tahoma" panose="020B0604030504040204" pitchFamily="34" charset="0"/>
              <a:cs typeface="Tahoma" panose="020B0604030504040204" pitchFamily="34" charset="0"/>
            </a:endParaRPr>
          </a:p>
          <a:p>
            <a:r>
              <a:rPr lang="en-GB" sz="2800" dirty="0" smtClean="0">
                <a:latin typeface="+mj-lt"/>
                <a:ea typeface="Tahoma" panose="020B0604030504040204" pitchFamily="34" charset="0"/>
                <a:cs typeface="Tahoma" panose="020B0604030504040204" pitchFamily="34" charset="0"/>
              </a:rPr>
              <a:t>15 + 43 =</a:t>
            </a:r>
          </a:p>
          <a:p>
            <a:endParaRPr lang="en-GB" sz="2800" dirty="0">
              <a:latin typeface="+mj-lt"/>
              <a:ea typeface="Tahoma" panose="020B0604030504040204" pitchFamily="34" charset="0"/>
              <a:cs typeface="Tahoma" panose="020B0604030504040204" pitchFamily="34" charset="0"/>
            </a:endParaRPr>
          </a:p>
          <a:p>
            <a:r>
              <a:rPr lang="en-GB" sz="2800" dirty="0" smtClean="0">
                <a:latin typeface="+mj-lt"/>
                <a:ea typeface="Tahoma" panose="020B0604030504040204" pitchFamily="34" charset="0"/>
                <a:cs typeface="Tahoma" panose="020B0604030504040204" pitchFamily="34" charset="0"/>
              </a:rPr>
              <a:t>26 + 71 =</a:t>
            </a:r>
          </a:p>
          <a:p>
            <a:endParaRPr lang="en-GB" sz="2800" dirty="0">
              <a:latin typeface="+mj-lt"/>
              <a:ea typeface="Tahoma" panose="020B0604030504040204" pitchFamily="34" charset="0"/>
              <a:cs typeface="Tahoma" panose="020B0604030504040204" pitchFamily="34" charset="0"/>
            </a:endParaRPr>
          </a:p>
          <a:p>
            <a:r>
              <a:rPr lang="en-GB" sz="2800" dirty="0" smtClean="0">
                <a:latin typeface="+mj-lt"/>
                <a:ea typeface="Tahoma" panose="020B0604030504040204" pitchFamily="34" charset="0"/>
                <a:cs typeface="Tahoma" panose="020B0604030504040204" pitchFamily="34" charset="0"/>
              </a:rPr>
              <a:t>73 + 25 =</a:t>
            </a:r>
          </a:p>
          <a:p>
            <a:endParaRPr lang="en-GB" sz="2800" dirty="0">
              <a:latin typeface="+mj-lt"/>
              <a:ea typeface="Tahoma" panose="020B0604030504040204" pitchFamily="34" charset="0"/>
              <a:cs typeface="Tahoma" panose="020B0604030504040204" pitchFamily="34" charset="0"/>
            </a:endParaRPr>
          </a:p>
          <a:p>
            <a:r>
              <a:rPr lang="en-GB" sz="2800" dirty="0" smtClean="0">
                <a:latin typeface="+mj-lt"/>
                <a:ea typeface="Tahoma" panose="020B0604030504040204" pitchFamily="34" charset="0"/>
                <a:cs typeface="Tahoma" panose="020B0604030504040204" pitchFamily="34" charset="0"/>
              </a:rPr>
              <a:t>31 + 56 =</a:t>
            </a:r>
          </a:p>
          <a:p>
            <a:endParaRPr lang="en-GB" sz="2800" dirty="0">
              <a:latin typeface="+mj-lt"/>
              <a:ea typeface="Tahoma" panose="020B0604030504040204" pitchFamily="34" charset="0"/>
              <a:cs typeface="Tahoma" panose="020B0604030504040204" pitchFamily="34" charset="0"/>
            </a:endParaRPr>
          </a:p>
          <a:p>
            <a:r>
              <a:rPr lang="en-GB" sz="2800" dirty="0" smtClean="0">
                <a:latin typeface="+mj-lt"/>
                <a:ea typeface="Tahoma" panose="020B0604030504040204" pitchFamily="34" charset="0"/>
                <a:cs typeface="Tahoma" panose="020B0604030504040204" pitchFamily="34" charset="0"/>
              </a:rPr>
              <a:t>53 + 39 =</a:t>
            </a:r>
          </a:p>
          <a:p>
            <a:endParaRPr lang="en-GB" sz="2800" dirty="0">
              <a:latin typeface="+mj-lt"/>
              <a:ea typeface="Tahoma" panose="020B0604030504040204" pitchFamily="34" charset="0"/>
              <a:cs typeface="Tahoma" panose="020B0604030504040204" pitchFamily="34" charset="0"/>
            </a:endParaRPr>
          </a:p>
          <a:p>
            <a:r>
              <a:rPr lang="en-GB" sz="2800" dirty="0" smtClean="0">
                <a:latin typeface="+mj-lt"/>
                <a:ea typeface="Tahoma" panose="020B0604030504040204" pitchFamily="34" charset="0"/>
                <a:cs typeface="Tahoma" panose="020B0604030504040204" pitchFamily="34" charset="0"/>
              </a:rPr>
              <a:t>44 + 38 =</a:t>
            </a:r>
            <a:endParaRPr lang="en-GB" sz="2800" dirty="0">
              <a:latin typeface="+mj-lt"/>
              <a:ea typeface="Tahoma" panose="020B0604030504040204" pitchFamily="34" charset="0"/>
              <a:cs typeface="Tahoma" panose="020B0604030504040204" pitchFamily="34" charset="0"/>
            </a:endParaRPr>
          </a:p>
        </p:txBody>
      </p:sp>
      <p:sp>
        <p:nvSpPr>
          <p:cNvPr id="5" name="TextBox 4"/>
          <p:cNvSpPr txBox="1"/>
          <p:nvPr/>
        </p:nvSpPr>
        <p:spPr>
          <a:xfrm>
            <a:off x="434001" y="1322999"/>
            <a:ext cx="3456384" cy="4782848"/>
          </a:xfrm>
          <a:prstGeom prst="rect">
            <a:avLst/>
          </a:prstGeom>
          <a:noFill/>
        </p:spPr>
        <p:txBody>
          <a:bodyPr wrap="square" rtlCol="0">
            <a:spAutoFit/>
          </a:bodyPr>
          <a:lstStyle/>
          <a:p>
            <a:pPr>
              <a:spcBef>
                <a:spcPct val="20000"/>
              </a:spcBef>
              <a:tabLst>
                <a:tab pos="2868613" algn="l"/>
              </a:tabLst>
              <a:defRPr/>
            </a:pPr>
            <a:r>
              <a:rPr lang="en-GB" sz="2600" dirty="0">
                <a:latin typeface="+mj-lt"/>
                <a:ea typeface="Tahoma" panose="020B0604030504040204" pitchFamily="34" charset="0"/>
                <a:cs typeface="Tahoma" panose="020B0604030504040204" pitchFamily="34" charset="0"/>
              </a:rPr>
              <a:t>Aspect of mathematical learning:</a:t>
            </a:r>
          </a:p>
          <a:p>
            <a:pPr>
              <a:spcBef>
                <a:spcPct val="20000"/>
              </a:spcBef>
              <a:tabLst>
                <a:tab pos="2868613" algn="l"/>
              </a:tabLst>
              <a:defRPr/>
            </a:pPr>
            <a:endParaRPr lang="en-GB" sz="2600" dirty="0">
              <a:latin typeface="+mj-lt"/>
              <a:ea typeface="Tahoma" panose="020B0604030504040204" pitchFamily="34" charset="0"/>
              <a:cs typeface="Tahoma" panose="020B0604030504040204" pitchFamily="34" charset="0"/>
            </a:endParaRPr>
          </a:p>
          <a:p>
            <a:pPr>
              <a:spcBef>
                <a:spcPct val="20000"/>
              </a:spcBef>
              <a:tabLst>
                <a:tab pos="2868613" algn="l"/>
              </a:tabLst>
              <a:defRPr/>
            </a:pPr>
            <a:r>
              <a:rPr lang="en-GB" sz="2600" dirty="0">
                <a:latin typeface="+mj-lt"/>
                <a:ea typeface="Tahoma" panose="020B0604030504040204" pitchFamily="34" charset="0"/>
                <a:cs typeface="Tahoma" panose="020B0604030504040204" pitchFamily="34" charset="0"/>
              </a:rPr>
              <a:t>Procedural and conceptual</a:t>
            </a:r>
          </a:p>
          <a:p>
            <a:pPr>
              <a:spcBef>
                <a:spcPct val="20000"/>
              </a:spcBef>
              <a:tabLst>
                <a:tab pos="2868613" algn="l"/>
              </a:tabLst>
              <a:defRPr/>
            </a:pPr>
            <a:endParaRPr lang="en-GB" sz="2600" dirty="0">
              <a:latin typeface="+mj-lt"/>
              <a:ea typeface="Tahoma" panose="020B0604030504040204" pitchFamily="34" charset="0"/>
              <a:cs typeface="Tahoma" panose="020B0604030504040204" pitchFamily="34" charset="0"/>
            </a:endParaRPr>
          </a:p>
          <a:p>
            <a:pPr>
              <a:spcBef>
                <a:spcPct val="20000"/>
              </a:spcBef>
              <a:tabLst>
                <a:tab pos="2868613" algn="l"/>
              </a:tabLst>
              <a:defRPr/>
            </a:pPr>
            <a:r>
              <a:rPr lang="en-GB" sz="2600" dirty="0">
                <a:latin typeface="+mj-lt"/>
                <a:ea typeface="Tahoma" panose="020B0604030504040204" pitchFamily="34" charset="0"/>
                <a:cs typeface="Tahoma" panose="020B0604030504040204" pitchFamily="34" charset="0"/>
              </a:rPr>
              <a:t>Add a number near to a multiple of 10.</a:t>
            </a:r>
          </a:p>
          <a:p>
            <a:pPr>
              <a:tabLst>
                <a:tab pos="2868613" algn="l"/>
              </a:tabLst>
            </a:pPr>
            <a:endParaRPr lang="en-GB" sz="2400" dirty="0">
              <a:latin typeface="Tahoma" panose="020B0604030504040204" pitchFamily="34" charset="0"/>
              <a:ea typeface="Tahoma" panose="020B0604030504040204" pitchFamily="34" charset="0"/>
              <a:cs typeface="Tahoma" panose="020B0604030504040204" pitchFamily="34" charset="0"/>
            </a:endParaRPr>
          </a:p>
          <a:p>
            <a:pPr>
              <a:tabLst>
                <a:tab pos="2868613" algn="l"/>
              </a:tabLst>
            </a:pPr>
            <a:r>
              <a:rPr lang="en-GB" sz="2600" b="1" dirty="0">
                <a:latin typeface="+mj-lt"/>
                <a:ea typeface="Tahoma" panose="020B0604030504040204" pitchFamily="34" charset="0"/>
                <a:cs typeface="Tahoma" panose="020B0604030504040204" pitchFamily="34" charset="0"/>
              </a:rPr>
              <a:t>Purpose</a:t>
            </a:r>
          </a:p>
          <a:p>
            <a:pPr>
              <a:tabLst>
                <a:tab pos="2868613" algn="l"/>
              </a:tabLst>
            </a:pPr>
            <a:r>
              <a:rPr lang="en-GB" sz="2600" dirty="0">
                <a:latin typeface="+mj-lt"/>
                <a:ea typeface="Tahoma" panose="020B0604030504040204" pitchFamily="34" charset="0"/>
                <a:cs typeface="Tahoma" panose="020B0604030504040204" pitchFamily="34" charset="0"/>
              </a:rPr>
              <a:t>Explore and clarify</a:t>
            </a:r>
          </a:p>
        </p:txBody>
      </p:sp>
      <p:sp>
        <p:nvSpPr>
          <p:cNvPr id="6" name="TextBox 5"/>
          <p:cNvSpPr txBox="1"/>
          <p:nvPr/>
        </p:nvSpPr>
        <p:spPr>
          <a:xfrm>
            <a:off x="4139952" y="1196752"/>
            <a:ext cx="2736304" cy="5262979"/>
          </a:xfrm>
          <a:prstGeom prst="rect">
            <a:avLst/>
          </a:prstGeom>
          <a:solidFill>
            <a:schemeClr val="bg1"/>
          </a:solidFill>
          <a:ln>
            <a:solidFill>
              <a:schemeClr val="tx1"/>
            </a:solidFill>
          </a:ln>
        </p:spPr>
        <p:txBody>
          <a:bodyPr wrap="square" rtlCol="0">
            <a:spAutoFit/>
          </a:bodyPr>
          <a:lstStyle/>
          <a:p>
            <a:r>
              <a:rPr lang="en-GB" sz="2800" dirty="0" smtClean="0">
                <a:latin typeface="Tahoma" panose="020B0604030504040204" pitchFamily="34" charset="0"/>
                <a:ea typeface="Tahoma" panose="020B0604030504040204" pitchFamily="34" charset="0"/>
                <a:cs typeface="Tahoma" panose="020B0604030504040204" pitchFamily="34" charset="0"/>
              </a:rPr>
              <a:t>23 + 10 =</a:t>
            </a:r>
          </a:p>
          <a:p>
            <a:r>
              <a:rPr lang="en-GB" sz="2800" dirty="0" smtClean="0">
                <a:latin typeface="Tahoma" panose="020B0604030504040204" pitchFamily="34" charset="0"/>
                <a:ea typeface="Tahoma" panose="020B0604030504040204" pitchFamily="34" charset="0"/>
                <a:cs typeface="Tahoma" panose="020B0604030504040204" pitchFamily="34" charset="0"/>
              </a:rPr>
              <a:t>23 + 11 =</a:t>
            </a:r>
          </a:p>
          <a:p>
            <a:r>
              <a:rPr lang="en-GB" sz="2800" dirty="0" smtClean="0">
                <a:latin typeface="Tahoma" panose="020B0604030504040204" pitchFamily="34" charset="0"/>
                <a:ea typeface="Tahoma" panose="020B0604030504040204" pitchFamily="34" charset="0"/>
                <a:cs typeface="Tahoma" panose="020B0604030504040204" pitchFamily="34" charset="0"/>
              </a:rPr>
              <a:t>23 + 12 =</a:t>
            </a:r>
          </a:p>
          <a:p>
            <a:endParaRPr lang="en-GB" sz="2800" dirty="0" smtClean="0">
              <a:latin typeface="Tahoma" panose="020B0604030504040204" pitchFamily="34" charset="0"/>
              <a:ea typeface="Tahoma" panose="020B0604030504040204" pitchFamily="34" charset="0"/>
              <a:cs typeface="Tahoma" panose="020B0604030504040204" pitchFamily="34" charset="0"/>
            </a:endParaRPr>
          </a:p>
          <a:p>
            <a:r>
              <a:rPr lang="en-GB" sz="2800" dirty="0" smtClean="0">
                <a:latin typeface="Tahoma" panose="020B0604030504040204" pitchFamily="34" charset="0"/>
                <a:ea typeface="Tahoma" panose="020B0604030504040204" pitchFamily="34" charset="0"/>
                <a:cs typeface="Tahoma" panose="020B0604030504040204" pitchFamily="34" charset="0"/>
              </a:rPr>
              <a:t>45 + 10 =</a:t>
            </a:r>
          </a:p>
          <a:p>
            <a:r>
              <a:rPr lang="en-GB" sz="2800" dirty="0" smtClean="0">
                <a:latin typeface="Tahoma" panose="020B0604030504040204" pitchFamily="34" charset="0"/>
                <a:ea typeface="Tahoma" panose="020B0604030504040204" pitchFamily="34" charset="0"/>
                <a:cs typeface="Tahoma" panose="020B0604030504040204" pitchFamily="34" charset="0"/>
              </a:rPr>
              <a:t>45 + 11 =</a:t>
            </a:r>
          </a:p>
          <a:p>
            <a:r>
              <a:rPr lang="en-GB" sz="2800" dirty="0" smtClean="0">
                <a:latin typeface="Tahoma" panose="020B0604030504040204" pitchFamily="34" charset="0"/>
                <a:ea typeface="Tahoma" panose="020B0604030504040204" pitchFamily="34" charset="0"/>
                <a:cs typeface="Tahoma" panose="020B0604030504040204" pitchFamily="34" charset="0"/>
              </a:rPr>
              <a:t>45 + 12 =</a:t>
            </a:r>
          </a:p>
          <a:p>
            <a:endParaRPr lang="en-GB" sz="2800" dirty="0">
              <a:latin typeface="Tahoma" panose="020B0604030504040204" pitchFamily="34" charset="0"/>
              <a:ea typeface="Tahoma" panose="020B0604030504040204" pitchFamily="34" charset="0"/>
              <a:cs typeface="Tahoma" panose="020B0604030504040204" pitchFamily="34" charset="0"/>
            </a:endParaRPr>
          </a:p>
          <a:p>
            <a:r>
              <a:rPr lang="en-GB" sz="2800" dirty="0" smtClean="0">
                <a:latin typeface="Tahoma" panose="020B0604030504040204" pitchFamily="34" charset="0"/>
                <a:ea typeface="Tahoma" panose="020B0604030504040204" pitchFamily="34" charset="0"/>
                <a:cs typeface="Tahoma" panose="020B0604030504040204" pitchFamily="34" charset="0"/>
              </a:rPr>
              <a:t>39 + 10 =</a:t>
            </a:r>
          </a:p>
          <a:p>
            <a:r>
              <a:rPr lang="en-GB" sz="2800" dirty="0" smtClean="0">
                <a:latin typeface="Tahoma" panose="020B0604030504040204" pitchFamily="34" charset="0"/>
                <a:ea typeface="Tahoma" panose="020B0604030504040204" pitchFamily="34" charset="0"/>
                <a:cs typeface="Tahoma" panose="020B0604030504040204" pitchFamily="34" charset="0"/>
              </a:rPr>
              <a:t>39 + 11 =</a:t>
            </a:r>
          </a:p>
          <a:p>
            <a:r>
              <a:rPr lang="en-GB" sz="2800" dirty="0" smtClean="0">
                <a:latin typeface="Tahoma" panose="020B0604030504040204" pitchFamily="34" charset="0"/>
                <a:ea typeface="Tahoma" panose="020B0604030504040204" pitchFamily="34" charset="0"/>
                <a:cs typeface="Tahoma" panose="020B0604030504040204" pitchFamily="34" charset="0"/>
              </a:rPr>
              <a:t>39 + 12 =</a:t>
            </a:r>
            <a:endParaRPr lang="en-GB" sz="2800" dirty="0">
              <a:latin typeface="Tahoma" panose="020B0604030504040204" pitchFamily="34" charset="0"/>
              <a:ea typeface="Tahoma" panose="020B0604030504040204" pitchFamily="34" charset="0"/>
              <a:cs typeface="Tahoma" panose="020B0604030504040204" pitchFamily="34" charset="0"/>
            </a:endParaRPr>
          </a:p>
          <a:p>
            <a:endParaRPr lang="en-GB" sz="2800" dirty="0">
              <a:latin typeface="Tahoma" panose="020B0604030504040204" pitchFamily="34" charset="0"/>
              <a:ea typeface="Tahoma" panose="020B0604030504040204" pitchFamily="34" charset="0"/>
              <a:cs typeface="Tahoma" panose="020B0604030504040204" pitchFamily="34" charset="0"/>
            </a:endParaRPr>
          </a:p>
        </p:txBody>
      </p:sp>
      <p:sp>
        <p:nvSpPr>
          <p:cNvPr id="7" name="TextBox 6"/>
          <p:cNvSpPr txBox="1"/>
          <p:nvPr/>
        </p:nvSpPr>
        <p:spPr>
          <a:xfrm>
            <a:off x="4644008" y="1429566"/>
            <a:ext cx="2736304" cy="5262979"/>
          </a:xfrm>
          <a:prstGeom prst="rect">
            <a:avLst/>
          </a:prstGeom>
          <a:solidFill>
            <a:schemeClr val="bg1"/>
          </a:solidFill>
          <a:ln>
            <a:solidFill>
              <a:schemeClr val="tx1"/>
            </a:solidFill>
          </a:ln>
        </p:spPr>
        <p:txBody>
          <a:bodyPr wrap="square" rtlCol="0">
            <a:spAutoFit/>
          </a:bodyPr>
          <a:lstStyle/>
          <a:p>
            <a:r>
              <a:rPr lang="en-GB" sz="2800" dirty="0" smtClean="0">
                <a:latin typeface="Tahoma" panose="020B0604030504040204" pitchFamily="34" charset="0"/>
                <a:ea typeface="Tahoma" panose="020B0604030504040204" pitchFamily="34" charset="0"/>
                <a:cs typeface="Tahoma" panose="020B0604030504040204" pitchFamily="34" charset="0"/>
              </a:rPr>
              <a:t>23 + 10 =</a:t>
            </a:r>
          </a:p>
          <a:p>
            <a:r>
              <a:rPr lang="en-GB" sz="2800" dirty="0" smtClean="0">
                <a:latin typeface="Tahoma" panose="020B0604030504040204" pitchFamily="34" charset="0"/>
                <a:ea typeface="Tahoma" panose="020B0604030504040204" pitchFamily="34" charset="0"/>
                <a:cs typeface="Tahoma" panose="020B0604030504040204" pitchFamily="34" charset="0"/>
              </a:rPr>
              <a:t>23 + 9 =</a:t>
            </a:r>
          </a:p>
          <a:p>
            <a:r>
              <a:rPr lang="en-GB" sz="2800" dirty="0" smtClean="0">
                <a:latin typeface="Tahoma" panose="020B0604030504040204" pitchFamily="34" charset="0"/>
                <a:ea typeface="Tahoma" panose="020B0604030504040204" pitchFamily="34" charset="0"/>
                <a:cs typeface="Tahoma" panose="020B0604030504040204" pitchFamily="34" charset="0"/>
              </a:rPr>
              <a:t>23 + 8 =</a:t>
            </a:r>
          </a:p>
          <a:p>
            <a:endParaRPr lang="en-GB" sz="2800" dirty="0" smtClean="0">
              <a:latin typeface="Tahoma" panose="020B0604030504040204" pitchFamily="34" charset="0"/>
              <a:ea typeface="Tahoma" panose="020B0604030504040204" pitchFamily="34" charset="0"/>
              <a:cs typeface="Tahoma" panose="020B0604030504040204" pitchFamily="34" charset="0"/>
            </a:endParaRPr>
          </a:p>
          <a:p>
            <a:r>
              <a:rPr lang="en-GB" sz="2800" dirty="0" smtClean="0">
                <a:latin typeface="Tahoma" panose="020B0604030504040204" pitchFamily="34" charset="0"/>
                <a:ea typeface="Tahoma" panose="020B0604030504040204" pitchFamily="34" charset="0"/>
                <a:cs typeface="Tahoma" panose="020B0604030504040204" pitchFamily="34" charset="0"/>
              </a:rPr>
              <a:t>45 + 10 =</a:t>
            </a:r>
          </a:p>
          <a:p>
            <a:r>
              <a:rPr lang="en-GB" sz="2800" dirty="0" smtClean="0">
                <a:latin typeface="Tahoma" panose="020B0604030504040204" pitchFamily="34" charset="0"/>
                <a:ea typeface="Tahoma" panose="020B0604030504040204" pitchFamily="34" charset="0"/>
                <a:cs typeface="Tahoma" panose="020B0604030504040204" pitchFamily="34" charset="0"/>
              </a:rPr>
              <a:t>45 + 9 =</a:t>
            </a:r>
          </a:p>
          <a:p>
            <a:r>
              <a:rPr lang="en-GB" sz="2800" dirty="0" smtClean="0">
                <a:latin typeface="Tahoma" panose="020B0604030504040204" pitchFamily="34" charset="0"/>
                <a:ea typeface="Tahoma" panose="020B0604030504040204" pitchFamily="34" charset="0"/>
                <a:cs typeface="Tahoma" panose="020B0604030504040204" pitchFamily="34" charset="0"/>
              </a:rPr>
              <a:t>45 + 8 =</a:t>
            </a:r>
          </a:p>
          <a:p>
            <a:endParaRPr lang="en-GB" sz="2800" dirty="0">
              <a:latin typeface="Tahoma" panose="020B0604030504040204" pitchFamily="34" charset="0"/>
              <a:ea typeface="Tahoma" panose="020B0604030504040204" pitchFamily="34" charset="0"/>
              <a:cs typeface="Tahoma" panose="020B0604030504040204" pitchFamily="34" charset="0"/>
            </a:endParaRPr>
          </a:p>
          <a:p>
            <a:r>
              <a:rPr lang="en-GB" sz="2800" dirty="0" smtClean="0">
                <a:latin typeface="Tahoma" panose="020B0604030504040204" pitchFamily="34" charset="0"/>
                <a:ea typeface="Tahoma" panose="020B0604030504040204" pitchFamily="34" charset="0"/>
                <a:cs typeface="Tahoma" panose="020B0604030504040204" pitchFamily="34" charset="0"/>
              </a:rPr>
              <a:t>39 + 10 =</a:t>
            </a:r>
          </a:p>
          <a:p>
            <a:r>
              <a:rPr lang="en-GB" sz="2800" dirty="0" smtClean="0">
                <a:latin typeface="Tahoma" panose="020B0604030504040204" pitchFamily="34" charset="0"/>
                <a:ea typeface="Tahoma" panose="020B0604030504040204" pitchFamily="34" charset="0"/>
                <a:cs typeface="Tahoma" panose="020B0604030504040204" pitchFamily="34" charset="0"/>
              </a:rPr>
              <a:t>39 + 9 =</a:t>
            </a:r>
          </a:p>
          <a:p>
            <a:r>
              <a:rPr lang="en-GB" sz="2800" dirty="0" smtClean="0">
                <a:latin typeface="Tahoma" panose="020B0604030504040204" pitchFamily="34" charset="0"/>
                <a:ea typeface="Tahoma" panose="020B0604030504040204" pitchFamily="34" charset="0"/>
                <a:cs typeface="Tahoma" panose="020B0604030504040204" pitchFamily="34" charset="0"/>
              </a:rPr>
              <a:t>39 + 8 =</a:t>
            </a:r>
            <a:endParaRPr lang="en-GB" sz="2800" dirty="0">
              <a:latin typeface="Tahoma" panose="020B0604030504040204" pitchFamily="34" charset="0"/>
              <a:ea typeface="Tahoma" panose="020B0604030504040204" pitchFamily="34" charset="0"/>
              <a:cs typeface="Tahoma" panose="020B0604030504040204" pitchFamily="34" charset="0"/>
            </a:endParaRPr>
          </a:p>
          <a:p>
            <a:endParaRPr lang="en-GB" sz="2800" dirty="0">
              <a:latin typeface="Tahoma" panose="020B0604030504040204" pitchFamily="34" charset="0"/>
              <a:ea typeface="Tahoma" panose="020B0604030504040204" pitchFamily="34" charset="0"/>
              <a:cs typeface="Tahoma" panose="020B0604030504040204" pitchFamily="34" charset="0"/>
            </a:endParaRPr>
          </a:p>
        </p:txBody>
      </p:sp>
      <p:sp>
        <p:nvSpPr>
          <p:cNvPr id="8" name="TextBox 7"/>
          <p:cNvSpPr txBox="1"/>
          <p:nvPr/>
        </p:nvSpPr>
        <p:spPr>
          <a:xfrm>
            <a:off x="5991472" y="764704"/>
            <a:ext cx="2736304" cy="4401205"/>
          </a:xfrm>
          <a:prstGeom prst="rect">
            <a:avLst/>
          </a:prstGeom>
          <a:solidFill>
            <a:schemeClr val="bg1"/>
          </a:solidFill>
          <a:ln>
            <a:solidFill>
              <a:schemeClr val="tx1"/>
            </a:solidFill>
          </a:ln>
        </p:spPr>
        <p:txBody>
          <a:bodyPr wrap="square" rtlCol="0">
            <a:spAutoFit/>
          </a:bodyPr>
          <a:lstStyle/>
          <a:p>
            <a:r>
              <a:rPr lang="en-GB" sz="2800" dirty="0" smtClean="0">
                <a:latin typeface="Tahoma" panose="020B0604030504040204" pitchFamily="34" charset="0"/>
                <a:ea typeface="Tahoma" panose="020B0604030504040204" pitchFamily="34" charset="0"/>
                <a:cs typeface="Tahoma" panose="020B0604030504040204" pitchFamily="34" charset="0"/>
              </a:rPr>
              <a:t>28 + 10 = </a:t>
            </a:r>
            <a:r>
              <a:rPr lang="en-GB" sz="2800" dirty="0">
                <a:latin typeface="Wingdings" panose="05000000000000000000" pitchFamily="2" charset="2"/>
                <a:ea typeface="Tahoma" panose="020B0604030504040204" pitchFamily="34" charset="0"/>
                <a:cs typeface="Tahoma" panose="020B0604030504040204" pitchFamily="34" charset="0"/>
              </a:rPr>
              <a:t>o</a:t>
            </a:r>
            <a:r>
              <a:rPr lang="en-GB" sz="2800" dirty="0">
                <a:latin typeface="Tahoma" panose="020B0604030504040204" pitchFamily="34" charset="0"/>
                <a:ea typeface="Tahoma" panose="020B0604030504040204" pitchFamily="34" charset="0"/>
                <a:cs typeface="Tahoma" panose="020B0604030504040204" pitchFamily="34" charset="0"/>
              </a:rPr>
              <a:t> </a:t>
            </a:r>
            <a:endParaRPr lang="en-GB" sz="2800" dirty="0" smtClean="0">
              <a:latin typeface="Tahoma" panose="020B0604030504040204" pitchFamily="34" charset="0"/>
              <a:ea typeface="Tahoma" panose="020B0604030504040204" pitchFamily="34" charset="0"/>
              <a:cs typeface="Tahoma" panose="020B0604030504040204" pitchFamily="34" charset="0"/>
            </a:endParaRPr>
          </a:p>
          <a:p>
            <a:r>
              <a:rPr lang="en-GB" sz="2800" dirty="0" smtClean="0">
                <a:latin typeface="Tahoma" panose="020B0604030504040204" pitchFamily="34" charset="0"/>
                <a:ea typeface="Tahoma" panose="020B0604030504040204" pitchFamily="34" charset="0"/>
                <a:cs typeface="Tahoma" panose="020B0604030504040204" pitchFamily="34" charset="0"/>
              </a:rPr>
              <a:t>28 + </a:t>
            </a:r>
            <a:r>
              <a:rPr lang="en-GB" sz="2800" dirty="0" smtClean="0">
                <a:latin typeface="Wingdings" panose="05000000000000000000" pitchFamily="2" charset="2"/>
                <a:ea typeface="Tahoma" panose="020B0604030504040204" pitchFamily="34" charset="0"/>
                <a:cs typeface="Tahoma" panose="020B0604030504040204" pitchFamily="34" charset="0"/>
              </a:rPr>
              <a:t>o</a:t>
            </a:r>
            <a:r>
              <a:rPr lang="en-GB" sz="2800" dirty="0" smtClean="0">
                <a:latin typeface="Tahoma" panose="020B0604030504040204" pitchFamily="34" charset="0"/>
                <a:ea typeface="Tahoma" panose="020B0604030504040204" pitchFamily="34" charset="0"/>
                <a:cs typeface="Tahoma" panose="020B0604030504040204" pitchFamily="34" charset="0"/>
              </a:rPr>
              <a:t> = 29</a:t>
            </a:r>
          </a:p>
          <a:p>
            <a:endParaRPr lang="en-GB" sz="2800" dirty="0">
              <a:latin typeface="Tahoma" panose="020B0604030504040204" pitchFamily="34" charset="0"/>
              <a:ea typeface="Tahoma" panose="020B0604030504040204" pitchFamily="34" charset="0"/>
              <a:cs typeface="Tahoma" panose="020B0604030504040204" pitchFamily="34" charset="0"/>
            </a:endParaRPr>
          </a:p>
          <a:p>
            <a:r>
              <a:rPr lang="en-GB" sz="2800" dirty="0" smtClean="0">
                <a:latin typeface="Tahoma" panose="020B0604030504040204" pitchFamily="34" charset="0"/>
                <a:ea typeface="Tahoma" panose="020B0604030504040204" pitchFamily="34" charset="0"/>
                <a:cs typeface="Tahoma" panose="020B0604030504040204" pitchFamily="34" charset="0"/>
              </a:rPr>
              <a:t>28 + 10 = </a:t>
            </a:r>
            <a:r>
              <a:rPr lang="en-GB" sz="2800" dirty="0">
                <a:latin typeface="Wingdings" panose="05000000000000000000" pitchFamily="2" charset="2"/>
                <a:ea typeface="Tahoma" panose="020B0604030504040204" pitchFamily="34" charset="0"/>
                <a:cs typeface="Tahoma" panose="020B0604030504040204" pitchFamily="34" charset="0"/>
              </a:rPr>
              <a:t>o</a:t>
            </a:r>
            <a:r>
              <a:rPr lang="en-GB" sz="2800" dirty="0">
                <a:latin typeface="Tahoma" panose="020B0604030504040204" pitchFamily="34" charset="0"/>
                <a:ea typeface="Tahoma" panose="020B0604030504040204" pitchFamily="34" charset="0"/>
                <a:cs typeface="Tahoma" panose="020B0604030504040204" pitchFamily="34" charset="0"/>
              </a:rPr>
              <a:t> </a:t>
            </a:r>
            <a:endParaRPr lang="en-GB" sz="2800" dirty="0" smtClean="0">
              <a:latin typeface="Tahoma" panose="020B0604030504040204" pitchFamily="34" charset="0"/>
              <a:ea typeface="Tahoma" panose="020B0604030504040204" pitchFamily="34" charset="0"/>
              <a:cs typeface="Tahoma" panose="020B0604030504040204" pitchFamily="34" charset="0"/>
            </a:endParaRPr>
          </a:p>
          <a:p>
            <a:r>
              <a:rPr lang="en-GB" sz="2800" dirty="0" smtClean="0">
                <a:latin typeface="Tahoma" panose="020B0604030504040204" pitchFamily="34" charset="0"/>
                <a:ea typeface="Tahoma" panose="020B0604030504040204" pitchFamily="34" charset="0"/>
                <a:cs typeface="Tahoma" panose="020B0604030504040204" pitchFamily="34" charset="0"/>
              </a:rPr>
              <a:t>28 + </a:t>
            </a:r>
            <a:r>
              <a:rPr lang="en-GB" sz="2800" dirty="0">
                <a:latin typeface="Wingdings" panose="05000000000000000000" pitchFamily="2" charset="2"/>
                <a:ea typeface="Tahoma" panose="020B0604030504040204" pitchFamily="34" charset="0"/>
                <a:cs typeface="Tahoma" panose="020B0604030504040204" pitchFamily="34" charset="0"/>
              </a:rPr>
              <a:t>o</a:t>
            </a:r>
            <a:r>
              <a:rPr lang="en-GB" sz="2800" dirty="0">
                <a:latin typeface="Tahoma" panose="020B0604030504040204" pitchFamily="34" charset="0"/>
                <a:ea typeface="Tahoma" panose="020B0604030504040204" pitchFamily="34" charset="0"/>
                <a:cs typeface="Tahoma" panose="020B0604030504040204" pitchFamily="34" charset="0"/>
              </a:rPr>
              <a:t> = </a:t>
            </a:r>
            <a:r>
              <a:rPr lang="en-GB" sz="2800" dirty="0" smtClean="0">
                <a:latin typeface="Tahoma" panose="020B0604030504040204" pitchFamily="34" charset="0"/>
                <a:ea typeface="Tahoma" panose="020B0604030504040204" pitchFamily="34" charset="0"/>
                <a:cs typeface="Tahoma" panose="020B0604030504040204" pitchFamily="34" charset="0"/>
              </a:rPr>
              <a:t>27</a:t>
            </a:r>
          </a:p>
          <a:p>
            <a:endParaRPr lang="en-GB" sz="2800" dirty="0" smtClean="0">
              <a:latin typeface="Tahoma" panose="020B0604030504040204" pitchFamily="34" charset="0"/>
              <a:ea typeface="Tahoma" panose="020B0604030504040204" pitchFamily="34" charset="0"/>
              <a:cs typeface="Tahoma" panose="020B0604030504040204" pitchFamily="34" charset="0"/>
            </a:endParaRPr>
          </a:p>
          <a:p>
            <a:r>
              <a:rPr lang="en-GB" sz="2800" dirty="0" smtClean="0">
                <a:latin typeface="Tahoma" panose="020B0604030504040204" pitchFamily="34" charset="0"/>
                <a:ea typeface="Tahoma" panose="020B0604030504040204" pitchFamily="34" charset="0"/>
                <a:cs typeface="Tahoma" panose="020B0604030504040204" pitchFamily="34" charset="0"/>
              </a:rPr>
              <a:t>34 + </a:t>
            </a:r>
            <a:r>
              <a:rPr lang="en-GB" sz="2800" dirty="0">
                <a:latin typeface="Wingdings" panose="05000000000000000000" pitchFamily="2" charset="2"/>
                <a:ea typeface="Tahoma" panose="020B0604030504040204" pitchFamily="34" charset="0"/>
                <a:cs typeface="Tahoma" panose="020B0604030504040204" pitchFamily="34" charset="0"/>
              </a:rPr>
              <a:t>o</a:t>
            </a:r>
            <a:r>
              <a:rPr lang="en-GB" sz="2800" dirty="0" smtClean="0">
                <a:latin typeface="Tahoma" panose="020B0604030504040204" pitchFamily="34" charset="0"/>
                <a:ea typeface="Tahoma" panose="020B0604030504040204" pitchFamily="34" charset="0"/>
                <a:cs typeface="Tahoma" panose="020B0604030504040204" pitchFamily="34" charset="0"/>
              </a:rPr>
              <a:t> = 44</a:t>
            </a:r>
          </a:p>
          <a:p>
            <a:r>
              <a:rPr lang="en-GB" sz="2800" dirty="0" smtClean="0">
                <a:latin typeface="Tahoma" panose="020B0604030504040204" pitchFamily="34" charset="0"/>
                <a:ea typeface="Tahoma" panose="020B0604030504040204" pitchFamily="34" charset="0"/>
                <a:cs typeface="Tahoma" panose="020B0604030504040204" pitchFamily="34" charset="0"/>
              </a:rPr>
              <a:t>34 + </a:t>
            </a:r>
            <a:r>
              <a:rPr lang="en-GB" sz="2800" dirty="0">
                <a:latin typeface="Wingdings" panose="05000000000000000000" pitchFamily="2" charset="2"/>
                <a:ea typeface="Tahoma" panose="020B0604030504040204" pitchFamily="34" charset="0"/>
                <a:cs typeface="Tahoma" panose="020B0604030504040204" pitchFamily="34" charset="0"/>
              </a:rPr>
              <a:t>o</a:t>
            </a:r>
            <a:r>
              <a:rPr lang="en-GB" sz="2800" dirty="0" smtClean="0">
                <a:latin typeface="Tahoma" panose="020B0604030504040204" pitchFamily="34" charset="0"/>
                <a:ea typeface="Tahoma" panose="020B0604030504040204" pitchFamily="34" charset="0"/>
                <a:cs typeface="Tahoma" panose="020B0604030504040204" pitchFamily="34" charset="0"/>
              </a:rPr>
              <a:t> = 43 </a:t>
            </a:r>
          </a:p>
          <a:p>
            <a:r>
              <a:rPr lang="en-GB" sz="2800" dirty="0" smtClean="0">
                <a:latin typeface="Tahoma" panose="020B0604030504040204" pitchFamily="34" charset="0"/>
                <a:ea typeface="Tahoma" panose="020B0604030504040204" pitchFamily="34" charset="0"/>
                <a:cs typeface="Tahoma" panose="020B0604030504040204" pitchFamily="34" charset="0"/>
              </a:rPr>
              <a:t>34 + </a:t>
            </a:r>
            <a:r>
              <a:rPr lang="en-GB" sz="2800" dirty="0">
                <a:latin typeface="Wingdings" panose="05000000000000000000" pitchFamily="2" charset="2"/>
                <a:ea typeface="Tahoma" panose="020B0604030504040204" pitchFamily="34" charset="0"/>
                <a:cs typeface="Tahoma" panose="020B0604030504040204" pitchFamily="34" charset="0"/>
              </a:rPr>
              <a:t>o</a:t>
            </a:r>
            <a:r>
              <a:rPr lang="en-GB" sz="2800" dirty="0" smtClean="0">
                <a:latin typeface="Tahoma" panose="020B0604030504040204" pitchFamily="34" charset="0"/>
                <a:ea typeface="Tahoma" panose="020B0604030504040204" pitchFamily="34" charset="0"/>
                <a:cs typeface="Tahoma" panose="020B0604030504040204" pitchFamily="34" charset="0"/>
              </a:rPr>
              <a:t> = 42</a:t>
            </a:r>
          </a:p>
          <a:p>
            <a:endParaRPr lang="en-GB" sz="2800" dirty="0">
              <a:latin typeface="Tahoma" panose="020B0604030504040204" pitchFamily="34" charset="0"/>
              <a:ea typeface="Tahoma" panose="020B0604030504040204" pitchFamily="34" charset="0"/>
              <a:cs typeface="Tahoma" panose="020B0604030504040204" pitchFamily="34" charset="0"/>
            </a:endParaRPr>
          </a:p>
        </p:txBody>
      </p:sp>
      <p:sp>
        <p:nvSpPr>
          <p:cNvPr id="9" name="TextBox 8"/>
          <p:cNvSpPr txBox="1"/>
          <p:nvPr/>
        </p:nvSpPr>
        <p:spPr>
          <a:xfrm>
            <a:off x="6244689" y="3318752"/>
            <a:ext cx="2736304" cy="3108543"/>
          </a:xfrm>
          <a:prstGeom prst="rect">
            <a:avLst/>
          </a:prstGeom>
          <a:solidFill>
            <a:schemeClr val="bg1"/>
          </a:solidFill>
          <a:ln>
            <a:solidFill>
              <a:schemeClr val="tx1"/>
            </a:solidFill>
          </a:ln>
        </p:spPr>
        <p:txBody>
          <a:bodyPr wrap="square" rtlCol="0">
            <a:spAutoFit/>
          </a:bodyPr>
          <a:lstStyle/>
          <a:p>
            <a:r>
              <a:rPr lang="en-GB" sz="2800" dirty="0">
                <a:latin typeface="Tahoma" panose="020B0604030504040204" pitchFamily="34" charset="0"/>
                <a:ea typeface="Tahoma" panose="020B0604030504040204" pitchFamily="34" charset="0"/>
                <a:cs typeface="Tahoma" panose="020B0604030504040204" pitchFamily="34" charset="0"/>
              </a:rPr>
              <a:t>26 + 10 = </a:t>
            </a:r>
            <a:r>
              <a:rPr lang="en-GB" sz="2800" dirty="0">
                <a:latin typeface="Wingdings" panose="05000000000000000000" pitchFamily="2" charset="2"/>
                <a:ea typeface="Tahoma" panose="020B0604030504040204" pitchFamily="34" charset="0"/>
                <a:cs typeface="Tahoma" panose="020B0604030504040204" pitchFamily="34" charset="0"/>
              </a:rPr>
              <a:t>o</a:t>
            </a:r>
            <a:r>
              <a:rPr lang="en-GB" sz="2800" dirty="0">
                <a:latin typeface="Tahoma" panose="020B0604030504040204" pitchFamily="34" charset="0"/>
                <a:ea typeface="Tahoma" panose="020B0604030504040204" pitchFamily="34" charset="0"/>
                <a:cs typeface="Tahoma" panose="020B0604030504040204" pitchFamily="34" charset="0"/>
              </a:rPr>
              <a:t> </a:t>
            </a:r>
          </a:p>
          <a:p>
            <a:r>
              <a:rPr lang="en-GB" sz="2800" dirty="0">
                <a:latin typeface="Tahoma" panose="020B0604030504040204" pitchFamily="34" charset="0"/>
                <a:ea typeface="Tahoma" panose="020B0604030504040204" pitchFamily="34" charset="0"/>
                <a:cs typeface="Tahoma" panose="020B0604030504040204" pitchFamily="34" charset="0"/>
              </a:rPr>
              <a:t>26 + </a:t>
            </a:r>
            <a:r>
              <a:rPr lang="en-GB" sz="2800" dirty="0">
                <a:latin typeface="Wingdings" panose="05000000000000000000" pitchFamily="2" charset="2"/>
                <a:ea typeface="Tahoma" panose="020B0604030504040204" pitchFamily="34" charset="0"/>
                <a:cs typeface="Tahoma" panose="020B0604030504040204" pitchFamily="34" charset="0"/>
              </a:rPr>
              <a:t>o</a:t>
            </a:r>
            <a:r>
              <a:rPr lang="en-GB" sz="2800" dirty="0">
                <a:latin typeface="Tahoma" panose="020B0604030504040204" pitchFamily="34" charset="0"/>
                <a:ea typeface="Tahoma" panose="020B0604030504040204" pitchFamily="34" charset="0"/>
                <a:cs typeface="Tahoma" panose="020B0604030504040204" pitchFamily="34" charset="0"/>
              </a:rPr>
              <a:t>  = 27</a:t>
            </a:r>
          </a:p>
          <a:p>
            <a:r>
              <a:rPr lang="en-GB" sz="2800" dirty="0">
                <a:latin typeface="Tahoma" panose="020B0604030504040204" pitchFamily="34" charset="0"/>
                <a:ea typeface="Tahoma" panose="020B0604030504040204" pitchFamily="34" charset="0"/>
                <a:cs typeface="Tahoma" panose="020B0604030504040204" pitchFamily="34" charset="0"/>
              </a:rPr>
              <a:t>26 + </a:t>
            </a:r>
            <a:r>
              <a:rPr lang="en-GB" sz="2800" dirty="0">
                <a:latin typeface="Wingdings" panose="05000000000000000000" pitchFamily="2" charset="2"/>
                <a:ea typeface="Tahoma" panose="020B0604030504040204" pitchFamily="34" charset="0"/>
                <a:cs typeface="Tahoma" panose="020B0604030504040204" pitchFamily="34" charset="0"/>
              </a:rPr>
              <a:t>o</a:t>
            </a:r>
            <a:r>
              <a:rPr lang="en-GB" sz="2800" dirty="0">
                <a:latin typeface="Tahoma" panose="020B0604030504040204" pitchFamily="34" charset="0"/>
                <a:ea typeface="Tahoma" panose="020B0604030504040204" pitchFamily="34" charset="0"/>
                <a:cs typeface="Tahoma" panose="020B0604030504040204" pitchFamily="34" charset="0"/>
              </a:rPr>
              <a:t>  = 28</a:t>
            </a:r>
          </a:p>
          <a:p>
            <a:endParaRPr lang="en-GB" sz="2800" dirty="0">
              <a:latin typeface="Tahoma" panose="020B0604030504040204" pitchFamily="34" charset="0"/>
              <a:ea typeface="Tahoma" panose="020B0604030504040204" pitchFamily="34" charset="0"/>
              <a:cs typeface="Tahoma" panose="020B0604030504040204" pitchFamily="34" charset="0"/>
            </a:endParaRPr>
          </a:p>
          <a:p>
            <a:r>
              <a:rPr lang="en-GB" sz="2800" dirty="0">
                <a:latin typeface="Tahoma" panose="020B0604030504040204" pitchFamily="34" charset="0"/>
                <a:ea typeface="Tahoma" panose="020B0604030504040204" pitchFamily="34" charset="0"/>
                <a:cs typeface="Tahoma" panose="020B0604030504040204" pitchFamily="34" charset="0"/>
              </a:rPr>
              <a:t>47 + </a:t>
            </a:r>
            <a:r>
              <a:rPr lang="en-GB" sz="2800" dirty="0">
                <a:latin typeface="Wingdings" panose="05000000000000000000" pitchFamily="2" charset="2"/>
                <a:ea typeface="Tahoma" panose="020B0604030504040204" pitchFamily="34" charset="0"/>
                <a:cs typeface="Tahoma" panose="020B0604030504040204" pitchFamily="34" charset="0"/>
              </a:rPr>
              <a:t>o</a:t>
            </a:r>
            <a:r>
              <a:rPr lang="en-GB" sz="2800" dirty="0">
                <a:latin typeface="Tahoma" panose="020B0604030504040204" pitchFamily="34" charset="0"/>
                <a:ea typeface="Tahoma" panose="020B0604030504040204" pitchFamily="34" charset="0"/>
                <a:cs typeface="Tahoma" panose="020B0604030504040204" pitchFamily="34" charset="0"/>
              </a:rPr>
              <a:t> = 57</a:t>
            </a:r>
          </a:p>
          <a:p>
            <a:r>
              <a:rPr lang="en-GB" sz="2800" dirty="0">
                <a:latin typeface="Tahoma" panose="020B0604030504040204" pitchFamily="34" charset="0"/>
                <a:ea typeface="Tahoma" panose="020B0604030504040204" pitchFamily="34" charset="0"/>
                <a:cs typeface="Tahoma" panose="020B0604030504040204" pitchFamily="34" charset="0"/>
              </a:rPr>
              <a:t>47 + </a:t>
            </a:r>
            <a:r>
              <a:rPr lang="en-GB" sz="2800" dirty="0">
                <a:latin typeface="Wingdings" panose="05000000000000000000" pitchFamily="2" charset="2"/>
                <a:ea typeface="Tahoma" panose="020B0604030504040204" pitchFamily="34" charset="0"/>
                <a:cs typeface="Tahoma" panose="020B0604030504040204" pitchFamily="34" charset="0"/>
              </a:rPr>
              <a:t>o</a:t>
            </a:r>
            <a:r>
              <a:rPr lang="en-GB" sz="2800" dirty="0">
                <a:latin typeface="Tahoma" panose="020B0604030504040204" pitchFamily="34" charset="0"/>
                <a:ea typeface="Tahoma" panose="020B0604030504040204" pitchFamily="34" charset="0"/>
                <a:cs typeface="Tahoma" panose="020B0604030504040204" pitchFamily="34" charset="0"/>
              </a:rPr>
              <a:t> = 58</a:t>
            </a:r>
          </a:p>
          <a:p>
            <a:r>
              <a:rPr lang="en-GB" sz="2800" dirty="0">
                <a:latin typeface="Tahoma" panose="020B0604030504040204" pitchFamily="34" charset="0"/>
                <a:ea typeface="Tahoma" panose="020B0604030504040204" pitchFamily="34" charset="0"/>
                <a:cs typeface="Tahoma" panose="020B0604030504040204" pitchFamily="34" charset="0"/>
              </a:rPr>
              <a:t>47 + </a:t>
            </a:r>
            <a:r>
              <a:rPr lang="en-GB" sz="2800" dirty="0">
                <a:latin typeface="Wingdings" panose="05000000000000000000" pitchFamily="2" charset="2"/>
                <a:ea typeface="Tahoma" panose="020B0604030504040204" pitchFamily="34" charset="0"/>
                <a:cs typeface="Tahoma" panose="020B0604030504040204" pitchFamily="34" charset="0"/>
              </a:rPr>
              <a:t>o</a:t>
            </a:r>
            <a:r>
              <a:rPr lang="en-GB" sz="2800" dirty="0">
                <a:latin typeface="Tahoma" panose="020B0604030504040204" pitchFamily="34" charset="0"/>
                <a:ea typeface="Tahoma" panose="020B0604030504040204" pitchFamily="34" charset="0"/>
                <a:cs typeface="Tahoma" panose="020B0604030504040204" pitchFamily="34" charset="0"/>
              </a:rPr>
              <a:t> = </a:t>
            </a:r>
            <a:r>
              <a:rPr lang="en-GB" sz="2800" dirty="0" smtClean="0">
                <a:latin typeface="Tahoma" panose="020B0604030504040204" pitchFamily="34" charset="0"/>
                <a:ea typeface="Tahoma" panose="020B0604030504040204" pitchFamily="34" charset="0"/>
                <a:cs typeface="Tahoma" panose="020B0604030504040204" pitchFamily="34" charset="0"/>
              </a:rPr>
              <a:t>59</a:t>
            </a:r>
            <a:endParaRPr lang="en-GB" sz="2800" dirty="0">
              <a:latin typeface="Tahoma" panose="020B0604030504040204" pitchFamily="34" charset="0"/>
              <a:ea typeface="Tahoma" panose="020B0604030504040204" pitchFamily="34" charset="0"/>
              <a:cs typeface="Tahoma" panose="020B0604030504040204" pitchFamily="34" charset="0"/>
            </a:endParaRPr>
          </a:p>
        </p:txBody>
      </p:sp>
      <p:sp>
        <p:nvSpPr>
          <p:cNvPr id="2" name="Title 1"/>
          <p:cNvSpPr>
            <a:spLocks noGrp="1"/>
          </p:cNvSpPr>
          <p:nvPr>
            <p:ph type="title"/>
          </p:nvPr>
        </p:nvSpPr>
        <p:spPr/>
        <p:txBody>
          <a:bodyPr/>
          <a:lstStyle/>
          <a:p>
            <a:endParaRPr lang="en-GB"/>
          </a:p>
        </p:txBody>
      </p:sp>
      <p:sp>
        <p:nvSpPr>
          <p:cNvPr id="13" name="Title 1"/>
          <p:cNvSpPr txBox="1">
            <a:spLocks/>
          </p:cNvSpPr>
          <p:nvPr/>
        </p:nvSpPr>
        <p:spPr>
          <a:xfrm>
            <a:off x="827584" y="188640"/>
            <a:ext cx="8315735" cy="77155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2800" b="1" smtClean="0">
                <a:ea typeface="Tahoma" panose="020B0604030504040204" pitchFamily="34" charset="0"/>
                <a:cs typeface="Tahoma" panose="020B0604030504040204" pitchFamily="34" charset="0"/>
              </a:rPr>
              <a:t>Designing purposeful learning for mathematics</a:t>
            </a:r>
            <a:endParaRPr lang="en-GB" sz="2800" b="1" dirty="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0322542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P spid="7" grpId="0" animBg="1"/>
      <p:bldP spid="8" grpId="0" animBg="1"/>
      <p:bldP spid="9"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1268760"/>
            <a:ext cx="8738171" cy="3351932"/>
          </a:xfrm>
        </p:spPr>
        <p:txBody>
          <a:bodyPr>
            <a:noAutofit/>
          </a:bodyPr>
          <a:lstStyle/>
          <a:p>
            <a:pPr>
              <a:buNone/>
            </a:pPr>
            <a:r>
              <a:rPr lang="en-GB" sz="2200" dirty="0" smtClean="0">
                <a:latin typeface="Tahoma" panose="020B0604030504040204" pitchFamily="34" charset="0"/>
                <a:ea typeface="Tahoma" panose="020B0604030504040204" pitchFamily="34" charset="0"/>
                <a:cs typeface="Tahoma" panose="020B0604030504040204" pitchFamily="34" charset="0"/>
              </a:rPr>
              <a:t>Consider teaching four units over the year, repeated with progression, within these themes:</a:t>
            </a:r>
          </a:p>
          <a:p>
            <a:r>
              <a:rPr lang="en-GB" sz="2200" dirty="0" smtClean="0">
                <a:latin typeface="Tahoma" panose="020B0604030504040204" pitchFamily="34" charset="0"/>
                <a:ea typeface="Tahoma" panose="020B0604030504040204" pitchFamily="34" charset="0"/>
                <a:cs typeface="Tahoma" panose="020B0604030504040204" pitchFamily="34" charset="0"/>
              </a:rPr>
              <a:t>Number sense</a:t>
            </a:r>
          </a:p>
          <a:p>
            <a:r>
              <a:rPr lang="en-GB" sz="2200" dirty="0" smtClean="0">
                <a:latin typeface="Tahoma" panose="020B0604030504040204" pitchFamily="34" charset="0"/>
                <a:ea typeface="Tahoma" panose="020B0604030504040204" pitchFamily="34" charset="0"/>
                <a:cs typeface="Tahoma" panose="020B0604030504040204" pitchFamily="34" charset="0"/>
              </a:rPr>
              <a:t>Additive reasoning</a:t>
            </a:r>
          </a:p>
          <a:p>
            <a:r>
              <a:rPr lang="en-GB" sz="2200" dirty="0" smtClean="0">
                <a:latin typeface="Tahoma" panose="020B0604030504040204" pitchFamily="34" charset="0"/>
                <a:ea typeface="Tahoma" panose="020B0604030504040204" pitchFamily="34" charset="0"/>
                <a:cs typeface="Tahoma" panose="020B0604030504040204" pitchFamily="34" charset="0"/>
              </a:rPr>
              <a:t>Multiplicative reasoning</a:t>
            </a:r>
          </a:p>
          <a:p>
            <a:r>
              <a:rPr lang="en-GB" sz="2200" dirty="0" smtClean="0">
                <a:latin typeface="Tahoma" panose="020B0604030504040204" pitchFamily="34" charset="0"/>
                <a:ea typeface="Tahoma" panose="020B0604030504040204" pitchFamily="34" charset="0"/>
                <a:cs typeface="Tahoma" panose="020B0604030504040204" pitchFamily="34" charset="0"/>
              </a:rPr>
              <a:t>Geometric reasoning</a:t>
            </a:r>
          </a:p>
          <a:p>
            <a:pPr>
              <a:buNone/>
            </a:pPr>
            <a:endParaRPr lang="en-GB" sz="2200" dirty="0" smtClean="0">
              <a:latin typeface="Tahoma" panose="020B0604030504040204" pitchFamily="34" charset="0"/>
              <a:ea typeface="Tahoma" panose="020B0604030504040204" pitchFamily="34" charset="0"/>
              <a:cs typeface="Tahoma" panose="020B0604030504040204" pitchFamily="34" charset="0"/>
            </a:endParaRPr>
          </a:p>
          <a:p>
            <a:pPr>
              <a:buNone/>
            </a:pPr>
            <a:r>
              <a:rPr lang="en-GB" sz="2200" dirty="0" smtClean="0">
                <a:latin typeface="Tahoma" panose="020B0604030504040204" pitchFamily="34" charset="0"/>
                <a:ea typeface="Tahoma" panose="020B0604030504040204" pitchFamily="34" charset="0"/>
                <a:cs typeface="Tahoma" panose="020B0604030504040204" pitchFamily="34" charset="0"/>
              </a:rPr>
              <a:t>Teach these as fundamentals and add the real life applications of measures and statistics. This will enable practical activities in, for example, money, time, length, mass to be carried out within the four operations and everything else to do with number.</a:t>
            </a:r>
            <a:endParaRPr lang="en-GB" sz="2200" dirty="0">
              <a:latin typeface="Tahoma" panose="020B0604030504040204" pitchFamily="34" charset="0"/>
              <a:ea typeface="Tahoma" panose="020B0604030504040204" pitchFamily="34" charset="0"/>
              <a:cs typeface="Tahoma" panose="020B0604030504040204" pitchFamily="34" charset="0"/>
            </a:endParaRPr>
          </a:p>
        </p:txBody>
      </p:sp>
      <p:sp>
        <p:nvSpPr>
          <p:cNvPr id="5" name="Title 1"/>
          <p:cNvSpPr txBox="1">
            <a:spLocks/>
          </p:cNvSpPr>
          <p:nvPr/>
        </p:nvSpPr>
        <p:spPr>
          <a:xfrm>
            <a:off x="827584" y="188640"/>
            <a:ext cx="8315735" cy="77155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2800" b="1" dirty="0" smtClean="0">
                <a:ea typeface="Tahoma" panose="020B0604030504040204" pitchFamily="34" charset="0"/>
                <a:cs typeface="Tahoma" panose="020B0604030504040204" pitchFamily="34" charset="0"/>
              </a:rPr>
              <a:t>Designing purposeful learning for mathematics</a:t>
            </a:r>
            <a:endParaRPr lang="en-GB" sz="2800" b="1" dirty="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308096951"/>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1412776"/>
            <a:ext cx="8712968" cy="3495948"/>
          </a:xfrm>
        </p:spPr>
        <p:txBody>
          <a:bodyPr>
            <a:noAutofit/>
          </a:bodyPr>
          <a:lstStyle/>
          <a:p>
            <a:r>
              <a:rPr lang="en-GB" sz="2200" dirty="0">
                <a:latin typeface="Tahoma" panose="020B0604030504040204" pitchFamily="34" charset="0"/>
                <a:ea typeface="Tahoma" panose="020B0604030504040204" pitchFamily="34" charset="0"/>
                <a:cs typeface="Tahoma" panose="020B0604030504040204" pitchFamily="34" charset="0"/>
              </a:rPr>
              <a:t>Distinguish between a ‘purpose’ and a ‘learning objective’</a:t>
            </a:r>
          </a:p>
          <a:p>
            <a:r>
              <a:rPr lang="en-GB" sz="2200" dirty="0">
                <a:latin typeface="Tahoma" panose="020B0604030504040204" pitchFamily="34" charset="0"/>
                <a:ea typeface="Tahoma" panose="020B0604030504040204" pitchFamily="34" charset="0"/>
                <a:cs typeface="Tahoma" panose="020B0604030504040204" pitchFamily="34" charset="0"/>
              </a:rPr>
              <a:t>An awareness of purpose is crucial when designing and facilitating opportunities for learning mathematics.</a:t>
            </a:r>
          </a:p>
          <a:p>
            <a:r>
              <a:rPr lang="en-GB" sz="2200" dirty="0">
                <a:latin typeface="Tahoma" panose="020B0604030504040204" pitchFamily="34" charset="0"/>
                <a:ea typeface="Tahoma" panose="020B0604030504040204" pitchFamily="34" charset="0"/>
                <a:cs typeface="Tahoma" panose="020B0604030504040204" pitchFamily="34" charset="0"/>
              </a:rPr>
              <a:t>Do you set a learning objective for one lesson and share it with the children at the beginning?</a:t>
            </a:r>
          </a:p>
          <a:p>
            <a:r>
              <a:rPr lang="en-GB" sz="2200" dirty="0">
                <a:latin typeface="Tahoma" panose="020B0604030504040204" pitchFamily="34" charset="0"/>
                <a:ea typeface="Tahoma" panose="020B0604030504040204" pitchFamily="34" charset="0"/>
                <a:cs typeface="Tahoma" panose="020B0604030504040204" pitchFamily="34" charset="0"/>
              </a:rPr>
              <a:t>Try sharing a long term vision in which learning objectives over a series of lessons can be shared.</a:t>
            </a:r>
          </a:p>
          <a:p>
            <a:r>
              <a:rPr lang="en-GB" sz="2200" dirty="0">
                <a:latin typeface="Tahoma" panose="020B0604030504040204" pitchFamily="34" charset="0"/>
                <a:ea typeface="Tahoma" panose="020B0604030504040204" pitchFamily="34" charset="0"/>
                <a:cs typeface="Tahoma" panose="020B0604030504040204" pitchFamily="34" charset="0"/>
              </a:rPr>
              <a:t>Allocating short term learning objectives a lesson at a time can often lack coherence in the long or medium term plan. They also reduce the opportunity to discover!</a:t>
            </a:r>
          </a:p>
        </p:txBody>
      </p:sp>
      <p:sp>
        <p:nvSpPr>
          <p:cNvPr id="5" name="Title 1"/>
          <p:cNvSpPr txBox="1">
            <a:spLocks/>
          </p:cNvSpPr>
          <p:nvPr/>
        </p:nvSpPr>
        <p:spPr>
          <a:xfrm>
            <a:off x="827584" y="188640"/>
            <a:ext cx="8315735" cy="77155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2800" b="1" dirty="0" smtClean="0">
                <a:ea typeface="Tahoma" panose="020B0604030504040204" pitchFamily="34" charset="0"/>
                <a:cs typeface="Tahoma" panose="020B0604030504040204" pitchFamily="34" charset="0"/>
              </a:rPr>
              <a:t>Designing purposeful learning for mathematics</a:t>
            </a:r>
            <a:endParaRPr lang="en-GB" sz="2800" b="1" dirty="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043066543"/>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Content Placeholder 2"/>
          <p:cNvSpPr>
            <a:spLocks noGrp="1"/>
          </p:cNvSpPr>
          <p:nvPr>
            <p:ph idx="1"/>
          </p:nvPr>
        </p:nvSpPr>
        <p:spPr>
          <a:xfrm>
            <a:off x="637213" y="476672"/>
            <a:ext cx="8497887" cy="6264696"/>
          </a:xfrm>
        </p:spPr>
        <p:txBody>
          <a:bodyPr>
            <a:normAutofit/>
          </a:bodyPr>
          <a:lstStyle/>
          <a:p>
            <a:pPr marL="0" indent="0">
              <a:buNone/>
            </a:pPr>
            <a:r>
              <a:rPr lang="en-GB" sz="2200" dirty="0" smtClean="0">
                <a:ea typeface="ＭＳ Ｐゴシック" pitchFamily="-84" charset="-128"/>
              </a:rPr>
              <a:t>A few quotes from Ofsted report 2011: Good Practice in Primary Mathematics</a:t>
            </a:r>
          </a:p>
          <a:p>
            <a:pPr>
              <a:buFont typeface="Arial" pitchFamily="34" charset="0"/>
              <a:buChar char="•"/>
            </a:pPr>
            <a:r>
              <a:rPr lang="en-GB" sz="2200" dirty="0" smtClean="0">
                <a:ea typeface="ＭＳ Ｐゴシック" pitchFamily="-84" charset="-128"/>
              </a:rPr>
              <a:t>Practical, hands-on experiences of using, comparing and calculating with numbers and quantities </a:t>
            </a:r>
          </a:p>
          <a:p>
            <a:pPr>
              <a:buFont typeface="Arial" pitchFamily="34" charset="0"/>
              <a:buChar char="•"/>
            </a:pPr>
            <a:r>
              <a:rPr lang="en-GB" sz="2200" dirty="0" smtClean="0">
                <a:ea typeface="ＭＳ Ｐゴシック" pitchFamily="-84" charset="-128"/>
              </a:rPr>
              <a:t>Understanding of place value, fluency in mental methods, and good recall of number facts </a:t>
            </a:r>
          </a:p>
          <a:p>
            <a:pPr>
              <a:buFont typeface="Arial" pitchFamily="34" charset="0"/>
              <a:buChar char="•"/>
            </a:pPr>
            <a:r>
              <a:rPr lang="en-GB" sz="2200" dirty="0" smtClean="0">
                <a:ea typeface="ＭＳ Ｐゴシック" pitchFamily="-84" charset="-128"/>
              </a:rPr>
              <a:t>Subtraction is generally introduced alongside its inverse operation, addition, and division alongside its inverse, multiplication</a:t>
            </a:r>
          </a:p>
          <a:p>
            <a:pPr>
              <a:buFont typeface="Arial" pitchFamily="34" charset="0"/>
              <a:buChar char="•"/>
            </a:pPr>
            <a:r>
              <a:rPr lang="en-GB" sz="2200" dirty="0" smtClean="0">
                <a:ea typeface="ＭＳ Ｐゴシック" pitchFamily="-84" charset="-128"/>
              </a:rPr>
              <a:t>High-quality teaching secures pupils</a:t>
            </a:r>
            <a:r>
              <a:rPr lang="ja-JP" altLang="en-GB" sz="2200" dirty="0" smtClean="0">
                <a:ea typeface="ＭＳ Ｐゴシック" pitchFamily="-84" charset="-128"/>
              </a:rPr>
              <a:t>’</a:t>
            </a:r>
            <a:r>
              <a:rPr lang="en-GB" altLang="ja-JP" sz="2200" dirty="0" smtClean="0">
                <a:ea typeface="ＭＳ Ｐゴシック" pitchFamily="-84" charset="-128"/>
              </a:rPr>
              <a:t> understanding of structure and relationships in number</a:t>
            </a:r>
          </a:p>
          <a:p>
            <a:r>
              <a:rPr lang="en-GB" sz="2200" dirty="0" smtClean="0">
                <a:ea typeface="ＭＳ Ｐゴシック" pitchFamily="-84" charset="-128"/>
              </a:rPr>
              <a:t>Calculation </a:t>
            </a:r>
            <a:r>
              <a:rPr lang="en-GB" sz="2200" dirty="0">
                <a:ea typeface="ＭＳ Ｐゴシック" pitchFamily="-84" charset="-128"/>
              </a:rPr>
              <a:t>are strengthened through solving a wide range of problems.</a:t>
            </a:r>
          </a:p>
          <a:p>
            <a:r>
              <a:rPr lang="en-GB" sz="2200" dirty="0" smtClean="0">
                <a:ea typeface="ＭＳ Ｐゴシック" pitchFamily="-84" charset="-128"/>
              </a:rPr>
              <a:t>Importance </a:t>
            </a:r>
            <a:r>
              <a:rPr lang="en-GB" sz="2200" dirty="0">
                <a:ea typeface="ＭＳ Ｐゴシック" pitchFamily="-84" charset="-128"/>
              </a:rPr>
              <a:t>of moving towards more efficient methods</a:t>
            </a:r>
          </a:p>
          <a:p>
            <a:r>
              <a:rPr lang="en-GB" sz="2200" dirty="0" smtClean="0">
                <a:ea typeface="ＭＳ Ｐゴシック" pitchFamily="-84" charset="-128"/>
              </a:rPr>
              <a:t>Importance </a:t>
            </a:r>
            <a:r>
              <a:rPr lang="en-GB" sz="2200" dirty="0">
                <a:ea typeface="ＭＳ Ｐゴシック" pitchFamily="-84" charset="-128"/>
              </a:rPr>
              <a:t>of good subject knowledge and subject-specific teaching skills and seek to enhance these aspects of subject expertise.</a:t>
            </a:r>
          </a:p>
          <a:p>
            <a:pPr>
              <a:buFont typeface="Arial" pitchFamily="34" charset="0"/>
              <a:buChar char="•"/>
            </a:pPr>
            <a:endParaRPr lang="en-GB" sz="2200" dirty="0" smtClean="0">
              <a:ea typeface="ＭＳ Ｐゴシック" pitchFamily="-84" charset="-128"/>
            </a:endParaRPr>
          </a:p>
        </p:txBody>
      </p:sp>
      <p:sp>
        <p:nvSpPr>
          <p:cNvPr id="43012" name="Slide Number Placeholder 3"/>
          <p:cNvSpPr>
            <a:spLocks noGrp="1"/>
          </p:cNvSpPr>
          <p:nvPr>
            <p:ph type="sldNum" sz="quarter" idx="12"/>
          </p:nvPr>
        </p:nvSpPr>
        <p:spPr>
          <a:noFill/>
        </p:spPr>
        <p:txBody>
          <a:bodyPr/>
          <a:lstStyle/>
          <a:p>
            <a:fld id="{682375A9-3A1B-44DC-A9E3-9D3EA550183B}" type="slidenum">
              <a:rPr lang="en-GB"/>
              <a:pPr/>
              <a:t>25</a:t>
            </a:fld>
            <a:endParaRPr lang="en-GB"/>
          </a:p>
        </p:txBody>
      </p:sp>
    </p:spTree>
    <p:extLst>
      <p:ext uri="{BB962C8B-B14F-4D97-AF65-F5344CB8AC3E}">
        <p14:creationId xmlns:p14="http://schemas.microsoft.com/office/powerpoint/2010/main" val="168542481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76200"/>
            <a:ext cx="7924800" cy="1143000"/>
          </a:xfrm>
        </p:spPr>
        <p:txBody>
          <a:bodyPr>
            <a:normAutofit/>
          </a:bodyPr>
          <a:lstStyle/>
          <a:p>
            <a:r>
              <a:rPr lang="en-GB" sz="3000" b="1" dirty="0"/>
              <a:t>Raising the B</a:t>
            </a:r>
            <a:r>
              <a:rPr lang="en-GB" sz="3000" b="1" dirty="0" smtClean="0"/>
              <a:t>ar, </a:t>
            </a:r>
            <a:r>
              <a:rPr lang="en-GB" sz="3000" b="1" dirty="0"/>
              <a:t>ACME </a:t>
            </a:r>
            <a:r>
              <a:rPr lang="en-GB" sz="3000" b="1" dirty="0" smtClean="0"/>
              <a:t>2012</a:t>
            </a:r>
            <a:endParaRPr lang="en-GB" sz="3000" b="1" dirty="0"/>
          </a:p>
        </p:txBody>
      </p:sp>
      <p:sp>
        <p:nvSpPr>
          <p:cNvPr id="3" name="Content Placeholder 2"/>
          <p:cNvSpPr>
            <a:spLocks noGrp="1"/>
          </p:cNvSpPr>
          <p:nvPr>
            <p:ph idx="1"/>
          </p:nvPr>
        </p:nvSpPr>
        <p:spPr>
          <a:xfrm>
            <a:off x="762000" y="980728"/>
            <a:ext cx="7921625" cy="3582987"/>
          </a:xfrm>
        </p:spPr>
        <p:txBody>
          <a:bodyPr>
            <a:noAutofit/>
          </a:bodyPr>
          <a:lstStyle/>
          <a:p>
            <a:pPr marL="0" indent="0">
              <a:buNone/>
            </a:pPr>
            <a:r>
              <a:rPr lang="en-GB" sz="2400" dirty="0" smtClean="0">
                <a:ea typeface="ＭＳ Ｐゴシック" pitchFamily="-84" charset="-128"/>
              </a:rPr>
              <a:t>At </a:t>
            </a:r>
            <a:r>
              <a:rPr lang="en-GB" sz="2400" dirty="0">
                <a:ea typeface="ＭＳ Ｐゴシック" pitchFamily="-84" charset="-128"/>
              </a:rPr>
              <a:t>present, England is significantly underachieving in terms of developing able mathematicians, and this situation is now critical. It is necessary to increase systematically the number of young mathematicians with a robust and deep grasp of the range of mathematical ways of thinking and working. Students should have an engaging and challenging experience of school mathematics that will encourage many more to pursue mathematically-intensive courses at university</a:t>
            </a:r>
            <a:r>
              <a:rPr lang="en-GB" sz="2400" dirty="0" smtClean="0">
                <a:ea typeface="ＭＳ Ｐゴシック" pitchFamily="-84" charset="-128"/>
              </a:rPr>
              <a:t>.</a:t>
            </a:r>
          </a:p>
          <a:p>
            <a:pPr marL="0" indent="0">
              <a:buNone/>
            </a:pPr>
            <a:endParaRPr lang="en-GB" sz="2400" dirty="0">
              <a:ea typeface="ＭＳ Ｐゴシック" pitchFamily="-84" charset="-128"/>
            </a:endParaRPr>
          </a:p>
          <a:p>
            <a:pPr marL="0" indent="0">
              <a:buNone/>
            </a:pPr>
            <a:r>
              <a:rPr lang="en-GB" sz="2400" dirty="0">
                <a:ea typeface="ＭＳ Ｐゴシック" pitchFamily="-84" charset="-128"/>
              </a:rPr>
              <a:t>Potential heavy users of mathematics should experience a deep, rich, rigorous and challenging mathematics education, rather than being accelerated through the school curriculum.</a:t>
            </a:r>
          </a:p>
          <a:p>
            <a:pPr marL="0" indent="0">
              <a:buNone/>
            </a:pPr>
            <a:endParaRPr lang="en-GB" sz="2400" dirty="0"/>
          </a:p>
          <a:p>
            <a:pPr marL="0" indent="0">
              <a:buNone/>
            </a:pPr>
            <a:endParaRPr lang="en-GB" sz="2400" dirty="0"/>
          </a:p>
        </p:txBody>
      </p:sp>
    </p:spTree>
    <p:extLst>
      <p:ext uri="{BB962C8B-B14F-4D97-AF65-F5344CB8AC3E}">
        <p14:creationId xmlns:p14="http://schemas.microsoft.com/office/powerpoint/2010/main" val="2700271406"/>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5217443"/>
          </a:xfrm>
        </p:spPr>
        <p:txBody>
          <a:bodyPr>
            <a:noAutofit/>
          </a:bodyPr>
          <a:lstStyle/>
          <a:p>
            <a:pPr marL="0" indent="0">
              <a:buNone/>
            </a:pPr>
            <a:r>
              <a:rPr lang="en-GB" sz="2400" dirty="0">
                <a:ea typeface="ＭＳ Ｐゴシック" pitchFamily="-84" charset="-128"/>
              </a:rPr>
              <a:t>It is not unusual for those groups or individuals identified as able mathematicians to be allowed or encouraged to progress through the curriculum at a faster pace. Such acceleration in mathematics is often counterproductive. Acceleration encourages only a shallow mastery of the subject, and so promotes procedural learning at the expense of deep understanding. This shallow acquaintance can also lead to learners feeling </a:t>
            </a:r>
            <a:r>
              <a:rPr lang="en-GB" sz="2400" dirty="0" smtClean="0">
                <a:ea typeface="ＭＳ Ｐゴシック" pitchFamily="-84" charset="-128"/>
              </a:rPr>
              <a:t>insecure </a:t>
            </a:r>
            <a:r>
              <a:rPr lang="en-GB" sz="2400" dirty="0">
                <a:ea typeface="ＭＳ Ｐゴシック" pitchFamily="-84" charset="-128"/>
              </a:rPr>
              <a:t>and fails to adequately promote a commitment to the subject in students. This approach therefore often leads to apparent success without students developing the depth and tenacity that is needed for long-term </a:t>
            </a:r>
            <a:r>
              <a:rPr lang="en-GB" sz="2400" dirty="0" smtClean="0">
                <a:ea typeface="ＭＳ Ｐゴシック" pitchFamily="-84" charset="-128"/>
              </a:rPr>
              <a:t>progression. </a:t>
            </a:r>
            <a:r>
              <a:rPr lang="en-GB" sz="2400" dirty="0">
                <a:ea typeface="ＭＳ Ｐゴシック" pitchFamily="-84" charset="-128"/>
              </a:rPr>
              <a:t>In addition, the use of acceleration is in stark contrast to the successful practice in many of the world’s mathematically most highly performing jurisdictions</a:t>
            </a:r>
            <a:r>
              <a:rPr lang="en-GB" sz="2400" dirty="0"/>
              <a:t>.</a:t>
            </a:r>
          </a:p>
          <a:p>
            <a:pPr marL="0" indent="0">
              <a:buNone/>
            </a:pPr>
            <a:endParaRPr lang="en-GB" sz="2400" dirty="0"/>
          </a:p>
        </p:txBody>
      </p:sp>
    </p:spTree>
    <p:extLst>
      <p:ext uri="{BB962C8B-B14F-4D97-AF65-F5344CB8AC3E}">
        <p14:creationId xmlns:p14="http://schemas.microsoft.com/office/powerpoint/2010/main" val="1667229796"/>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000" b="1" dirty="0"/>
              <a:t>Ofsted inspections – clarification for</a:t>
            </a:r>
            <a:br>
              <a:rPr lang="en-GB" sz="3000" b="1" dirty="0"/>
            </a:br>
            <a:r>
              <a:rPr lang="en-GB" sz="3000" b="1" dirty="0"/>
              <a:t>schools</a:t>
            </a:r>
          </a:p>
        </p:txBody>
      </p:sp>
      <p:sp>
        <p:nvSpPr>
          <p:cNvPr id="3" name="Content Placeholder 2"/>
          <p:cNvSpPr>
            <a:spLocks noGrp="1"/>
          </p:cNvSpPr>
          <p:nvPr>
            <p:ph idx="1"/>
          </p:nvPr>
        </p:nvSpPr>
        <p:spPr>
          <a:xfrm>
            <a:off x="457200" y="1639341"/>
            <a:ext cx="8229600" cy="4525963"/>
          </a:xfrm>
        </p:spPr>
        <p:txBody>
          <a:bodyPr>
            <a:normAutofit/>
          </a:bodyPr>
          <a:lstStyle/>
          <a:p>
            <a:pPr marL="0" indent="0">
              <a:buNone/>
            </a:pPr>
            <a:r>
              <a:rPr lang="en-GB" sz="2400" b="1" dirty="0"/>
              <a:t>Pupils’ work</a:t>
            </a:r>
          </a:p>
          <a:p>
            <a:r>
              <a:rPr lang="en-GB" sz="2400" dirty="0" smtClean="0"/>
              <a:t>Ofsted </a:t>
            </a:r>
            <a:r>
              <a:rPr lang="en-GB" sz="2400" dirty="0"/>
              <a:t>does not expect to see a particular frequency or quantity of work </a:t>
            </a:r>
            <a:r>
              <a:rPr lang="en-GB" sz="2400" dirty="0" smtClean="0"/>
              <a:t>in pupils</a:t>
            </a:r>
            <a:r>
              <a:rPr lang="en-GB" sz="2400" dirty="0"/>
              <a:t>’ books or folders. Ofsted recognises that the amount of work in </a:t>
            </a:r>
            <a:r>
              <a:rPr lang="en-GB" sz="2400" dirty="0" smtClean="0"/>
              <a:t>books will </a:t>
            </a:r>
            <a:r>
              <a:rPr lang="en-GB" sz="2400" dirty="0"/>
              <a:t>often depend on the age and ability of the pupils.</a:t>
            </a:r>
          </a:p>
          <a:p>
            <a:r>
              <a:rPr lang="en-GB" sz="2400" dirty="0" smtClean="0"/>
              <a:t>Ofsted </a:t>
            </a:r>
            <a:r>
              <a:rPr lang="en-GB" sz="2400" dirty="0"/>
              <a:t>does not expect to see unnecessary or extensive written </a:t>
            </a:r>
            <a:r>
              <a:rPr lang="en-GB" sz="2400" dirty="0" smtClean="0"/>
              <a:t>dialogue between </a:t>
            </a:r>
            <a:r>
              <a:rPr lang="en-GB" sz="2400" dirty="0"/>
              <a:t>teachers and pupils in exercise books and folders. </a:t>
            </a:r>
            <a:r>
              <a:rPr lang="en-GB" sz="2400" dirty="0" smtClean="0"/>
              <a:t>Ofsted recognises </a:t>
            </a:r>
            <a:r>
              <a:rPr lang="en-GB" sz="2400" dirty="0"/>
              <a:t>the importance of different forms of feedback and inspectors </a:t>
            </a:r>
            <a:r>
              <a:rPr lang="en-GB" sz="2400" dirty="0" smtClean="0"/>
              <a:t>will look </a:t>
            </a:r>
            <a:r>
              <a:rPr lang="en-GB" sz="2400" dirty="0"/>
              <a:t>at how these are used to promote learning.</a:t>
            </a:r>
          </a:p>
          <a:p>
            <a:endParaRPr lang="en-GB" dirty="0"/>
          </a:p>
        </p:txBody>
      </p:sp>
    </p:spTree>
    <p:extLst>
      <p:ext uri="{BB962C8B-B14F-4D97-AF65-F5344CB8AC3E}">
        <p14:creationId xmlns:p14="http://schemas.microsoft.com/office/powerpoint/2010/main" val="1156180367"/>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260648"/>
            <a:ext cx="8712968" cy="6048671"/>
          </a:xfrm>
        </p:spPr>
        <p:txBody>
          <a:bodyPr>
            <a:noAutofit/>
          </a:bodyPr>
          <a:lstStyle/>
          <a:p>
            <a:r>
              <a:rPr lang="en-GB" sz="2250" dirty="0"/>
              <a:t>Mathematics is an interconnected subject in which pupils need to be able to move fluently between representations of mathematical ideas. The programmes of study are, by necessity, organised into apparently distinct domains, but pupils should make rich connections across mathematical ideas to develop fluency, mathematical reasoning and competence in solving increasingly sophisticated problems. They should also apply their mathematical knowledge to science and other subjects</a:t>
            </a:r>
            <a:r>
              <a:rPr lang="en-GB" sz="2250" dirty="0" smtClean="0"/>
              <a:t>.</a:t>
            </a:r>
          </a:p>
          <a:p>
            <a:pPr marL="0" indent="0">
              <a:buNone/>
            </a:pPr>
            <a:endParaRPr lang="en-GB" sz="2250" dirty="0"/>
          </a:p>
          <a:p>
            <a:r>
              <a:rPr lang="en-GB" sz="2250" dirty="0" smtClean="0"/>
              <a:t>The </a:t>
            </a:r>
            <a:r>
              <a:rPr lang="en-GB" sz="2250" dirty="0"/>
              <a:t>expectation is that the majority of pupils will move through the programmes of study at broadly the same pace. However, decisions about when to progress should always be based on the security of pupils’ understanding and their readiness to progress to the next stage. Pupils who grasp concepts rapidly should be challenged through being offered rich and sophisticated problems before any acceleration through new content. Those who are not sufficiently fluent with earlier material should consolidate their understanding, including through additional practice, before moving on</a:t>
            </a:r>
            <a:r>
              <a:rPr lang="en-GB" sz="2250" dirty="0" smtClean="0"/>
              <a:t>.</a:t>
            </a:r>
            <a:endParaRPr lang="en-GB" sz="2250" dirty="0"/>
          </a:p>
        </p:txBody>
      </p:sp>
    </p:spTree>
    <p:extLst>
      <p:ext uri="{BB962C8B-B14F-4D97-AF65-F5344CB8AC3E}">
        <p14:creationId xmlns:p14="http://schemas.microsoft.com/office/powerpoint/2010/main" val="3266894966"/>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116632"/>
            <a:ext cx="7514035" cy="720090"/>
          </a:xfrm>
        </p:spPr>
        <p:txBody>
          <a:bodyPr>
            <a:normAutofit/>
          </a:bodyPr>
          <a:lstStyle/>
          <a:p>
            <a:r>
              <a:rPr lang="en-GB" sz="2800" b="1" dirty="0">
                <a:ea typeface="Tahoma" panose="020B0604030504040204" pitchFamily="34" charset="0"/>
                <a:cs typeface="Tahoma" panose="020B0604030504040204" pitchFamily="34" charset="0"/>
              </a:rPr>
              <a:t>What is mastery?</a:t>
            </a:r>
          </a:p>
        </p:txBody>
      </p:sp>
      <p:sp>
        <p:nvSpPr>
          <p:cNvPr id="4" name="Rectangle 2"/>
          <p:cNvSpPr>
            <a:spLocks noChangeArrowheads="1"/>
          </p:cNvSpPr>
          <p:nvPr/>
        </p:nvSpPr>
        <p:spPr bwMode="auto">
          <a:xfrm>
            <a:off x="683568" y="980728"/>
            <a:ext cx="8064896"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2400" b="0" i="0" u="none" strike="noStrike" cap="none" normalizeH="0" baseline="0" dirty="0" smtClean="0">
                <a:ln>
                  <a:noFill/>
                </a:ln>
                <a:solidFill>
                  <a:schemeClr val="tx1"/>
                </a:solidFill>
                <a:effectLst/>
                <a:latin typeface="+mj-lt"/>
                <a:ea typeface="Tahoma" panose="020B0604030504040204" pitchFamily="34" charset="0"/>
                <a:cs typeface="Tahoma" panose="020B0604030504040204" pitchFamily="34" charset="0"/>
              </a:rPr>
              <a:t>If you drive a car, imagine the process you went through…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2400" b="0" i="0" u="none" strike="noStrike" cap="none" normalizeH="0" baseline="0" dirty="0" smtClean="0">
              <a:ln>
                <a:noFill/>
              </a:ln>
              <a:solidFill>
                <a:schemeClr val="tx1"/>
              </a:solidFill>
              <a:effectLst/>
              <a:latin typeface="+mj-lt"/>
              <a:ea typeface="Tahoma" panose="020B0604030504040204" pitchFamily="34" charset="0"/>
              <a:cs typeface="Tahoma" panose="020B0604030504040204" pitchFamily="34" charset="0"/>
            </a:endParaRPr>
          </a:p>
        </p:txBody>
      </p:sp>
      <p:pic>
        <p:nvPicPr>
          <p:cNvPr id="1025" name="Picture 13" descr="http://www.luxurialondon.co.uk/wp-content/uploads/2014/05/Cartoon-Car.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076056" y="1554696"/>
            <a:ext cx="666750" cy="55245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p:cNvSpPr>
            <a:spLocks noChangeArrowheads="1"/>
          </p:cNvSpPr>
          <p:nvPr/>
        </p:nvSpPr>
        <p:spPr bwMode="auto">
          <a:xfrm>
            <a:off x="362007" y="2302133"/>
            <a:ext cx="8640960" cy="2800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GB" altLang="en-US" sz="2200" b="0" i="0" u="none" strike="noStrike" cap="none" normalizeH="0" baseline="0" dirty="0" smtClean="0">
                <a:ln>
                  <a:noFill/>
                </a:ln>
                <a:solidFill>
                  <a:schemeClr val="tx1"/>
                </a:solidFill>
                <a:effectLst/>
                <a:latin typeface="+mj-lt"/>
                <a:ea typeface="Tahoma" panose="020B0604030504040204" pitchFamily="34" charset="0"/>
                <a:cs typeface="Tahoma" panose="020B0604030504040204" pitchFamily="34" charset="0"/>
              </a:rPr>
              <a:t>  The very first drive, lacking the knowledge of what to do to get moving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GB" altLang="en-US" sz="2200" b="0" i="0" u="none" strike="noStrike" cap="none" normalizeH="0" baseline="0" dirty="0" smtClean="0">
                <a:ln>
                  <a:noFill/>
                </a:ln>
                <a:solidFill>
                  <a:schemeClr val="tx1"/>
                </a:solidFill>
                <a:effectLst/>
                <a:latin typeface="+mj-lt"/>
                <a:ea typeface="Tahoma" panose="020B0604030504040204" pitchFamily="34" charset="0"/>
                <a:cs typeface="Tahoma" panose="020B0604030504040204" pitchFamily="34" charset="0"/>
              </a:rPr>
              <a:t>  The practice, gaining confidence that you are able to drive</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GB" altLang="en-US" sz="2200" b="0" i="0" u="none" strike="noStrike" cap="none" normalizeH="0" baseline="0" dirty="0" smtClean="0">
                <a:ln>
                  <a:noFill/>
                </a:ln>
                <a:solidFill>
                  <a:schemeClr val="tx1"/>
                </a:solidFill>
                <a:effectLst/>
                <a:latin typeface="+mj-lt"/>
                <a:ea typeface="Tahoma" panose="020B0604030504040204" pitchFamily="34" charset="0"/>
                <a:cs typeface="Tahoma" panose="020B0604030504040204" pitchFamily="34" charset="0"/>
              </a:rPr>
              <a:t>  The driving test, fairly competent but maybe not fully confident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GB" altLang="en-US" sz="2200" b="0" i="0" u="none" strike="noStrike" cap="none" normalizeH="0" baseline="0" dirty="0" smtClean="0">
                <a:ln>
                  <a:noFill/>
                </a:ln>
                <a:solidFill>
                  <a:schemeClr val="tx1"/>
                </a:solidFill>
                <a:effectLst/>
                <a:latin typeface="+mj-lt"/>
                <a:ea typeface="Tahoma" panose="020B0604030504040204" pitchFamily="34" charset="0"/>
                <a:cs typeface="Tahoma" panose="020B0604030504040204" pitchFamily="34" charset="0"/>
              </a:rPr>
              <a:t>  A few years on, it’s automatic, you don’t have to think about how to change gears or use the brake</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GB" altLang="en-US" sz="2200" b="0" i="0" u="none" strike="noStrike" cap="none" normalizeH="0" baseline="0" dirty="0" smtClean="0">
                <a:ln>
                  <a:noFill/>
                </a:ln>
                <a:solidFill>
                  <a:schemeClr val="tx1"/>
                </a:solidFill>
                <a:effectLst/>
                <a:latin typeface="+mj-lt"/>
                <a:ea typeface="Tahoma" panose="020B0604030504040204" pitchFamily="34" charset="0"/>
                <a:cs typeface="Tahoma" panose="020B0604030504040204" pitchFamily="34" charset="0"/>
              </a:rPr>
              <a:t>  Later still, you could teach someone else how to drive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2200" b="0" i="0" u="none" strike="noStrike" cap="none" normalizeH="0" baseline="0" dirty="0" smtClean="0">
              <a:ln>
                <a:noFill/>
              </a:ln>
              <a:solidFill>
                <a:schemeClr val="tx1"/>
              </a:solidFill>
              <a:effectLst/>
              <a:latin typeface="+mj-lt"/>
              <a:ea typeface="Tahoma" panose="020B0604030504040204" pitchFamily="34" charset="0"/>
              <a:cs typeface="Tahoma" panose="020B060403050404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2200" b="0" i="0" u="none" strike="noStrike" cap="none" normalizeH="0" baseline="0" dirty="0" smtClean="0">
                <a:ln>
                  <a:noFill/>
                </a:ln>
                <a:solidFill>
                  <a:schemeClr val="tx1"/>
                </a:solidFill>
                <a:effectLst/>
                <a:latin typeface="+mj-lt"/>
                <a:ea typeface="Tahoma" panose="020B0604030504040204" pitchFamily="34" charset="0"/>
                <a:cs typeface="Tahoma" panose="020B0604030504040204" pitchFamily="34" charset="0"/>
              </a:rPr>
              <a:t>However not all of us know exactly how the car actually works!</a:t>
            </a:r>
          </a:p>
        </p:txBody>
      </p:sp>
      <p:sp>
        <p:nvSpPr>
          <p:cNvPr id="3" name="TextBox 2"/>
          <p:cNvSpPr txBox="1"/>
          <p:nvPr/>
        </p:nvSpPr>
        <p:spPr>
          <a:xfrm>
            <a:off x="947811" y="5805264"/>
            <a:ext cx="7469352" cy="461665"/>
          </a:xfrm>
          <a:prstGeom prst="rect">
            <a:avLst/>
          </a:prstGeom>
          <a:noFill/>
        </p:spPr>
        <p:txBody>
          <a:bodyPr wrap="none" rtlCol="0">
            <a:spAutoFit/>
          </a:bodyPr>
          <a:lstStyle/>
          <a:p>
            <a:pPr algn="ctr"/>
            <a:r>
              <a:rPr lang="en-GB" sz="2400" dirty="0" smtClean="0">
                <a:latin typeface="+mj-lt"/>
              </a:rPr>
              <a:t>Learning to master driving takes time and a lot of practice!</a:t>
            </a:r>
            <a:endParaRPr lang="en-GB" sz="2400" dirty="0">
              <a:latin typeface="+mj-lt"/>
            </a:endParaRPr>
          </a:p>
        </p:txBody>
      </p:sp>
    </p:spTree>
    <p:extLst>
      <p:ext uri="{BB962C8B-B14F-4D97-AF65-F5344CB8AC3E}">
        <p14:creationId xmlns:p14="http://schemas.microsoft.com/office/powerpoint/2010/main" val="237950479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2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260648"/>
            <a:ext cx="7514035" cy="720090"/>
          </a:xfrm>
        </p:spPr>
        <p:txBody>
          <a:bodyPr>
            <a:normAutofit/>
          </a:bodyPr>
          <a:lstStyle/>
          <a:p>
            <a:r>
              <a:rPr lang="en-GB" sz="2800" b="1" dirty="0">
                <a:ea typeface="Tahoma" panose="020B0604030504040204" pitchFamily="34" charset="0"/>
                <a:cs typeface="Tahoma" panose="020B0604030504040204" pitchFamily="34" charset="0"/>
              </a:rPr>
              <a:t>What is mastery?</a:t>
            </a:r>
          </a:p>
        </p:txBody>
      </p:sp>
      <p:sp>
        <p:nvSpPr>
          <p:cNvPr id="3" name="Content Placeholder 2"/>
          <p:cNvSpPr>
            <a:spLocks noGrp="1"/>
          </p:cNvSpPr>
          <p:nvPr>
            <p:ph idx="1"/>
          </p:nvPr>
        </p:nvSpPr>
        <p:spPr>
          <a:xfrm>
            <a:off x="467544" y="1124744"/>
            <a:ext cx="8580942" cy="3884159"/>
          </a:xfrm>
        </p:spPr>
        <p:txBody>
          <a:bodyPr>
            <a:noAutofit/>
          </a:bodyPr>
          <a:lstStyle/>
          <a:p>
            <a:pPr marL="0" indent="0">
              <a:buNone/>
            </a:pPr>
            <a:r>
              <a:rPr lang="en-GB" sz="2300" dirty="0" smtClean="0">
                <a:latin typeface="+mj-lt"/>
                <a:ea typeface="Tahoma" panose="020B0604030504040204" pitchFamily="34" charset="0"/>
                <a:cs typeface="Tahoma" panose="020B0604030504040204" pitchFamily="34" charset="0"/>
              </a:rPr>
              <a:t>Mastery in mathematics is similar, but there is more. </a:t>
            </a:r>
          </a:p>
          <a:p>
            <a:pPr marL="0" indent="0">
              <a:buNone/>
            </a:pPr>
            <a:r>
              <a:rPr lang="en-GB" sz="2300" dirty="0" smtClean="0">
                <a:latin typeface="+mj-lt"/>
                <a:ea typeface="Tahoma" panose="020B0604030504040204" pitchFamily="34" charset="0"/>
                <a:cs typeface="Tahoma" panose="020B0604030504040204" pitchFamily="34" charset="0"/>
              </a:rPr>
              <a:t>It involves:</a:t>
            </a:r>
          </a:p>
          <a:p>
            <a:r>
              <a:rPr lang="en-GB" sz="2300" dirty="0" smtClean="0">
                <a:latin typeface="+mj-lt"/>
                <a:ea typeface="Tahoma" panose="020B0604030504040204" pitchFamily="34" charset="0"/>
                <a:cs typeface="Tahoma" panose="020B0604030504040204" pitchFamily="34" charset="0"/>
              </a:rPr>
              <a:t>Deep and sustainable learning</a:t>
            </a:r>
          </a:p>
          <a:p>
            <a:r>
              <a:rPr lang="en-GB" sz="2300" dirty="0" smtClean="0">
                <a:latin typeface="+mj-lt"/>
                <a:ea typeface="Tahoma" panose="020B0604030504040204" pitchFamily="34" charset="0"/>
                <a:cs typeface="Tahoma" panose="020B0604030504040204" pitchFamily="34" charset="0"/>
              </a:rPr>
              <a:t>Ability to build on something already mastered</a:t>
            </a:r>
          </a:p>
          <a:p>
            <a:r>
              <a:rPr lang="en-GB" sz="2300" dirty="0" smtClean="0">
                <a:latin typeface="+mj-lt"/>
                <a:ea typeface="Tahoma" panose="020B0604030504040204" pitchFamily="34" charset="0"/>
                <a:cs typeface="Tahoma" panose="020B0604030504040204" pitchFamily="34" charset="0"/>
              </a:rPr>
              <a:t>Ability to reason about a concept and make connections to other concepts</a:t>
            </a:r>
          </a:p>
          <a:p>
            <a:r>
              <a:rPr lang="en-GB" sz="2300" dirty="0" smtClean="0">
                <a:latin typeface="+mj-lt"/>
                <a:ea typeface="Tahoma" panose="020B0604030504040204" pitchFamily="34" charset="0"/>
                <a:cs typeface="Tahoma" panose="020B0604030504040204" pitchFamily="34" charset="0"/>
              </a:rPr>
              <a:t>Procedural and conceptual fluency (can’t solve problems without these)</a:t>
            </a:r>
          </a:p>
          <a:p>
            <a:r>
              <a:rPr lang="en-GB" sz="2300" dirty="0" smtClean="0">
                <a:latin typeface="+mj-lt"/>
                <a:ea typeface="Tahoma" panose="020B0604030504040204" pitchFamily="34" charset="0"/>
                <a:cs typeface="Tahoma" panose="020B0604030504040204" pitchFamily="34" charset="0"/>
              </a:rPr>
              <a:t>The understanding of how and why it all works</a:t>
            </a:r>
          </a:p>
          <a:p>
            <a:pPr marL="0" indent="0">
              <a:buNone/>
            </a:pPr>
            <a:endParaRPr lang="en-GB" sz="2300" dirty="0" smtClean="0">
              <a:latin typeface="+mj-lt"/>
              <a:ea typeface="Tahoma" panose="020B0604030504040204" pitchFamily="34" charset="0"/>
              <a:cs typeface="Tahoma" panose="020B0604030504040204" pitchFamily="34" charset="0"/>
            </a:endParaRPr>
          </a:p>
          <a:p>
            <a:pPr marL="0" indent="0">
              <a:buNone/>
            </a:pPr>
            <a:r>
              <a:rPr lang="en-GB" sz="2300" dirty="0" smtClean="0">
                <a:latin typeface="+mj-lt"/>
                <a:ea typeface="Tahoma" panose="020B0604030504040204" pitchFamily="34" charset="0"/>
                <a:cs typeface="Tahoma" panose="020B0604030504040204" pitchFamily="34" charset="0"/>
              </a:rPr>
              <a:t>Mastery is a continuum… mastery at a particular point of time that is sufficient mastery for that stage of learning and then built on at a later stage</a:t>
            </a:r>
          </a:p>
        </p:txBody>
      </p:sp>
    </p:spTree>
    <p:extLst>
      <p:ext uri="{BB962C8B-B14F-4D97-AF65-F5344CB8AC3E}">
        <p14:creationId xmlns:p14="http://schemas.microsoft.com/office/powerpoint/2010/main" val="64722484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60648"/>
            <a:ext cx="3326960" cy="441671"/>
          </a:xfrm>
        </p:spPr>
        <p:txBody>
          <a:bodyPr>
            <a:noAutofit/>
          </a:bodyPr>
          <a:lstStyle/>
          <a:p>
            <a:r>
              <a:rPr lang="en-GB" sz="2700" b="1" dirty="0">
                <a:latin typeface="Calibri" panose="020F0502020204030204" pitchFamily="34" charset="0"/>
              </a:rPr>
              <a:t>Mastery curriculum</a:t>
            </a:r>
          </a:p>
        </p:txBody>
      </p:sp>
      <p:sp>
        <p:nvSpPr>
          <p:cNvPr id="3" name="Content Placeholder 2"/>
          <p:cNvSpPr>
            <a:spLocks noGrp="1"/>
          </p:cNvSpPr>
          <p:nvPr>
            <p:ph idx="1"/>
          </p:nvPr>
        </p:nvSpPr>
        <p:spPr>
          <a:xfrm>
            <a:off x="539552" y="1011344"/>
            <a:ext cx="8352928" cy="3641792"/>
          </a:xfrm>
        </p:spPr>
        <p:txBody>
          <a:bodyPr>
            <a:noAutofit/>
          </a:bodyPr>
          <a:lstStyle/>
          <a:p>
            <a:pPr marL="0" indent="0">
              <a:buNone/>
            </a:pPr>
            <a:r>
              <a:rPr lang="en-GB" sz="2200" dirty="0">
                <a:latin typeface="Calibri" panose="020F0502020204030204" pitchFamily="34" charset="0"/>
                <a:ea typeface="ＭＳ Ｐゴシック" pitchFamily="-84" charset="-128"/>
              </a:rPr>
              <a:t>Some points to consider:</a:t>
            </a:r>
          </a:p>
          <a:p>
            <a:pPr>
              <a:buFont typeface="Arial" panose="020B0604020202020204" pitchFamily="34" charset="0"/>
              <a:buChar char="•"/>
            </a:pPr>
            <a:r>
              <a:rPr lang="en-GB" sz="2200" dirty="0">
                <a:latin typeface="Calibri" panose="020F0502020204030204" pitchFamily="34" charset="0"/>
                <a:ea typeface="ＭＳ Ｐゴシック" pitchFamily="-84" charset="-128"/>
              </a:rPr>
              <a:t>Expectation that all pupils are capable of achieving high standards:</a:t>
            </a:r>
          </a:p>
          <a:p>
            <a:pPr marL="214313" lvl="1">
              <a:buFont typeface="Arial" panose="020B0604020202020204" pitchFamily="34" charset="0"/>
              <a:buChar char="•"/>
            </a:pPr>
            <a:r>
              <a:rPr lang="en-GB" sz="2200" dirty="0">
                <a:latin typeface="Calibri" panose="020F0502020204030204" pitchFamily="34" charset="0"/>
                <a:ea typeface="ＭＳ Ｐゴシック" pitchFamily="-84" charset="-128"/>
                <a:cs typeface="ＭＳ Ｐゴシック" charset="0"/>
              </a:rPr>
              <a:t>Whole class teaching</a:t>
            </a:r>
          </a:p>
          <a:p>
            <a:pPr lvl="1"/>
            <a:r>
              <a:rPr lang="en-GB" sz="2200" dirty="0">
                <a:latin typeface="Calibri" panose="020F0502020204030204" pitchFamily="34" charset="0"/>
                <a:ea typeface="ＭＳ Ｐゴシック" pitchFamily="-84" charset="-128"/>
                <a:cs typeface="ＭＳ Ｐゴシック" charset="0"/>
              </a:rPr>
              <a:t>	Implications for class groupings?</a:t>
            </a:r>
          </a:p>
          <a:p>
            <a:pPr lvl="1"/>
            <a:r>
              <a:rPr lang="en-GB" sz="2200" dirty="0">
                <a:latin typeface="Calibri" panose="020F0502020204030204" pitchFamily="34" charset="0"/>
                <a:ea typeface="ＭＳ Ｐゴシック" pitchFamily="-84" charset="-128"/>
                <a:cs typeface="ＭＳ Ｐゴシック" charset="0"/>
              </a:rPr>
              <a:t>	Implications for setting?</a:t>
            </a:r>
          </a:p>
          <a:p>
            <a:pPr>
              <a:buFont typeface="Arial" panose="020B0604020202020204" pitchFamily="34" charset="0"/>
              <a:buChar char="•"/>
            </a:pPr>
            <a:r>
              <a:rPr lang="en-GB" sz="2200" dirty="0">
                <a:latin typeface="Calibri" panose="020F0502020204030204" pitchFamily="34" charset="0"/>
                <a:ea typeface="ＭＳ Ｐゴシック" pitchFamily="-84" charset="-128"/>
              </a:rPr>
              <a:t>Differentiation is achieved by emphasising deep knowledge and through individual support and intervention  - through enabling the children to access what is being taught.</a:t>
            </a:r>
          </a:p>
          <a:p>
            <a:pPr>
              <a:buFont typeface="Arial" panose="020B0604020202020204" pitchFamily="34" charset="0"/>
              <a:buChar char="•"/>
            </a:pPr>
            <a:r>
              <a:rPr lang="en-GB" sz="2200" dirty="0">
                <a:latin typeface="Calibri" panose="020F0502020204030204" pitchFamily="34" charset="0"/>
                <a:ea typeface="ＭＳ Ｐゴシック" pitchFamily="-84" charset="-128"/>
              </a:rPr>
              <a:t>Questioning and scaffolding vary, different problems to solve, higher attainers given complex problems which deepen their knowledge of the same content. Misconceptions dealt with immediately.</a:t>
            </a:r>
          </a:p>
          <a:p>
            <a:pPr>
              <a:buFont typeface="Arial" panose="020B0604020202020204" pitchFamily="34" charset="0"/>
              <a:buChar char="•"/>
            </a:pPr>
            <a:r>
              <a:rPr lang="en-GB" sz="2200" dirty="0">
                <a:latin typeface="Calibri" panose="020F0502020204030204" pitchFamily="34" charset="0"/>
                <a:ea typeface="ＭＳ Ｐゴシック" pitchFamily="-84" charset="-128"/>
              </a:rPr>
              <a:t>Fluency comes from deep knowledge and practice. Ability to recall facts and manipulate them to work out other facts is important.</a:t>
            </a:r>
          </a:p>
          <a:p>
            <a:endParaRPr lang="en-GB" sz="2200" dirty="0">
              <a:latin typeface="Calibri" panose="020F0502020204030204" pitchFamily="34" charset="0"/>
            </a:endParaRPr>
          </a:p>
          <a:p>
            <a:endParaRPr lang="en-GB" sz="2200" dirty="0">
              <a:latin typeface="Calibri" panose="020F0502020204030204" pitchFamily="34" charset="0"/>
            </a:endParaRPr>
          </a:p>
        </p:txBody>
      </p:sp>
    </p:spTree>
    <p:extLst>
      <p:ext uri="{BB962C8B-B14F-4D97-AF65-F5344CB8AC3E}">
        <p14:creationId xmlns:p14="http://schemas.microsoft.com/office/powerpoint/2010/main" val="224455092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3568" y="908720"/>
            <a:ext cx="7623340" cy="2910754"/>
          </a:xfrm>
        </p:spPr>
        <p:txBody>
          <a:bodyPr>
            <a:noAutofit/>
          </a:bodyPr>
          <a:lstStyle/>
          <a:p>
            <a:pPr marL="257175" indent="-257175"/>
            <a:r>
              <a:rPr lang="en-GB" sz="2200" dirty="0">
                <a:latin typeface="Calibri" panose="020F0502020204030204" pitchFamily="34" charset="0"/>
                <a:ea typeface="ＭＳ Ｐゴシック" pitchFamily="-84" charset="-128"/>
              </a:rPr>
              <a:t>Practice: spending longer on key concepts</a:t>
            </a:r>
          </a:p>
          <a:p>
            <a:pPr lvl="1"/>
            <a:r>
              <a:rPr lang="en-GB" sz="2200" dirty="0">
                <a:latin typeface="Calibri" panose="020F0502020204030204" pitchFamily="34" charset="0"/>
                <a:ea typeface="ＭＳ Ｐゴシック" pitchFamily="-84" charset="-128"/>
                <a:cs typeface="ＭＳ Ｐゴシック" charset="0"/>
              </a:rPr>
              <a:t>	</a:t>
            </a:r>
            <a:r>
              <a:rPr lang="en-GB" sz="2200" dirty="0" smtClean="0">
                <a:latin typeface="Calibri" panose="020F0502020204030204" pitchFamily="34" charset="0"/>
                <a:ea typeface="ＭＳ Ｐゴシック" pitchFamily="-84" charset="-128"/>
                <a:cs typeface="ＭＳ Ｐゴシック" charset="0"/>
              </a:rPr>
              <a:t>Variation </a:t>
            </a:r>
          </a:p>
          <a:p>
            <a:pPr lvl="1"/>
            <a:r>
              <a:rPr lang="en-GB" sz="2200" dirty="0">
                <a:latin typeface="Calibri" panose="020F0502020204030204" pitchFamily="34" charset="0"/>
                <a:ea typeface="ＭＳ Ｐゴシック" pitchFamily="-84" charset="-128"/>
                <a:cs typeface="ＭＳ Ｐゴシック" charset="0"/>
              </a:rPr>
              <a:t> </a:t>
            </a:r>
            <a:r>
              <a:rPr lang="en-GB" sz="2200" dirty="0" smtClean="0">
                <a:latin typeface="Calibri" panose="020F0502020204030204" pitchFamily="34" charset="0"/>
                <a:ea typeface="ＭＳ Ｐゴシック" pitchFamily="-84" charset="-128"/>
                <a:cs typeface="ＭＳ Ｐゴシック" charset="0"/>
              </a:rPr>
              <a:t>  Practice </a:t>
            </a:r>
            <a:r>
              <a:rPr lang="en-GB" sz="2200" dirty="0">
                <a:latin typeface="Calibri" panose="020F0502020204030204" pitchFamily="34" charset="0"/>
                <a:ea typeface="ＭＳ Ｐゴシック" pitchFamily="-84" charset="-128"/>
                <a:cs typeface="ＭＳ Ｐゴシック" charset="0"/>
              </a:rPr>
              <a:t>within different contexts</a:t>
            </a:r>
          </a:p>
          <a:p>
            <a:pPr lvl="1"/>
            <a:r>
              <a:rPr lang="en-GB" sz="2200" dirty="0">
                <a:latin typeface="Calibri" panose="020F0502020204030204" pitchFamily="34" charset="0"/>
                <a:ea typeface="ＭＳ Ｐゴシック" pitchFamily="-84" charset="-128"/>
                <a:cs typeface="ＭＳ Ｐゴシック" charset="0"/>
              </a:rPr>
              <a:t>	Extended practice which goes deeper… and deeper</a:t>
            </a:r>
          </a:p>
          <a:p>
            <a:pPr marL="257175" indent="-257175"/>
            <a:r>
              <a:rPr lang="en-GB" sz="2200" dirty="0">
                <a:latin typeface="Calibri" panose="020F0502020204030204" pitchFamily="34" charset="0"/>
                <a:ea typeface="ＭＳ Ｐゴシック" pitchFamily="-84" charset="-128"/>
              </a:rPr>
              <a:t>Practice and consolidation within different contexts, e.g. time, money, length.</a:t>
            </a:r>
          </a:p>
          <a:p>
            <a:pPr marL="257175" indent="-257175"/>
            <a:r>
              <a:rPr lang="en-GB" sz="2200" dirty="0">
                <a:latin typeface="Calibri" panose="020F0502020204030204" pitchFamily="34" charset="0"/>
                <a:ea typeface="ＭＳ Ｐゴシック" pitchFamily="-84" charset="-128"/>
              </a:rPr>
              <a:t>There is a focus on the development of deep structural knowledge and the ability to make connections.</a:t>
            </a:r>
          </a:p>
          <a:p>
            <a:pPr marL="257175" indent="-257175"/>
            <a:r>
              <a:rPr lang="en-GB" sz="2200" dirty="0">
                <a:latin typeface="Calibri" panose="020F0502020204030204" pitchFamily="34" charset="0"/>
                <a:ea typeface="ＭＳ Ｐゴシック" pitchFamily="-84" charset="-128"/>
              </a:rPr>
              <a:t>Teaching precise vocabulary:</a:t>
            </a:r>
          </a:p>
          <a:p>
            <a:pPr lvl="1"/>
            <a:r>
              <a:rPr lang="en-GB" sz="2200" dirty="0">
                <a:latin typeface="Calibri" panose="020F0502020204030204" pitchFamily="34" charset="0"/>
                <a:ea typeface="ＭＳ Ｐゴシック" pitchFamily="-84" charset="-128"/>
                <a:cs typeface="ＭＳ Ｐゴシック" charset="0"/>
              </a:rPr>
              <a:t>	Addend + addend = sum or total</a:t>
            </a:r>
          </a:p>
          <a:p>
            <a:pPr lvl="1"/>
            <a:r>
              <a:rPr lang="en-GB" sz="2200" dirty="0">
                <a:latin typeface="Calibri" panose="020F0502020204030204" pitchFamily="34" charset="0"/>
                <a:ea typeface="ＭＳ Ｐゴシック" pitchFamily="-84" charset="-128"/>
                <a:cs typeface="ＭＳ Ｐゴシック" charset="0"/>
              </a:rPr>
              <a:t>	Minuend – subtrahend  = difference</a:t>
            </a:r>
          </a:p>
          <a:p>
            <a:pPr lvl="1"/>
            <a:r>
              <a:rPr lang="en-GB" sz="2200" dirty="0">
                <a:latin typeface="Calibri" panose="020F0502020204030204" pitchFamily="34" charset="0"/>
                <a:ea typeface="ＭＳ Ｐゴシック" pitchFamily="-84" charset="-128"/>
                <a:cs typeface="ＭＳ Ｐゴシック" charset="0"/>
              </a:rPr>
              <a:t>	Multiplicand x multiplier or factor x factor =  product</a:t>
            </a:r>
          </a:p>
          <a:p>
            <a:pPr lvl="1"/>
            <a:r>
              <a:rPr lang="en-GB" sz="2200" dirty="0">
                <a:latin typeface="Calibri" panose="020F0502020204030204" pitchFamily="34" charset="0"/>
                <a:ea typeface="ＭＳ Ｐゴシック" pitchFamily="-84" charset="-128"/>
                <a:cs typeface="ＭＳ Ｐゴシック" charset="0"/>
              </a:rPr>
              <a:t>	Dividend ÷ divisor = quotient</a:t>
            </a:r>
          </a:p>
          <a:p>
            <a:pPr marL="257175" indent="-257175"/>
            <a:endParaRPr lang="en-GB" sz="2200" dirty="0">
              <a:latin typeface="Calibri" panose="020F0502020204030204" pitchFamily="34" charset="0"/>
            </a:endParaRPr>
          </a:p>
          <a:p>
            <a:endParaRPr lang="en-GB" sz="2200" dirty="0">
              <a:latin typeface="Calibri" panose="020F0502020204030204" pitchFamily="34" charset="0"/>
            </a:endParaRPr>
          </a:p>
          <a:p>
            <a:endParaRPr lang="en-GB" sz="2200" dirty="0">
              <a:latin typeface="Calibri" panose="020F0502020204030204" pitchFamily="34" charset="0"/>
            </a:endParaRPr>
          </a:p>
        </p:txBody>
      </p:sp>
      <p:sp>
        <p:nvSpPr>
          <p:cNvPr id="4" name="Title 1"/>
          <p:cNvSpPr txBox="1">
            <a:spLocks/>
          </p:cNvSpPr>
          <p:nvPr/>
        </p:nvSpPr>
        <p:spPr>
          <a:xfrm>
            <a:off x="467544" y="188640"/>
            <a:ext cx="3326960" cy="441671"/>
          </a:xfrm>
          <a:prstGeom prst="rect">
            <a:avLst/>
          </a:prstGeom>
        </p:spPr>
        <p:txBody>
          <a:bodyPr vert="horz" lIns="0" tIns="0" rIns="0" bIns="0" rtlCol="0" anchor="b">
            <a:noAutofit/>
          </a:bodyPr>
          <a:lstStyle>
            <a:lvl1pPr algn="l" defTabSz="914400" rtl="0" eaLnBrk="1" latinLnBrk="0" hangingPunct="1">
              <a:lnSpc>
                <a:spcPct val="90000"/>
              </a:lnSpc>
              <a:spcBef>
                <a:spcPct val="0"/>
              </a:spcBef>
              <a:buNone/>
              <a:defRPr sz="2400" b="1" i="0" kern="1200">
                <a:solidFill>
                  <a:srgbClr val="0BBBFF"/>
                </a:solidFill>
                <a:latin typeface="+mn-lt"/>
                <a:ea typeface="+mj-ea"/>
                <a:cs typeface="+mj-cs"/>
              </a:defRPr>
            </a:lvl1pPr>
          </a:lstStyle>
          <a:p>
            <a:r>
              <a:rPr lang="en-GB" sz="2700" dirty="0">
                <a:solidFill>
                  <a:schemeClr val="tx1"/>
                </a:solidFill>
                <a:latin typeface="Calibri" panose="020F0502020204030204" pitchFamily="34" charset="0"/>
              </a:rPr>
              <a:t>Mastery curriculum</a:t>
            </a:r>
          </a:p>
        </p:txBody>
      </p:sp>
    </p:spTree>
    <p:extLst>
      <p:ext uri="{BB962C8B-B14F-4D97-AF65-F5344CB8AC3E}">
        <p14:creationId xmlns:p14="http://schemas.microsoft.com/office/powerpoint/2010/main" val="361777437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404664"/>
            <a:ext cx="7968062" cy="4397100"/>
          </a:xfrm>
        </p:spPr>
        <p:txBody>
          <a:bodyPr>
            <a:noAutofit/>
          </a:bodyPr>
          <a:lstStyle/>
          <a:p>
            <a:r>
              <a:rPr lang="en-GB" sz="2200" dirty="0">
                <a:ea typeface="ＭＳ Ｐゴシック" pitchFamily="-84" charset="-128"/>
              </a:rPr>
              <a:t>We often have preconceived ideas about which children have more or less potential. We need to think carefully about:</a:t>
            </a:r>
          </a:p>
          <a:p>
            <a:pPr marL="685800" lvl="2" indent="-285750">
              <a:buFont typeface="Calibri" panose="020F0502020204030204" pitchFamily="34" charset="0"/>
              <a:buChar char="-"/>
            </a:pPr>
            <a:r>
              <a:rPr lang="en-GB" sz="2200" dirty="0">
                <a:ea typeface="ＭＳ Ｐゴシック" pitchFamily="-84" charset="-128"/>
              </a:rPr>
              <a:t>How to support children who find a concept difficult</a:t>
            </a:r>
          </a:p>
          <a:p>
            <a:pPr marL="685800" lvl="2" indent="-285750">
              <a:buFont typeface="Calibri" panose="020F0502020204030204" pitchFamily="34" charset="0"/>
              <a:buChar char="-"/>
            </a:pPr>
            <a:r>
              <a:rPr lang="en-GB" sz="2200" dirty="0">
                <a:ea typeface="ＭＳ Ｐゴシック" pitchFamily="-84" charset="-128"/>
              </a:rPr>
              <a:t>How to challenge children who find it more accessible</a:t>
            </a:r>
          </a:p>
          <a:p>
            <a:pPr marL="685800" lvl="2" indent="-285750">
              <a:buFont typeface="Calibri" panose="020F0502020204030204" pitchFamily="34" charset="0"/>
              <a:buChar char="-"/>
            </a:pPr>
            <a:r>
              <a:rPr lang="en-GB" sz="2200" dirty="0">
                <a:ea typeface="ＭＳ Ｐゴシック" pitchFamily="-84" charset="-128"/>
              </a:rPr>
              <a:t>Observing and questioning the children during the lesson</a:t>
            </a:r>
          </a:p>
          <a:p>
            <a:pPr marL="685800" lvl="2" indent="-285750">
              <a:buFont typeface="Calibri" panose="020F0502020204030204" pitchFamily="34" charset="0"/>
              <a:buChar char="-"/>
            </a:pPr>
            <a:r>
              <a:rPr lang="en-GB" sz="2200" dirty="0">
                <a:ea typeface="ＭＳ Ｐゴシック" pitchFamily="-84" charset="-128"/>
              </a:rPr>
              <a:t>Making generalised assumptions about overall ability</a:t>
            </a:r>
          </a:p>
          <a:p>
            <a:r>
              <a:rPr lang="en-GB" sz="2200" dirty="0" smtClean="0"/>
              <a:t>Think </a:t>
            </a:r>
            <a:r>
              <a:rPr lang="en-GB" sz="2200" dirty="0"/>
              <a:t>about your own classroom. Do you promote the idea that every child can succeed or do you reinforce the idea that some are destined to excel while others will inevitably struggle? Consider:</a:t>
            </a:r>
          </a:p>
          <a:p>
            <a:pPr marL="714375" lvl="3" indent="-257175"/>
            <a:r>
              <a:rPr lang="en-GB" sz="2200" dirty="0"/>
              <a:t>How children are grouped for </a:t>
            </a:r>
            <a:r>
              <a:rPr lang="en-GB" sz="2200" dirty="0" smtClean="0"/>
              <a:t>mathematics?</a:t>
            </a:r>
            <a:endParaRPr lang="en-GB" sz="2200" dirty="0"/>
          </a:p>
          <a:p>
            <a:pPr marL="714375" lvl="3" indent="-257175"/>
            <a:r>
              <a:rPr lang="en-GB" sz="2200" dirty="0"/>
              <a:t>How mathematics tasks are assigned to children</a:t>
            </a:r>
          </a:p>
          <a:p>
            <a:pPr marL="714375" lvl="3" indent="-257175"/>
            <a:r>
              <a:rPr lang="en-GB" sz="2200" dirty="0"/>
              <a:t>How extension groups are formed</a:t>
            </a:r>
          </a:p>
          <a:p>
            <a:pPr marL="714375" lvl="3" indent="-257175"/>
            <a:r>
              <a:rPr lang="en-GB" sz="2200" dirty="0"/>
              <a:t>How intervention is given</a:t>
            </a:r>
          </a:p>
          <a:p>
            <a:pPr lvl="1"/>
            <a:endParaRPr lang="en-GB" sz="2200" dirty="0"/>
          </a:p>
          <a:p>
            <a:endParaRPr lang="en-GB" sz="2200" dirty="0"/>
          </a:p>
        </p:txBody>
      </p:sp>
    </p:spTree>
    <p:extLst>
      <p:ext uri="{BB962C8B-B14F-4D97-AF65-F5344CB8AC3E}">
        <p14:creationId xmlns:p14="http://schemas.microsoft.com/office/powerpoint/2010/main" val="71876237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980728"/>
            <a:ext cx="8856984" cy="3295217"/>
          </a:xfrm>
        </p:spPr>
        <p:txBody>
          <a:bodyPr>
            <a:noAutofit/>
          </a:bodyPr>
          <a:lstStyle/>
          <a:p>
            <a:r>
              <a:rPr lang="en-GB" sz="2200" dirty="0">
                <a:ea typeface="ＭＳ Ｐゴシック" pitchFamily="-84" charset="-128"/>
              </a:rPr>
              <a:t>Practice: makes perfect -  spending longer on key concepts</a:t>
            </a:r>
          </a:p>
          <a:p>
            <a:pPr lvl="1"/>
            <a:r>
              <a:rPr lang="en-GB" sz="2200" dirty="0">
                <a:ea typeface="ＭＳ Ｐゴシック" pitchFamily="-84" charset="-128"/>
              </a:rPr>
              <a:t>Initial practice</a:t>
            </a:r>
          </a:p>
          <a:p>
            <a:pPr lvl="1"/>
            <a:r>
              <a:rPr lang="en-GB" sz="2200" dirty="0">
                <a:ea typeface="ＭＳ Ｐゴシック" pitchFamily="-84" charset="-128"/>
              </a:rPr>
              <a:t>Intelligent practice, e.g., practice within different contexts, opportunities to develop fluency</a:t>
            </a:r>
          </a:p>
          <a:p>
            <a:pPr lvl="1"/>
            <a:r>
              <a:rPr lang="en-GB" sz="2200" dirty="0">
                <a:ea typeface="ＭＳ Ｐゴシック" pitchFamily="-84" charset="-128"/>
              </a:rPr>
              <a:t>Extended practice which goes deeper… and deeper</a:t>
            </a:r>
          </a:p>
          <a:p>
            <a:pPr lvl="1"/>
            <a:r>
              <a:rPr lang="en-GB" sz="2200" dirty="0">
                <a:ea typeface="ＭＳ Ｐゴシック" pitchFamily="-84" charset="-128"/>
              </a:rPr>
              <a:t>Practice to spot relationships and make connections</a:t>
            </a:r>
          </a:p>
          <a:p>
            <a:pPr lvl="1"/>
            <a:r>
              <a:rPr lang="en-GB" sz="2200" dirty="0">
                <a:ea typeface="ＭＳ Ｐゴシック" pitchFamily="-84" charset="-128"/>
              </a:rPr>
              <a:t>Practice to deepen conceptual understanding</a:t>
            </a:r>
          </a:p>
          <a:p>
            <a:pPr lvl="1"/>
            <a:r>
              <a:rPr lang="en-GB" sz="2200" dirty="0">
                <a:ea typeface="ＭＳ Ｐゴシック" pitchFamily="-84" charset="-128"/>
              </a:rPr>
              <a:t>Meeting the needs of all children – intelligent differentiation</a:t>
            </a:r>
          </a:p>
          <a:p>
            <a:r>
              <a:rPr lang="en-GB" sz="2200" dirty="0">
                <a:ea typeface="ＭＳ Ｐゴシック" pitchFamily="-84" charset="-128"/>
              </a:rPr>
              <a:t>Practice and consolidation within different contexts, e.g. time, money, length.</a:t>
            </a:r>
          </a:p>
          <a:p>
            <a:r>
              <a:rPr lang="en-GB" sz="2200" dirty="0">
                <a:ea typeface="ＭＳ Ｐゴシック" pitchFamily="-84" charset="-128"/>
              </a:rPr>
              <a:t>There is a focus on the development of deep structural knowledge and the ability to make connections.</a:t>
            </a:r>
          </a:p>
          <a:p>
            <a:endParaRPr lang="en-GB" sz="2200" dirty="0">
              <a:ea typeface="ＭＳ Ｐゴシック" pitchFamily="-84" charset="-128"/>
            </a:endParaRPr>
          </a:p>
          <a:p>
            <a:pPr marL="0" indent="0">
              <a:buNone/>
            </a:pPr>
            <a:endParaRPr lang="en-GB" dirty="0"/>
          </a:p>
          <a:p>
            <a:pPr marL="0" indent="0">
              <a:buNone/>
            </a:pPr>
            <a:endParaRPr lang="en-GB" dirty="0"/>
          </a:p>
        </p:txBody>
      </p:sp>
      <p:sp>
        <p:nvSpPr>
          <p:cNvPr id="5" name="Title 1"/>
          <p:cNvSpPr txBox="1">
            <a:spLocks/>
          </p:cNvSpPr>
          <p:nvPr/>
        </p:nvSpPr>
        <p:spPr>
          <a:xfrm>
            <a:off x="467544" y="188640"/>
            <a:ext cx="3326960" cy="441671"/>
          </a:xfrm>
          <a:prstGeom prst="rect">
            <a:avLst/>
          </a:prstGeom>
        </p:spPr>
        <p:txBody>
          <a:bodyPr vert="horz" lIns="0" tIns="0" rIns="0" bIns="0" rtlCol="0" anchor="b">
            <a:noAutofit/>
          </a:bodyPr>
          <a:lstStyle>
            <a:lvl1pPr algn="l" defTabSz="914400" rtl="0" eaLnBrk="1" latinLnBrk="0" hangingPunct="1">
              <a:lnSpc>
                <a:spcPct val="90000"/>
              </a:lnSpc>
              <a:spcBef>
                <a:spcPct val="0"/>
              </a:spcBef>
              <a:buNone/>
              <a:defRPr sz="2400" b="1" i="0" kern="1200">
                <a:solidFill>
                  <a:srgbClr val="0BBBFF"/>
                </a:solidFill>
                <a:latin typeface="+mn-lt"/>
                <a:ea typeface="+mj-ea"/>
                <a:cs typeface="+mj-cs"/>
              </a:defRPr>
            </a:lvl1pPr>
          </a:lstStyle>
          <a:p>
            <a:r>
              <a:rPr lang="en-GB" sz="2700" dirty="0">
                <a:solidFill>
                  <a:schemeClr val="tx1"/>
                </a:solidFill>
                <a:latin typeface="Calibri" panose="020F0502020204030204" pitchFamily="34" charset="0"/>
              </a:rPr>
              <a:t>Mastery curriculum</a:t>
            </a:r>
          </a:p>
        </p:txBody>
      </p:sp>
    </p:spTree>
    <p:extLst>
      <p:ext uri="{BB962C8B-B14F-4D97-AF65-F5344CB8AC3E}">
        <p14:creationId xmlns:p14="http://schemas.microsoft.com/office/powerpoint/2010/main" val="1933619866"/>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1519</TotalTime>
  <Words>2233</Words>
  <Application>Microsoft Macintosh PowerPoint</Application>
  <PresentationFormat>On-screen Show (4:3)</PresentationFormat>
  <Paragraphs>301</Paragraphs>
  <Slides>28</Slides>
  <Notes>14</Notes>
  <HiddenSlides>2</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What is Mastery?</vt:lpstr>
      <vt:lpstr>The National Curriculum for Mathematics aims to ensure that all pupils:</vt:lpstr>
      <vt:lpstr>PowerPoint Presentation</vt:lpstr>
      <vt:lpstr>What is mastery?</vt:lpstr>
      <vt:lpstr>What is mastery?</vt:lpstr>
      <vt:lpstr>Mastery curriculum</vt:lpstr>
      <vt:lpstr>PowerPoint Presentation</vt:lpstr>
      <vt:lpstr>PowerPoint Presentation</vt:lpstr>
      <vt:lpstr>PowerPoint Presentation</vt:lpstr>
      <vt:lpstr>PowerPoint Presentation</vt:lpstr>
      <vt:lpstr>Designing purposeful learning for mathematics</vt:lpstr>
      <vt:lpstr>Designing purposeful learning for mathematics</vt:lpstr>
      <vt:lpstr>Designing purposeful learning for mathematics</vt:lpstr>
      <vt:lpstr>Designing purposeful learning for mathematics</vt:lpstr>
      <vt:lpstr>Designing purposeful learning for mathematics</vt:lpstr>
      <vt:lpstr>Designing purposeful learning for mathematics</vt:lpstr>
      <vt:lpstr>PowerPoint Presentation</vt:lpstr>
      <vt:lpstr>Designing purposeful learning for mathematics</vt:lpstr>
      <vt:lpstr>Designing purposeful learning for mathematics</vt:lpstr>
      <vt:lpstr>Designing purposeful learning for mathematics</vt:lpstr>
      <vt:lpstr>Designing purposeful learning for mathematics</vt:lpstr>
      <vt:lpstr>PowerPoint Presentation</vt:lpstr>
      <vt:lpstr>PowerPoint Presentation</vt:lpstr>
      <vt:lpstr>PowerPoint Presentation</vt:lpstr>
      <vt:lpstr>PowerPoint Presentation</vt:lpstr>
      <vt:lpstr>Raising the Bar, ACME 2012</vt:lpstr>
      <vt:lpstr>PowerPoint Presentation</vt:lpstr>
      <vt:lpstr>Ofsted inspections – clarification for schools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Addition and Subtraction</dc:title>
  <dc:creator>Fiona PC</dc:creator>
  <cp:lastModifiedBy>James Peach</cp:lastModifiedBy>
  <cp:revision>123</cp:revision>
  <dcterms:created xsi:type="dcterms:W3CDTF">2013-03-23T16:27:15Z</dcterms:created>
  <dcterms:modified xsi:type="dcterms:W3CDTF">2015-06-26T08:05:47Z</dcterms:modified>
</cp:coreProperties>
</file>