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1.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4" r:id="rId4"/>
  </p:sldMasterIdLst>
  <p:notesMasterIdLst>
    <p:notesMasterId r:id="rId25"/>
  </p:notesMasterIdLst>
  <p:handoutMasterIdLst>
    <p:handoutMasterId r:id="rId26"/>
  </p:handoutMasterIdLst>
  <p:sldIdLst>
    <p:sldId id="524" r:id="rId5"/>
    <p:sldId id="304" r:id="rId6"/>
    <p:sldId id="545" r:id="rId7"/>
    <p:sldId id="625" r:id="rId8"/>
    <p:sldId id="633" r:id="rId9"/>
    <p:sldId id="530" r:id="rId10"/>
    <p:sldId id="336" r:id="rId11"/>
    <p:sldId id="594" r:id="rId12"/>
    <p:sldId id="347" r:id="rId13"/>
    <p:sldId id="287" r:id="rId14"/>
    <p:sldId id="597" r:id="rId15"/>
    <p:sldId id="547" r:id="rId16"/>
    <p:sldId id="452" r:id="rId17"/>
    <p:sldId id="554" r:id="rId18"/>
    <p:sldId id="552" r:id="rId19"/>
    <p:sldId id="634" r:id="rId20"/>
    <p:sldId id="635" r:id="rId21"/>
    <p:sldId id="560" r:id="rId22"/>
    <p:sldId id="612" r:id="rId23"/>
    <p:sldId id="636" r:id="rId24"/>
  </p:sldIdLst>
  <p:sldSz cx="20104100" cy="11309350"/>
  <p:notesSz cx="9283700" cy="6985000"/>
  <p:embeddedFontLst>
    <p:embeddedFont>
      <p:font typeface="Calibri" panose="020F0502020204030204" pitchFamily="34" charset="0"/>
      <p:regular r:id="rId27"/>
      <p:bold r:id="rId28"/>
      <p:italic r:id="rId29"/>
      <p:boldItalic r:id="rId30"/>
    </p:embeddedFont>
    <p:embeddedFont>
      <p:font typeface="Humnst777 Blk BT" panose="020B0803030504030204"/>
      <p:regular r:id="rId31"/>
      <p:bold r:id="rId32"/>
      <p:italic r:id="rId33"/>
      <p:boldItalic r:id="rId34"/>
    </p:embeddedFont>
    <p:embeddedFont>
      <p:font typeface="Humnst777 BT" panose="020B0603030504020204"/>
      <p:regular r:id="rId35"/>
      <p:bold r:id="rId36"/>
      <p:italic r:id="rId37"/>
      <p:boldItalic r:id="rId38"/>
    </p:embeddedFont>
    <p:embeddedFont>
      <p:font typeface="Humnst777 Lt BT" panose="020B0402030504020204"/>
      <p:regular r:id="rId39"/>
      <p:italic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367323F-E4BF-CA4A-B6B4-B428A4212448}">
          <p14:sldIdLst>
            <p14:sldId id="524"/>
            <p14:sldId id="304"/>
            <p14:sldId id="545"/>
            <p14:sldId id="625"/>
            <p14:sldId id="633"/>
            <p14:sldId id="530"/>
            <p14:sldId id="336"/>
            <p14:sldId id="594"/>
            <p14:sldId id="347"/>
            <p14:sldId id="287"/>
            <p14:sldId id="597"/>
            <p14:sldId id="547"/>
            <p14:sldId id="452"/>
            <p14:sldId id="554"/>
            <p14:sldId id="552"/>
            <p14:sldId id="634"/>
            <p14:sldId id="635"/>
            <p14:sldId id="560"/>
            <p14:sldId id="612"/>
            <p14:sldId id="636"/>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ry Billingsley" initials="BB" lastIdx="0" clrIdx="0">
    <p:extLst>
      <p:ext uri="{19B8F6BF-5375-455C-9EA6-DF929625EA0E}">
        <p15:presenceInfo xmlns:p15="http://schemas.microsoft.com/office/powerpoint/2012/main" userId="Berry Billings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D32"/>
    <a:srgbClr val="FFFFCC"/>
    <a:srgbClr val="FF33CC"/>
    <a:srgbClr val="5F3439"/>
    <a:srgbClr val="CEABFF"/>
    <a:srgbClr val="93F8FF"/>
    <a:srgbClr val="BA5EFF"/>
    <a:srgbClr val="E42313"/>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6" autoAdjust="0"/>
    <p:restoredTop sz="66851" autoAdjust="0"/>
  </p:normalViewPr>
  <p:slideViewPr>
    <p:cSldViewPr>
      <p:cViewPr>
        <p:scale>
          <a:sx n="20" d="100"/>
          <a:sy n="20" d="100"/>
        </p:scale>
        <p:origin x="186" y="384"/>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146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722A4D-614A-4E25-8C74-C70686FA7889}"/>
              </a:ext>
            </a:extLst>
          </p:cNvPr>
          <p:cNvSpPr>
            <a:spLocks noGrp="1"/>
          </p:cNvSpPr>
          <p:nvPr>
            <p:ph type="hdr" sz="quarter"/>
          </p:nvPr>
        </p:nvSpPr>
        <p:spPr>
          <a:xfrm>
            <a:off x="0" y="0"/>
            <a:ext cx="4023132" cy="350035"/>
          </a:xfrm>
          <a:prstGeom prst="rect">
            <a:avLst/>
          </a:prstGeom>
        </p:spPr>
        <p:txBody>
          <a:bodyPr vert="horz" lIns="47348" tIns="23674" rIns="47348" bIns="23674" rtlCol="0"/>
          <a:lstStyle>
            <a:lvl1pPr algn="l">
              <a:defRPr sz="600"/>
            </a:lvl1pPr>
          </a:lstStyle>
          <a:p>
            <a:endParaRPr lang="en-GB"/>
          </a:p>
        </p:txBody>
      </p:sp>
      <p:sp>
        <p:nvSpPr>
          <p:cNvPr id="3" name="Date Placeholder 2">
            <a:extLst>
              <a:ext uri="{FF2B5EF4-FFF2-40B4-BE49-F238E27FC236}">
                <a16:creationId xmlns:a16="http://schemas.microsoft.com/office/drawing/2014/main" id="{63E4DAB5-D76A-4E26-9BF4-4168419D0BD8}"/>
              </a:ext>
            </a:extLst>
          </p:cNvPr>
          <p:cNvSpPr>
            <a:spLocks noGrp="1"/>
          </p:cNvSpPr>
          <p:nvPr>
            <p:ph type="dt" sz="quarter" idx="1"/>
          </p:nvPr>
        </p:nvSpPr>
        <p:spPr>
          <a:xfrm>
            <a:off x="5258369" y="0"/>
            <a:ext cx="4023132" cy="350035"/>
          </a:xfrm>
          <a:prstGeom prst="rect">
            <a:avLst/>
          </a:prstGeom>
        </p:spPr>
        <p:txBody>
          <a:bodyPr vert="horz" lIns="47348" tIns="23674" rIns="47348" bIns="23674" rtlCol="0"/>
          <a:lstStyle>
            <a:lvl1pPr algn="r">
              <a:defRPr sz="600"/>
            </a:lvl1pPr>
          </a:lstStyle>
          <a:p>
            <a:fld id="{7AF8C764-DDCF-4A58-B6A5-3845C3BA508F}" type="datetimeFigureOut">
              <a:rPr lang="en-GB" smtClean="0"/>
              <a:t>12/07/2022</a:t>
            </a:fld>
            <a:endParaRPr lang="en-GB"/>
          </a:p>
        </p:txBody>
      </p:sp>
      <p:sp>
        <p:nvSpPr>
          <p:cNvPr id="4" name="Footer Placeholder 3">
            <a:extLst>
              <a:ext uri="{FF2B5EF4-FFF2-40B4-BE49-F238E27FC236}">
                <a16:creationId xmlns:a16="http://schemas.microsoft.com/office/drawing/2014/main" id="{B928812D-44FA-4338-A5C7-FEFBB6FBEF13}"/>
              </a:ext>
            </a:extLst>
          </p:cNvPr>
          <p:cNvSpPr>
            <a:spLocks noGrp="1"/>
          </p:cNvSpPr>
          <p:nvPr>
            <p:ph type="ftr" sz="quarter" idx="2"/>
          </p:nvPr>
        </p:nvSpPr>
        <p:spPr>
          <a:xfrm>
            <a:off x="0" y="6634966"/>
            <a:ext cx="4023132" cy="350034"/>
          </a:xfrm>
          <a:prstGeom prst="rect">
            <a:avLst/>
          </a:prstGeom>
        </p:spPr>
        <p:txBody>
          <a:bodyPr vert="horz" lIns="47348" tIns="23674" rIns="47348" bIns="23674" rtlCol="0" anchor="b"/>
          <a:lstStyle>
            <a:lvl1pPr algn="l">
              <a:defRPr sz="600"/>
            </a:lvl1pPr>
          </a:lstStyle>
          <a:p>
            <a:endParaRPr lang="en-GB"/>
          </a:p>
        </p:txBody>
      </p:sp>
      <p:sp>
        <p:nvSpPr>
          <p:cNvPr id="5" name="Slide Number Placeholder 4">
            <a:extLst>
              <a:ext uri="{FF2B5EF4-FFF2-40B4-BE49-F238E27FC236}">
                <a16:creationId xmlns:a16="http://schemas.microsoft.com/office/drawing/2014/main" id="{BC8A093B-111E-4701-A490-BA18EEDA488B}"/>
              </a:ext>
            </a:extLst>
          </p:cNvPr>
          <p:cNvSpPr>
            <a:spLocks noGrp="1"/>
          </p:cNvSpPr>
          <p:nvPr>
            <p:ph type="sldNum" sz="quarter" idx="3"/>
          </p:nvPr>
        </p:nvSpPr>
        <p:spPr>
          <a:xfrm>
            <a:off x="5258369" y="6634966"/>
            <a:ext cx="4023132" cy="350034"/>
          </a:xfrm>
          <a:prstGeom prst="rect">
            <a:avLst/>
          </a:prstGeom>
        </p:spPr>
        <p:txBody>
          <a:bodyPr vert="horz" lIns="47348" tIns="23674" rIns="47348" bIns="23674" rtlCol="0" anchor="b"/>
          <a:lstStyle>
            <a:lvl1pPr algn="r">
              <a:defRPr sz="600"/>
            </a:lvl1pPr>
          </a:lstStyle>
          <a:p>
            <a:fld id="{874400A2-1FEC-4E10-84CF-695F367D18B8}" type="slidenum">
              <a:rPr lang="en-GB" smtClean="0"/>
              <a:t>‹#›</a:t>
            </a:fld>
            <a:endParaRPr lang="en-GB"/>
          </a:p>
        </p:txBody>
      </p:sp>
    </p:spTree>
    <p:extLst>
      <p:ext uri="{BB962C8B-B14F-4D97-AF65-F5344CB8AC3E}">
        <p14:creationId xmlns:p14="http://schemas.microsoft.com/office/powerpoint/2010/main" val="1378040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3132" cy="350035"/>
          </a:xfrm>
          <a:prstGeom prst="rect">
            <a:avLst/>
          </a:prstGeom>
        </p:spPr>
        <p:txBody>
          <a:bodyPr vert="horz" lIns="47348" tIns="23674" rIns="47348" bIns="23674" rtlCol="0"/>
          <a:lstStyle>
            <a:lvl1pPr algn="l">
              <a:defRPr sz="600"/>
            </a:lvl1pPr>
          </a:lstStyle>
          <a:p>
            <a:endParaRPr lang="en-GB"/>
          </a:p>
        </p:txBody>
      </p:sp>
      <p:sp>
        <p:nvSpPr>
          <p:cNvPr id="3" name="Date Placeholder 2"/>
          <p:cNvSpPr>
            <a:spLocks noGrp="1"/>
          </p:cNvSpPr>
          <p:nvPr>
            <p:ph type="dt" idx="1"/>
          </p:nvPr>
        </p:nvSpPr>
        <p:spPr>
          <a:xfrm>
            <a:off x="5258369" y="0"/>
            <a:ext cx="4023132" cy="350035"/>
          </a:xfrm>
          <a:prstGeom prst="rect">
            <a:avLst/>
          </a:prstGeom>
        </p:spPr>
        <p:txBody>
          <a:bodyPr vert="horz" lIns="47348" tIns="23674" rIns="47348" bIns="23674" rtlCol="0"/>
          <a:lstStyle>
            <a:lvl1pPr algn="r">
              <a:defRPr sz="600"/>
            </a:lvl1pPr>
          </a:lstStyle>
          <a:p>
            <a:fld id="{8FF1DE6C-C8C1-4360-83CE-13BFC16B6AA2}" type="datetimeFigureOut">
              <a:rPr lang="en-GB" smtClean="0"/>
              <a:t>12/07/2022</a:t>
            </a:fld>
            <a:endParaRPr lang="en-GB"/>
          </a:p>
        </p:txBody>
      </p:sp>
      <p:sp>
        <p:nvSpPr>
          <p:cNvPr id="4" name="Slide Image Placeholder 3"/>
          <p:cNvSpPr>
            <a:spLocks noGrp="1" noRot="1" noChangeAspect="1"/>
          </p:cNvSpPr>
          <p:nvPr>
            <p:ph type="sldImg" idx="2"/>
          </p:nvPr>
        </p:nvSpPr>
        <p:spPr>
          <a:xfrm>
            <a:off x="2547938" y="873125"/>
            <a:ext cx="4187825" cy="2357438"/>
          </a:xfrm>
          <a:prstGeom prst="rect">
            <a:avLst/>
          </a:prstGeom>
          <a:noFill/>
          <a:ln w="12700">
            <a:solidFill>
              <a:prstClr val="black"/>
            </a:solidFill>
          </a:ln>
        </p:spPr>
        <p:txBody>
          <a:bodyPr vert="horz" lIns="47348" tIns="23674" rIns="47348" bIns="23674" rtlCol="0" anchor="ctr"/>
          <a:lstStyle/>
          <a:p>
            <a:endParaRPr lang="en-GB"/>
          </a:p>
        </p:txBody>
      </p:sp>
      <p:sp>
        <p:nvSpPr>
          <p:cNvPr id="5" name="Notes Placeholder 4"/>
          <p:cNvSpPr>
            <a:spLocks noGrp="1"/>
          </p:cNvSpPr>
          <p:nvPr>
            <p:ph type="body" sz="quarter" idx="3"/>
          </p:nvPr>
        </p:nvSpPr>
        <p:spPr>
          <a:xfrm>
            <a:off x="928077" y="3361115"/>
            <a:ext cx="7427546" cy="2751251"/>
          </a:xfrm>
          <a:prstGeom prst="rect">
            <a:avLst/>
          </a:prstGeom>
        </p:spPr>
        <p:txBody>
          <a:bodyPr vert="horz" lIns="47348" tIns="23674" rIns="47348" bIns="236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634966"/>
            <a:ext cx="4023132" cy="350034"/>
          </a:xfrm>
          <a:prstGeom prst="rect">
            <a:avLst/>
          </a:prstGeom>
        </p:spPr>
        <p:txBody>
          <a:bodyPr vert="horz" lIns="47348" tIns="23674" rIns="47348" bIns="23674" rtlCol="0" anchor="b"/>
          <a:lstStyle>
            <a:lvl1pPr algn="l">
              <a:defRPr sz="600"/>
            </a:lvl1pPr>
          </a:lstStyle>
          <a:p>
            <a:endParaRPr lang="en-GB"/>
          </a:p>
        </p:txBody>
      </p:sp>
      <p:sp>
        <p:nvSpPr>
          <p:cNvPr id="7" name="Slide Number Placeholder 6"/>
          <p:cNvSpPr>
            <a:spLocks noGrp="1"/>
          </p:cNvSpPr>
          <p:nvPr>
            <p:ph type="sldNum" sz="quarter" idx="5"/>
          </p:nvPr>
        </p:nvSpPr>
        <p:spPr>
          <a:xfrm>
            <a:off x="5258369" y="6634966"/>
            <a:ext cx="4023132" cy="350034"/>
          </a:xfrm>
          <a:prstGeom prst="rect">
            <a:avLst/>
          </a:prstGeom>
        </p:spPr>
        <p:txBody>
          <a:bodyPr vert="horz" lIns="47348" tIns="23674" rIns="47348" bIns="23674" rtlCol="0" anchor="b"/>
          <a:lstStyle>
            <a:lvl1pPr algn="r">
              <a:defRPr sz="600"/>
            </a:lvl1pPr>
          </a:lstStyle>
          <a:p>
            <a:fld id="{CBD0FB46-DAD5-40C5-84EB-A7D48FCBDA8B}" type="slidenum">
              <a:rPr lang="en-GB" smtClean="0"/>
              <a:t>‹#›</a:t>
            </a:fld>
            <a:endParaRPr lang="en-GB"/>
          </a:p>
        </p:txBody>
      </p:sp>
    </p:spTree>
    <p:extLst>
      <p:ext uri="{BB962C8B-B14F-4D97-AF65-F5344CB8AC3E}">
        <p14:creationId xmlns:p14="http://schemas.microsoft.com/office/powerpoint/2010/main" val="54920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D0FB46-DAD5-40C5-84EB-A7D48FCBDA8B}" type="slidenum">
              <a:rPr lang="en-GB" smtClean="0"/>
              <a:t>1</a:t>
            </a:fld>
            <a:endParaRPr lang="en-GB"/>
          </a:p>
        </p:txBody>
      </p:sp>
    </p:spTree>
    <p:extLst>
      <p:ext uri="{BB962C8B-B14F-4D97-AF65-F5344CB8AC3E}">
        <p14:creationId xmlns:p14="http://schemas.microsoft.com/office/powerpoint/2010/main" val="1363682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It is important to ‘have a go’ first</a:t>
            </a:r>
          </a:p>
          <a:p>
            <a:endParaRPr lang="en-GB" i="1" dirty="0"/>
          </a:p>
          <a:p>
            <a:r>
              <a:rPr lang="en-GB" dirty="0"/>
              <a:t>On your table pick  at least two disciplines – thinking about the preferred questions, methods and norms of thought (how we know something is correct” for example) for both disciplines answer the 3 questions – we’ll come to you for your answers so make sure you write it down. </a:t>
            </a:r>
          </a:p>
          <a:p>
            <a:endParaRPr lang="en-GB" dirty="0"/>
          </a:p>
          <a:p>
            <a:r>
              <a:rPr lang="en-GB" dirty="0"/>
              <a:t>[collect these in after the session]</a:t>
            </a:r>
          </a:p>
          <a:p>
            <a:endParaRPr lang="en-GB" dirty="0"/>
          </a:p>
        </p:txBody>
      </p:sp>
      <p:sp>
        <p:nvSpPr>
          <p:cNvPr id="4" name="Slide Number Placeholder 3"/>
          <p:cNvSpPr>
            <a:spLocks noGrp="1"/>
          </p:cNvSpPr>
          <p:nvPr>
            <p:ph type="sldNum" sz="quarter" idx="5"/>
          </p:nvPr>
        </p:nvSpPr>
        <p:spPr/>
        <p:txBody>
          <a:bodyPr/>
          <a:lstStyle/>
          <a:p>
            <a:fld id="{CBD0FB46-DAD5-40C5-84EB-A7D48FCBDA8B}" type="slidenum">
              <a:rPr lang="en-GB" smtClean="0"/>
              <a:t>13</a:t>
            </a:fld>
            <a:endParaRPr lang="en-GB"/>
          </a:p>
        </p:txBody>
      </p:sp>
    </p:spTree>
    <p:extLst>
      <p:ext uri="{BB962C8B-B14F-4D97-AF65-F5344CB8AC3E}">
        <p14:creationId xmlns:p14="http://schemas.microsoft.com/office/powerpoint/2010/main" val="1593826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For presentations, consider using a slightly blue background as this will be easier for audience members who may have dyslexia or other visual impairments</a:t>
            </a:r>
          </a:p>
        </p:txBody>
      </p:sp>
      <p:sp>
        <p:nvSpPr>
          <p:cNvPr id="4" name="Slide Number Placeholder 3"/>
          <p:cNvSpPr>
            <a:spLocks noGrp="1"/>
          </p:cNvSpPr>
          <p:nvPr>
            <p:ph type="sldNum" sz="quarter" idx="5"/>
          </p:nvPr>
        </p:nvSpPr>
        <p:spPr/>
        <p:txBody>
          <a:bodyPr/>
          <a:lstStyle/>
          <a:p>
            <a:fld id="{CBD0FB46-DAD5-40C5-84EB-A7D48FCBDA8B}" type="slidenum">
              <a:rPr lang="en-GB" smtClean="0"/>
              <a:t>14</a:t>
            </a:fld>
            <a:endParaRPr lang="en-GB"/>
          </a:p>
        </p:txBody>
      </p:sp>
    </p:spTree>
    <p:extLst>
      <p:ext uri="{BB962C8B-B14F-4D97-AF65-F5344CB8AC3E}">
        <p14:creationId xmlns:p14="http://schemas.microsoft.com/office/powerpoint/2010/main" val="1514359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For presentations, consider using a slightly blue background as this will be easier for audience members who may have dyslexia or other visual impairments</a:t>
            </a:r>
          </a:p>
        </p:txBody>
      </p:sp>
      <p:sp>
        <p:nvSpPr>
          <p:cNvPr id="4" name="Slide Number Placeholder 3"/>
          <p:cNvSpPr>
            <a:spLocks noGrp="1"/>
          </p:cNvSpPr>
          <p:nvPr>
            <p:ph type="sldNum" sz="quarter" idx="5"/>
          </p:nvPr>
        </p:nvSpPr>
        <p:spPr/>
        <p:txBody>
          <a:bodyPr/>
          <a:lstStyle/>
          <a:p>
            <a:fld id="{CBD0FB46-DAD5-40C5-84EB-A7D48FCBDA8B}" type="slidenum">
              <a:rPr lang="en-GB" smtClean="0"/>
              <a:t>15</a:t>
            </a:fld>
            <a:endParaRPr lang="en-GB"/>
          </a:p>
        </p:txBody>
      </p:sp>
    </p:spTree>
    <p:extLst>
      <p:ext uri="{BB962C8B-B14F-4D97-AF65-F5344CB8AC3E}">
        <p14:creationId xmlns:p14="http://schemas.microsoft.com/office/powerpoint/2010/main" val="278236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If short of time – keep this slide up as trainees finish the closing survey</a:t>
            </a:r>
          </a:p>
        </p:txBody>
      </p:sp>
      <p:sp>
        <p:nvSpPr>
          <p:cNvPr id="4" name="Slide Number Placeholder 3"/>
          <p:cNvSpPr>
            <a:spLocks noGrp="1"/>
          </p:cNvSpPr>
          <p:nvPr>
            <p:ph type="sldNum" sz="quarter" idx="5"/>
          </p:nvPr>
        </p:nvSpPr>
        <p:spPr/>
        <p:txBody>
          <a:bodyPr/>
          <a:lstStyle/>
          <a:p>
            <a:fld id="{CBD0FB46-DAD5-40C5-84EB-A7D48FCBDA8B}" type="slidenum">
              <a:rPr lang="en-GB" smtClean="0"/>
              <a:t>18</a:t>
            </a:fld>
            <a:endParaRPr lang="en-GB"/>
          </a:p>
        </p:txBody>
      </p:sp>
    </p:spTree>
    <p:extLst>
      <p:ext uri="{BB962C8B-B14F-4D97-AF65-F5344CB8AC3E}">
        <p14:creationId xmlns:p14="http://schemas.microsoft.com/office/powerpoint/2010/main" val="1933391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b="1" dirty="0"/>
          </a:p>
        </p:txBody>
      </p:sp>
      <p:sp>
        <p:nvSpPr>
          <p:cNvPr id="4" name="Slide Number Placeholder 3"/>
          <p:cNvSpPr>
            <a:spLocks noGrp="1"/>
          </p:cNvSpPr>
          <p:nvPr>
            <p:ph type="sldNum" sz="quarter" idx="5"/>
          </p:nvPr>
        </p:nvSpPr>
        <p:spPr/>
        <p:txBody>
          <a:bodyPr/>
          <a:lstStyle/>
          <a:p>
            <a:fld id="{CBD0FB46-DAD5-40C5-84EB-A7D48FCBDA8B}" type="slidenum">
              <a:rPr lang="en-GB" smtClean="0"/>
              <a:t>19</a:t>
            </a:fld>
            <a:endParaRPr lang="en-GB"/>
          </a:p>
        </p:txBody>
      </p:sp>
    </p:spTree>
    <p:extLst>
      <p:ext uri="{BB962C8B-B14F-4D97-AF65-F5344CB8AC3E}">
        <p14:creationId xmlns:p14="http://schemas.microsoft.com/office/powerpoint/2010/main" val="144860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Do we gain knowledge in only one way or from a variety of different ways and settings. I would suggest that we gain knowledge from everything we do, </a:t>
            </a:r>
            <a:r>
              <a:rPr lang="en-GB" dirty="0" err="1"/>
              <a:t>Atlhough</a:t>
            </a:r>
            <a:r>
              <a:rPr lang="en-GB" dirty="0"/>
              <a:t> some knowledge will be more useful than others.</a:t>
            </a:r>
          </a:p>
          <a:p>
            <a:r>
              <a:rPr lang="en-GB" dirty="0"/>
              <a:t>For example gaining knowledge from– reading books, experience, </a:t>
            </a:r>
            <a:r>
              <a:rPr lang="en-GB" dirty="0" err="1"/>
              <a:t>practicals</a:t>
            </a:r>
            <a:r>
              <a:rPr lang="en-GB" dirty="0"/>
              <a:t>, listening and observing others etc</a:t>
            </a:r>
          </a:p>
          <a:p>
            <a:r>
              <a:rPr lang="en-GB" dirty="0"/>
              <a:t>2. Does knowledge change over time? The world was always round– therefore this has not changed but our understanding that the world is round and not flat – developed over time. Through discovery and innovation such as telescopes, maps, exploration into space</a:t>
            </a:r>
          </a:p>
          <a:p>
            <a:r>
              <a:rPr lang="en-GB" dirty="0"/>
              <a:t>3. Can different disciplines provide complementary (but different) types of knowledge about the same question?  </a:t>
            </a:r>
          </a:p>
          <a:p>
            <a:r>
              <a:rPr lang="en-US" dirty="0"/>
              <a:t>For example: What is a footprint? This could be interpreted in a number of ways or disciplinary approaches</a:t>
            </a:r>
          </a:p>
          <a:p>
            <a:r>
              <a:rPr lang="en-US" dirty="0"/>
              <a:t>If you undertook an internet search for the question. Apart from dictionary definitions How many disciplinary approaches would you find in the first 2-3 pages of results?</a:t>
            </a:r>
          </a:p>
          <a:p>
            <a:r>
              <a:rPr lang="en-US" dirty="0"/>
              <a:t>For example: A footprint is:</a:t>
            </a:r>
          </a:p>
          <a:p>
            <a:r>
              <a:rPr lang="en-US" dirty="0"/>
              <a:t>An impression/imprint in the ground – history/fossils or science/biology</a:t>
            </a:r>
          </a:p>
          <a:p>
            <a:r>
              <a:rPr lang="en-US" dirty="0"/>
              <a:t>Carbon or global footprint – use of resources (geography)</a:t>
            </a:r>
          </a:p>
          <a:p>
            <a:r>
              <a:rPr lang="en-US" dirty="0"/>
              <a:t>Digital footprint – consider things like safety, confidentiality – data protection</a:t>
            </a:r>
          </a:p>
          <a:p>
            <a:r>
              <a:rPr lang="en-US" dirty="0"/>
              <a:t>Footprints in the sand – biblical extract , so we could investigate through religion or even consider this through English and its written construction</a:t>
            </a:r>
          </a:p>
          <a:p>
            <a:r>
              <a:rPr lang="en-US" dirty="0"/>
              <a:t>Water, carbon, actual imprint, digital, tent, ecological, plastic, food,</a:t>
            </a:r>
          </a:p>
          <a:p>
            <a:r>
              <a:rPr lang="en-US" dirty="0"/>
              <a:t>Business, science, environmental</a:t>
            </a:r>
          </a:p>
        </p:txBody>
      </p:sp>
      <p:sp>
        <p:nvSpPr>
          <p:cNvPr id="4" name="Slide Number Placeholder 3"/>
          <p:cNvSpPr>
            <a:spLocks noGrp="1"/>
          </p:cNvSpPr>
          <p:nvPr>
            <p:ph type="sldNum" sz="quarter" idx="5"/>
          </p:nvPr>
        </p:nvSpPr>
        <p:spPr/>
        <p:txBody>
          <a:bodyPr/>
          <a:lstStyle/>
          <a:p>
            <a:fld id="{CBD0FB46-DAD5-40C5-84EB-A7D48FCBDA8B}" type="slidenum">
              <a:rPr lang="en-GB" smtClean="0"/>
              <a:t>3</a:t>
            </a:fld>
            <a:endParaRPr lang="en-GB"/>
          </a:p>
        </p:txBody>
      </p:sp>
    </p:spTree>
    <p:extLst>
      <p:ext uri="{BB962C8B-B14F-4D97-AF65-F5344CB8AC3E}">
        <p14:creationId xmlns:p14="http://schemas.microsoft.com/office/powerpoint/2010/main" val="2729303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For presentations, consider using a slightly blue background as this will be easier for audience members who may have dyslexia or other visual impairments</a:t>
            </a:r>
          </a:p>
        </p:txBody>
      </p:sp>
      <p:sp>
        <p:nvSpPr>
          <p:cNvPr id="4" name="Slide Number Placeholder 3"/>
          <p:cNvSpPr>
            <a:spLocks noGrp="1"/>
          </p:cNvSpPr>
          <p:nvPr>
            <p:ph type="sldNum" sz="quarter" idx="5"/>
          </p:nvPr>
        </p:nvSpPr>
        <p:spPr/>
        <p:txBody>
          <a:bodyPr/>
          <a:lstStyle/>
          <a:p>
            <a:fld id="{CBD0FB46-DAD5-40C5-84EB-A7D48FCBDA8B}" type="slidenum">
              <a:rPr lang="en-GB" smtClean="0"/>
              <a:t>4</a:t>
            </a:fld>
            <a:endParaRPr lang="en-GB"/>
          </a:p>
        </p:txBody>
      </p:sp>
    </p:spTree>
    <p:extLst>
      <p:ext uri="{BB962C8B-B14F-4D97-AF65-F5344CB8AC3E}">
        <p14:creationId xmlns:p14="http://schemas.microsoft.com/office/powerpoint/2010/main" val="547399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EI encourages students to think about what kind of questions (through a discipline’s lens) could be investigated in relation to a Big Question, </a:t>
            </a:r>
            <a:r>
              <a:rPr lang="en-GB" sz="1600" b="0" dirty="0"/>
              <a:t>and if/when/how being investigated and informed by another discipline would be useful/valuable (and to know why they are selecting disciplines – what these can offer and contribute to acquiring knowledge and understanding about human personhood and the nature of reality).</a:t>
            </a:r>
          </a:p>
        </p:txBody>
      </p:sp>
      <p:sp>
        <p:nvSpPr>
          <p:cNvPr id="4" name="Slide Number Placeholder 3"/>
          <p:cNvSpPr>
            <a:spLocks noGrp="1"/>
          </p:cNvSpPr>
          <p:nvPr>
            <p:ph type="sldNum" sz="quarter" idx="5"/>
          </p:nvPr>
        </p:nvSpPr>
        <p:spPr/>
        <p:txBody>
          <a:bodyPr/>
          <a:lstStyle/>
          <a:p>
            <a:fld id="{CBD0FB46-DAD5-40C5-84EB-A7D48FCBDA8B}" type="slidenum">
              <a:rPr lang="en-GB" smtClean="0"/>
              <a:t>5</a:t>
            </a:fld>
            <a:endParaRPr lang="en-GB"/>
          </a:p>
        </p:txBody>
      </p:sp>
    </p:spTree>
    <p:extLst>
      <p:ext uri="{BB962C8B-B14F-4D97-AF65-F5344CB8AC3E}">
        <p14:creationId xmlns:p14="http://schemas.microsoft.com/office/powerpoint/2010/main" val="216089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research project, an understanding of our framework is important… so in my preparation session with teachers we discuss this</a:t>
            </a:r>
          </a:p>
        </p:txBody>
      </p:sp>
      <p:sp>
        <p:nvSpPr>
          <p:cNvPr id="4" name="Slide Number Placeholder 3"/>
          <p:cNvSpPr>
            <a:spLocks noGrp="1"/>
          </p:cNvSpPr>
          <p:nvPr>
            <p:ph type="sldNum" sz="quarter" idx="5"/>
          </p:nvPr>
        </p:nvSpPr>
        <p:spPr/>
        <p:txBody>
          <a:bodyPr/>
          <a:lstStyle/>
          <a:p>
            <a:fld id="{CBD0FB46-DAD5-40C5-84EB-A7D48FCBDA8B}" type="slidenum">
              <a:rPr lang="en-GB" smtClean="0"/>
              <a:t>6</a:t>
            </a:fld>
            <a:endParaRPr lang="en-GB"/>
          </a:p>
        </p:txBody>
      </p:sp>
    </p:spTree>
    <p:extLst>
      <p:ext uri="{BB962C8B-B14F-4D97-AF65-F5344CB8AC3E}">
        <p14:creationId xmlns:p14="http://schemas.microsoft.com/office/powerpoint/2010/main" val="325662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GB" sz="1600" b="1" dirty="0"/>
              <a:t>Observe what is happening in your subject/lessons you sit in/lessons you plan/lessons you teach.</a:t>
            </a:r>
          </a:p>
          <a:p>
            <a:pPr marL="342900" indent="-342900">
              <a:buAutoNum type="arabicParenR"/>
            </a:pPr>
            <a:r>
              <a:rPr lang="en-GB" sz="1600" b="1" dirty="0"/>
              <a:t>In your classroom/s – what kinds of questions are being asked and investigated? What ways/methods are used to investigate questions/topics?</a:t>
            </a:r>
          </a:p>
          <a:p>
            <a:pPr marL="342900" indent="-342900">
              <a:buAutoNum type="arabicParenR"/>
            </a:pPr>
            <a:r>
              <a:rPr lang="en-GB" sz="1600" b="1" dirty="0"/>
              <a:t>Why is a particular question suited to the discipline (subject)?</a:t>
            </a:r>
          </a:p>
          <a:p>
            <a:pPr marL="342900" indent="-342900">
              <a:buAutoNum type="arabicParenR"/>
            </a:pPr>
            <a:endParaRPr lang="en-GB" sz="1600" b="1" dirty="0"/>
          </a:p>
          <a:p>
            <a:pPr marL="342900" indent="-342900">
              <a:buAutoNum type="arabicParenR"/>
            </a:pPr>
            <a:r>
              <a:rPr lang="en-GB" sz="1600" b="1" dirty="0"/>
              <a:t>Think about opportunities when a question/topic can be informed by the contributions of different disciplines! </a:t>
            </a:r>
          </a:p>
          <a:p>
            <a:pPr marL="342900" indent="-342900">
              <a:buAutoNum type="arabicParenR"/>
            </a:pPr>
            <a:endParaRPr lang="en-GB" sz="1600" b="1" dirty="0"/>
          </a:p>
          <a:p>
            <a:pPr marL="0" indent="0">
              <a:buNone/>
            </a:pPr>
            <a:r>
              <a:rPr lang="en-GB" sz="1600" b="0" i="1" dirty="0"/>
              <a:t>When you were a student in school, you were given subjects on your timetable. When/if you prepared for selecting your degree, you were choosing disciplines that would be approached with the rigours of scholarship. The discipline of the natural sciences include physics, chemistry, biology (your school subjects)… but zoology (for example) appears in HE.</a:t>
            </a:r>
          </a:p>
        </p:txBody>
      </p:sp>
      <p:sp>
        <p:nvSpPr>
          <p:cNvPr id="4" name="Slide Number Placeholder 3"/>
          <p:cNvSpPr>
            <a:spLocks noGrp="1"/>
          </p:cNvSpPr>
          <p:nvPr>
            <p:ph type="sldNum" sz="quarter" idx="5"/>
          </p:nvPr>
        </p:nvSpPr>
        <p:spPr/>
        <p:txBody>
          <a:bodyPr/>
          <a:lstStyle/>
          <a:p>
            <a:fld id="{CBD0FB46-DAD5-40C5-84EB-A7D48FCBDA8B}" type="slidenum">
              <a:rPr lang="en-GB" smtClean="0"/>
              <a:t>8</a:t>
            </a:fld>
            <a:endParaRPr lang="en-GB"/>
          </a:p>
        </p:txBody>
      </p:sp>
    </p:spTree>
    <p:extLst>
      <p:ext uri="{BB962C8B-B14F-4D97-AF65-F5344CB8AC3E}">
        <p14:creationId xmlns:p14="http://schemas.microsoft.com/office/powerpoint/2010/main" val="391959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3211BB-1A7F-4231-BB50-6956E910445F}" type="slidenum">
              <a:rPr lang="en-GB" smtClean="0"/>
              <a:t>10</a:t>
            </a:fld>
            <a:endParaRPr lang="en-GB"/>
          </a:p>
        </p:txBody>
      </p:sp>
    </p:spTree>
    <p:extLst>
      <p:ext uri="{BB962C8B-B14F-4D97-AF65-F5344CB8AC3E}">
        <p14:creationId xmlns:p14="http://schemas.microsoft.com/office/powerpoint/2010/main" val="127573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600" b="1" dirty="0"/>
              <a:t>This is an example of what I prepared for recent sessions, to show how the DW can be used</a:t>
            </a:r>
          </a:p>
          <a:p>
            <a:pPr rtl="0" fontAlgn="base"/>
            <a:endParaRPr lang="en-US" sz="600" dirty="0"/>
          </a:p>
          <a:p>
            <a:pPr rtl="0" fontAlgn="base"/>
            <a:r>
              <a:rPr lang="en-US" sz="600" dirty="0"/>
              <a:t>The discipline wheel is available to download at: EI.com to use in your classroom </a:t>
            </a:r>
          </a:p>
          <a:p>
            <a:pPr rtl="0" fontAlgn="base"/>
            <a:r>
              <a:rPr lang="en-US" sz="600" dirty="0"/>
              <a:t>What are the characteristics, strengths and limitations of a discipline or area of knowledge?</a:t>
            </a:r>
          </a:p>
          <a:p>
            <a:pPr rtl="0" fontAlgn="base"/>
            <a:endParaRPr lang="en-US" sz="600" dirty="0"/>
          </a:p>
          <a:p>
            <a:pPr rtl="0" fontAlgn="base"/>
            <a:r>
              <a:rPr lang="en-US" sz="600" dirty="0"/>
              <a:t>How do disciplines interact to inform our thinking about different types of questions?</a:t>
            </a:r>
          </a:p>
          <a:p>
            <a:pPr rtl="0" fontAlgn="base"/>
            <a:endParaRPr lang="en-US" sz="600" dirty="0"/>
          </a:p>
          <a:p>
            <a:pPr rtl="0" fontAlgn="base"/>
            <a:r>
              <a:rPr lang="en-US" sz="600" dirty="0"/>
              <a:t>Why does it matter how a question is framed?</a:t>
            </a:r>
          </a:p>
          <a:p>
            <a:pPr rtl="0" fontAlgn="base"/>
            <a:endParaRPr lang="en-US" sz="600" dirty="0"/>
          </a:p>
          <a:p>
            <a:pPr rtl="0" fontAlgn="base"/>
            <a:r>
              <a:rPr lang="en-US" sz="600" dirty="0"/>
              <a:t>What are a disciplines preferred questions, methods and norms of thought?</a:t>
            </a:r>
          </a:p>
          <a:p>
            <a:pPr rtl="0" fontAlgn="base"/>
            <a:r>
              <a:rPr lang="en-US" sz="600" dirty="0"/>
              <a:t>What is distinctive about science as a discipline?</a:t>
            </a:r>
          </a:p>
          <a:p>
            <a:pPr rtl="0" fontAlgn="base"/>
            <a:r>
              <a:rPr lang="en-US" sz="600" dirty="0"/>
              <a:t>Science answers questions which investigate the nature of the world around us.</a:t>
            </a:r>
          </a:p>
          <a:p>
            <a:pPr rtl="0" fontAlgn="base"/>
            <a:endParaRPr lang="en-US" sz="600" dirty="0"/>
          </a:p>
          <a:p>
            <a:endParaRPr lang="en-GB" dirty="0"/>
          </a:p>
        </p:txBody>
      </p:sp>
      <p:sp>
        <p:nvSpPr>
          <p:cNvPr id="4" name="Slide Number Placeholder 3"/>
          <p:cNvSpPr>
            <a:spLocks noGrp="1"/>
          </p:cNvSpPr>
          <p:nvPr>
            <p:ph type="sldNum" sz="quarter" idx="5"/>
          </p:nvPr>
        </p:nvSpPr>
        <p:spPr/>
        <p:txBody>
          <a:bodyPr/>
          <a:lstStyle/>
          <a:p>
            <a:fld id="{CBD0FB46-DAD5-40C5-84EB-A7D48FCBDA8B}" type="slidenum">
              <a:rPr lang="en-GB" smtClean="0"/>
              <a:t>11</a:t>
            </a:fld>
            <a:endParaRPr lang="en-GB"/>
          </a:p>
        </p:txBody>
      </p:sp>
    </p:spTree>
    <p:extLst>
      <p:ext uri="{BB962C8B-B14F-4D97-AF65-F5344CB8AC3E}">
        <p14:creationId xmlns:p14="http://schemas.microsoft.com/office/powerpoint/2010/main" val="216733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600" dirty="0"/>
              <a:t>The discipline wheel is available to download at: EI.com to use in your classroom </a:t>
            </a:r>
          </a:p>
          <a:p>
            <a:pPr rtl="0" fontAlgn="base"/>
            <a:r>
              <a:rPr lang="en-US" sz="600" dirty="0"/>
              <a:t>What are the characteristics, strengths and limitations of a discipline or area of knowledge?</a:t>
            </a:r>
          </a:p>
          <a:p>
            <a:pPr rtl="0" fontAlgn="base"/>
            <a:endParaRPr lang="en-US" sz="600" dirty="0"/>
          </a:p>
          <a:p>
            <a:pPr rtl="0" fontAlgn="base"/>
            <a:r>
              <a:rPr lang="en-US" sz="600" dirty="0"/>
              <a:t>How do disciplines interact to inform our thinking about different types of questions?</a:t>
            </a:r>
          </a:p>
          <a:p>
            <a:pPr rtl="0" fontAlgn="base"/>
            <a:endParaRPr lang="en-US" sz="600" dirty="0"/>
          </a:p>
          <a:p>
            <a:pPr rtl="0" fontAlgn="base"/>
            <a:r>
              <a:rPr lang="en-US" sz="600" dirty="0"/>
              <a:t>Why does it matter how a question is framed?</a:t>
            </a:r>
          </a:p>
          <a:p>
            <a:pPr rtl="0" fontAlgn="base"/>
            <a:endParaRPr lang="en-US" sz="600" dirty="0"/>
          </a:p>
          <a:p>
            <a:pPr rtl="0" fontAlgn="base"/>
            <a:r>
              <a:rPr lang="en-US" sz="600" dirty="0"/>
              <a:t>What are a disciplines preferred questions, methods and norms of thought?</a:t>
            </a:r>
          </a:p>
          <a:p>
            <a:pPr rtl="0" fontAlgn="base"/>
            <a:r>
              <a:rPr lang="en-US" sz="600" dirty="0"/>
              <a:t>What is distinctive about science as a discipline?</a:t>
            </a:r>
          </a:p>
          <a:p>
            <a:pPr rtl="0" fontAlgn="base"/>
            <a:r>
              <a:rPr lang="en-US" sz="600" dirty="0"/>
              <a:t>Science answers questions which investigate the nature of the world around us.</a:t>
            </a:r>
          </a:p>
          <a:p>
            <a:pPr rtl="0" fontAlgn="base"/>
            <a:r>
              <a:rPr lang="en-US" sz="600" dirty="0"/>
              <a:t>This question ‘How is tea made? could be answered through physics, investigating evaporation/boiling points or chemistry – the compounds, caffeine and tannin levels https://www.sciencefocus.com/science/science-of-tea/</a:t>
            </a:r>
          </a:p>
          <a:p>
            <a:pPr rtl="0" fontAlgn="base"/>
            <a:endParaRPr lang="en-US" sz="600" dirty="0"/>
          </a:p>
          <a:p>
            <a:pPr rtl="0" fontAlgn="base"/>
            <a:r>
              <a:rPr lang="en-US" sz="600" dirty="0"/>
              <a:t>Science values an objective and repeatable answer (norms of thought). This question can be investigated through experiment, testing a hypothesis. How to make a strong cup of tea. A weak tea. A sweet tea </a:t>
            </a:r>
            <a:r>
              <a:rPr lang="en-US" sz="600" dirty="0" err="1"/>
              <a:t>etc</a:t>
            </a:r>
            <a:endParaRPr lang="en-US" sz="600" dirty="0"/>
          </a:p>
          <a:p>
            <a:pPr rtl="0" fontAlgn="base"/>
            <a:r>
              <a:rPr lang="en-US" sz="600" dirty="0"/>
              <a:t>Science can answer smaller questions well, but it may not be so good at answering a big question such as Why do humans want to fly? Which may need to go to other disciplines.</a:t>
            </a:r>
          </a:p>
          <a:p>
            <a:pPr rtl="0" fontAlgn="base"/>
            <a:r>
              <a:rPr lang="en-US" sz="600" dirty="0"/>
              <a:t>Could we go to other disciplines to answer How is tea made?</a:t>
            </a:r>
          </a:p>
          <a:p>
            <a:endParaRPr lang="en-GB" dirty="0"/>
          </a:p>
        </p:txBody>
      </p:sp>
      <p:sp>
        <p:nvSpPr>
          <p:cNvPr id="4" name="Slide Number Placeholder 3"/>
          <p:cNvSpPr>
            <a:spLocks noGrp="1"/>
          </p:cNvSpPr>
          <p:nvPr>
            <p:ph type="sldNum" sz="quarter" idx="5"/>
          </p:nvPr>
        </p:nvSpPr>
        <p:spPr/>
        <p:txBody>
          <a:bodyPr/>
          <a:lstStyle/>
          <a:p>
            <a:fld id="{CBD0FB46-DAD5-40C5-84EB-A7D48FCBDA8B}" type="slidenum">
              <a:rPr lang="en-GB" smtClean="0"/>
              <a:t>12</a:t>
            </a:fld>
            <a:endParaRPr lang="en-GB"/>
          </a:p>
        </p:txBody>
      </p:sp>
    </p:spTree>
    <p:extLst>
      <p:ext uri="{BB962C8B-B14F-4D97-AF65-F5344CB8AC3E}">
        <p14:creationId xmlns:p14="http://schemas.microsoft.com/office/powerpoint/2010/main" val="292522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937250" y="320675"/>
            <a:ext cx="13716000" cy="1076960"/>
          </a:xfrm>
          <a:prstGeom prst="rect">
            <a:avLst/>
          </a:prstGeom>
          <a:noFill/>
        </p:spPr>
        <p:txBody>
          <a:bodyPr lIns="0" tIns="0" rIns="0" bIns="0"/>
          <a:lstStyle>
            <a:lvl1pPr>
              <a:defRPr sz="69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a:p>
        </p:txBody>
      </p:sp>
      <p:sp>
        <p:nvSpPr>
          <p:cNvPr id="3" name="Holder 3"/>
          <p:cNvSpPr>
            <a:spLocks noGrp="1"/>
          </p:cNvSpPr>
          <p:nvPr>
            <p:ph type="body" idx="1"/>
          </p:nvPr>
        </p:nvSpPr>
        <p:spPr>
          <a:xfrm>
            <a:off x="679450" y="1997075"/>
            <a:ext cx="18364199" cy="7696200"/>
          </a:xfrm>
          <a:prstGeom prst="rect">
            <a:avLst/>
          </a:prstGeom>
        </p:spPr>
        <p:txBody>
          <a:bodyPr lIns="0" tIns="0" rIns="0" bIns="0"/>
          <a:lstStyle>
            <a:lvl1pPr algn="ctr">
              <a:defRPr sz="5400" b="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endParaRPr/>
          </a:p>
        </p:txBody>
      </p:sp>
    </p:spTree>
    <p:extLst>
      <p:ext uri="{BB962C8B-B14F-4D97-AF65-F5344CB8AC3E}">
        <p14:creationId xmlns:p14="http://schemas.microsoft.com/office/powerpoint/2010/main" val="419018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75F9-FC75-4820-BCB1-91B4029A538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61B3C0-761C-447C-9C6F-60471A3A6DBD}"/>
              </a:ext>
            </a:extLst>
          </p:cNvPr>
          <p:cNvSpPr>
            <a:spLocks noGrp="1"/>
          </p:cNvSpPr>
          <p:nvPr>
            <p:ph type="dt" sz="half" idx="10"/>
          </p:nvPr>
        </p:nvSpPr>
        <p:spPr/>
        <p:txBody>
          <a:bodyPr/>
          <a:lstStyle/>
          <a:p>
            <a:fld id="{E65682F0-7BF5-4E60-9C99-DCA4170CD66C}" type="datetimeFigureOut">
              <a:rPr lang="en-GB" smtClean="0"/>
              <a:t>12/07/2022</a:t>
            </a:fld>
            <a:endParaRPr lang="en-GB"/>
          </a:p>
        </p:txBody>
      </p:sp>
      <p:sp>
        <p:nvSpPr>
          <p:cNvPr id="4" name="Footer Placeholder 3">
            <a:extLst>
              <a:ext uri="{FF2B5EF4-FFF2-40B4-BE49-F238E27FC236}">
                <a16:creationId xmlns:a16="http://schemas.microsoft.com/office/drawing/2014/main" id="{8E1A8ECD-A1D2-4496-9AE8-11B64885316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7023E8-124E-4833-9E92-49DDC48D93CE}"/>
              </a:ext>
            </a:extLst>
          </p:cNvPr>
          <p:cNvSpPr>
            <a:spLocks noGrp="1"/>
          </p:cNvSpPr>
          <p:nvPr>
            <p:ph type="sldNum" sz="quarter" idx="12"/>
          </p:nvPr>
        </p:nvSpPr>
        <p:spPr/>
        <p:txBody>
          <a:bodyPr/>
          <a:lstStyle/>
          <a:p>
            <a:fld id="{F1216983-0A11-44A7-BF9A-462A1E065228}" type="slidenum">
              <a:rPr lang="en-GB" smtClean="0"/>
              <a:t>‹#›</a:t>
            </a:fld>
            <a:endParaRPr lang="en-GB"/>
          </a:p>
        </p:txBody>
      </p:sp>
    </p:spTree>
    <p:extLst>
      <p:ext uri="{BB962C8B-B14F-4D97-AF65-F5344CB8AC3E}">
        <p14:creationId xmlns:p14="http://schemas.microsoft.com/office/powerpoint/2010/main" val="9537566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4831" y="15875"/>
            <a:ext cx="2014093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42313"/>
          </a:solidFill>
        </p:spPr>
        <p:txBody>
          <a:bodyPr wrap="square" lIns="0" tIns="0" rIns="0" bIns="0" rtlCol="0"/>
          <a:lstStyle/>
          <a:p>
            <a:pPr algn="ctr"/>
            <a:endParaRPr/>
          </a:p>
        </p:txBody>
      </p:sp>
      <p:sp>
        <p:nvSpPr>
          <p:cNvPr id="19" name="object 2">
            <a:extLst>
              <a:ext uri="{FF2B5EF4-FFF2-40B4-BE49-F238E27FC236}">
                <a16:creationId xmlns:a16="http://schemas.microsoft.com/office/drawing/2014/main" id="{CE065795-1302-4252-8D4D-9A4738F21BA5}"/>
              </a:ext>
            </a:extLst>
          </p:cNvPr>
          <p:cNvSpPr/>
          <p:nvPr userDrawn="1"/>
        </p:nvSpPr>
        <p:spPr>
          <a:xfrm>
            <a:off x="-64830" y="1598930"/>
            <a:ext cx="20237270" cy="8364835"/>
          </a:xfrm>
          <a:prstGeom prst="rect">
            <a:avLst/>
          </a:prstGeom>
          <a:solidFill>
            <a:schemeClr val="bg1"/>
          </a:solidFill>
        </p:spPr>
        <p:txBody>
          <a:bodyPr wrap="square" lIns="0" tIns="0" rIns="0" bIns="0" rtlCol="0"/>
          <a:lstStyle/>
          <a:p>
            <a:endParaRPr/>
          </a:p>
        </p:txBody>
      </p:sp>
      <p:sp>
        <p:nvSpPr>
          <p:cNvPr id="14" name="object 11">
            <a:extLst>
              <a:ext uri="{FF2B5EF4-FFF2-40B4-BE49-F238E27FC236}">
                <a16:creationId xmlns:a16="http://schemas.microsoft.com/office/drawing/2014/main" id="{7526A94C-1B37-4DBA-B29F-F8E46A621D7F}"/>
              </a:ext>
            </a:extLst>
          </p:cNvPr>
          <p:cNvSpPr txBox="1"/>
          <p:nvPr userDrawn="1"/>
        </p:nvSpPr>
        <p:spPr>
          <a:xfrm>
            <a:off x="289306" y="10150475"/>
            <a:ext cx="4521200" cy="909319"/>
          </a:xfrm>
          <a:prstGeom prst="rect">
            <a:avLst/>
          </a:prstGeom>
        </p:spPr>
        <p:txBody>
          <a:bodyPr vert="horz" wrap="square" lIns="0" tIns="77470" rIns="0" bIns="0" rtlCol="0">
            <a:spAutoFit/>
          </a:bodyPr>
          <a:lstStyle/>
          <a:p>
            <a:pPr marL="12700" marR="5080">
              <a:lnSpc>
                <a:spcPts val="3170"/>
              </a:lnSpc>
              <a:spcBef>
                <a:spcPts val="610"/>
              </a:spcBef>
            </a:pPr>
            <a:r>
              <a:rPr sz="3150" u="none" spc="-50">
                <a:solidFill>
                  <a:srgbClr val="FFFFFF"/>
                </a:solidFill>
                <a:latin typeface="Humnst777 Lt BT"/>
                <a:cs typeface="Humnst777 Lt BT"/>
              </a:rPr>
              <a:t>www.epistemicinsight.com  </a:t>
            </a:r>
            <a:r>
              <a:rPr sz="3150" u="none" spc="-40">
                <a:solidFill>
                  <a:srgbClr val="FFFFFF"/>
                </a:solidFill>
                <a:latin typeface="Humnst777 Lt BT"/>
                <a:cs typeface="Humnst777 Lt BT"/>
              </a:rPr>
              <a:t>LASAR@canterbury.ac.uk</a:t>
            </a:r>
            <a:endParaRPr sz="3150" u="none">
              <a:latin typeface="Humnst777 Lt BT"/>
              <a:cs typeface="Humnst777 Lt BT"/>
            </a:endParaRPr>
          </a:p>
        </p:txBody>
      </p:sp>
      <p:pic>
        <p:nvPicPr>
          <p:cNvPr id="18" name="Picture 17">
            <a:extLst>
              <a:ext uri="{FF2B5EF4-FFF2-40B4-BE49-F238E27FC236}">
                <a16:creationId xmlns:a16="http://schemas.microsoft.com/office/drawing/2014/main" id="{7C5B0BF5-C804-4772-A4CA-A1D460545E8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6650" y="9896211"/>
            <a:ext cx="3438144" cy="1397264"/>
          </a:xfrm>
          <a:prstGeom prst="rect">
            <a:avLst/>
          </a:prstGeom>
        </p:spPr>
      </p:pic>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8196" y="236003"/>
            <a:ext cx="5366798" cy="1132144"/>
          </a:xfrm>
          <a:prstGeom prst="rect">
            <a:avLst/>
          </a:prstGeom>
        </p:spPr>
      </p:pic>
      <p:sp>
        <p:nvSpPr>
          <p:cNvPr id="7" name="TextBox 6">
            <a:extLst>
              <a:ext uri="{FF2B5EF4-FFF2-40B4-BE49-F238E27FC236}">
                <a16:creationId xmlns:a16="http://schemas.microsoft.com/office/drawing/2014/main" id="{6DB076D6-8606-4EE5-BF6D-DEFA1D232F75}"/>
              </a:ext>
            </a:extLst>
          </p:cNvPr>
          <p:cNvSpPr txBox="1"/>
          <p:nvPr userDrawn="1"/>
        </p:nvSpPr>
        <p:spPr>
          <a:xfrm>
            <a:off x="7156450" y="9943414"/>
            <a:ext cx="8930894" cy="1323439"/>
          </a:xfrm>
          <a:prstGeom prst="rect">
            <a:avLst/>
          </a:prstGeom>
          <a:noFill/>
        </p:spPr>
        <p:txBody>
          <a:bodyPr wrap="square" rtlCol="0">
            <a:spAutoFit/>
          </a:bodyPr>
          <a:lstStyle/>
          <a:p>
            <a:pPr algn="ctr"/>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@LASARCentre</a:t>
            </a:r>
          </a:p>
          <a:p>
            <a:r>
              <a:rPr lang="en-GB" sz="4000" b="1" dirty="0">
                <a:solidFill>
                  <a:schemeClr val="bg1"/>
                </a:solidFill>
                <a:latin typeface="Tahoma" panose="020B0604030504040204" pitchFamily="34" charset="0"/>
                <a:ea typeface="Tahoma" panose="020B0604030504040204" pitchFamily="34" charset="0"/>
                <a:cs typeface="Tahoma" panose="020B0604030504040204" pitchFamily="34" charset="0"/>
              </a:rPr>
              <a:t>		#EpistemicInsight</a:t>
            </a:r>
          </a:p>
        </p:txBody>
      </p:sp>
      <p:pic>
        <p:nvPicPr>
          <p:cNvPr id="9" name="Picture 2" descr="Twitter Social Media Icon, Social, Media, Icon Png - Transparent ...">
            <a:extLst>
              <a:ext uri="{FF2B5EF4-FFF2-40B4-BE49-F238E27FC236}">
                <a16:creationId xmlns:a16="http://schemas.microsoft.com/office/drawing/2014/main" id="{A82D7E51-D48D-474F-8D63-D011E2DFACFA}"/>
              </a:ext>
            </a:extLst>
          </p:cNvPr>
          <p:cNvPicPr>
            <a:picLocks noChangeAspect="1" noChangeArrowheads="1"/>
          </p:cNvPicPr>
          <p:nvPr userDrawn="1"/>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4186" y1="51155" x2="54186" y2="51155"/>
                        <a14:foregroundMark x1="54186" y1="51155" x2="50116" y2="53819"/>
                        <a14:foregroundMark x1="43488" y1="57904" x2="38953" y2="51687"/>
                        <a14:foregroundMark x1="38953" y1="51687" x2="42442" y2="41918"/>
                        <a14:foregroundMark x1="42442" y1="41918" x2="49186" y2="37123"/>
                        <a14:foregroundMark x1="49186" y1="37123" x2="57791" y2="37123"/>
                        <a14:foregroundMark x1="57791" y1="37123" x2="60930" y2="49023"/>
                        <a14:foregroundMark x1="60930" y1="49023" x2="54186" y2="56838"/>
                        <a14:foregroundMark x1="54186" y1="56838" x2="47442" y2="57904"/>
                        <a14:foregroundMark x1="47442" y1="57904" x2="43837" y2="55773"/>
                      </a14:backgroundRemoval>
                    </a14:imgEffect>
                  </a14:imgLayer>
                </a14:imgProps>
              </a:ext>
              <a:ext uri="{28A0092B-C50C-407E-A947-70E740481C1C}">
                <a14:useLocalDpi xmlns:a14="http://schemas.microsoft.com/office/drawing/2010/main" val="0"/>
              </a:ext>
            </a:extLst>
          </a:blip>
          <a:srcRect l="16711" r="20033"/>
          <a:stretch/>
        </p:blipFill>
        <p:spPr bwMode="auto">
          <a:xfrm>
            <a:off x="5545035" y="9963765"/>
            <a:ext cx="1350110" cy="139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657624"/>
      </p:ext>
    </p:extLst>
  </p:cSld>
  <p:clrMap bg1="lt1" tx1="dk1" bg2="lt2" tx2="dk2" accent1="accent1" accent2="accent2" accent3="accent3" accent4="accent4" accent5="accent5" accent6="accent6" hlink="hlink" folHlink="folHlink"/>
  <p:sldLayoutIdLst>
    <p:sldLayoutId id="2147483665" r:id="rId1"/>
    <p:sldLayoutId id="2147483668" r:id="rId2"/>
  </p:sldLayoutIdLst>
  <p:txStyles>
    <p:titleStyle>
      <a:lvl1pPr algn="ctr">
        <a:defRPr sz="7200">
          <a:solidFill>
            <a:schemeClr val="tx1"/>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tiff"/><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marys.ac.uk/events/2022/06/epistemic-insight"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www.epistemicinsight.com/conference-202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f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p>
        </p:txBody>
      </p:sp>
      <p:sp>
        <p:nvSpPr>
          <p:cNvPr id="4" name="Rectangle 3">
            <a:extLst>
              <a:ext uri="{C183D7F6-B498-43B3-948B-1728B52AA6E4}">
                <adec:decorative xmlns:adec="http://schemas.microsoft.com/office/drawing/2017/decorative" val="1"/>
              </a:ext>
            </a:extLst>
          </p:cNvPr>
          <p:cNvSpPr/>
          <p:nvPr/>
        </p:nvSpPr>
        <p:spPr>
          <a:xfrm>
            <a:off x="46594" y="1582208"/>
            <a:ext cx="20104100" cy="84443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bject 2">
            <a:extLst>
              <a:ext uri="{C183D7F6-B498-43B3-948B-1728B52AA6E4}">
                <adec:decorative xmlns:adec="http://schemas.microsoft.com/office/drawing/2017/decorative" val="1"/>
              </a:ext>
            </a:extLst>
          </p:cNvPr>
          <p:cNvSpPr/>
          <p:nvPr/>
        </p:nvSpPr>
        <p:spPr>
          <a:xfrm>
            <a:off x="11576050" y="1629901"/>
            <a:ext cx="8500506" cy="8430548"/>
          </a:xfrm>
          <a:prstGeom prst="rect">
            <a:avLst/>
          </a:prstGeom>
          <a:blipFill>
            <a:blip r:embed="rId3" cstate="print"/>
            <a:srcRect/>
            <a:stretch>
              <a:fillRect l="-6913" r="-83092" b="-13912"/>
            </a:stretch>
          </a:blipFill>
        </p:spPr>
        <p:txBody>
          <a:bodyPr wrap="square" lIns="0" tIns="0" rIns="0" bIns="0" rtlCol="0">
            <a:noAutofit/>
          </a:bodyPr>
          <a:lstStyle/>
          <a:p>
            <a:endParaRPr sz="1799"/>
          </a:p>
        </p:txBody>
      </p:sp>
      <p:pic>
        <p:nvPicPr>
          <p:cNvPr id="8" name="Picture 7" descr="Text&#10;&#10;Description automatically generated">
            <a:extLst>
              <a:ext uri="{FF2B5EF4-FFF2-40B4-BE49-F238E27FC236}">
                <a16:creationId xmlns:a16="http://schemas.microsoft.com/office/drawing/2014/main" id="{6F3493EF-3DCF-41BB-99EF-1D90693C7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7" name="Title 1"/>
          <p:cNvSpPr txBox="1">
            <a:spLocks/>
          </p:cNvSpPr>
          <p:nvPr/>
        </p:nvSpPr>
        <p:spPr>
          <a:xfrm>
            <a:off x="8753" y="3978275"/>
            <a:ext cx="12242800" cy="2648526"/>
          </a:xfrm>
          <a:prstGeom prst="rect">
            <a:avLst/>
          </a:prstGeom>
          <a:noFill/>
        </p:spPr>
        <p:txBody>
          <a:bodyPr lIns="0" tIns="0" rIns="0" bIns="0"/>
          <a:lstStyle>
            <a:lvl1pPr algn="ctr">
              <a:defRPr sz="69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GB" sz="3200" b="0" kern="0" dirty="0"/>
              <a:t>Rob Campbell </a:t>
            </a:r>
          </a:p>
          <a:p>
            <a:r>
              <a:rPr lang="en-GB" sz="3200" b="0" kern="0" dirty="0"/>
              <a:t>St Mary’s University Twickenham </a:t>
            </a:r>
          </a:p>
          <a:p>
            <a:r>
              <a:rPr lang="en-GB" sz="3200" b="0" kern="0" dirty="0"/>
              <a:t>With thanks to Mina Cullimore Research fellow at CCCU</a:t>
            </a:r>
          </a:p>
          <a:p>
            <a:pPr marL="571500" indent="-571500">
              <a:buFont typeface="Arial" panose="020B0604020202020204" pitchFamily="34" charset="0"/>
              <a:buChar char="•"/>
            </a:pPr>
            <a:br>
              <a:rPr lang="en-GB" sz="4400" b="0" kern="0" dirty="0"/>
            </a:br>
            <a:endParaRPr lang="en-GB" sz="4400" b="0" kern="0" dirty="0"/>
          </a:p>
        </p:txBody>
      </p:sp>
      <p:sp>
        <p:nvSpPr>
          <p:cNvPr id="2" name="Title 1"/>
          <p:cNvSpPr>
            <a:spLocks noGrp="1"/>
          </p:cNvSpPr>
          <p:nvPr>
            <p:ph type="title"/>
          </p:nvPr>
        </p:nvSpPr>
        <p:spPr>
          <a:xfrm>
            <a:off x="-163368" y="2067036"/>
            <a:ext cx="12582236" cy="3429000"/>
          </a:xfrm>
        </p:spPr>
        <p:txBody>
          <a:bodyPr/>
          <a:lstStyle/>
          <a:p>
            <a:r>
              <a:rPr lang="en-GB" sz="4800" dirty="0"/>
              <a:t>Epistemic Insight: </a:t>
            </a:r>
            <a:br>
              <a:rPr lang="en-GB" sz="4800" dirty="0"/>
            </a:br>
            <a:r>
              <a:rPr lang="en-GB" sz="4800" dirty="0"/>
              <a:t>Examples of exploring questions</a:t>
            </a:r>
            <a:br>
              <a:rPr lang="en-GB" sz="4800" dirty="0"/>
            </a:br>
            <a:endParaRPr lang="en-GB" sz="4800" dirty="0"/>
          </a:p>
        </p:txBody>
      </p:sp>
    </p:spTree>
    <p:extLst>
      <p:ext uri="{BB962C8B-B14F-4D97-AF65-F5344CB8AC3E}">
        <p14:creationId xmlns:p14="http://schemas.microsoft.com/office/powerpoint/2010/main" val="2047619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ext&#10;&#10;Description automatically generated">
            <a:extLst>
              <a:ext uri="{FF2B5EF4-FFF2-40B4-BE49-F238E27FC236}">
                <a16:creationId xmlns:a16="http://schemas.microsoft.com/office/drawing/2014/main" id="{A884E692-40B8-4484-B407-293A54ECB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pic>
        <p:nvPicPr>
          <p:cNvPr id="14" name="Picture 13" descr="A red sign with white text&#10;&#10;Description automatically generated with medium confidence">
            <a:extLst>
              <a:ext uri="{FF2B5EF4-FFF2-40B4-BE49-F238E27FC236}">
                <a16:creationId xmlns:a16="http://schemas.microsoft.com/office/drawing/2014/main" id="{75704E45-15F9-4F75-9857-89657CE04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41" y="10077706"/>
            <a:ext cx="3445958" cy="652918"/>
          </a:xfrm>
          <a:prstGeom prst="rect">
            <a:avLst/>
          </a:prstGeom>
        </p:spPr>
      </p:pic>
      <p:sp>
        <p:nvSpPr>
          <p:cNvPr id="20" name="TextBox 19">
            <a:extLst>
              <a:ext uri="{FF2B5EF4-FFF2-40B4-BE49-F238E27FC236}">
                <a16:creationId xmlns:a16="http://schemas.microsoft.com/office/drawing/2014/main" id="{44E4C6B8-09CD-4BD9-B1D7-46B710055294}"/>
              </a:ext>
            </a:extLst>
          </p:cNvPr>
          <p:cNvSpPr txBox="1"/>
          <p:nvPr/>
        </p:nvSpPr>
        <p:spPr>
          <a:xfrm>
            <a:off x="13023448" y="4777314"/>
            <a:ext cx="5432623" cy="4355808"/>
          </a:xfrm>
          <a:prstGeom prst="rect">
            <a:avLst/>
          </a:prstGeom>
          <a:noFill/>
        </p:spPr>
        <p:txBody>
          <a:bodyPr wrap="square" rtlCol="0">
            <a:spAutoFit/>
          </a:bodyPr>
          <a:lstStyle/>
          <a:p>
            <a:r>
              <a:rPr lang="en-GB" sz="5277">
                <a:solidFill>
                  <a:srgbClr val="263682"/>
                </a:solidFill>
                <a:latin typeface="Humnst777 BT" panose="020B0603030504020204" pitchFamily="34" charset="0"/>
              </a:rPr>
              <a:t>Ways of thinking</a:t>
            </a:r>
          </a:p>
          <a:p>
            <a:endParaRPr lang="en-GB" sz="5277" b="1">
              <a:solidFill>
                <a:srgbClr val="263682"/>
              </a:solidFill>
            </a:endParaRPr>
          </a:p>
          <a:p>
            <a:pPr marL="753923" indent="-753923">
              <a:buClr>
                <a:srgbClr val="D41308"/>
              </a:buClr>
              <a:buFont typeface="Arial" panose="020B0604020202020204" pitchFamily="34" charset="0"/>
              <a:buChar char="•"/>
            </a:pPr>
            <a:r>
              <a:rPr lang="en-GB" sz="3958" kern="0">
                <a:latin typeface="Humnst777 Lt BT" panose="020B0402030504020204" pitchFamily="34" charset="0"/>
              </a:rPr>
              <a:t>Objectivity</a:t>
            </a:r>
          </a:p>
          <a:p>
            <a:pPr marL="753923" indent="-753923">
              <a:buClr>
                <a:srgbClr val="D41308"/>
              </a:buClr>
              <a:buFont typeface="Arial" panose="020B0604020202020204" pitchFamily="34" charset="0"/>
              <a:buChar char="•"/>
            </a:pPr>
            <a:r>
              <a:rPr lang="en-GB" sz="3958" kern="0">
                <a:latin typeface="Humnst777 Lt BT" panose="020B0402030504020204" pitchFamily="34" charset="0"/>
              </a:rPr>
              <a:t>Replicability</a:t>
            </a:r>
          </a:p>
          <a:p>
            <a:pPr marL="753923" indent="-753923">
              <a:buClr>
                <a:srgbClr val="D41308"/>
              </a:buClr>
              <a:buFont typeface="Arial" panose="020B0604020202020204" pitchFamily="34" charset="0"/>
              <a:buChar char="•"/>
            </a:pPr>
            <a:r>
              <a:rPr lang="en-GB" sz="3958" kern="0">
                <a:latin typeface="Humnst777 Lt BT" panose="020B0402030504020204" pitchFamily="34" charset="0"/>
              </a:rPr>
              <a:t>Consensus</a:t>
            </a:r>
          </a:p>
          <a:p>
            <a:endParaRPr lang="en-GB" sz="5277" b="1">
              <a:solidFill>
                <a:srgbClr val="263682"/>
              </a:solidFill>
            </a:endParaRPr>
          </a:p>
        </p:txBody>
      </p:sp>
      <p:pic>
        <p:nvPicPr>
          <p:cNvPr id="10" name="Graphic 9" descr="Brain with solid fill">
            <a:extLst>
              <a:ext uri="{FF2B5EF4-FFF2-40B4-BE49-F238E27FC236}">
                <a16:creationId xmlns:a16="http://schemas.microsoft.com/office/drawing/2014/main" id="{AB0B512A-A370-4CFE-B818-F6DCBFD30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608347" y="1863923"/>
            <a:ext cx="2487335" cy="2487335"/>
          </a:xfrm>
          <a:prstGeom prst="rect">
            <a:avLst/>
          </a:prstGeom>
        </p:spPr>
      </p:pic>
      <p:sp>
        <p:nvSpPr>
          <p:cNvPr id="19" name="TextBox 18">
            <a:extLst>
              <a:ext uri="{FF2B5EF4-FFF2-40B4-BE49-F238E27FC236}">
                <a16:creationId xmlns:a16="http://schemas.microsoft.com/office/drawing/2014/main" id="{AAEEE53C-DF98-4A52-8301-0DF16C1088DD}"/>
              </a:ext>
            </a:extLst>
          </p:cNvPr>
          <p:cNvSpPr txBox="1"/>
          <p:nvPr/>
        </p:nvSpPr>
        <p:spPr>
          <a:xfrm>
            <a:off x="7582699" y="4748640"/>
            <a:ext cx="4220453" cy="5573962"/>
          </a:xfrm>
          <a:prstGeom prst="rect">
            <a:avLst/>
          </a:prstGeom>
          <a:noFill/>
        </p:spPr>
        <p:txBody>
          <a:bodyPr wrap="square" rtlCol="0">
            <a:spAutoFit/>
          </a:bodyPr>
          <a:lstStyle/>
          <a:p>
            <a:r>
              <a:rPr lang="en-GB" sz="5277">
                <a:solidFill>
                  <a:srgbClr val="263682"/>
                </a:solidFill>
                <a:latin typeface="Humnst777 BT" panose="020B0603030504020204" pitchFamily="34" charset="0"/>
              </a:rPr>
              <a:t>Methods</a:t>
            </a:r>
          </a:p>
          <a:p>
            <a:endParaRPr lang="en-GB" sz="5277" b="1">
              <a:solidFill>
                <a:srgbClr val="263682"/>
              </a:solidFill>
            </a:endParaRPr>
          </a:p>
          <a:p>
            <a:pPr marL="565442" indent="-565442">
              <a:buClr>
                <a:srgbClr val="D41308"/>
              </a:buClr>
              <a:buFont typeface="Arial" panose="020B0604020202020204" pitchFamily="34" charset="0"/>
              <a:buChar char="•"/>
            </a:pPr>
            <a:r>
              <a:rPr lang="en-GB" sz="3958" kern="0">
                <a:latin typeface="Humnst777 Lt BT" panose="020B0402030504020204" pitchFamily="34" charset="0"/>
              </a:rPr>
              <a:t>Hypothesis</a:t>
            </a:r>
          </a:p>
          <a:p>
            <a:pPr marL="565442" indent="-565442">
              <a:buClr>
                <a:srgbClr val="D41308"/>
              </a:buClr>
              <a:buFont typeface="Arial" panose="020B0604020202020204" pitchFamily="34" charset="0"/>
              <a:buChar char="•"/>
            </a:pPr>
            <a:r>
              <a:rPr lang="en-GB" sz="3958" kern="0">
                <a:latin typeface="Humnst777 Lt BT" panose="020B0402030504020204" pitchFamily="34" charset="0"/>
              </a:rPr>
              <a:t>Observation</a:t>
            </a:r>
          </a:p>
          <a:p>
            <a:pPr marL="565442" indent="-565442">
              <a:buClr>
                <a:srgbClr val="D41308"/>
              </a:buClr>
              <a:buFont typeface="Arial" panose="020B0604020202020204" pitchFamily="34" charset="0"/>
              <a:buChar char="•"/>
            </a:pPr>
            <a:r>
              <a:rPr lang="en-GB" sz="3958" kern="0">
                <a:latin typeface="Humnst777 Lt BT" panose="020B0402030504020204" pitchFamily="34" charset="0"/>
              </a:rPr>
              <a:t>Data collection</a:t>
            </a:r>
          </a:p>
          <a:p>
            <a:pPr marL="565442" indent="-565442">
              <a:buClr>
                <a:srgbClr val="D41308"/>
              </a:buClr>
              <a:buFont typeface="Arial" panose="020B0604020202020204" pitchFamily="34" charset="0"/>
              <a:buChar char="•"/>
            </a:pPr>
            <a:r>
              <a:rPr lang="en-GB" sz="3958" kern="0">
                <a:latin typeface="Humnst777 Lt BT" panose="020B0402030504020204" pitchFamily="34" charset="0"/>
              </a:rPr>
              <a:t>Analysis</a:t>
            </a:r>
          </a:p>
          <a:p>
            <a:pPr marL="565442" indent="-565442">
              <a:buClr>
                <a:srgbClr val="D41308"/>
              </a:buClr>
              <a:buFont typeface="Arial" panose="020B0604020202020204" pitchFamily="34" charset="0"/>
              <a:buChar char="•"/>
            </a:pPr>
            <a:r>
              <a:rPr lang="en-GB" sz="3958" kern="0">
                <a:latin typeface="Humnst777 Lt BT" panose="020B0402030504020204" pitchFamily="34" charset="0"/>
              </a:rPr>
              <a:t>Proof/evidence</a:t>
            </a:r>
          </a:p>
          <a:p>
            <a:endParaRPr lang="en-GB" sz="5277" b="1">
              <a:solidFill>
                <a:srgbClr val="263682"/>
              </a:solidFill>
            </a:endParaRPr>
          </a:p>
        </p:txBody>
      </p:sp>
      <p:pic>
        <p:nvPicPr>
          <p:cNvPr id="9" name="Graphic 8" descr="Document outline">
            <a:extLst>
              <a:ext uri="{FF2B5EF4-FFF2-40B4-BE49-F238E27FC236}">
                <a16:creationId xmlns:a16="http://schemas.microsoft.com/office/drawing/2014/main" id="{8DC00AAC-D5E4-4A40-AA2B-2B0BB3DD34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5431" y="2101332"/>
            <a:ext cx="2249926" cy="2249926"/>
          </a:xfrm>
          <a:prstGeom prst="rect">
            <a:avLst/>
          </a:prstGeom>
        </p:spPr>
      </p:pic>
      <p:sp>
        <p:nvSpPr>
          <p:cNvPr id="15" name="TextBox 14">
            <a:extLst>
              <a:ext uri="{FF2B5EF4-FFF2-40B4-BE49-F238E27FC236}">
                <a16:creationId xmlns:a16="http://schemas.microsoft.com/office/drawing/2014/main" id="{9EE948AF-252F-44A0-B045-D44CA727C907}"/>
              </a:ext>
            </a:extLst>
          </p:cNvPr>
          <p:cNvSpPr txBox="1"/>
          <p:nvPr/>
        </p:nvSpPr>
        <p:spPr>
          <a:xfrm>
            <a:off x="2052636" y="4748640"/>
            <a:ext cx="4014625" cy="4152804"/>
          </a:xfrm>
          <a:prstGeom prst="rect">
            <a:avLst/>
          </a:prstGeom>
          <a:noFill/>
        </p:spPr>
        <p:txBody>
          <a:bodyPr wrap="square" rtlCol="0">
            <a:spAutoFit/>
          </a:bodyPr>
          <a:lstStyle/>
          <a:p>
            <a:r>
              <a:rPr lang="en-GB" sz="5277">
                <a:solidFill>
                  <a:srgbClr val="263682"/>
                </a:solidFill>
                <a:latin typeface="Humnst777 BT" panose="020B0603030504020204" pitchFamily="34" charset="0"/>
              </a:rPr>
              <a:t>Questions</a:t>
            </a:r>
          </a:p>
          <a:p>
            <a:endParaRPr lang="en-GB" sz="5277" b="1">
              <a:solidFill>
                <a:srgbClr val="263682"/>
              </a:solidFill>
            </a:endParaRPr>
          </a:p>
          <a:p>
            <a:r>
              <a:rPr lang="en-GB" sz="3958">
                <a:latin typeface="Humnst777 Lt BT" panose="020B0402030504020204" pitchFamily="34" charset="0"/>
              </a:rPr>
              <a:t>Questions which investigate the nature of the world around us</a:t>
            </a:r>
          </a:p>
        </p:txBody>
      </p:sp>
      <p:pic>
        <p:nvPicPr>
          <p:cNvPr id="12" name="Graphic 11" descr="Question Mark with solid fill">
            <a:extLst>
              <a:ext uri="{FF2B5EF4-FFF2-40B4-BE49-F238E27FC236}">
                <a16:creationId xmlns:a16="http://schemas.microsoft.com/office/drawing/2014/main" id="{FC2CFC10-CCBB-425F-87D8-47357F7836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36258" y="2143183"/>
            <a:ext cx="2076184" cy="2076184"/>
          </a:xfrm>
          <a:prstGeom prst="rect">
            <a:avLst/>
          </a:prstGeom>
        </p:spPr>
      </p:pic>
      <p:sp>
        <p:nvSpPr>
          <p:cNvPr id="4" name="Title 3">
            <a:extLst>
              <a:ext uri="{FF2B5EF4-FFF2-40B4-BE49-F238E27FC236}">
                <a16:creationId xmlns:a16="http://schemas.microsoft.com/office/drawing/2014/main" id="{AB5C5AAD-D377-4A8A-808B-D4F867D7293F}"/>
              </a:ext>
            </a:extLst>
          </p:cNvPr>
          <p:cNvSpPr>
            <a:spLocks noGrp="1"/>
          </p:cNvSpPr>
          <p:nvPr>
            <p:ph type="title"/>
          </p:nvPr>
        </p:nvSpPr>
        <p:spPr/>
        <p:txBody>
          <a:bodyPr/>
          <a:lstStyle/>
          <a:p>
            <a:r>
              <a:rPr lang="en-GB" sz="4400" dirty="0"/>
              <a:t>                                                                                                                           Appreciating the distinctiveness </a:t>
            </a:r>
            <a:br>
              <a:rPr lang="en-GB" sz="4400" dirty="0"/>
            </a:br>
            <a:r>
              <a:rPr lang="en-GB" sz="4400" dirty="0"/>
              <a:t>                                                                                                                            of an individual discipline</a:t>
            </a:r>
            <a:br>
              <a:rPr lang="en-GB" sz="4400" dirty="0"/>
            </a:br>
            <a:endParaRPr lang="en-GB" sz="4400" dirty="0"/>
          </a:p>
        </p:txBody>
      </p:sp>
    </p:spTree>
    <p:extLst>
      <p:ext uri="{BB962C8B-B14F-4D97-AF65-F5344CB8AC3E}">
        <p14:creationId xmlns:p14="http://schemas.microsoft.com/office/powerpoint/2010/main" val="3495238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C756F514-13D5-4046-86B8-336A91C4C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16" name="Rectangle 15">
            <a:extLst>
              <a:ext uri="{C183D7F6-B498-43B3-948B-1728B52AA6E4}">
                <adec:decorative xmlns:adec="http://schemas.microsoft.com/office/drawing/2017/decorative" val="1"/>
              </a:ext>
            </a:extLst>
          </p:cNvPr>
          <p:cNvSpPr/>
          <p:nvPr/>
        </p:nvSpPr>
        <p:spPr>
          <a:xfrm>
            <a:off x="-60188" y="1568450"/>
            <a:ext cx="20104100" cy="84443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computer, table&#10;&#10;Description automatically generated">
            <a:extLst>
              <a:ext uri="{FF2B5EF4-FFF2-40B4-BE49-F238E27FC236}">
                <a16:creationId xmlns:a16="http://schemas.microsoft.com/office/drawing/2014/main" id="{B6F914F5-FCF5-47DB-91C0-3948A0AB4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0964" y="0"/>
            <a:ext cx="6995985" cy="1568450"/>
          </a:xfrm>
          <a:prstGeom prst="rect">
            <a:avLst/>
          </a:prstGeom>
        </p:spPr>
      </p:pic>
      <p:pic>
        <p:nvPicPr>
          <p:cNvPr id="15" name="Picture 14" descr="model of a bridge between two discipline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562" y="5019397"/>
            <a:ext cx="8426341" cy="5282836"/>
          </a:xfrm>
          <a:prstGeom prst="rect">
            <a:avLst/>
          </a:prstGeom>
        </p:spPr>
      </p:pic>
      <p:sp>
        <p:nvSpPr>
          <p:cNvPr id="11" name="TextBox 10">
            <a:extLst>
              <a:ext uri="{FF2B5EF4-FFF2-40B4-BE49-F238E27FC236}">
                <a16:creationId xmlns:a16="http://schemas.microsoft.com/office/drawing/2014/main" id="{B1665A25-44A8-344D-BAAC-6533FB9282D9}"/>
              </a:ext>
            </a:extLst>
          </p:cNvPr>
          <p:cNvSpPr txBox="1"/>
          <p:nvPr/>
        </p:nvSpPr>
        <p:spPr>
          <a:xfrm>
            <a:off x="13659709" y="2272853"/>
            <a:ext cx="5991294" cy="6863417"/>
          </a:xfrm>
          <a:prstGeom prst="rect">
            <a:avLst/>
          </a:prstGeom>
          <a:noFill/>
        </p:spPr>
        <p:txBody>
          <a:bodyPr wrap="square" rtlCol="0">
            <a:spAutoFit/>
          </a:bodyPr>
          <a:lstStyle/>
          <a:p>
            <a:r>
              <a:rPr lang="en-US" sz="4000" b="1" dirty="0">
                <a:solidFill>
                  <a:schemeClr val="accent5">
                    <a:lumMod val="40000"/>
                    <a:lumOff val="60000"/>
                  </a:schemeClr>
                </a:solidFill>
              </a:rPr>
              <a:t>What does the story of Noah’s ark tell us – theologically and scientifically?</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Will we one day live and work on Mars – according to biologists and planetary scientists?</a:t>
            </a:r>
          </a:p>
          <a:p>
            <a:endParaRPr lang="en-US" sz="4000" b="1" dirty="0">
              <a:solidFill>
                <a:schemeClr val="accent5">
                  <a:lumMod val="40000"/>
                  <a:lumOff val="60000"/>
                </a:schemeClr>
              </a:solidFill>
            </a:endParaRPr>
          </a:p>
        </p:txBody>
      </p:sp>
      <p:sp>
        <p:nvSpPr>
          <p:cNvPr id="7" name="TextBox 6">
            <a:extLst>
              <a:ext uri="{FF2B5EF4-FFF2-40B4-BE49-F238E27FC236}">
                <a16:creationId xmlns:a16="http://schemas.microsoft.com/office/drawing/2014/main" id="{D528696C-F7DA-D749-85C6-EC47244F0894}"/>
              </a:ext>
            </a:extLst>
          </p:cNvPr>
          <p:cNvSpPr txBox="1"/>
          <p:nvPr/>
        </p:nvSpPr>
        <p:spPr>
          <a:xfrm>
            <a:off x="699818" y="3739256"/>
            <a:ext cx="6105662" cy="4401205"/>
          </a:xfrm>
          <a:prstGeom prst="rect">
            <a:avLst/>
          </a:prstGeom>
          <a:noFill/>
        </p:spPr>
        <p:txBody>
          <a:bodyPr wrap="square" rtlCol="0">
            <a:spAutoFit/>
          </a:bodyPr>
          <a:lstStyle/>
          <a:p>
            <a:r>
              <a:rPr lang="en-US" sz="4000" b="1" dirty="0">
                <a:solidFill>
                  <a:schemeClr val="accent5">
                    <a:lumMod val="40000"/>
                    <a:lumOff val="60000"/>
                  </a:schemeClr>
                </a:solidFill>
              </a:rPr>
              <a:t>What can science and art reveal about seeing a sunset?</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Why did the Titanic sink – through the lenses of history and engineering</a:t>
            </a:r>
          </a:p>
        </p:txBody>
      </p:sp>
      <p:sp>
        <p:nvSpPr>
          <p:cNvPr id="9" name="TextBox 8">
            <a:extLst>
              <a:ext uri="{FF2B5EF4-FFF2-40B4-BE49-F238E27FC236}">
                <a16:creationId xmlns:a16="http://schemas.microsoft.com/office/drawing/2014/main" id="{762A19CA-EF6C-614D-8029-ACAC58E3FB80}"/>
              </a:ext>
            </a:extLst>
          </p:cNvPr>
          <p:cNvSpPr txBox="1"/>
          <p:nvPr/>
        </p:nvSpPr>
        <p:spPr>
          <a:xfrm>
            <a:off x="0" y="1869023"/>
            <a:ext cx="13266800" cy="1569660"/>
          </a:xfrm>
          <a:prstGeom prst="rect">
            <a:avLst/>
          </a:prstGeom>
          <a:noFill/>
        </p:spPr>
        <p:txBody>
          <a:bodyPr wrap="square" rtlCol="0">
            <a:spAutoFit/>
          </a:bodyPr>
          <a:lstStyle/>
          <a:p>
            <a:pPr algn="ctr"/>
            <a:r>
              <a:rPr lang="en-US" sz="4800" b="1" i="1" dirty="0">
                <a:solidFill>
                  <a:schemeClr val="accent6">
                    <a:lumMod val="60000"/>
                    <a:lumOff val="40000"/>
                  </a:schemeClr>
                </a:solidFill>
              </a:rPr>
              <a:t>We can ask a question that bridges two disciplines (a bridging question)</a:t>
            </a:r>
          </a:p>
        </p:txBody>
      </p:sp>
      <p:sp>
        <p:nvSpPr>
          <p:cNvPr id="2" name="Title 1">
            <a:extLst>
              <a:ext uri="{FF2B5EF4-FFF2-40B4-BE49-F238E27FC236}">
                <a16:creationId xmlns:a16="http://schemas.microsoft.com/office/drawing/2014/main" id="{602FA90E-B83D-4757-BFDB-26080A053499}"/>
              </a:ext>
            </a:extLst>
          </p:cNvPr>
          <p:cNvSpPr>
            <a:spLocks noGrp="1"/>
          </p:cNvSpPr>
          <p:nvPr>
            <p:ph type="title"/>
          </p:nvPr>
        </p:nvSpPr>
        <p:spPr>
          <a:xfrm>
            <a:off x="3003549" y="247512"/>
            <a:ext cx="13716000" cy="1076960"/>
          </a:xfrm>
        </p:spPr>
        <p:txBody>
          <a:bodyPr/>
          <a:lstStyle/>
          <a:p>
            <a:r>
              <a:rPr lang="en-GB" sz="4000" dirty="0"/>
              <a:t>Using Epistemic</a:t>
            </a:r>
            <a:br>
              <a:rPr lang="en-GB" sz="4000" dirty="0"/>
            </a:br>
            <a:r>
              <a:rPr lang="en-GB" sz="4000" dirty="0"/>
              <a:t> Insight Tools</a:t>
            </a:r>
            <a:br>
              <a:rPr lang="en-GB" sz="4000" dirty="0"/>
            </a:br>
            <a:endParaRPr lang="en-GB" sz="4000" dirty="0"/>
          </a:p>
        </p:txBody>
      </p:sp>
    </p:spTree>
    <p:extLst>
      <p:ext uri="{BB962C8B-B14F-4D97-AF65-F5344CB8AC3E}">
        <p14:creationId xmlns:p14="http://schemas.microsoft.com/office/powerpoint/2010/main" val="396051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7261B69B-05CF-440A-A9CB-46694601A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27" name="Rectangle 26">
            <a:extLst>
              <a:ext uri="{C183D7F6-B498-43B3-948B-1728B52AA6E4}">
                <adec:decorative xmlns:adec="http://schemas.microsoft.com/office/drawing/2017/decorative" val="1"/>
              </a:ext>
            </a:extLst>
          </p:cNvPr>
          <p:cNvSpPr/>
          <p:nvPr/>
        </p:nvSpPr>
        <p:spPr>
          <a:xfrm>
            <a:off x="-60188" y="1568450"/>
            <a:ext cx="20104100" cy="84443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picture containing computer, table&#10;&#10;Description automatically generated">
            <a:extLst>
              <a:ext uri="{FF2B5EF4-FFF2-40B4-BE49-F238E27FC236}">
                <a16:creationId xmlns:a16="http://schemas.microsoft.com/office/drawing/2014/main" id="{B6F914F5-FCF5-47DB-91C0-3948A0AB4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0964" y="0"/>
            <a:ext cx="6995985" cy="1568450"/>
          </a:xfrm>
          <a:prstGeom prst="rect">
            <a:avLst/>
          </a:prstGeom>
        </p:spPr>
      </p:pic>
      <p:sp>
        <p:nvSpPr>
          <p:cNvPr id="11" name="TextBox 10">
            <a:extLst>
              <a:ext uri="{FF2B5EF4-FFF2-40B4-BE49-F238E27FC236}">
                <a16:creationId xmlns:a16="http://schemas.microsoft.com/office/drawing/2014/main" id="{B1665A25-44A8-344D-BAAC-6533FB9282D9}"/>
              </a:ext>
            </a:extLst>
          </p:cNvPr>
          <p:cNvSpPr txBox="1"/>
          <p:nvPr/>
        </p:nvSpPr>
        <p:spPr>
          <a:xfrm>
            <a:off x="13723971" y="2971152"/>
            <a:ext cx="5991294" cy="6247864"/>
          </a:xfrm>
          <a:prstGeom prst="rect">
            <a:avLst/>
          </a:prstGeom>
          <a:noFill/>
        </p:spPr>
        <p:txBody>
          <a:bodyPr wrap="square" rtlCol="0">
            <a:spAutoFit/>
          </a:bodyPr>
          <a:lstStyle/>
          <a:p>
            <a:r>
              <a:rPr lang="en-US" sz="4000" b="1" dirty="0">
                <a:solidFill>
                  <a:schemeClr val="accent5">
                    <a:lumMod val="40000"/>
                    <a:lumOff val="60000"/>
                  </a:schemeClr>
                </a:solidFill>
              </a:rPr>
              <a:t>What makes a human?</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What is the role and value of face coverings?</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Can a robot/AI be a person?</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Are you what you eat?</a:t>
            </a:r>
          </a:p>
        </p:txBody>
      </p:sp>
      <p:pic>
        <p:nvPicPr>
          <p:cNvPr id="5" name="Picture 4" descr="discipline wheel">
            <a:extLst>
              <a:ext uri="{FF2B5EF4-FFF2-40B4-BE49-F238E27FC236}">
                <a16:creationId xmlns:a16="http://schemas.microsoft.com/office/drawing/2014/main" id="{3451EF85-3CFF-694A-8DA0-6720290AC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708775" y="1639564"/>
            <a:ext cx="6686550" cy="8295488"/>
          </a:xfrm>
          <a:prstGeom prst="rect">
            <a:avLst/>
          </a:prstGeom>
        </p:spPr>
      </p:pic>
      <p:sp>
        <p:nvSpPr>
          <p:cNvPr id="8" name="Right Arrow 7">
            <a:extLst>
              <a:ext uri="{FF2B5EF4-FFF2-40B4-BE49-F238E27FC236}">
                <a16:creationId xmlns:a16="http://schemas.microsoft.com/office/drawing/2014/main" id="{E8E874DF-4E8A-6841-9F84-013302EC8899}"/>
              </a:ext>
              <a:ext uri="{C183D7F6-B498-43B3-948B-1728B52AA6E4}">
                <adec:decorative xmlns:adec="http://schemas.microsoft.com/office/drawing/2017/decorative" val="1"/>
              </a:ext>
            </a:extLst>
          </p:cNvPr>
          <p:cNvSpPr/>
          <p:nvPr/>
        </p:nvSpPr>
        <p:spPr>
          <a:xfrm rot="457742">
            <a:off x="5413921" y="5080271"/>
            <a:ext cx="4022612" cy="728030"/>
          </a:xfrm>
          <a:prstGeom prst="rightArrow">
            <a:avLst>
              <a:gd name="adj1" fmla="val 3768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28696C-F7DA-D749-85C6-EC47244F0894}"/>
              </a:ext>
            </a:extLst>
          </p:cNvPr>
          <p:cNvSpPr txBox="1"/>
          <p:nvPr/>
        </p:nvSpPr>
        <p:spPr>
          <a:xfrm>
            <a:off x="310082" y="3889434"/>
            <a:ext cx="6105662" cy="5632311"/>
          </a:xfrm>
          <a:prstGeom prst="rect">
            <a:avLst/>
          </a:prstGeom>
          <a:noFill/>
        </p:spPr>
        <p:txBody>
          <a:bodyPr wrap="square" rtlCol="0">
            <a:spAutoFit/>
          </a:bodyPr>
          <a:lstStyle/>
          <a:p>
            <a:r>
              <a:rPr lang="en-US" sz="4000" b="1" dirty="0">
                <a:solidFill>
                  <a:schemeClr val="accent5">
                    <a:lumMod val="40000"/>
                    <a:lumOff val="60000"/>
                  </a:schemeClr>
                </a:solidFill>
              </a:rPr>
              <a:t>Why do we see </a:t>
            </a:r>
            <a:r>
              <a:rPr lang="en-US" sz="4000" b="1" dirty="0" err="1">
                <a:solidFill>
                  <a:schemeClr val="accent5">
                    <a:lumMod val="40000"/>
                    <a:lumOff val="60000"/>
                  </a:schemeClr>
                </a:solidFill>
              </a:rPr>
              <a:t>colour</a:t>
            </a:r>
            <a:r>
              <a:rPr lang="en-US" sz="4000" b="1" dirty="0">
                <a:solidFill>
                  <a:schemeClr val="accent5">
                    <a:lumMod val="40000"/>
                    <a:lumOff val="60000"/>
                  </a:schemeClr>
                </a:solidFill>
              </a:rPr>
              <a:t>?</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Why do humans exist?</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How did the universe begin?</a:t>
            </a:r>
          </a:p>
          <a:p>
            <a:endParaRPr lang="en-US" sz="4000" b="1" dirty="0">
              <a:solidFill>
                <a:schemeClr val="accent5">
                  <a:lumMod val="40000"/>
                  <a:lumOff val="60000"/>
                </a:schemeClr>
              </a:solidFill>
            </a:endParaRPr>
          </a:p>
          <a:p>
            <a:r>
              <a:rPr lang="en-US" sz="4000" b="1" dirty="0">
                <a:solidFill>
                  <a:schemeClr val="accent5">
                    <a:lumMod val="40000"/>
                    <a:lumOff val="60000"/>
                  </a:schemeClr>
                </a:solidFill>
              </a:rPr>
              <a:t>Can a robot be a good friend?</a:t>
            </a:r>
          </a:p>
        </p:txBody>
      </p:sp>
      <p:sp>
        <p:nvSpPr>
          <p:cNvPr id="9" name="TextBox 8">
            <a:extLst>
              <a:ext uri="{FF2B5EF4-FFF2-40B4-BE49-F238E27FC236}">
                <a16:creationId xmlns:a16="http://schemas.microsoft.com/office/drawing/2014/main" id="{762A19CA-EF6C-614D-8029-ACAC58E3FB80}"/>
              </a:ext>
            </a:extLst>
          </p:cNvPr>
          <p:cNvSpPr txBox="1"/>
          <p:nvPr/>
        </p:nvSpPr>
        <p:spPr>
          <a:xfrm>
            <a:off x="310082" y="1813306"/>
            <a:ext cx="6105662" cy="1938992"/>
          </a:xfrm>
          <a:prstGeom prst="rect">
            <a:avLst/>
          </a:prstGeom>
          <a:noFill/>
        </p:spPr>
        <p:txBody>
          <a:bodyPr wrap="square" rtlCol="0">
            <a:spAutoFit/>
          </a:bodyPr>
          <a:lstStyle/>
          <a:p>
            <a:pPr algn="ctr"/>
            <a:r>
              <a:rPr lang="en-US" sz="4000" b="1" i="1" dirty="0">
                <a:solidFill>
                  <a:schemeClr val="accent6">
                    <a:lumMod val="60000"/>
                    <a:lumOff val="40000"/>
                  </a:schemeClr>
                </a:solidFill>
              </a:rPr>
              <a:t>We can use big and bridging questions with the Discipline Wheel</a:t>
            </a:r>
          </a:p>
        </p:txBody>
      </p:sp>
      <p:sp>
        <p:nvSpPr>
          <p:cNvPr id="2" name="Title 1">
            <a:extLst>
              <a:ext uri="{FF2B5EF4-FFF2-40B4-BE49-F238E27FC236}">
                <a16:creationId xmlns:a16="http://schemas.microsoft.com/office/drawing/2014/main" id="{A4233E68-9F47-4274-99F4-337130F9DD2E}"/>
              </a:ext>
            </a:extLst>
          </p:cNvPr>
          <p:cNvSpPr>
            <a:spLocks noGrp="1"/>
          </p:cNvSpPr>
          <p:nvPr>
            <p:ph type="title"/>
          </p:nvPr>
        </p:nvSpPr>
        <p:spPr>
          <a:xfrm>
            <a:off x="2609056" y="420376"/>
            <a:ext cx="13716000" cy="1076960"/>
          </a:xfrm>
        </p:spPr>
        <p:txBody>
          <a:bodyPr/>
          <a:lstStyle/>
          <a:p>
            <a:r>
              <a:rPr lang="en-GB" sz="3600" dirty="0"/>
              <a:t>Using Epistemic Insight Tools</a:t>
            </a:r>
            <a:br>
              <a:rPr lang="en-GB" sz="3600" dirty="0"/>
            </a:br>
            <a:endParaRPr lang="en-GB" sz="3600" dirty="0"/>
          </a:p>
        </p:txBody>
      </p:sp>
    </p:spTree>
    <p:extLst>
      <p:ext uri="{BB962C8B-B14F-4D97-AF65-F5344CB8AC3E}">
        <p14:creationId xmlns:p14="http://schemas.microsoft.com/office/powerpoint/2010/main" val="224979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DF0986D-07B5-4B7A-B369-E7936D834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11" name="TextBox 10">
            <a:extLst>
              <a:ext uri="{FF2B5EF4-FFF2-40B4-BE49-F238E27FC236}">
                <a16:creationId xmlns:a16="http://schemas.microsoft.com/office/drawing/2014/main" id="{92999722-1B18-479B-9D34-6248564A930F}"/>
              </a:ext>
            </a:extLst>
          </p:cNvPr>
          <p:cNvSpPr txBox="1"/>
          <p:nvPr/>
        </p:nvSpPr>
        <p:spPr>
          <a:xfrm>
            <a:off x="12909550" y="4717445"/>
            <a:ext cx="2819400" cy="1569660"/>
          </a:xfrm>
          <a:prstGeom prst="rect">
            <a:avLst/>
          </a:prstGeom>
          <a:noFill/>
        </p:spPr>
        <p:txBody>
          <a:bodyPr wrap="square" rtlCol="0">
            <a:spAutoFit/>
          </a:bodyPr>
          <a:lstStyle/>
          <a:p>
            <a:pPr algn="ctr"/>
            <a:r>
              <a:rPr lang="en-GB" sz="2400" b="1" dirty="0">
                <a:latin typeface="Tahoma" panose="020B0604030504040204" pitchFamily="34" charset="0"/>
                <a:ea typeface="Tahoma" panose="020B0604030504040204" pitchFamily="34" charset="0"/>
                <a:cs typeface="Tahoma" panose="020B0604030504040204" pitchFamily="34" charset="0"/>
              </a:rPr>
              <a:t>What is the significance of seeing a rainbow?</a:t>
            </a:r>
          </a:p>
        </p:txBody>
      </p:sp>
      <p:pic>
        <p:nvPicPr>
          <p:cNvPr id="10" name="Picture 9" descr="discipline wheel">
            <a:extLst>
              <a:ext uri="{FF2B5EF4-FFF2-40B4-BE49-F238E27FC236}">
                <a16:creationId xmlns:a16="http://schemas.microsoft.com/office/drawing/2014/main" id="{87859AF1-66DE-4FC7-9B6D-F19F09FE3F4D}"/>
              </a:ext>
            </a:extLst>
          </p:cNvPr>
          <p:cNvPicPr/>
          <p:nvPr/>
        </p:nvPicPr>
        <p:blipFill rotWithShape="1">
          <a:blip r:embed="rId4" cstate="print">
            <a:extLst>
              <a:ext uri="{BEBA8EAE-BF5A-486C-A8C5-ECC9F3942E4B}">
                <a14:imgProps xmlns:a14="http://schemas.microsoft.com/office/drawing/2010/main">
                  <a14:imgLayer r:embed="rId5">
                    <a14:imgEffect>
                      <a14:backgroundRemoval t="18002" b="82469" l="5483" r="95016">
                        <a14:foregroundMark x1="5234" y1="47267" x2="14924" y2="32685"/>
                        <a14:foregroundMark x1="17196" y1="29265" x2="31153" y2="19227"/>
                        <a14:foregroundMark x1="39158" y1="18563" x2="45919" y2="18002"/>
                        <a14:foregroundMark x1="31153" y1="19227" x2="33488" y2="19033"/>
                        <a14:foregroundMark x1="45919" y1="18002" x2="51090" y2="18096"/>
                        <a14:foregroundMark x1="51090" y1="18096" x2="70903" y2="25495"/>
                        <a14:foregroundMark x1="81503" y1="33475" x2="84548" y2="35768"/>
                        <a14:foregroundMark x1="70903" y1="25495" x2="80000" y2="32344"/>
                        <a14:foregroundMark x1="84548" y1="35768" x2="85981" y2="50660"/>
                        <a14:foregroundMark x1="85981" y1="50660" x2="81807" y2="60556"/>
                        <a14:foregroundMark x1="81807" y1="60556" x2="72960" y2="69321"/>
                        <a14:foregroundMark x1="72960" y1="69321" x2="56822" y2="75259"/>
                        <a14:foregroundMark x1="56822" y1="75259" x2="51464" y2="75825"/>
                        <a14:foregroundMark x1="51464" y1="75825" x2="23302" y2="70547"/>
                        <a14:foregroundMark x1="18794" y1="66734" x2="17508" y2="65646"/>
                        <a14:foregroundMark x1="23302" y1="70547" x2="19473" y2="67308"/>
                        <a14:foregroundMark x1="17508" y1="65646" x2="6858" y2="51326"/>
                        <a14:foregroundMark x1="6119" y1="49491" x2="5607" y2="46324"/>
                        <a14:foregroundMark x1="5607" y1="46324" x2="6293" y2="45005"/>
                        <a14:foregroundMark x1="5545" y1="55231" x2="5545" y2="55749"/>
                        <a14:foregroundMark x1="37306" y1="53023" x2="37944" y2="55891"/>
                        <a14:foregroundMark x1="35141" y1="43296" x2="36201" y2="48059"/>
                        <a14:foregroundMark x1="37944" y1="55891" x2="41745" y2="58718"/>
                        <a14:foregroundMark x1="41745" y1="58718" x2="47726" y2="58907"/>
                        <a14:foregroundMark x1="47726" y1="58907" x2="63676" y2="55514"/>
                        <a14:foregroundMark x1="63676" y1="55514" x2="60561" y2="40198"/>
                        <a14:foregroundMark x1="60561" y1="40198" x2="55016" y2="39538"/>
                        <a14:foregroundMark x1="55016" y1="39538" x2="38069" y2="42319"/>
                        <a14:foregroundMark x1="38069" y1="42319" x2="35481" y2="42030"/>
                        <a14:foregroundMark x1="85358" y1="32328" x2="69159" y2="42224"/>
                        <a14:foregroundMark x1="69159" y1="42224" x2="70717" y2="46230"/>
                        <a14:foregroundMark x1="70717" y1="46230" x2="74579" y2="48539"/>
                        <a14:foregroundMark x1="74579" y1="48539" x2="80125" y2="48775"/>
                        <a14:foregroundMark x1="80125" y1="48775" x2="85483" y2="48351"/>
                        <a14:foregroundMark x1="85483" y1="48351" x2="90779" y2="48586"/>
                        <a14:foregroundMark x1="90779" y1="48586" x2="94579" y2="45853"/>
                        <a14:foregroundMark x1="94579" y1="45853" x2="91963" y2="37700"/>
                        <a14:foregroundMark x1="91963" y1="37700" x2="89969" y2="33883"/>
                        <a14:foregroundMark x1="89969" y1="33883" x2="85545" y2="32564"/>
                        <a14:foregroundMark x1="94393" y1="52026" x2="95016" y2="56409"/>
                        <a14:foregroundMark x1="91880" y1="61609" x2="88224" y2="67672"/>
                        <a14:foregroundMark x1="88224" y1="67672" x2="83178" y2="66730"/>
                        <a14:foregroundMark x1="83178" y1="66730" x2="69533" y2="58200"/>
                        <a14:foregroundMark x1="29679" y1="80273" x2="32399" y2="80584"/>
                        <a14:foregroundMark x1="32399" y1="80584" x2="35826" y2="77804"/>
                        <a14:foregroundMark x1="35826" y1="77804" x2="36199" y2="77191"/>
                        <a14:foregroundMark x1="39128" y1="80019" x2="41745" y2="83365"/>
                        <a14:foregroundMark x1="41745" y1="83365" x2="45056" y2="84015"/>
                        <a14:foregroundMark x1="49101" y1="84186" x2="56511" y2="83836"/>
                        <a14:foregroundMark x1="56511" y1="83836" x2="60997" y2="82469"/>
                        <a14:foregroundMark x1="60997" y1="82469" x2="61184" y2="79642"/>
                        <a14:foregroundMark x1="64922" y1="79406" x2="69844" y2="79500"/>
                        <a14:foregroundMark x1="69844" y1="79500" x2="82430" y2="72997"/>
                        <a14:foregroundMark x1="61745" y1="46560" x2="61745" y2="42460"/>
                        <a14:foregroundMark x1="61745" y1="42460" x2="59875" y2="38454"/>
                        <a14:foregroundMark x1="59875" y1="38454" x2="48287" y2="39114"/>
                        <a14:foregroundMark x1="48287" y1="39114" x2="35140" y2="42507"/>
                        <a14:foregroundMark x1="37315" y1="53022" x2="38567" y2="54665"/>
                        <a14:foregroundMark x1="38567" y1="54665" x2="43302" y2="56692"/>
                        <a14:foregroundMark x1="43302" y1="56692" x2="48100" y2="56833"/>
                        <a14:foregroundMark x1="48100" y1="56833" x2="52336" y2="53534"/>
                        <a14:foregroundMark x1="52336" y1="53534" x2="46810" y2="60263"/>
                        <a14:foregroundMark x1="45652" y1="67261" x2="46417" y2="67248"/>
                        <a14:foregroundMark x1="44226" y1="67286" x2="45651" y2="67261"/>
                        <a14:foregroundMark x1="49149" y1="60905" x2="50903" y2="56833"/>
                        <a14:foregroundMark x1="46417" y1="67248" x2="46658" y2="66688"/>
                        <a14:foregroundMark x1="50903" y1="56833" x2="50530" y2="48398"/>
                        <a14:foregroundMark x1="50530" y1="48398" x2="50405" y2="47974"/>
                        <a14:foregroundMark x1="94407" y1="57297" x2="94517" y2="56032"/>
                        <a14:foregroundMark x1="48993" y1="66811" x2="49657" y2="66541"/>
                        <a14:foregroundMark x1="45607" y1="68190" x2="48363" y2="67068"/>
                        <a14:foregroundMark x1="49657" y1="66541" x2="49595" y2="66258"/>
                        <a14:foregroundMark x1="45857" y1="67861" x2="47059" y2="66709"/>
                        <a14:foregroundMark x1="43863" y1="68143" x2="45880" y2="66647"/>
                        <a14:foregroundMark x1="46327" y1="66070" x2="44050" y2="67672"/>
                        <a14:backgroundMark x1="36176" y1="40647" x2="43988" y2="34072"/>
                        <a14:backgroundMark x1="34343" y1="42190" x2="34586" y2="41986"/>
                        <a14:backgroundMark x1="43988" y1="34072" x2="49034" y2="35721"/>
                        <a14:backgroundMark x1="49034" y1="35721" x2="59190" y2="36239"/>
                        <a14:backgroundMark x1="59190" y1="36239" x2="60436" y2="36899"/>
                        <a14:backgroundMark x1="17944" y1="32092" x2="17944" y2="32092"/>
                        <a14:backgroundMark x1="16012" y1="31338" x2="18193" y2="32516"/>
                        <a14:backgroundMark x1="7850" y1="49953" x2="9346" y2="49811"/>
                        <a14:backgroundMark x1="15639" y1="30537" x2="16947" y2="31574"/>
                        <a14:backgroundMark x1="15826" y1="31574" x2="16760" y2="30867"/>
                        <a14:backgroundMark x1="7414" y1="50000" x2="6916" y2="50660"/>
                        <a14:backgroundMark x1="5857" y1="49529" x2="5358" y2="51272"/>
                        <a14:backgroundMark x1="17695" y1="67908" x2="20623" y2="65504"/>
                        <a14:backgroundMark x1="18941" y1="66682" x2="19377" y2="67342"/>
                        <a14:backgroundMark x1="33396" y1="41188" x2="32336" y2="46843"/>
                        <a14:backgroundMark x1="32336" y1="46843" x2="32960" y2="51037"/>
                        <a14:backgroundMark x1="39439" y1="61828" x2="44611" y2="62630"/>
                        <a14:backgroundMark x1="44611" y1="62630" x2="51277" y2="61970"/>
                        <a14:backgroundMark x1="49221" y1="63478" x2="44112" y2="62912"/>
                        <a14:backgroundMark x1="44112" y1="62912" x2="41931" y2="63855"/>
                        <a14:backgroundMark x1="42668" y1="66474" x2="44112" y2="63808"/>
                        <a14:backgroundMark x1="41994" y1="67719" x2="42531" y2="66728"/>
                        <a14:backgroundMark x1="44112" y1="63808" x2="45296" y2="63101"/>
                        <a14:backgroundMark x1="46542" y1="61122" x2="42804" y2="64090"/>
                        <a14:backgroundMark x1="42182" y1="66816" x2="41869" y2="68190"/>
                        <a14:backgroundMark x1="42804" y1="64090" x2="42243" y2="66549"/>
                        <a14:backgroundMark x1="41869" y1="68190" x2="43488" y2="67323"/>
                        <a14:backgroundMark x1="46649" y1="65218" x2="48349" y2="61923"/>
                        <a14:backgroundMark x1="48349" y1="61923" x2="45670" y2="60933"/>
                        <a14:backgroundMark x1="34891" y1="48162" x2="35576" y2="53157"/>
                        <a14:backgroundMark x1="34829" y1="17813" x2="38692" y2="20358"/>
                        <a14:backgroundMark x1="38692" y1="20358" x2="35514" y2="18756"/>
                        <a14:backgroundMark x1="61495" y1="22243" x2="61246" y2="22667"/>
                        <a14:backgroundMark x1="81682" y1="32092" x2="80623" y2="32328"/>
                        <a14:backgroundMark x1="98006" y1="55325" x2="93645" y2="62205"/>
                        <a14:backgroundMark x1="93645" y1="62205" x2="96698" y2="59284"/>
                        <a14:backgroundMark x1="96698" y1="59284" x2="92960" y2="73233"/>
                        <a14:backgroundMark x1="92960" y1="73233" x2="93084" y2="73893"/>
                        <a14:backgroundMark x1="80561" y1="33789" x2="82679" y2="31574"/>
                        <a14:backgroundMark x1="79315" y1="33506" x2="82928" y2="31338"/>
                        <a14:backgroundMark x1="44673" y1="84449" x2="48660" y2="84684"/>
                        <a14:backgroundMark x1="26916" y1="79595" x2="28723" y2="80867"/>
                        <a14:backgroundMark x1="46916" y1="65174" x2="46978" y2="64609"/>
                        <a14:backgroundMark x1="46231" y1="65269" x2="49782" y2="65457"/>
                      </a14:backgroundRemoval>
                    </a14:imgEffect>
                  </a14:imgLayer>
                </a14:imgProps>
              </a:ext>
              <a:ext uri="{28A0092B-C50C-407E-A947-70E740481C1C}">
                <a14:useLocalDpi xmlns:a14="http://schemas.microsoft.com/office/drawing/2010/main" val="0"/>
              </a:ext>
            </a:extLst>
          </a:blip>
          <a:srcRect t="10391" b="13051"/>
          <a:stretch/>
        </p:blipFill>
        <p:spPr>
          <a:xfrm>
            <a:off x="8832850" y="92075"/>
            <a:ext cx="10972800" cy="10820400"/>
          </a:xfrm>
          <a:prstGeom prst="rect">
            <a:avLst/>
          </a:prstGeom>
        </p:spPr>
      </p:pic>
      <p:sp>
        <p:nvSpPr>
          <p:cNvPr id="9" name="TextBox 8">
            <a:extLst>
              <a:ext uri="{FF2B5EF4-FFF2-40B4-BE49-F238E27FC236}">
                <a16:creationId xmlns:a16="http://schemas.microsoft.com/office/drawing/2014/main" id="{5A349816-2E01-456A-A72B-6523F262B45B}"/>
              </a:ext>
            </a:extLst>
          </p:cNvPr>
          <p:cNvSpPr txBox="1"/>
          <p:nvPr/>
        </p:nvSpPr>
        <p:spPr>
          <a:xfrm>
            <a:off x="374650" y="2073275"/>
            <a:ext cx="8839200" cy="5509200"/>
          </a:xfrm>
          <a:prstGeom prst="rect">
            <a:avLst/>
          </a:prstGeom>
          <a:noFill/>
        </p:spPr>
        <p:txBody>
          <a:bodyPr wrap="square" rtlCol="0">
            <a:spAutoFit/>
          </a:bodyPr>
          <a:lstStyle/>
          <a:p>
            <a:endParaRPr lang="en-GB" sz="3200" dirty="0">
              <a:latin typeface="Tahoma" panose="020B0604030504040204" pitchFamily="34" charset="0"/>
              <a:ea typeface="Tahoma" panose="020B0604030504040204" pitchFamily="34" charset="0"/>
              <a:cs typeface="Tahoma" panose="020B0604030504040204" pitchFamily="34" charset="0"/>
            </a:endParaRPr>
          </a:p>
          <a:p>
            <a:endParaRPr lang="en-GB" sz="3200" dirty="0">
              <a:latin typeface="Tahoma" panose="020B0604030504040204" pitchFamily="34" charset="0"/>
              <a:ea typeface="Tahoma" panose="020B0604030504040204" pitchFamily="34" charset="0"/>
              <a:cs typeface="Tahoma" panose="020B0604030504040204" pitchFamily="34" charset="0"/>
            </a:endParaRPr>
          </a:p>
          <a:p>
            <a:r>
              <a:rPr lang="en-GB" sz="3200" dirty="0">
                <a:latin typeface="Tahoma" panose="020B0604030504040204" pitchFamily="34" charset="0"/>
                <a:ea typeface="Tahoma" panose="020B0604030504040204" pitchFamily="34" charset="0"/>
                <a:cs typeface="Tahoma" panose="020B0604030504040204" pitchFamily="34" charset="0"/>
              </a:rPr>
              <a:t>How would each discipline (you have chosen):</a:t>
            </a:r>
          </a:p>
          <a:p>
            <a:endParaRPr lang="en-GB" sz="3200" dirty="0">
              <a:latin typeface="Tahoma" panose="020B0604030504040204" pitchFamily="34" charset="0"/>
              <a:ea typeface="Tahoma" panose="020B0604030504040204" pitchFamily="34" charset="0"/>
              <a:cs typeface="Tahoma" panose="020B0604030504040204" pitchFamily="34" charset="0"/>
            </a:endParaRPr>
          </a:p>
          <a:p>
            <a:r>
              <a:rPr lang="en-GB" sz="3200" b="1" dirty="0">
                <a:latin typeface="Tahoma" panose="020B0604030504040204" pitchFamily="34" charset="0"/>
                <a:ea typeface="Tahoma" panose="020B0604030504040204" pitchFamily="34" charset="0"/>
                <a:cs typeface="Tahoma" panose="020B0604030504040204" pitchFamily="34" charset="0"/>
              </a:rPr>
              <a:t>Interpret the question?</a:t>
            </a:r>
          </a:p>
          <a:p>
            <a:endParaRPr lang="en-GB" sz="3200" b="1" dirty="0">
              <a:latin typeface="Tahoma" panose="020B0604030504040204" pitchFamily="34" charset="0"/>
              <a:ea typeface="Tahoma" panose="020B0604030504040204" pitchFamily="34" charset="0"/>
              <a:cs typeface="Tahoma" panose="020B0604030504040204" pitchFamily="34" charset="0"/>
            </a:endParaRPr>
          </a:p>
          <a:p>
            <a:r>
              <a:rPr lang="en-GB" sz="3200" b="1" dirty="0">
                <a:latin typeface="Tahoma" panose="020B0604030504040204" pitchFamily="34" charset="0"/>
                <a:ea typeface="Tahoma" panose="020B0604030504040204" pitchFamily="34" charset="0"/>
                <a:cs typeface="Tahoma" panose="020B0604030504040204" pitchFamily="34" charset="0"/>
              </a:rPr>
              <a:t>Investigate the question?</a:t>
            </a:r>
          </a:p>
          <a:p>
            <a:endParaRPr lang="en-GB" sz="3200" b="1" dirty="0">
              <a:latin typeface="Tahoma" panose="020B0604030504040204" pitchFamily="34" charset="0"/>
              <a:ea typeface="Tahoma" panose="020B0604030504040204" pitchFamily="34" charset="0"/>
              <a:cs typeface="Tahoma" panose="020B0604030504040204" pitchFamily="34" charset="0"/>
            </a:endParaRPr>
          </a:p>
          <a:p>
            <a:r>
              <a:rPr lang="en-GB" sz="3200" b="1" dirty="0">
                <a:latin typeface="Tahoma" panose="020B0604030504040204" pitchFamily="34" charset="0"/>
                <a:ea typeface="Tahoma" panose="020B0604030504040204" pitchFamily="34" charset="0"/>
                <a:cs typeface="Tahoma" panose="020B0604030504040204" pitchFamily="34" charset="0"/>
              </a:rPr>
              <a:t>Know they had arrived at a “good” answer?</a:t>
            </a:r>
            <a:r>
              <a:rPr lang="en-GB" sz="3200" dirty="0">
                <a:latin typeface="Tahoma" panose="020B0604030504040204" pitchFamily="34" charset="0"/>
                <a:ea typeface="Tahoma" panose="020B0604030504040204" pitchFamily="34" charset="0"/>
                <a:cs typeface="Tahoma" panose="020B0604030504040204" pitchFamily="34" charset="0"/>
              </a:rPr>
              <a:t> </a:t>
            </a:r>
          </a:p>
          <a:p>
            <a:endParaRPr lang="en-GB" sz="3200"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92D7E96D-6B56-4619-9FEB-8DFA2F5E1BC7}"/>
              </a:ext>
            </a:extLst>
          </p:cNvPr>
          <p:cNvSpPr>
            <a:spLocks noGrp="1"/>
          </p:cNvSpPr>
          <p:nvPr>
            <p:ph type="title"/>
          </p:nvPr>
        </p:nvSpPr>
        <p:spPr>
          <a:xfrm>
            <a:off x="3194050" y="396875"/>
            <a:ext cx="13716000" cy="1076960"/>
          </a:xfrm>
        </p:spPr>
        <p:txBody>
          <a:bodyPr/>
          <a:lstStyle/>
          <a:p>
            <a:r>
              <a:rPr lang="en-GB" sz="3600" dirty="0"/>
              <a:t>Discipline Wheel</a:t>
            </a:r>
          </a:p>
        </p:txBody>
      </p:sp>
    </p:spTree>
    <p:extLst>
      <p:ext uri="{BB962C8B-B14F-4D97-AF65-F5344CB8AC3E}">
        <p14:creationId xmlns:p14="http://schemas.microsoft.com/office/powerpoint/2010/main" val="263964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Text&#10;&#10;Description automatically generated">
            <a:extLst>
              <a:ext uri="{FF2B5EF4-FFF2-40B4-BE49-F238E27FC236}">
                <a16:creationId xmlns:a16="http://schemas.microsoft.com/office/drawing/2014/main" id="{413A71B4-8085-44ED-B45E-C148F35C1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7" name="TextBox 6">
            <a:extLst>
              <a:ext uri="{FF2B5EF4-FFF2-40B4-BE49-F238E27FC236}">
                <a16:creationId xmlns:a16="http://schemas.microsoft.com/office/drawing/2014/main" id="{53D06F70-2ACA-4AB2-B912-82F02FD9F9BC}"/>
              </a:ext>
              <a:ext uri="{C183D7F6-B498-43B3-948B-1728B52AA6E4}">
                <adec:decorative xmlns:adec="http://schemas.microsoft.com/office/drawing/2017/decorative" val="1"/>
              </a:ext>
            </a:extLst>
          </p:cNvPr>
          <p:cNvSpPr txBox="1"/>
          <p:nvPr/>
        </p:nvSpPr>
        <p:spPr>
          <a:xfrm>
            <a:off x="-79375" y="1566990"/>
            <a:ext cx="20262850" cy="8458200"/>
          </a:xfrm>
          <a:prstGeom prst="rect">
            <a:avLst/>
          </a:prstGeom>
          <a:solidFill>
            <a:schemeClr val="tx2">
              <a:lumMod val="20000"/>
              <a:lumOff val="80000"/>
            </a:schemeClr>
          </a:solidFill>
        </p:spPr>
        <p:txBody>
          <a:bodyPr wrap="square" rtlCol="0">
            <a:spAutoFit/>
          </a:bodyPr>
          <a:lstStyle/>
          <a:p>
            <a:endParaRPr lang="en-GB" dirty="0"/>
          </a:p>
        </p:txBody>
      </p:sp>
      <p:pic>
        <p:nvPicPr>
          <p:cNvPr id="1028" name="Picture 4" descr="Figure 1 The Discipline Wheel - impact.chartered.college">
            <a:extLst>
              <a:ext uri="{FF2B5EF4-FFF2-40B4-BE49-F238E27FC236}">
                <a16:creationId xmlns:a16="http://schemas.microsoft.com/office/drawing/2014/main" id="{3745E640-9D6A-4D56-9014-54B822D9A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717" y="1576515"/>
            <a:ext cx="8667748" cy="81198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ACFA8B-8C52-4919-8CFE-2B3CC7D94964}"/>
              </a:ext>
            </a:extLst>
          </p:cNvPr>
          <p:cNvSpPr txBox="1"/>
          <p:nvPr/>
        </p:nvSpPr>
        <p:spPr>
          <a:xfrm>
            <a:off x="13938250" y="4816475"/>
            <a:ext cx="1752600" cy="1569660"/>
          </a:xfrm>
          <a:prstGeom prst="rect">
            <a:avLst/>
          </a:prstGeom>
          <a:noFill/>
        </p:spPr>
        <p:txBody>
          <a:bodyPr wrap="square" rtlCol="0">
            <a:spAutoFit/>
          </a:bodyPr>
          <a:lstStyle/>
          <a:p>
            <a:r>
              <a:rPr lang="en-GB" sz="3200" dirty="0"/>
              <a:t>Am I what I eat?</a:t>
            </a:r>
          </a:p>
        </p:txBody>
      </p:sp>
      <p:sp>
        <p:nvSpPr>
          <p:cNvPr id="4" name="TextBox 3">
            <a:extLst>
              <a:ext uri="{FF2B5EF4-FFF2-40B4-BE49-F238E27FC236}">
                <a16:creationId xmlns:a16="http://schemas.microsoft.com/office/drawing/2014/main" id="{1EC5E8A5-EF49-4EA8-8E58-D71D0B6F618E}"/>
              </a:ext>
            </a:extLst>
          </p:cNvPr>
          <p:cNvSpPr txBox="1"/>
          <p:nvPr/>
        </p:nvSpPr>
        <p:spPr>
          <a:xfrm>
            <a:off x="191557" y="1615017"/>
            <a:ext cx="9074150" cy="8217634"/>
          </a:xfrm>
          <a:prstGeom prst="rect">
            <a:avLst/>
          </a:prstGeom>
          <a:noFill/>
        </p:spPr>
        <p:txBody>
          <a:bodyPr wrap="square" rtlCol="0">
            <a:spAutoFit/>
          </a:bodyPr>
          <a:lstStyle/>
          <a:p>
            <a:endParaRPr lang="en-GB" sz="4400" dirty="0">
              <a:latin typeface="Tahoma" panose="020B0604030504040204" pitchFamily="34" charset="0"/>
              <a:ea typeface="Tahoma" panose="020B0604030504040204" pitchFamily="34" charset="0"/>
              <a:cs typeface="Tahoma" panose="020B0604030504040204" pitchFamily="34" charset="0"/>
            </a:endParaRPr>
          </a:p>
          <a:p>
            <a:r>
              <a:rPr lang="en-GB" sz="4400" dirty="0">
                <a:latin typeface="Tahoma" panose="020B0604030504040204" pitchFamily="34" charset="0"/>
                <a:ea typeface="Tahoma" panose="020B0604030504040204" pitchFamily="34" charset="0"/>
                <a:cs typeface="Tahoma" panose="020B0604030504040204" pitchFamily="34" charset="0"/>
              </a:rPr>
              <a:t>How would each discipline (you have chosen):</a:t>
            </a:r>
          </a:p>
          <a:p>
            <a:endParaRPr lang="en-GB" sz="4400" dirty="0">
              <a:latin typeface="Tahoma" panose="020B0604030504040204" pitchFamily="34" charset="0"/>
              <a:ea typeface="Tahoma" panose="020B0604030504040204" pitchFamily="34" charset="0"/>
              <a:cs typeface="Tahoma" panose="020B0604030504040204" pitchFamily="34" charset="0"/>
            </a:endParaRPr>
          </a:p>
          <a:p>
            <a:r>
              <a:rPr lang="en-GB" sz="4400" b="1" dirty="0">
                <a:latin typeface="Tahoma" panose="020B0604030504040204" pitchFamily="34" charset="0"/>
                <a:ea typeface="Tahoma" panose="020B0604030504040204" pitchFamily="34" charset="0"/>
                <a:cs typeface="Tahoma" panose="020B0604030504040204" pitchFamily="34" charset="0"/>
              </a:rPr>
              <a:t>Interpret the question?</a:t>
            </a:r>
          </a:p>
          <a:p>
            <a:endParaRPr lang="en-GB" sz="4400" b="1" dirty="0">
              <a:latin typeface="Tahoma" panose="020B0604030504040204" pitchFamily="34" charset="0"/>
              <a:ea typeface="Tahoma" panose="020B0604030504040204" pitchFamily="34" charset="0"/>
              <a:cs typeface="Tahoma" panose="020B0604030504040204" pitchFamily="34" charset="0"/>
            </a:endParaRPr>
          </a:p>
          <a:p>
            <a:r>
              <a:rPr lang="en-GB" sz="4400" b="1" dirty="0">
                <a:latin typeface="Tahoma" panose="020B0604030504040204" pitchFamily="34" charset="0"/>
                <a:ea typeface="Tahoma" panose="020B0604030504040204" pitchFamily="34" charset="0"/>
                <a:cs typeface="Tahoma" panose="020B0604030504040204" pitchFamily="34" charset="0"/>
              </a:rPr>
              <a:t>Investigate the question?</a:t>
            </a:r>
          </a:p>
          <a:p>
            <a:endParaRPr lang="en-GB" sz="4400" b="1" dirty="0">
              <a:latin typeface="Tahoma" panose="020B0604030504040204" pitchFamily="34" charset="0"/>
              <a:ea typeface="Tahoma" panose="020B0604030504040204" pitchFamily="34" charset="0"/>
              <a:cs typeface="Tahoma" panose="020B0604030504040204" pitchFamily="34" charset="0"/>
            </a:endParaRPr>
          </a:p>
          <a:p>
            <a:r>
              <a:rPr lang="en-GB" sz="4400" b="1" dirty="0">
                <a:latin typeface="Tahoma" panose="020B0604030504040204" pitchFamily="34" charset="0"/>
                <a:ea typeface="Tahoma" panose="020B0604030504040204" pitchFamily="34" charset="0"/>
                <a:cs typeface="Tahoma" panose="020B0604030504040204" pitchFamily="34" charset="0"/>
              </a:rPr>
              <a:t>Know they had arrived at a “good” answer?</a:t>
            </a:r>
            <a:r>
              <a:rPr lang="en-GB" sz="4400" dirty="0">
                <a:latin typeface="Tahoma" panose="020B0604030504040204" pitchFamily="34" charset="0"/>
                <a:ea typeface="Tahoma" panose="020B0604030504040204" pitchFamily="34" charset="0"/>
                <a:cs typeface="Tahoma" panose="020B0604030504040204" pitchFamily="34" charset="0"/>
              </a:rPr>
              <a:t> </a:t>
            </a:r>
          </a:p>
          <a:p>
            <a:r>
              <a:rPr lang="en-GB" sz="4400" dirty="0">
                <a:latin typeface="Tahoma" panose="020B0604030504040204" pitchFamily="34" charset="0"/>
                <a:ea typeface="Tahoma" panose="020B0604030504040204" pitchFamily="34" charset="0"/>
                <a:cs typeface="Tahoma" panose="020B0604030504040204" pitchFamily="34" charset="0"/>
              </a:rPr>
              <a:t>Use the you are what you eat card to help you.</a:t>
            </a:r>
          </a:p>
        </p:txBody>
      </p:sp>
      <p:sp>
        <p:nvSpPr>
          <p:cNvPr id="2" name="Title 1"/>
          <p:cNvSpPr>
            <a:spLocks noGrp="1"/>
          </p:cNvSpPr>
          <p:nvPr>
            <p:ph type="title"/>
          </p:nvPr>
        </p:nvSpPr>
        <p:spPr>
          <a:xfrm>
            <a:off x="6089650" y="499555"/>
            <a:ext cx="13716000" cy="1076960"/>
          </a:xfrm>
        </p:spPr>
        <p:txBody>
          <a:bodyPr/>
          <a:lstStyle/>
          <a:p>
            <a:r>
              <a:rPr lang="en-GB" sz="4000" dirty="0"/>
              <a:t>Learning reviews, mini- and end-of-lesson plenaries</a:t>
            </a:r>
          </a:p>
        </p:txBody>
      </p:sp>
    </p:spTree>
    <p:extLst>
      <p:ext uri="{BB962C8B-B14F-4D97-AF65-F5344CB8AC3E}">
        <p14:creationId xmlns:p14="http://schemas.microsoft.com/office/powerpoint/2010/main" val="2077765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B1621ABC-CEED-4712-B701-9943B8468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7" name="TextBox 6">
            <a:extLst>
              <a:ext uri="{FF2B5EF4-FFF2-40B4-BE49-F238E27FC236}">
                <a16:creationId xmlns:a16="http://schemas.microsoft.com/office/drawing/2014/main" id="{53D06F70-2ACA-4AB2-B912-82F02FD9F9BC}"/>
              </a:ext>
              <a:ext uri="{C183D7F6-B498-43B3-948B-1728B52AA6E4}">
                <adec:decorative xmlns:adec="http://schemas.microsoft.com/office/drawing/2017/decorative" val="1"/>
              </a:ext>
            </a:extLst>
          </p:cNvPr>
          <p:cNvSpPr txBox="1"/>
          <p:nvPr/>
        </p:nvSpPr>
        <p:spPr>
          <a:xfrm>
            <a:off x="0" y="1539875"/>
            <a:ext cx="20104100" cy="8458200"/>
          </a:xfrm>
          <a:prstGeom prst="rect">
            <a:avLst/>
          </a:prstGeom>
          <a:solidFill>
            <a:schemeClr val="tx2">
              <a:lumMod val="20000"/>
              <a:lumOff val="80000"/>
            </a:schemeClr>
          </a:solidFill>
        </p:spPr>
        <p:txBody>
          <a:bodyPr wrap="square" rtlCol="0">
            <a:spAutoFit/>
          </a:bodyPr>
          <a:lstStyle/>
          <a:p>
            <a:endParaRPr lang="en-GB" dirty="0"/>
          </a:p>
        </p:txBody>
      </p:sp>
      <p:pic>
        <p:nvPicPr>
          <p:cNvPr id="6" name="Picture 5" descr="discipline wheel">
            <a:extLst>
              <a:ext uri="{FF2B5EF4-FFF2-40B4-BE49-F238E27FC236}">
                <a16:creationId xmlns:a16="http://schemas.microsoft.com/office/drawing/2014/main" id="{CF0ACE47-2DDF-4393-83FA-FE7F9A187CA3}"/>
              </a:ext>
            </a:extLst>
          </p:cNvPr>
          <p:cNvPicPr>
            <a:picLocks noChangeAspect="1"/>
          </p:cNvPicPr>
          <p:nvPr/>
        </p:nvPicPr>
        <p:blipFill rotWithShape="1">
          <a:blip r:embed="rId4"/>
          <a:srcRect l="13104" t="35416" r="54734" b="8333"/>
          <a:stretch/>
        </p:blipFill>
        <p:spPr>
          <a:xfrm>
            <a:off x="11928473" y="1797050"/>
            <a:ext cx="8177743" cy="8498092"/>
          </a:xfrm>
          <a:prstGeom prst="rect">
            <a:avLst/>
          </a:prstGeom>
        </p:spPr>
      </p:pic>
      <p:sp>
        <p:nvSpPr>
          <p:cNvPr id="4" name="TextBox 3">
            <a:extLst>
              <a:ext uri="{FF2B5EF4-FFF2-40B4-BE49-F238E27FC236}">
                <a16:creationId xmlns:a16="http://schemas.microsoft.com/office/drawing/2014/main" id="{59C1830C-5466-4BB6-B7B0-FEF6B14D14DA}"/>
              </a:ext>
            </a:extLst>
          </p:cNvPr>
          <p:cNvSpPr txBox="1"/>
          <p:nvPr/>
        </p:nvSpPr>
        <p:spPr>
          <a:xfrm>
            <a:off x="14852650" y="4614813"/>
            <a:ext cx="2936875" cy="2308324"/>
          </a:xfrm>
          <a:prstGeom prst="rect">
            <a:avLst/>
          </a:prstGeom>
          <a:noFill/>
        </p:spPr>
        <p:txBody>
          <a:bodyPr wrap="square" rtlCol="0">
            <a:spAutoFit/>
          </a:bodyPr>
          <a:lstStyle/>
          <a:p>
            <a:r>
              <a:rPr lang="en-GB" sz="3600" dirty="0"/>
              <a:t>How do I make the perfect cup of coffee?</a:t>
            </a:r>
          </a:p>
        </p:txBody>
      </p:sp>
      <p:sp>
        <p:nvSpPr>
          <p:cNvPr id="3" name="Text Placeholder 2"/>
          <p:cNvSpPr>
            <a:spLocks noGrp="1"/>
          </p:cNvSpPr>
          <p:nvPr>
            <p:ph type="body" idx="1"/>
          </p:nvPr>
        </p:nvSpPr>
        <p:spPr>
          <a:xfrm>
            <a:off x="-1" y="1806575"/>
            <a:ext cx="11928475" cy="7696200"/>
          </a:xfrm>
        </p:spPr>
        <p:txBody>
          <a:bodyPr/>
          <a:lstStyle/>
          <a:p>
            <a:pPr algn="l"/>
            <a:r>
              <a:rPr lang="en-GB" sz="4400" b="1" i="1" dirty="0"/>
              <a:t>Which disciplines do you include?</a:t>
            </a:r>
          </a:p>
          <a:p>
            <a:pPr algn="l"/>
            <a:endParaRPr lang="en-GB" sz="4400" b="1" i="1" dirty="0"/>
          </a:p>
          <a:p>
            <a:pPr algn="l"/>
            <a:r>
              <a:rPr lang="en-GB" sz="4400" b="1" i="1" dirty="0"/>
              <a:t>How can you transform this into a lesson? Where can it fit in the curriculum </a:t>
            </a:r>
            <a:r>
              <a:rPr lang="en-GB" sz="4400" b="1" i="1" dirty="0" err="1"/>
              <a:t>e.g</a:t>
            </a:r>
            <a:r>
              <a:rPr lang="en-GB" sz="4400" b="1" i="1" dirty="0"/>
              <a:t> KS1/2 sci everyday materials</a:t>
            </a:r>
          </a:p>
          <a:p>
            <a:pPr algn="l"/>
            <a:endParaRPr lang="en-GB" sz="4400" b="1" i="1" dirty="0"/>
          </a:p>
          <a:p>
            <a:pPr algn="l"/>
            <a:r>
              <a:rPr lang="en-GB" sz="4400" b="1" i="1" dirty="0"/>
              <a:t>What investigations disciplinary questions can you ask?</a:t>
            </a:r>
          </a:p>
          <a:p>
            <a:pPr algn="l"/>
            <a:endParaRPr lang="en-GB" sz="4400" b="1" i="1" dirty="0"/>
          </a:p>
          <a:p>
            <a:pPr algn="l"/>
            <a:r>
              <a:rPr lang="en-GB" sz="4400" b="1" i="1" dirty="0"/>
              <a:t>Discuss with another group: what do you notice, did you come up with the same ideas?</a:t>
            </a:r>
          </a:p>
        </p:txBody>
      </p:sp>
      <p:sp>
        <p:nvSpPr>
          <p:cNvPr id="2" name="Title 1"/>
          <p:cNvSpPr>
            <a:spLocks noGrp="1"/>
          </p:cNvSpPr>
          <p:nvPr>
            <p:ph type="title"/>
          </p:nvPr>
        </p:nvSpPr>
        <p:spPr>
          <a:xfrm>
            <a:off x="5937250" y="381192"/>
            <a:ext cx="13716000" cy="1076960"/>
          </a:xfrm>
        </p:spPr>
        <p:txBody>
          <a:bodyPr/>
          <a:lstStyle/>
          <a:p>
            <a:r>
              <a:rPr lang="en-GB" sz="4000" dirty="0"/>
              <a:t>Activities</a:t>
            </a:r>
          </a:p>
        </p:txBody>
      </p:sp>
    </p:spTree>
    <p:extLst>
      <p:ext uri="{BB962C8B-B14F-4D97-AF65-F5344CB8AC3E}">
        <p14:creationId xmlns:p14="http://schemas.microsoft.com/office/powerpoint/2010/main" val="329150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B3F1E068-CCC1-48A6-8161-18D7AE6D6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5" name="TextBox 4">
            <a:extLst>
              <a:ext uri="{FF2B5EF4-FFF2-40B4-BE49-F238E27FC236}">
                <a16:creationId xmlns:a16="http://schemas.microsoft.com/office/drawing/2014/main" id="{D1D66B43-0EC1-43A7-8054-B95F1DA1BD4D}"/>
              </a:ext>
              <a:ext uri="{C183D7F6-B498-43B3-948B-1728B52AA6E4}">
                <adec:decorative xmlns:adec="http://schemas.microsoft.com/office/drawing/2017/decorative" val="1"/>
              </a:ext>
            </a:extLst>
          </p:cNvPr>
          <p:cNvSpPr txBox="1"/>
          <p:nvPr/>
        </p:nvSpPr>
        <p:spPr>
          <a:xfrm>
            <a:off x="0" y="1539875"/>
            <a:ext cx="20104100" cy="8458200"/>
          </a:xfrm>
          <a:prstGeom prst="rect">
            <a:avLst/>
          </a:prstGeom>
          <a:solidFill>
            <a:schemeClr val="tx2">
              <a:lumMod val="20000"/>
              <a:lumOff val="80000"/>
            </a:schemeClr>
          </a:solidFill>
        </p:spPr>
        <p:txBody>
          <a:bodyPr wrap="square" rtlCol="0">
            <a:spAutoFit/>
          </a:bodyPr>
          <a:lstStyle/>
          <a:p>
            <a:endParaRPr lang="en-GB" dirty="0"/>
          </a:p>
        </p:txBody>
      </p:sp>
      <p:pic>
        <p:nvPicPr>
          <p:cNvPr id="2058" name="Picture 10" descr="List of countries by coffee production - Wikipedia">
            <a:extLst>
              <a:ext uri="{FF2B5EF4-FFF2-40B4-BE49-F238E27FC236}">
                <a16:creationId xmlns:a16="http://schemas.microsoft.com/office/drawing/2014/main" id="{04F3D683-D0F3-40DE-AB22-06ADFE368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650" y="6314720"/>
            <a:ext cx="6296700" cy="3662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rands associated with coffee e.g. free trade or Nescafe">
            <a:extLst>
              <a:ext uri="{FF2B5EF4-FFF2-40B4-BE49-F238E27FC236}">
                <a16:creationId xmlns:a16="http://schemas.microsoft.com/office/drawing/2014/main" id="{FA7A9809-0D1A-4DDB-A092-41517C5D1654}"/>
              </a:ext>
            </a:extLst>
          </p:cNvPr>
          <p:cNvPicPr>
            <a:picLocks noChangeAspect="1"/>
          </p:cNvPicPr>
          <p:nvPr/>
        </p:nvPicPr>
        <p:blipFill rotWithShape="1">
          <a:blip r:embed="rId4"/>
          <a:srcRect l="14861" t="49999" r="48353" b="26043"/>
          <a:stretch/>
        </p:blipFill>
        <p:spPr>
          <a:xfrm>
            <a:off x="19050" y="6532741"/>
            <a:ext cx="8767200" cy="3210276"/>
          </a:xfrm>
          <a:prstGeom prst="rect">
            <a:avLst/>
          </a:prstGeom>
        </p:spPr>
      </p:pic>
      <p:pic>
        <p:nvPicPr>
          <p:cNvPr id="2056" name="Picture 8" descr="Top 12 Coffee Producing Countries in the World | Coffee Aim">
            <a:extLst>
              <a:ext uri="{FF2B5EF4-FFF2-40B4-BE49-F238E27FC236}">
                <a16:creationId xmlns:a16="http://schemas.microsoft.com/office/drawing/2014/main" id="{77B62ECE-914B-4B19-8242-CBFB7B680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51745" y="1612371"/>
            <a:ext cx="5943888" cy="49928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stainable Development Goals (SDGs) and Disability | United Nations Enable">
            <a:extLst>
              <a:ext uri="{FF2B5EF4-FFF2-40B4-BE49-F238E27FC236}">
                <a16:creationId xmlns:a16="http://schemas.microsoft.com/office/drawing/2014/main" id="{698A3908-48F1-4141-9355-142D861A9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9900" y="1423810"/>
            <a:ext cx="8398404" cy="49928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ctures of cups of coffee">
            <a:extLst>
              <a:ext uri="{FF2B5EF4-FFF2-40B4-BE49-F238E27FC236}">
                <a16:creationId xmlns:a16="http://schemas.microsoft.com/office/drawing/2014/main" id="{44996557-86EE-4808-80ED-7A9B3B8F4506}"/>
              </a:ext>
            </a:extLst>
          </p:cNvPr>
          <p:cNvPicPr>
            <a:picLocks noChangeAspect="1"/>
          </p:cNvPicPr>
          <p:nvPr/>
        </p:nvPicPr>
        <p:blipFill rotWithShape="1">
          <a:blip r:embed="rId7"/>
          <a:srcRect l="41694" t="18172" b="15161"/>
          <a:stretch/>
        </p:blipFill>
        <p:spPr>
          <a:xfrm>
            <a:off x="19050" y="1539875"/>
            <a:ext cx="5505450" cy="4876801"/>
          </a:xfrm>
          <a:prstGeom prst="rect">
            <a:avLst/>
          </a:prstGeom>
        </p:spPr>
      </p:pic>
      <p:sp>
        <p:nvSpPr>
          <p:cNvPr id="2" name="Title 1">
            <a:extLst>
              <a:ext uri="{FF2B5EF4-FFF2-40B4-BE49-F238E27FC236}">
                <a16:creationId xmlns:a16="http://schemas.microsoft.com/office/drawing/2014/main" id="{57BE2A01-2683-4143-8884-1B9094328A8C}"/>
              </a:ext>
            </a:extLst>
          </p:cNvPr>
          <p:cNvSpPr>
            <a:spLocks noGrp="1"/>
          </p:cNvSpPr>
          <p:nvPr>
            <p:ph type="title"/>
          </p:nvPr>
        </p:nvSpPr>
        <p:spPr/>
        <p:txBody>
          <a:bodyPr/>
          <a:lstStyle/>
          <a:p>
            <a:r>
              <a:rPr lang="en-GB" dirty="0"/>
              <a:t>                                                                                   Additional prompts</a:t>
            </a:r>
          </a:p>
        </p:txBody>
      </p:sp>
    </p:spTree>
    <p:extLst>
      <p:ext uri="{BB962C8B-B14F-4D97-AF65-F5344CB8AC3E}">
        <p14:creationId xmlns:p14="http://schemas.microsoft.com/office/powerpoint/2010/main" val="107950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E093F4-BCD1-4FEF-A31F-069ABCC215BF}"/>
              </a:ext>
              <a:ext uri="{C183D7F6-B498-43B3-948B-1728B52AA6E4}">
                <adec:decorative xmlns:adec="http://schemas.microsoft.com/office/drawing/2017/decorative" val="1"/>
              </a:ext>
            </a:extLst>
          </p:cNvPr>
          <p:cNvSpPr txBox="1"/>
          <p:nvPr/>
        </p:nvSpPr>
        <p:spPr>
          <a:xfrm>
            <a:off x="-60203" y="1639991"/>
            <a:ext cx="20164303" cy="8358084"/>
          </a:xfrm>
          <a:prstGeom prst="rect">
            <a:avLst/>
          </a:prstGeom>
          <a:solidFill>
            <a:schemeClr val="tx2">
              <a:lumMod val="20000"/>
              <a:lumOff val="80000"/>
            </a:schemeClr>
          </a:solidFill>
        </p:spPr>
        <p:txBody>
          <a:bodyPr wrap="square" rtlCol="0">
            <a:spAutoFit/>
          </a:bodyPr>
          <a:lstStyle/>
          <a:p>
            <a:endParaRPr lang="en-GB" dirty="0"/>
          </a:p>
        </p:txBody>
      </p:sp>
      <p:pic>
        <p:nvPicPr>
          <p:cNvPr id="3074" name="Picture 2" descr="May be an image of 2 people, people sitting, indoor and brick wall">
            <a:extLst>
              <a:ext uri="{FF2B5EF4-FFF2-40B4-BE49-F238E27FC236}">
                <a16:creationId xmlns:a16="http://schemas.microsoft.com/office/drawing/2014/main" id="{1052A852-EE67-4B00-A98F-D5B3F5C8C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2703" y="1630466"/>
            <a:ext cx="6831013" cy="83047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3CB9C7-9D53-4958-BD58-94051ABDFE90}"/>
              </a:ext>
            </a:extLst>
          </p:cNvPr>
          <p:cNvSpPr txBox="1"/>
          <p:nvPr/>
        </p:nvSpPr>
        <p:spPr>
          <a:xfrm>
            <a:off x="527050" y="2911475"/>
            <a:ext cx="6248400" cy="6186309"/>
          </a:xfrm>
          <a:prstGeom prst="rect">
            <a:avLst/>
          </a:prstGeom>
          <a:noFill/>
        </p:spPr>
        <p:txBody>
          <a:bodyPr wrap="square" rtlCol="0">
            <a:spAutoFit/>
          </a:bodyPr>
          <a:lstStyle/>
          <a:p>
            <a:r>
              <a:rPr lang="en-GB" sz="4400" dirty="0"/>
              <a:t>Do you need to add to your discipline wheel? </a:t>
            </a:r>
          </a:p>
          <a:p>
            <a:endParaRPr lang="en-GB" sz="4400" dirty="0"/>
          </a:p>
          <a:p>
            <a:endParaRPr lang="en-GB" sz="4400" dirty="0"/>
          </a:p>
          <a:p>
            <a:r>
              <a:rPr lang="en-GB" sz="4400" dirty="0"/>
              <a:t>What are your reflections on how you now answer this question vs your initial thoughts?</a:t>
            </a:r>
          </a:p>
        </p:txBody>
      </p:sp>
      <p:sp>
        <p:nvSpPr>
          <p:cNvPr id="7" name="AutoShape 6" descr="data:image/jpg;base64,%20/9j/4AAQSkZJRgABAQEAYABgAAD/2wBDAAUDBAQEAwUEBAQFBQUGBwwIBwcHBw8LCwkMEQ8SEhEPERETFhwXExQaFRERGCEYGh0dHx8fExciJCIeJBweHx7/2wBDAQUFBQcGBw4ICA4eFBEUHh4eHh4eHh4eHh4eHh4eHh4eHh4eHh4eHh4eHh4eHh4eHh4eHh4eHh4eHh4eHh4eHh7/wAARCABJAJ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PSvOPixHdTz21ncST/YrlTHCsDlQJMrgyf3ucEAEdDXo9YPjl4k8OXFyxDeQyyqPVlYHH1q6btJEVFeLMjUNcj8HyaTHquqPeWskQtZ5JCDMJsbkkKjnDDcD6fKfWtdPFeltrqaPuk8+QIY2C5RgyluvbAXkdeR61zk1npWty3F9DDcabcun2i+DKCzrgqo2nIGcHJXB4I71y9lt0q8t7i0t7drq1/0kq77Edm4CAnLHClv+BFR61ooJrzMueSfke0jpRTIXLQRs6lGZQSp6g46U+sDoCuU8ZeN7Tw9qtposGmahrOs3kTTQ2NjGGfylODIxJAVc8ZJ611deZeNdN0/WPilax6P4nvfDfjG10vMUqwLLDc2jSHKFH4fDDPBBGfpV00m9TOo2loaenfFDQJdL1e71S3v9FuNFMY1GzvIcTQiQgIwC5DKSeGHHWtn4g+LtN8E+FbjxHqsdxJaQFQywJucljgYH414V8XrjU7jRvFXhfxlFpWoanp9jbX9tqumh4C8bXCx7J0DHDckgEkc8CvQfjPptjpPwis9N09CLSLU7BUV5Gk4NyhOWYknqeprf2Ubx83/AJGPtpWl5L/M9Ah1/TJvDCeI0uFOmtafbBL28rbuz+VUPhx4y0vx54Wi8RaPHcR2ksskaidNr5RtpOPwryaSSaCCb4KqziaXXFihxyf7IfNwW56gKHi+oFc54FhstVt7Pwumm6rrTwXWq3I0m3vBaWqx/ayiyyvuUkjG1VGcZJxR7Bcrf9WF7d8yX9XPqCivmPwxFqmtXPhjw2dYvtPtv+Eh1a0f7JqDStHbpEreSkx5I6jd1GTj1rs/EN63wp8RapHZtcSadq2jD+y4ZZWlb7fDiNYwWJJLh0PqcE1LoWdk9S1Xuua2h6fB4itpPGk/hX7LdJdQ2S3vnNHiJ0L7cK3dgcZHbIrarwnxV4Fay07wbpNvcWOo6qsLfbtNu797aTWNqlmxKOTsd2baeOfYV13wMuLWO217Q4rbV7C403UNs2n39ytwLPegZUhkBO6PHIySRk+1TKmuXmiyo1HzcskekUUUVibBRRRQBiQ+JLH7ddWN4k9lcW+TtmUASIATuQgkEEA+/B44rF0cW1ymqaDqUkD/AG6NZ2glcECWcOzxqPQYU/8AAqj8VwXOvaUlxDpqsGQ+QVuAJpI2HdccZ6jByCAeeRVPSNY8NnUbvV7u1dpYYoVZns2aW3kQYKyADKP0IY4yOhwDWqWmhi5a6lODUraxvtMkhuIo7ia3is7s3M22IAPjB4OGOwgHHO72qTSV0vS/GMFqLZXjlBy4fz0RmYbAZCPvBhgDjAOa8w1P+z7zxRdsmoxrqNxM+y1juYpJEV/mwVyxAK5JCfwjj1qfw3pmqWOopeWes3FrBZXqSTpeWflTvlSv7pOhH3flIJ+bqK6HTVtzmVR32PbvEd3PDrNrNFMfIso/OmjDcMjNsYn/AHQd34GtVNb0+XWf7Jgmaa6VC8gjjZljA/vNjAPPQnNcTLceGmkvp9LJMGpWLRZhJZnlk6hTzyAecZwcd+DqaHqthoclvYz6bewLdSiE3zInk+afuxthy69eNw5J55PPO46HUpanaVyfjLRPBPirVrbQfENvaXWqLA11bR7ylwkYYKzoykMBkgHB711lebakQP2ltH9/Ctzj/wACY6VNa7jqNW1Rp2XhH4d6PHL4Pj02wVtYhZ5rWYmSS7jTGSxYlmC5HfitPUfD/hSw8HDTL+yt4tC08C48uViUiEbeYGJJzwRmvLP2i9Z1Dw/4wsdY0iYQ39n4evpYXK52nzIRnB+tP+IWpeNPBlvZ3V34qbVxrNjeLPbTWkYhglS3aRWjAGdoIxhs5HWtVTlJJ825k6kYtrl2PXLfR9AvNcg8WQ2dvLqLWYghvQMsYGO4KD6c5/GsW/8Ahf4EvY4Um8PW48mSSRGjZkbMjbnBKkEhmJJHSuJ07x5rWg6X4lt9WuFubmPSLbVNFG1VLrMgj8oADHyzcfRhXN2njPxtfpqCT634mt7/AEeU2kK6d4fN1b3E0aje0zBT1fI2gjAojSqdGEqsOqPZdF8AeD9F1FNQ0vQrW1uI5mmjZM4jdk2MVGcDKjBx1rK8aeG9S8ReM9FutSj02Pw5ok39oBy5aeWcKQAVK4VFzuzkk46Vx/hPxF8RvGHiK/WG7XQ7extLO7ls5rX960zR5aA7uUQsvJ64bisvw74s8VWuo2CeJvE2qadqtz5sd7pesaSI7SZtjHbazINpIbGMscjtT9nNNu+onUg0lbQ9W1aw8F+PNNsY79LHVoJk+12bB/mK9PMQghgOcZHrWn4X8OaH4ZsGsdC06GygZzI4TOXY/wATE8k8dTXiHga21zXPHfgjVJfEtzbS3nhWS4McNrEqRjdEGRRjgMfm9iOK6Gz8ZeJrrwpp3hsXwXxc2vnRrqcIpKLExkkm29MGEA+mXFKVKS91PQqNVfE1qeyUUCiuY6AooooA8p8QeG5IdUiitdJa9vbd2uLaeW62L5YBAXd95AqkLwewPJJqhdax4gXVZ7SwutWu4LUxyzS7gMKw3KANu7ZwQCWyeSQM11XjYXMlxfWtvJLFLc/ZY1ZCoPl5cty3G3gbvavIfi38RdJ8C6td+Hbuzv777bZW0q30EsZ86RHlLuw4xy4wB02gYAxXXSi52Vrs4qrULtuyOq0yGfRfibFqGn2NzJaSoBfSTQrGnz78SqP4FQnKnP3GlGegpdWfW5NSvNYGl6lLDNIJJOTHHIq8KQOm0jsxOQc8GvJ5/jH4d1XQLHSrTwv4llvQ/lxSrKNsxBZthUNhsF8jP3Sc9Oqap8e9Ln8K6fpaeHdXhFsxCyMyKjAkZVT2IwPXqemeOj6vUvsYPEU7bnruja14jjuP7Ivk19r23A+zpLHEguImbaMvjKEDg/3scda1fCnh6O41NYjY6lGIb03V0Z5m8jzDIz42EklwduCT0w3fnkfhX4xsviF4e1P+w50stYtIFjitbht0jjY2cDIH3z8uCSNoJr1bwVfzXt+/nQzpcLp9t9saaIx5l+YcD8Gz+Fc1W8G1ax0UrTs73OtPSuR8c+D7HxPd2GpJqd5o+saaz/ZL+zkUSRhhhkYHIZT6GuuPSvOfir4b0RNL/tIadCLubULcSzAfMwaRQwP1HFThYKpVUW7X8r/qgx1WVGjKpGKdtdXb9GQy/CfT9WtdVPiDxHqut6jqNn9ha9mKKYIdwcrGijauSBk963/HvgfS/FltYRajdXEC2SzLGYiBnzIjEc59j+dYkerw+GdI12LSdCtob+21BbeO2jJCz7gCjf8AfGfyqbxZ4mju9OMMVjFeWTafDezb5GXHmSKI1yPxP4V0/Va0prl2vpt5dL+emupyf2hQjTfN8VtVr3fW19LO+mhe1r4caJq154au7qW536AFWEKwAuEXaQkg/iG5FbHqKrar8Oo7vVdSvNI8UazokOqvv1K1s3Ty5nK4ZxuUlGIHJU1LD4h8SahFdahoelWU+n2srRJHLKwmuShwxTAwOQQM9cVkaP4n+wazren2sIl1jUNVP2a0lfaE/dISXPYDn644pQwldp66rpp31v2tuOeYYeLjpo+tnro7W73tbQ6XQfAujaNLqn2UStBqVrDaywO2QI44/LAB68qTk+tYVv8ACi32WNlqPirXNT0jTnEllYXDx7ImUEJucLufaDxk+lF946vRcXv2WfQkWwcxvFc3DJLcuo+bYP4RngZ61a03xZrviCe7Hh6wsPIghhmEt1Kw3CRN2zCjr2z0o+qYmK5nou9/67jWY4SUuSOr7Jb73/IdY/DrT9PufDc2n6xqNrP4fszZxlGQ/aYCQSkgI9VHIxWX4I0GTVPi1rvjy50a90qH7NHZWkV3gNNJjEtxtBOMqsaA9SFNN0PWNa1nxg1/otnarJd6LA8gupW8uIiRwR8oyxzxWrD4t1i70u0mhtNNs5GeaO6uLy42wRvG+3auOWJIz7CqnhK0Ha6v112vr+jIpZjQmuaztd20etrL9Ud5RXnVj441a/XTLaz0+xmvLy7ubUsJz5IMSg7wcZK45xU0fiTxbL/bEEem6UJ9GJ+0u077Jhs3gIMZBx61k8BWW9l813t+Zqs2w8leN38n25rfdqd/RXjP/C8YP+gFJ/3/AB/hRXV/YWP/AOff4r/M5P8AWbLP+fv4P/I9E8XW+m3UtqsupQ2V/G26AuQd4zyrKeqnofSvk39qltOh8Z6FqUNnHNFHby2z2pnL26SxuDhWGPk+cHAx7gHNfW3jiEJ4dvr6GyS5uba3aSMchsAZIBHPTPHc18+ePdDt/iJ8JbLUdH1aDUoBeGS0EkRt5POU7HjCZxhsYzjI4ODmuXCS5ZKT22PQxkXKLit9zifDtnfXHxA8FSJ4m8H20Fs9vNHaWV0kLHzQpkURjqT+v41z7wzaR4b1xbrUvBPiCCK6N2sD3azzKXcK20DBXPy9CDmm+HNR8LW/j7w/p9to3/CMSWerJNqEmoytI6tGcCMNjKg8nGAMkc8ZrDhbQ9dtofDVvoc9/r4lljs77T5CFuNzlk3IwGQASCSAQOegr0lF312/4c8xyVtN/wDhj1D9jyxs59Q12+a1VzLLFFaQyzFYlZSZMs38W0Y45J9O4+s9CghhjmcXaXdzK++4lBHLYwAAOigDAHp6nJPzXoFqvw48AaLZy3cN2l7cGGGGCJ5Tc3jkBv4gI+yK3fBOBmvpjRdNs9NtFS1s4bUsoMixjqfc9+przMY+abl3PUwUeWCj1X6l6sLxpo82uaWljDKkTLdQzbnBIwjhiOPpW7XMXF9eL8UbTTVuHFm2kSTNF/CXEqgN9cGssOp8/NB6x1+40xbh7PkqK6k0vv0G6h4Xa58c22vLcKtskf763I5klUFUb04DMKyrPwLdW3hrVdL+3RyTXcsYhkYHEcEbAoh+gzXS+I/EEGitbQm3uLy7u3KW9tbqC8hAyTyQAB3JNZEvj7T7eKRb2x1C1vIp44ZLRowZQXzsIwcMpxjIPWuqlPFyiuTbT8Hp+P8AkcFalgIzl7R2et9/tLX521tv1K0fhvxNp8V1pejapYw6bcyvIskkb/aLbecsExwec4J6ZpW8Ch7LVke6Avbm7W6tLsDMsTooCknqTkHP1NW/+E5srf7YmrWF7pk9rCs/kzKrNKjNtUptJBJbjHXNZup+LLtvEegW9xY6ho0cs0rzLchdssSwseqkjggHBwa0j9bbdlbrfTWyv89v89zCf1CKV230trpd8vy3fn22Fj8KeIbYXC2dzouL1jJO81oXeCVh87RnuCeQG6Gtrwx4fm0e+1OZrnz0ulhVCw+f92m0lu2SeeKq2/jm2kNrcTaVqVrpt3IIra+ljURuzHC5AO5QexIqFfiBataHUF0fVDp0cxhnu/LUJEwfbyN2SM45AI5qZrFzTi476dPu9dNtzSnLAUpKaltqt+29u2u+w/wL4TuvD96s891DMo09LXCAj5lkds89vmrKi8EazZajFfWc+k3TqZ1MN7E7RoJJTIHXH8WDg16KjbkDDkEZpaw+vVuZyb330Or+y8PyRglpHbX0/wAjgfD/AIN1ex12yvru9spYrW9uboeVGyM/nRhcY6DBH5VsW/h+5iufE0pmjI1gjygAf3f7rZ83488V01FTPGVZu7fS343/ADLpZdQpq0V1vv5cv5Hg/wDwo/WP+g1Y/wDfD/4UV7xRXo/6wY7+ZfcjyP8AVHK/5H97EYBlKkAgjBBryPxV4Nl0PUrfUNM063msLWUTW0SQ8WhAx8qr1HQHOQdozgjNeu0yTp+FeNCbi9D6KcFJHzz8R/CfhD4iwJqWt6XLpuqGFmfVLE43BM5DqQVfAU859MHpVr4b6P4P+H+myN4V0mS61Cf9y+o3XzzPkHgKQoUZGMDPOOtT/FD/AJGmb/d/9lre+EH/ACEJ/wDc/wDZq7JSfs7X07HGor2l7a9y14H8Awtd/wBo6pptnFB5xuY7YQBQZSwYSYxkEEcdPoK9QpkdPrjlNz1Z2wgoKyCuM8Rw6xZ+P7TXLHRptSt1017ZxFKiFWMgb+I+grs6a3WrpVnSbdr6WMsRQVaKje1mnp5etzhdQk8RXet2HiKPw3cRPYiSCS0kuI98scgHzIQcZBA4PWqN3oeuax4nh8RTaabNRcW0aWzSKXEUbMzSNjjOTwBmvRv8aD9w/Wt4Y6Ufhilpbrtvbc455bGp8c29b9N7Wvt2OB8eeGtV1fxI97YQoVi0+LyWdgFeWO4Emw+mQOtQeJrLxB4uvdMgm0KXTLSITrPLLKjMGkhZAVCn7oJ/GvRx1pp6/nThj5xUVZXjez10urdxVMrp1HL3naTTa01s7rp+R55dWniXV/Dll4VutCNp5bQx3N6ZlaLy42BygHzEnaOoGM1Zm0DVW+FF7owtT9vleUrFuHOZyw56dK7nv+NOH+rFH16eiikknzdd/vGssg7uUm24uPTb7ggG2FFPUKBT6Regpa4j0lsFFFFAwooooA//2Q==">
            <a:extLst>
              <a:ext uri="{FF2B5EF4-FFF2-40B4-BE49-F238E27FC236}">
                <a16:creationId xmlns:a16="http://schemas.microsoft.com/office/drawing/2014/main" id="{8F8E3A72-F276-4C41-9FB4-7E37AF74DA67}"/>
              </a:ext>
            </a:extLst>
          </p:cNvPr>
          <p:cNvSpPr>
            <a:spLocks noChangeAspect="1" noChangeArrowheads="1"/>
          </p:cNvSpPr>
          <p:nvPr/>
        </p:nvSpPr>
        <p:spPr bwMode="auto">
          <a:xfrm>
            <a:off x="9899650" y="5502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Text&#10;&#10;Description automatically generated">
            <a:extLst>
              <a:ext uri="{FF2B5EF4-FFF2-40B4-BE49-F238E27FC236}">
                <a16:creationId xmlns:a16="http://schemas.microsoft.com/office/drawing/2014/main" id="{5FA1C499-D7F7-4C46-89AE-3EE075839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2" name="Title 1">
            <a:extLst>
              <a:ext uri="{FF2B5EF4-FFF2-40B4-BE49-F238E27FC236}">
                <a16:creationId xmlns:a16="http://schemas.microsoft.com/office/drawing/2014/main" id="{A6A5193B-70AD-4219-AD35-54AE10C037ED}"/>
              </a:ext>
            </a:extLst>
          </p:cNvPr>
          <p:cNvSpPr>
            <a:spLocks noGrp="1"/>
          </p:cNvSpPr>
          <p:nvPr>
            <p:ph type="title"/>
          </p:nvPr>
        </p:nvSpPr>
        <p:spPr/>
        <p:txBody>
          <a:bodyPr/>
          <a:lstStyle/>
          <a:p>
            <a:r>
              <a:rPr lang="en-GB" dirty="0"/>
              <a:t>         </a:t>
            </a:r>
            <a:r>
              <a:rPr lang="en-GB" sz="4800" dirty="0"/>
              <a:t>                                                                                                                      A possible route to teach PSHE?</a:t>
            </a:r>
            <a:br>
              <a:rPr lang="en-GB" dirty="0"/>
            </a:br>
            <a:endParaRPr lang="en-GB" dirty="0"/>
          </a:p>
        </p:txBody>
      </p:sp>
    </p:spTree>
    <p:extLst>
      <p:ext uri="{BB962C8B-B14F-4D97-AF65-F5344CB8AC3E}">
        <p14:creationId xmlns:p14="http://schemas.microsoft.com/office/powerpoint/2010/main" val="245015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3F31B36C-AE86-4A7E-B74B-DD621B894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3633" y="10260542"/>
            <a:ext cx="2082964" cy="1044767"/>
          </a:xfrm>
          <a:prstGeom prst="rect">
            <a:avLst/>
          </a:prstGeom>
        </p:spPr>
      </p:pic>
      <p:sp>
        <p:nvSpPr>
          <p:cNvPr id="7" name="TextBox 6">
            <a:extLst>
              <a:ext uri="{FF2B5EF4-FFF2-40B4-BE49-F238E27FC236}">
                <a16:creationId xmlns:a16="http://schemas.microsoft.com/office/drawing/2014/main" id="{53D06F70-2ACA-4AB2-B912-82F02FD9F9BC}"/>
              </a:ext>
              <a:ext uri="{C183D7F6-B498-43B3-948B-1728B52AA6E4}">
                <adec:decorative xmlns:adec="http://schemas.microsoft.com/office/drawing/2017/decorative" val="1"/>
              </a:ext>
            </a:extLst>
          </p:cNvPr>
          <p:cNvSpPr txBox="1"/>
          <p:nvPr/>
        </p:nvSpPr>
        <p:spPr>
          <a:xfrm>
            <a:off x="-158750" y="1539875"/>
            <a:ext cx="20262850" cy="8458200"/>
          </a:xfrm>
          <a:prstGeom prst="rect">
            <a:avLst/>
          </a:prstGeom>
          <a:solidFill>
            <a:schemeClr val="tx2">
              <a:lumMod val="20000"/>
              <a:lumOff val="80000"/>
            </a:schemeClr>
          </a:solidFill>
        </p:spPr>
        <p:txBody>
          <a:bodyPr wrap="square" rtlCol="0">
            <a:spAutoFit/>
          </a:bodyPr>
          <a:lstStyle/>
          <a:p>
            <a:endParaRPr lang="en-GB" dirty="0"/>
          </a:p>
        </p:txBody>
      </p:sp>
      <p:pic>
        <p:nvPicPr>
          <p:cNvPr id="9" name="Picture 8" descr="Big questions are frequently squeezed out of education">
            <a:extLst>
              <a:ext uri="{FF2B5EF4-FFF2-40B4-BE49-F238E27FC236}">
                <a16:creationId xmlns:a16="http://schemas.microsoft.com/office/drawing/2014/main" id="{F09065DD-74A0-4108-BC29-D942BCE55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1685" y="5349875"/>
            <a:ext cx="6925651" cy="1381760"/>
          </a:xfrm>
          <a:prstGeom prst="rect">
            <a:avLst/>
          </a:prstGeom>
        </p:spPr>
      </p:pic>
      <p:pic>
        <p:nvPicPr>
          <p:cNvPr id="6" name="Picture 5" descr="Definition of epistemic insifht knowledge about knowledge. An understanding of the distinctiveness of individual disciplines and how they interact. ">
            <a:extLst>
              <a:ext uri="{FF2B5EF4-FFF2-40B4-BE49-F238E27FC236}">
                <a16:creationId xmlns:a16="http://schemas.microsoft.com/office/drawing/2014/main" id="{62FD6E81-FC10-4FD7-B66F-360A0B670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50" y="1663183"/>
            <a:ext cx="13852586" cy="8211584"/>
          </a:xfrm>
          <a:prstGeom prst="rect">
            <a:avLst/>
          </a:prstGeom>
        </p:spPr>
      </p:pic>
      <p:sp>
        <p:nvSpPr>
          <p:cNvPr id="2" name="Title 1"/>
          <p:cNvSpPr>
            <a:spLocks noGrp="1"/>
          </p:cNvSpPr>
          <p:nvPr>
            <p:ph type="title"/>
          </p:nvPr>
        </p:nvSpPr>
        <p:spPr>
          <a:xfrm>
            <a:off x="6089650" y="499555"/>
            <a:ext cx="13716000" cy="1076960"/>
          </a:xfrm>
        </p:spPr>
        <p:txBody>
          <a:bodyPr/>
          <a:lstStyle/>
          <a:p>
            <a:r>
              <a:rPr lang="en-GB" sz="4000" dirty="0"/>
              <a:t>Epistemic Insight</a:t>
            </a:r>
          </a:p>
        </p:txBody>
      </p:sp>
    </p:spTree>
    <p:extLst>
      <p:ext uri="{BB962C8B-B14F-4D97-AF65-F5344CB8AC3E}">
        <p14:creationId xmlns:p14="http://schemas.microsoft.com/office/powerpoint/2010/main" val="562838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42308C2-671B-43E4-8A15-C32FAC9C7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7" name="TextBox 6">
            <a:extLst>
              <a:ext uri="{FF2B5EF4-FFF2-40B4-BE49-F238E27FC236}">
                <a16:creationId xmlns:a16="http://schemas.microsoft.com/office/drawing/2014/main" id="{53D06F70-2ACA-4AB2-B912-82F02FD9F9BC}"/>
              </a:ext>
              <a:ext uri="{C183D7F6-B498-43B3-948B-1728B52AA6E4}">
                <adec:decorative xmlns:adec="http://schemas.microsoft.com/office/drawing/2017/decorative" val="1"/>
              </a:ext>
            </a:extLst>
          </p:cNvPr>
          <p:cNvSpPr txBox="1"/>
          <p:nvPr/>
        </p:nvSpPr>
        <p:spPr>
          <a:xfrm>
            <a:off x="-158750" y="1539875"/>
            <a:ext cx="20262850" cy="8458200"/>
          </a:xfrm>
          <a:prstGeom prst="rect">
            <a:avLst/>
          </a:prstGeom>
          <a:solidFill>
            <a:schemeClr val="tx2">
              <a:lumMod val="20000"/>
              <a:lumOff val="80000"/>
            </a:schemeClr>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FACCA026-25FC-4584-80C1-FCACECF2B074}"/>
              </a:ext>
            </a:extLst>
          </p:cNvPr>
          <p:cNvSpPr txBox="1"/>
          <p:nvPr/>
        </p:nvSpPr>
        <p:spPr>
          <a:xfrm>
            <a:off x="3457575" y="2645410"/>
            <a:ext cx="13030200" cy="6354175"/>
          </a:xfrm>
          <a:prstGeom prst="rect">
            <a:avLst/>
          </a:prstGeom>
          <a:noFill/>
        </p:spPr>
        <p:txBody>
          <a:bodyPr wrap="square">
            <a:spAutoFit/>
          </a:bodyPr>
          <a:lstStyle/>
          <a:p>
            <a:pPr>
              <a:lnSpc>
                <a:spcPct val="107000"/>
              </a:lnSpc>
              <a:spcAft>
                <a:spcPts val="800"/>
              </a:spcAft>
            </a:pPr>
            <a:r>
              <a:rPr lang="en-GB" sz="3200" dirty="0">
                <a:effectLst/>
                <a:latin typeface="Tahoma" panose="020B0604030504040204" pitchFamily="34" charset="0"/>
                <a:ea typeface="Tahoma" panose="020B0604030504040204" pitchFamily="34" charset="0"/>
                <a:cs typeface="Tahoma" panose="020B0604030504040204" pitchFamily="34" charset="0"/>
              </a:rPr>
              <a:t>Finally, there is a basis to say that teacher education courses are also frequently compartmentalised at the expense of engaging teachers with the broader question of </a:t>
            </a:r>
          </a:p>
          <a:p>
            <a:pPr marL="457200" indent="-457200">
              <a:lnSpc>
                <a:spcPct val="107000"/>
              </a:lnSpc>
              <a:spcAft>
                <a:spcPts val="800"/>
              </a:spcAft>
              <a:buFont typeface="Arial" panose="020B0604020202020204" pitchFamily="34" charset="0"/>
              <a:buChar char="•"/>
            </a:pPr>
            <a:r>
              <a:rPr lang="en-GB" sz="3200" dirty="0">
                <a:effectLst/>
                <a:latin typeface="Tahoma" panose="020B0604030504040204" pitchFamily="34" charset="0"/>
                <a:ea typeface="Tahoma" panose="020B0604030504040204" pitchFamily="34" charset="0"/>
                <a:cs typeface="Tahoma" panose="020B0604030504040204" pitchFamily="34" charset="0"/>
              </a:rPr>
              <a:t>how we can </a:t>
            </a:r>
            <a:r>
              <a:rPr lang="en-GB" sz="3200" b="1" dirty="0">
                <a:effectLst/>
                <a:latin typeface="Tahoma" panose="020B0604030504040204" pitchFamily="34" charset="0"/>
                <a:ea typeface="Tahoma" panose="020B0604030504040204" pitchFamily="34" charset="0"/>
                <a:cs typeface="Tahoma" panose="020B0604030504040204" pitchFamily="34" charset="0"/>
              </a:rPr>
              <a:t>nurture young people’s developing intellectual curiosity,</a:t>
            </a:r>
          </a:p>
          <a:p>
            <a:pPr marL="457200" indent="-457200">
              <a:lnSpc>
                <a:spcPct val="107000"/>
              </a:lnSpc>
              <a:spcAft>
                <a:spcPts val="800"/>
              </a:spcAft>
              <a:buFont typeface="Arial" panose="020B0604020202020204" pitchFamily="34" charset="0"/>
              <a:buChar char="•"/>
            </a:pPr>
            <a:r>
              <a:rPr lang="en-GB" sz="3200" b="1" dirty="0">
                <a:effectLst/>
                <a:latin typeface="Tahoma" panose="020B0604030504040204" pitchFamily="34" charset="0"/>
                <a:ea typeface="Tahoma" panose="020B0604030504040204" pitchFamily="34" charset="0"/>
                <a:cs typeface="Tahoma" panose="020B0604030504040204" pitchFamily="34" charset="0"/>
              </a:rPr>
              <a:t>teach scholarly attitudes</a:t>
            </a:r>
            <a:r>
              <a:rPr lang="en-GB" sz="3200" dirty="0">
                <a:effectLst/>
                <a:latin typeface="Tahoma" panose="020B0604030504040204" pitchFamily="34" charset="0"/>
                <a:ea typeface="Tahoma" panose="020B0604030504040204" pitchFamily="34" charset="0"/>
                <a:cs typeface="Tahoma" panose="020B0604030504040204" pitchFamily="34" charset="0"/>
              </a:rPr>
              <a:t>, and </a:t>
            </a:r>
          </a:p>
          <a:p>
            <a:pPr marL="457200" indent="-457200">
              <a:lnSpc>
                <a:spcPct val="107000"/>
              </a:lnSpc>
              <a:spcAft>
                <a:spcPts val="800"/>
              </a:spcAft>
              <a:buFont typeface="Arial" panose="020B0604020202020204" pitchFamily="34" charset="0"/>
              <a:buChar char="•"/>
            </a:pPr>
            <a:r>
              <a:rPr lang="en-GB" sz="3200" b="1" dirty="0">
                <a:effectLst/>
                <a:latin typeface="Tahoma" panose="020B0604030504040204" pitchFamily="34" charset="0"/>
                <a:ea typeface="Tahoma" panose="020B0604030504040204" pitchFamily="34" charset="0"/>
                <a:cs typeface="Tahoma" panose="020B0604030504040204" pitchFamily="34" charset="0"/>
              </a:rPr>
              <a:t>ensure learners have opportunities to develop </a:t>
            </a:r>
            <a:r>
              <a:rPr lang="en-GB" sz="3200" dirty="0">
                <a:effectLst/>
                <a:latin typeface="Tahoma" panose="020B0604030504040204" pitchFamily="34" charset="0"/>
                <a:ea typeface="Tahoma" panose="020B0604030504040204" pitchFamily="34" charset="0"/>
                <a:cs typeface="Tahoma" panose="020B0604030504040204" pitchFamily="34" charset="0"/>
              </a:rPr>
              <a:t>single discipline and multidisciplinary approaches and expertise.</a:t>
            </a:r>
          </a:p>
          <a:p>
            <a:pPr marL="457200" indent="-457200">
              <a:lnSpc>
                <a:spcPct val="107000"/>
              </a:lnSpc>
              <a:spcAft>
                <a:spcPts val="800"/>
              </a:spcAft>
              <a:buFont typeface="Arial" panose="020B0604020202020204" pitchFamily="34" charset="0"/>
              <a:buChar char="•"/>
            </a:pPr>
            <a:endParaRPr lang="en-GB" sz="32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GB" sz="3200" dirty="0">
                <a:effectLst/>
                <a:latin typeface="Tahoma" panose="020B0604030504040204" pitchFamily="34" charset="0"/>
                <a:ea typeface="Tahoma" panose="020B0604030504040204" pitchFamily="34" charset="0"/>
                <a:cs typeface="Tahoma" panose="020B0604030504040204" pitchFamily="34" charset="0"/>
              </a:rPr>
              <a:t>Berry Billingsley, ‘</a:t>
            </a:r>
            <a:r>
              <a:rPr lang="en-GB" sz="3200" i="1" dirty="0">
                <a:effectLst/>
                <a:latin typeface="Tahoma" panose="020B0604030504040204" pitchFamily="34" charset="0"/>
                <a:ea typeface="Tahoma" panose="020B0604030504040204" pitchFamily="34" charset="0"/>
                <a:cs typeface="Tahoma" panose="020B0604030504040204" pitchFamily="34" charset="0"/>
              </a:rPr>
              <a:t>Teaching and learning about epistemic insight’</a:t>
            </a:r>
            <a:r>
              <a:rPr lang="en-GB" sz="3200" dirty="0">
                <a:effectLst/>
                <a:latin typeface="Tahoma" panose="020B0604030504040204" pitchFamily="34" charset="0"/>
                <a:ea typeface="Tahoma" panose="020B0604030504040204" pitchFamily="34" charset="0"/>
                <a:cs typeface="Tahoma" panose="020B0604030504040204" pitchFamily="34" charset="0"/>
              </a:rPr>
              <a:t>, SSR June 2017, 98(365) pp59-64</a:t>
            </a:r>
          </a:p>
        </p:txBody>
      </p:sp>
      <p:sp>
        <p:nvSpPr>
          <p:cNvPr id="2" name="Title 1"/>
          <p:cNvSpPr>
            <a:spLocks noGrp="1"/>
          </p:cNvSpPr>
          <p:nvPr>
            <p:ph type="title"/>
          </p:nvPr>
        </p:nvSpPr>
        <p:spPr>
          <a:xfrm>
            <a:off x="6089650" y="499555"/>
            <a:ext cx="13716000" cy="1076960"/>
          </a:xfrm>
        </p:spPr>
        <p:txBody>
          <a:bodyPr/>
          <a:lstStyle/>
          <a:p>
            <a:r>
              <a:rPr lang="en-GB" sz="4000" dirty="0"/>
              <a:t>The importance of REE</a:t>
            </a:r>
          </a:p>
        </p:txBody>
      </p:sp>
    </p:spTree>
    <p:extLst>
      <p:ext uri="{BB962C8B-B14F-4D97-AF65-F5344CB8AC3E}">
        <p14:creationId xmlns:p14="http://schemas.microsoft.com/office/powerpoint/2010/main" val="225851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DD56BB7-4354-41E8-87AE-565564CEAF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graphicFrame>
        <p:nvGraphicFramePr>
          <p:cNvPr id="4" name="Content Placeholder 3" descr="linked statements from the CCF&#10;1. In order for pupils to think critically, they must have a secure understanding of knowledge within the subject area they are being asked to think critically about. &#10;2. In all subject areas, pupils learn new ideas by linking those ideas to existing knowledge, organising this knowledge into increasingly complex mental models (or “schemata”); carefully sequencing teaching to facilitate this process is important. &#10;">
            <a:extLst>
              <a:ext uri="{FF2B5EF4-FFF2-40B4-BE49-F238E27FC236}">
                <a16:creationId xmlns:a16="http://schemas.microsoft.com/office/drawing/2014/main" id="{7D8841CC-02BC-41E4-B9F2-9CD3F4CD7478}"/>
              </a:ext>
            </a:extLst>
          </p:cNvPr>
          <p:cNvGraphicFramePr>
            <a:graphicFrameLocks noGrp="1"/>
          </p:cNvGraphicFramePr>
          <p:nvPr>
            <p:ph idx="1"/>
            <p:extLst>
              <p:ext uri="{D42A27DB-BD31-4B8C-83A1-F6EECF244321}">
                <p14:modId xmlns:p14="http://schemas.microsoft.com/office/powerpoint/2010/main" val="3060610194"/>
              </p:ext>
            </p:extLst>
          </p:nvPr>
        </p:nvGraphicFramePr>
        <p:xfrm>
          <a:off x="755650" y="2643871"/>
          <a:ext cx="17675864" cy="8630554"/>
        </p:xfrm>
        <a:graphic>
          <a:graphicData uri="http://schemas.openxmlformats.org/drawingml/2006/table">
            <a:tbl>
              <a:tblPr/>
              <a:tblGrid>
                <a:gridCol w="9337507">
                  <a:extLst>
                    <a:ext uri="{9D8B030D-6E8A-4147-A177-3AD203B41FA5}">
                      <a16:colId xmlns:a16="http://schemas.microsoft.com/office/drawing/2014/main" val="3818530666"/>
                    </a:ext>
                  </a:extLst>
                </a:gridCol>
                <a:gridCol w="8338357">
                  <a:extLst>
                    <a:ext uri="{9D8B030D-6E8A-4147-A177-3AD203B41FA5}">
                      <a16:colId xmlns:a16="http://schemas.microsoft.com/office/drawing/2014/main" val="1681690815"/>
                    </a:ext>
                  </a:extLst>
                </a:gridCol>
              </a:tblGrid>
              <a:tr h="7899411">
                <a:tc>
                  <a:txBody>
                    <a:bodyPr/>
                    <a:lstStyle/>
                    <a:p>
                      <a:pPr algn="l" rtl="0" fontAlgn="base"/>
                      <a:r>
                        <a:rPr lang="en-GB" sz="4000" b="0" i="1" dirty="0">
                          <a:effectLst/>
                          <a:latin typeface="Calibri" panose="020F0502020204030204" pitchFamily="34" charset="0"/>
                        </a:rPr>
                        <a:t>‘Learn that…’</a:t>
                      </a:r>
                      <a:r>
                        <a:rPr lang="en-GB" sz="4000" b="0" i="0" dirty="0">
                          <a:effectLst/>
                          <a:latin typeface="Calibri" panose="020F0502020204030204" pitchFamily="34" charset="0"/>
                        </a:rPr>
                        <a:t> </a:t>
                      </a:r>
                      <a:endParaRPr lang="en-GB" sz="4000" b="0" i="0" dirty="0">
                        <a:effectLst/>
                      </a:endParaRPr>
                    </a:p>
                    <a:p>
                      <a:pPr algn="l" rtl="0" fontAlgn="base"/>
                      <a:r>
                        <a:rPr lang="en-GB" sz="4000" b="0" i="0" dirty="0">
                          <a:effectLst/>
                          <a:latin typeface="Calibri" panose="020F0502020204030204" pitchFamily="34" charset="0"/>
                        </a:rPr>
                        <a:t>1. In order for pupils to think critically, they must have a secure understanding of knowledge within the subject area they are being asked to think critically about. </a:t>
                      </a:r>
                      <a:endParaRPr lang="en-GB" sz="4000" b="0" i="0" dirty="0">
                        <a:effectLst/>
                      </a:endParaRPr>
                    </a:p>
                    <a:p>
                      <a:pPr algn="l" rtl="0" fontAlgn="base"/>
                      <a:r>
                        <a:rPr lang="en-GB" sz="4000" b="0" i="0" dirty="0">
                          <a:effectLst/>
                          <a:latin typeface="Calibri" panose="020F0502020204030204" pitchFamily="34" charset="0"/>
                        </a:rPr>
                        <a:t>2. In all subject areas, pupils learn new ideas by linking those ideas to existing knowledge, organising this knowledge into increasingly complex mental models (or “schemata”); carefully sequencing teaching to facilitate this process is important. </a:t>
                      </a:r>
                      <a:endParaRPr lang="en-GB" sz="4000" b="0" i="0" dirty="0">
                        <a:effectLst/>
                      </a:endParaRPr>
                    </a:p>
                    <a:p>
                      <a:pPr algn="l" rtl="0" fontAlgn="base"/>
                      <a:r>
                        <a:rPr lang="en-GB" sz="4000" b="0" i="0" dirty="0">
                          <a:effectLst/>
                          <a:latin typeface="Calibri" panose="020F0502020204030204" pitchFamily="34" charset="0"/>
                        </a:rPr>
                        <a:t>. </a:t>
                      </a:r>
                      <a:endParaRPr lang="en-GB" sz="4000" b="0" i="0" dirty="0">
                        <a:effectLst/>
                      </a:endParaRPr>
                    </a:p>
                    <a:p>
                      <a:pPr algn="l" rtl="0" fontAlgn="base"/>
                      <a:r>
                        <a:rPr lang="en-GB" sz="4000" b="0" i="0" dirty="0">
                          <a:effectLst/>
                          <a:latin typeface="Calibri" panose="020F0502020204030204" pitchFamily="34" charset="0"/>
                        </a:rPr>
                        <a:t> </a:t>
                      </a:r>
                      <a:endParaRPr lang="en-GB" sz="4000" b="0" i="0" dirty="0">
                        <a:effectLst/>
                      </a:endParaRPr>
                    </a:p>
                  </a:txBody>
                  <a:tcPr marL="58813" marR="58813" marT="29406" marB="29406">
                    <a:lnL w="6350" cap="flat" cmpd="sng" algn="ctr">
                      <a:solidFill>
                        <a:srgbClr val="4019F3"/>
                      </a:solidFill>
                      <a:prstDash val="solid"/>
                      <a:round/>
                      <a:headEnd type="none" w="med" len="med"/>
                      <a:tailEnd type="none" w="med" len="med"/>
                    </a:lnL>
                    <a:lnR w="6350" cap="flat" cmpd="sng" algn="ctr">
                      <a:solidFill>
                        <a:srgbClr val="4019F3"/>
                      </a:solidFill>
                      <a:prstDash val="solid"/>
                      <a:round/>
                      <a:headEnd type="none" w="med" len="med"/>
                      <a:tailEnd type="none" w="med" len="med"/>
                    </a:lnR>
                    <a:lnT w="6350" cap="flat" cmpd="sng" algn="ctr">
                      <a:solidFill>
                        <a:srgbClr val="4019F3"/>
                      </a:solidFill>
                      <a:prstDash val="solid"/>
                      <a:round/>
                      <a:headEnd type="none" w="med" len="med"/>
                      <a:tailEnd type="none" w="med" len="med"/>
                    </a:lnT>
                    <a:lnB w="6350" cap="flat" cmpd="sng" algn="ctr">
                      <a:solidFill>
                        <a:srgbClr val="4019F3"/>
                      </a:solidFill>
                      <a:prstDash val="solid"/>
                      <a:round/>
                      <a:headEnd type="none" w="med" len="med"/>
                      <a:tailEnd type="none" w="med" len="med"/>
                    </a:lnB>
                  </a:tcPr>
                </a:tc>
                <a:tc>
                  <a:txBody>
                    <a:bodyPr/>
                    <a:lstStyle/>
                    <a:p>
                      <a:pPr algn="l" rtl="0" fontAlgn="base"/>
                      <a:r>
                        <a:rPr lang="en-GB" sz="4000" b="0" i="0" dirty="0">
                          <a:effectLst/>
                          <a:latin typeface="Calibri" panose="020F0502020204030204" pitchFamily="34" charset="0"/>
                        </a:rPr>
                        <a:t>How this foundation knowledge supports key skills, i.e. </a:t>
                      </a:r>
                      <a:r>
                        <a:rPr lang="en-GB" sz="4000" b="0" i="1" dirty="0">
                          <a:effectLst/>
                          <a:latin typeface="Calibri" panose="020F0502020204030204" pitchFamily="34" charset="0"/>
                        </a:rPr>
                        <a:t>‘Learn how to…’:</a:t>
                      </a:r>
                      <a:r>
                        <a:rPr lang="en-GB" sz="4000" b="0" i="0" dirty="0">
                          <a:effectLst/>
                          <a:latin typeface="Calibri" panose="020F0502020204030204" pitchFamily="34" charset="0"/>
                        </a:rPr>
                        <a:t> </a:t>
                      </a:r>
                      <a:endParaRPr lang="en-GB" sz="4000" b="0" i="0" dirty="0">
                        <a:effectLst/>
                      </a:endParaRPr>
                    </a:p>
                    <a:p>
                      <a:pPr algn="l" rtl="0" fontAlgn="base"/>
                      <a:r>
                        <a:rPr lang="en-GB" sz="4000" b="0" i="0" dirty="0">
                          <a:effectLst/>
                          <a:latin typeface="Calibri" panose="020F0502020204030204" pitchFamily="34" charset="0"/>
                        </a:rPr>
                        <a:t>1. And - following expert input - by taking opportunities to practise, receive feedback and improve at: Enabling critical thinking and problem solving by first teaching the necessary foundational content knowledge. </a:t>
                      </a:r>
                      <a:endParaRPr lang="en-GB" sz="4000" b="0" i="0" dirty="0">
                        <a:effectLst/>
                      </a:endParaRPr>
                    </a:p>
                    <a:p>
                      <a:pPr algn="l" rtl="0" fontAlgn="base"/>
                      <a:r>
                        <a:rPr lang="en-GB" sz="4000" b="0" i="0" dirty="0">
                          <a:effectLst/>
                          <a:latin typeface="Calibri" panose="020F0502020204030204" pitchFamily="34" charset="0"/>
                        </a:rPr>
                        <a:t> </a:t>
                      </a:r>
                      <a:endParaRPr lang="en-GB" sz="4000" b="0" i="0" dirty="0">
                        <a:effectLst/>
                      </a:endParaRPr>
                    </a:p>
                  </a:txBody>
                  <a:tcPr marL="58813" marR="58813" marT="29406" marB="29406">
                    <a:lnL w="6350" cap="flat" cmpd="sng" algn="ctr">
                      <a:solidFill>
                        <a:srgbClr val="4019F3"/>
                      </a:solidFill>
                      <a:prstDash val="solid"/>
                      <a:round/>
                      <a:headEnd type="none" w="med" len="med"/>
                      <a:tailEnd type="none" w="med" len="med"/>
                    </a:lnL>
                    <a:lnR w="6350" cap="flat" cmpd="sng" algn="ctr">
                      <a:solidFill>
                        <a:srgbClr val="003AF3"/>
                      </a:solidFill>
                      <a:prstDash val="solid"/>
                      <a:round/>
                      <a:headEnd type="none" w="med" len="med"/>
                      <a:tailEnd type="none" w="med" len="med"/>
                    </a:lnR>
                    <a:lnT w="6350" cap="flat" cmpd="sng" algn="ctr">
                      <a:solidFill>
                        <a:srgbClr val="003AF3"/>
                      </a:solidFill>
                      <a:prstDash val="solid"/>
                      <a:round/>
                      <a:headEnd type="none" w="med" len="med"/>
                      <a:tailEnd type="none" w="med" len="med"/>
                    </a:lnT>
                    <a:lnB w="6350" cap="flat" cmpd="sng" algn="ctr">
                      <a:solidFill>
                        <a:srgbClr val="003AF3"/>
                      </a:solidFill>
                      <a:prstDash val="solid"/>
                      <a:round/>
                      <a:headEnd type="none" w="med" len="med"/>
                      <a:tailEnd type="none" w="med" len="med"/>
                    </a:lnB>
                  </a:tcPr>
                </a:tc>
                <a:extLst>
                  <a:ext uri="{0D108BD9-81ED-4DB2-BD59-A6C34878D82A}">
                    <a16:rowId xmlns:a16="http://schemas.microsoft.com/office/drawing/2014/main" val="757340102"/>
                  </a:ext>
                </a:extLst>
              </a:tr>
              <a:tr h="646942">
                <a:tc>
                  <a:txBody>
                    <a:bodyPr/>
                    <a:lstStyle/>
                    <a:p>
                      <a:pPr algn="l" rtl="0" fontAlgn="base"/>
                      <a:r>
                        <a:rPr lang="en-GB" sz="800" b="1" i="0">
                          <a:effectLst/>
                          <a:latin typeface="Calibri" panose="020F0502020204030204" pitchFamily="34" charset="0"/>
                        </a:rPr>
                        <a:t>Key Content / Activities:</a:t>
                      </a:r>
                      <a:r>
                        <a:rPr lang="en-GB" sz="800" b="0" i="0">
                          <a:effectLst/>
                          <a:latin typeface="Calibri" panose="020F0502020204030204" pitchFamily="34" charset="0"/>
                        </a:rPr>
                        <a:t> </a:t>
                      </a:r>
                      <a:endParaRPr lang="en-GB" sz="1200" b="0" i="0">
                        <a:effectLst/>
                      </a:endParaRPr>
                    </a:p>
                  </a:txBody>
                  <a:tcPr marL="58813" marR="58813" marT="29406" marB="29406">
                    <a:lnL w="6350" cap="flat" cmpd="sng" algn="ctr">
                      <a:solidFill>
                        <a:srgbClr val="8031F3"/>
                      </a:solidFill>
                      <a:prstDash val="solid"/>
                      <a:round/>
                      <a:headEnd type="none" w="med" len="med"/>
                      <a:tailEnd type="none" w="med" len="med"/>
                    </a:lnL>
                    <a:lnR w="6350" cap="flat" cmpd="sng" algn="ctr">
                      <a:solidFill>
                        <a:srgbClr val="8031F3"/>
                      </a:solidFill>
                      <a:prstDash val="solid"/>
                      <a:round/>
                      <a:headEnd type="none" w="med" len="med"/>
                      <a:tailEnd type="none" w="med" len="med"/>
                    </a:lnR>
                    <a:lnT w="6350" cap="flat" cmpd="sng" algn="ctr">
                      <a:solidFill>
                        <a:srgbClr val="4019F3"/>
                      </a:solidFill>
                      <a:prstDash val="solid"/>
                      <a:round/>
                      <a:headEnd type="none" w="med" len="med"/>
                      <a:tailEnd type="none" w="med" len="med"/>
                    </a:lnT>
                    <a:lnB w="6350" cap="flat" cmpd="sng" algn="ctr">
                      <a:solidFill>
                        <a:srgbClr val="8031F3"/>
                      </a:solidFill>
                      <a:prstDash val="solid"/>
                      <a:round/>
                      <a:headEnd type="none" w="med" len="med"/>
                      <a:tailEnd type="none" w="med" len="med"/>
                    </a:lnB>
                    <a:solidFill>
                      <a:srgbClr val="D9D9D9"/>
                    </a:solidFill>
                  </a:tcPr>
                </a:tc>
                <a:tc>
                  <a:txBody>
                    <a:bodyPr/>
                    <a:lstStyle/>
                    <a:p>
                      <a:pPr algn="l" rtl="0" fontAlgn="base"/>
                      <a:r>
                        <a:rPr lang="en-GB" sz="800" b="1" i="0" dirty="0">
                          <a:effectLst/>
                          <a:latin typeface="Calibri" panose="020F0502020204030204" pitchFamily="34" charset="0"/>
                        </a:rPr>
                        <a:t> </a:t>
                      </a:r>
                    </a:p>
                  </a:txBody>
                  <a:tcPr marL="58813" marR="58813" marT="29406" marB="29406">
                    <a:lnL w="6350" cap="flat" cmpd="sng" algn="ctr">
                      <a:solidFill>
                        <a:srgbClr val="8031F3"/>
                      </a:solidFill>
                      <a:prstDash val="solid"/>
                      <a:round/>
                      <a:headEnd type="none" w="med" len="med"/>
                      <a:tailEnd type="none" w="med" len="med"/>
                    </a:lnL>
                    <a:lnR w="6350" cap="flat" cmpd="sng" algn="ctr">
                      <a:solidFill>
                        <a:srgbClr val="C038F3"/>
                      </a:solidFill>
                      <a:prstDash val="solid"/>
                      <a:round/>
                      <a:headEnd type="none" w="med" len="med"/>
                      <a:tailEnd type="none" w="med" len="med"/>
                    </a:lnR>
                    <a:lnT w="6350" cap="flat" cmpd="sng" algn="ctr">
                      <a:solidFill>
                        <a:srgbClr val="003AF3"/>
                      </a:solidFill>
                      <a:prstDash val="solid"/>
                      <a:round/>
                      <a:headEnd type="none" w="med" len="med"/>
                      <a:tailEnd type="none" w="med" len="med"/>
                    </a:lnT>
                    <a:lnB w="6350" cap="flat" cmpd="sng" algn="ctr">
                      <a:solidFill>
                        <a:srgbClr val="C038F3"/>
                      </a:solidFill>
                      <a:prstDash val="solid"/>
                      <a:round/>
                      <a:headEnd type="none" w="med" len="med"/>
                      <a:tailEnd type="none" w="med" len="med"/>
                    </a:lnB>
                    <a:solidFill>
                      <a:srgbClr val="D9D9D9"/>
                    </a:solidFill>
                  </a:tcPr>
                </a:tc>
                <a:extLst>
                  <a:ext uri="{0D108BD9-81ED-4DB2-BD59-A6C34878D82A}">
                    <a16:rowId xmlns:a16="http://schemas.microsoft.com/office/drawing/2014/main" val="3273088919"/>
                  </a:ext>
                </a:extLst>
              </a:tr>
            </a:tbl>
          </a:graphicData>
        </a:graphic>
      </p:graphicFrame>
      <p:sp>
        <p:nvSpPr>
          <p:cNvPr id="2" name="Title 1">
            <a:extLst>
              <a:ext uri="{FF2B5EF4-FFF2-40B4-BE49-F238E27FC236}">
                <a16:creationId xmlns:a16="http://schemas.microsoft.com/office/drawing/2014/main" id="{7BC2BA25-6FF0-4973-B2AC-6E417DFEA237}"/>
              </a:ext>
            </a:extLst>
          </p:cNvPr>
          <p:cNvSpPr>
            <a:spLocks noGrp="1"/>
          </p:cNvSpPr>
          <p:nvPr>
            <p:ph type="title"/>
          </p:nvPr>
        </p:nvSpPr>
        <p:spPr/>
        <p:txBody>
          <a:bodyPr/>
          <a:lstStyle/>
          <a:p>
            <a:r>
              <a:rPr lang="en-GB" dirty="0"/>
              <a:t>Linked CCF statements</a:t>
            </a:r>
          </a:p>
        </p:txBody>
      </p:sp>
    </p:spTree>
    <p:extLst>
      <p:ext uri="{BB962C8B-B14F-4D97-AF65-F5344CB8AC3E}">
        <p14:creationId xmlns:p14="http://schemas.microsoft.com/office/powerpoint/2010/main" val="4273738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C5C55B7-16DC-46ED-9739-B72F735BF7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4" name="TextBox 3">
            <a:extLst>
              <a:ext uri="{FF2B5EF4-FFF2-40B4-BE49-F238E27FC236}">
                <a16:creationId xmlns:a16="http://schemas.microsoft.com/office/drawing/2014/main" id="{F720A754-57A1-42BC-A30B-56E3089594B9}"/>
              </a:ext>
              <a:ext uri="{C183D7F6-B498-43B3-948B-1728B52AA6E4}">
                <adec:decorative xmlns:adec="http://schemas.microsoft.com/office/drawing/2017/decorative" val="1"/>
              </a:ext>
            </a:extLst>
          </p:cNvPr>
          <p:cNvSpPr txBox="1"/>
          <p:nvPr/>
        </p:nvSpPr>
        <p:spPr>
          <a:xfrm>
            <a:off x="-158750" y="1442509"/>
            <a:ext cx="20262850" cy="8458200"/>
          </a:xfrm>
          <a:prstGeom prst="rect">
            <a:avLst/>
          </a:prstGeom>
          <a:solidFill>
            <a:schemeClr val="tx2">
              <a:lumMod val="20000"/>
              <a:lumOff val="80000"/>
            </a:schemeClr>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16F55D11-5098-422E-BC5A-53E54D92B896}"/>
              </a:ext>
            </a:extLst>
          </p:cNvPr>
          <p:cNvSpPr txBox="1"/>
          <p:nvPr/>
        </p:nvSpPr>
        <p:spPr>
          <a:xfrm>
            <a:off x="1441450" y="1946305"/>
            <a:ext cx="17221200" cy="8648521"/>
          </a:xfrm>
          <a:prstGeom prst="rect">
            <a:avLst/>
          </a:prstGeom>
          <a:noFill/>
        </p:spPr>
        <p:txBody>
          <a:bodyPr wrap="square" rtlCol="0">
            <a:spAutoFit/>
          </a:bodyPr>
          <a:lstStyle/>
          <a:p>
            <a:r>
              <a:rPr lang="en-GB" sz="4000" dirty="0"/>
              <a:t>Could you</a:t>
            </a:r>
            <a:r>
              <a:rPr lang="en-GB" sz="4000"/>
              <a:t>: </a:t>
            </a:r>
            <a:endParaRPr lang="en-GB" sz="4000" dirty="0"/>
          </a:p>
          <a:p>
            <a:r>
              <a:rPr lang="en-GB" sz="4000" dirty="0"/>
              <a:t>Incorporate an epistemically insightful approach to big  questions in your teaching? </a:t>
            </a:r>
          </a:p>
          <a:p>
            <a:endParaRPr lang="en-GB" sz="4000" dirty="0"/>
          </a:p>
          <a:p>
            <a:r>
              <a:rPr lang="en-GB" sz="4000" dirty="0"/>
              <a:t>Attend the Epistemic insight conference at St Mary’s University Twickenham 23</a:t>
            </a:r>
            <a:r>
              <a:rPr lang="en-GB" sz="4000" baseline="30000" dirty="0"/>
              <a:t>rd</a:t>
            </a:r>
            <a:r>
              <a:rPr lang="en-GB" sz="4000" dirty="0"/>
              <a:t>-24</a:t>
            </a:r>
            <a:r>
              <a:rPr lang="en-GB" sz="4000" baseline="30000" dirty="0"/>
              <a:t>th</a:t>
            </a:r>
            <a:r>
              <a:rPr lang="en-GB" sz="4000" dirty="0"/>
              <a:t> June. Book your FREEE place at </a:t>
            </a:r>
            <a:r>
              <a:rPr lang="en-GB" sz="4000" dirty="0">
                <a:hlinkClick r:id="rId3"/>
              </a:rPr>
              <a:t>https://www.stmarys.ac.uk/events/2022/06/epistemic-insight</a:t>
            </a:r>
            <a:r>
              <a:rPr lang="en-GB" sz="4000" dirty="0"/>
              <a:t> </a:t>
            </a:r>
          </a:p>
          <a:p>
            <a:pPr marL="571500" indent="-571500">
              <a:buFontTx/>
              <a:buChar char="-"/>
            </a:pPr>
            <a:r>
              <a:rPr lang="en-GB" sz="4000" dirty="0"/>
              <a:t>Of particular interest Marianne Cutler ASE primary science 24</a:t>
            </a:r>
            <a:r>
              <a:rPr lang="en-GB" sz="4000" baseline="30000" dirty="0"/>
              <a:t>th</a:t>
            </a:r>
            <a:r>
              <a:rPr lang="en-GB" sz="4000" dirty="0"/>
              <a:t> June</a:t>
            </a:r>
          </a:p>
          <a:p>
            <a:endParaRPr lang="en-GB" sz="4000" dirty="0"/>
          </a:p>
          <a:p>
            <a:r>
              <a:rPr lang="en-GB" sz="4000" dirty="0"/>
              <a:t>Submit a poster of your own epistemically insightful teaching. You could even do how do I make the perfect cup of coffee Submit your Abstract here </a:t>
            </a:r>
            <a:r>
              <a:rPr lang="en-GB" sz="4000" dirty="0">
                <a:hlinkClick r:id="rId4"/>
              </a:rPr>
              <a:t>https://www.epistemicinsight.com/conference-2022/</a:t>
            </a:r>
            <a:r>
              <a:rPr lang="en-GB" sz="4000" dirty="0"/>
              <a:t> Deadline 8</a:t>
            </a:r>
            <a:r>
              <a:rPr lang="en-GB" sz="4000" baseline="30000" dirty="0"/>
              <a:t>tH</a:t>
            </a:r>
            <a:r>
              <a:rPr lang="en-GB" sz="4000" dirty="0"/>
              <a:t> May 2022.  </a:t>
            </a:r>
          </a:p>
          <a:p>
            <a:endParaRPr lang="en-GB" dirty="0"/>
          </a:p>
          <a:p>
            <a:endParaRPr lang="en-GB" dirty="0"/>
          </a:p>
        </p:txBody>
      </p:sp>
      <p:sp>
        <p:nvSpPr>
          <p:cNvPr id="2" name="Title 1">
            <a:extLst>
              <a:ext uri="{FF2B5EF4-FFF2-40B4-BE49-F238E27FC236}">
                <a16:creationId xmlns:a16="http://schemas.microsoft.com/office/drawing/2014/main" id="{94D02DD8-E382-4B89-8856-B42F51049FDC}"/>
              </a:ext>
            </a:extLst>
          </p:cNvPr>
          <p:cNvSpPr>
            <a:spLocks noGrp="1"/>
          </p:cNvSpPr>
          <p:nvPr>
            <p:ph type="title"/>
          </p:nvPr>
        </p:nvSpPr>
        <p:spPr/>
        <p:txBody>
          <a:bodyPr/>
          <a:lstStyle/>
          <a:p>
            <a:r>
              <a:rPr lang="en-GB" dirty="0"/>
              <a:t>Next  steps</a:t>
            </a:r>
          </a:p>
        </p:txBody>
      </p:sp>
    </p:spTree>
    <p:extLst>
      <p:ext uri="{BB962C8B-B14F-4D97-AF65-F5344CB8AC3E}">
        <p14:creationId xmlns:p14="http://schemas.microsoft.com/office/powerpoint/2010/main" val="3208142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AC54FFF-90A0-42D9-9FD0-24F76EC6C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27" name="Rectangle 26">
            <a:extLst>
              <a:ext uri="{C183D7F6-B498-43B3-948B-1728B52AA6E4}">
                <adec:decorative xmlns:adec="http://schemas.microsoft.com/office/drawing/2017/decorative" val="1"/>
              </a:ext>
            </a:extLst>
          </p:cNvPr>
          <p:cNvSpPr/>
          <p:nvPr/>
        </p:nvSpPr>
        <p:spPr>
          <a:xfrm>
            <a:off x="93133" y="1663768"/>
            <a:ext cx="20104100" cy="84443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CD34EE67-9A70-4610-B13A-E7DCAE8CB029}"/>
              </a:ext>
              <a:ext uri="{C183D7F6-B498-43B3-948B-1728B52AA6E4}">
                <adec:decorative xmlns:adec="http://schemas.microsoft.com/office/drawing/2017/decorative" val="1"/>
              </a:ext>
            </a:extLst>
          </p:cNvPr>
          <p:cNvSpPr txBox="1"/>
          <p:nvPr/>
        </p:nvSpPr>
        <p:spPr>
          <a:xfrm>
            <a:off x="2508250" y="6345689"/>
            <a:ext cx="17595850" cy="2800767"/>
          </a:xfrm>
          <a:prstGeom prst="rect">
            <a:avLst/>
          </a:prstGeom>
          <a:noFill/>
        </p:spPr>
        <p:txBody>
          <a:bodyPr wrap="square" rtlCol="0">
            <a:spAutoFit/>
          </a:bodyPr>
          <a:lstStyle/>
          <a:p>
            <a:pPr marL="685800" lvl="0" indent="-685800">
              <a:buFont typeface="Arial" panose="020B0604020202020204" pitchFamily="34" charset="0"/>
              <a:buChar char="•"/>
            </a:pPr>
            <a:r>
              <a:rPr lang="en-GB" sz="4400" dirty="0">
                <a:solidFill>
                  <a:prstClr val="white"/>
                </a:solidFill>
              </a:rPr>
              <a:t>How do we gain knowledge?</a:t>
            </a:r>
          </a:p>
          <a:p>
            <a:pPr marL="685800" lvl="0" indent="-685800">
              <a:buFont typeface="Arial" panose="020B0604020202020204" pitchFamily="34" charset="0"/>
              <a:buChar char="•"/>
            </a:pPr>
            <a:r>
              <a:rPr lang="en-GB" sz="4400" dirty="0">
                <a:solidFill>
                  <a:prstClr val="white"/>
                </a:solidFill>
              </a:rPr>
              <a:t>Does knowledge change over time?</a:t>
            </a:r>
          </a:p>
          <a:p>
            <a:pPr marL="685800" lvl="0" indent="-685800">
              <a:buFont typeface="Arial" panose="020B0604020202020204" pitchFamily="34" charset="0"/>
              <a:buChar char="•"/>
            </a:pPr>
            <a:r>
              <a:rPr lang="en-GB" sz="4400" dirty="0">
                <a:solidFill>
                  <a:prstClr val="white"/>
                </a:solidFill>
              </a:rPr>
              <a:t>Can different disciplines provide complementary                      (but different) types of knowledge about the same question?</a:t>
            </a:r>
          </a:p>
        </p:txBody>
      </p:sp>
      <p:pic>
        <p:nvPicPr>
          <p:cNvPr id="2" name="Picture 1" descr="a picture of a person reflecting on the tools they use to gain knowledge.">
            <a:extLst>
              <a:ext uri="{FF2B5EF4-FFF2-40B4-BE49-F238E27FC236}">
                <a16:creationId xmlns:a16="http://schemas.microsoft.com/office/drawing/2014/main" id="{6AA92DB6-7D3B-4A4B-88F5-C67609CB00EB}"/>
              </a:ext>
            </a:extLst>
          </p:cNvPr>
          <p:cNvPicPr>
            <a:picLocks noChangeAspect="1"/>
          </p:cNvPicPr>
          <p:nvPr/>
        </p:nvPicPr>
        <p:blipFill>
          <a:blip r:embed="rId4"/>
          <a:stretch>
            <a:fillRect/>
          </a:stretch>
        </p:blipFill>
        <p:spPr>
          <a:xfrm>
            <a:off x="-107950" y="1387678"/>
            <a:ext cx="20085050" cy="4290971"/>
          </a:xfrm>
          <a:prstGeom prst="rect">
            <a:avLst/>
          </a:prstGeom>
        </p:spPr>
      </p:pic>
      <p:sp>
        <p:nvSpPr>
          <p:cNvPr id="3" name="Title 2">
            <a:extLst>
              <a:ext uri="{FF2B5EF4-FFF2-40B4-BE49-F238E27FC236}">
                <a16:creationId xmlns:a16="http://schemas.microsoft.com/office/drawing/2014/main" id="{1CC6CB10-DF55-4106-ABCD-6AC8731F020C}"/>
              </a:ext>
            </a:extLst>
          </p:cNvPr>
          <p:cNvSpPr>
            <a:spLocks noGrp="1"/>
          </p:cNvSpPr>
          <p:nvPr>
            <p:ph type="title"/>
          </p:nvPr>
        </p:nvSpPr>
        <p:spPr/>
        <p:txBody>
          <a:bodyPr/>
          <a:lstStyle/>
          <a:p>
            <a:r>
              <a:rPr lang="en-GB" sz="4800" dirty="0"/>
              <a:t>Developing Knowledge about Knowledge</a:t>
            </a:r>
            <a:br>
              <a:rPr lang="en-GB" sz="4800" dirty="0"/>
            </a:br>
            <a:endParaRPr lang="en-GB" sz="4800" dirty="0"/>
          </a:p>
        </p:txBody>
      </p:sp>
    </p:spTree>
    <p:extLst>
      <p:ext uri="{BB962C8B-B14F-4D97-AF65-F5344CB8AC3E}">
        <p14:creationId xmlns:p14="http://schemas.microsoft.com/office/powerpoint/2010/main" val="241832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ext&#10;&#10;Description automatically generated">
            <a:extLst>
              <a:ext uri="{FF2B5EF4-FFF2-40B4-BE49-F238E27FC236}">
                <a16:creationId xmlns:a16="http://schemas.microsoft.com/office/drawing/2014/main" id="{AEEA3BAF-3DC2-46A1-9B67-41447FD24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7" name="TextBox 6">
            <a:extLst>
              <a:ext uri="{FF2B5EF4-FFF2-40B4-BE49-F238E27FC236}">
                <a16:creationId xmlns:a16="http://schemas.microsoft.com/office/drawing/2014/main" id="{53D06F70-2ACA-4AB2-B912-82F02FD9F9BC}"/>
              </a:ext>
              <a:ext uri="{C183D7F6-B498-43B3-948B-1728B52AA6E4}">
                <adec:decorative xmlns:adec="http://schemas.microsoft.com/office/drawing/2017/decorative" val="1"/>
              </a:ext>
            </a:extLst>
          </p:cNvPr>
          <p:cNvSpPr txBox="1"/>
          <p:nvPr/>
        </p:nvSpPr>
        <p:spPr>
          <a:xfrm>
            <a:off x="-79375" y="1598740"/>
            <a:ext cx="20262850" cy="8458200"/>
          </a:xfrm>
          <a:prstGeom prst="rect">
            <a:avLst/>
          </a:prstGeom>
          <a:solidFill>
            <a:schemeClr val="tx2">
              <a:lumMod val="20000"/>
              <a:lumOff val="80000"/>
            </a:schemeClr>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56E9FFDC-70B1-42DE-BD58-1D7539FFAC82}"/>
              </a:ext>
            </a:extLst>
          </p:cNvPr>
          <p:cNvSpPr txBox="1"/>
          <p:nvPr/>
        </p:nvSpPr>
        <p:spPr>
          <a:xfrm>
            <a:off x="1295400" y="6425604"/>
            <a:ext cx="17983200" cy="3785652"/>
          </a:xfrm>
          <a:prstGeom prst="rect">
            <a:avLst/>
          </a:prstGeom>
          <a:noFill/>
        </p:spPr>
        <p:txBody>
          <a:bodyPr wrap="square" rtlCol="0">
            <a:spAutoFit/>
          </a:bodyPr>
          <a:lstStyle/>
          <a:p>
            <a:r>
              <a:rPr lang="en-GB" sz="4400" b="1" dirty="0">
                <a:latin typeface="Tahoma" panose="020B0604030504040204" pitchFamily="34" charset="0"/>
                <a:ea typeface="Tahoma" panose="020B0604030504040204" pitchFamily="34" charset="0"/>
                <a:cs typeface="Tahoma" panose="020B0604030504040204" pitchFamily="34" charset="0"/>
              </a:rPr>
              <a:t>Cross-curricular teaching </a:t>
            </a:r>
          </a:p>
          <a:p>
            <a:r>
              <a:rPr lang="en-GB" sz="4400" dirty="0">
                <a:latin typeface="Tahoma" panose="020B0604030504040204" pitchFamily="34" charset="0"/>
                <a:ea typeface="Tahoma" panose="020B0604030504040204" pitchFamily="34" charset="0"/>
                <a:cs typeface="Tahoma" panose="020B0604030504040204" pitchFamily="34" charset="0"/>
              </a:rPr>
              <a:t>intentionally applies multiple disciplines within a learning environment</a:t>
            </a:r>
          </a:p>
          <a:p>
            <a:endParaRPr lang="en-GB" sz="4400" dirty="0">
              <a:latin typeface="Tahoma" panose="020B0604030504040204" pitchFamily="34" charset="0"/>
              <a:ea typeface="Tahoma" panose="020B0604030504040204" pitchFamily="34" charset="0"/>
              <a:cs typeface="Tahoma" panose="020B0604030504040204" pitchFamily="34" charset="0"/>
            </a:endParaRPr>
          </a:p>
          <a:p>
            <a:r>
              <a:rPr lang="en-GB" sz="3600" dirty="0">
                <a:latin typeface="Tahoma" panose="020B0604030504040204" pitchFamily="34" charset="0"/>
                <a:ea typeface="Tahoma" panose="020B0604030504040204" pitchFamily="34" charset="0"/>
                <a:cs typeface="Tahoma" panose="020B0604030504040204" pitchFamily="34" charset="0"/>
              </a:rPr>
              <a:t>Do you have experiences of cross-curricular teaching (when you were at school)?</a:t>
            </a:r>
          </a:p>
          <a:p>
            <a:r>
              <a:rPr lang="en-GB" sz="3600" dirty="0">
                <a:latin typeface="Tahoma" panose="020B0604030504040204" pitchFamily="34" charset="0"/>
                <a:ea typeface="Tahoma" panose="020B0604030504040204" pitchFamily="34" charset="0"/>
                <a:cs typeface="Tahoma" panose="020B0604030504040204" pitchFamily="34" charset="0"/>
              </a:rPr>
              <a:t>How was this approached by teachers? by students?</a:t>
            </a:r>
          </a:p>
          <a:p>
            <a:r>
              <a:rPr lang="en-GB" sz="3600" dirty="0">
                <a:latin typeface="Tahoma" panose="020B0604030504040204" pitchFamily="34" charset="0"/>
                <a:ea typeface="Tahoma" panose="020B0604030504040204" pitchFamily="34" charset="0"/>
                <a:cs typeface="Tahoma" panose="020B0604030504040204" pitchFamily="34" charset="0"/>
              </a:rPr>
              <a:t>                  </a:t>
            </a:r>
          </a:p>
        </p:txBody>
      </p:sp>
      <p:sp>
        <p:nvSpPr>
          <p:cNvPr id="11" name="TextBox 10">
            <a:extLst>
              <a:ext uri="{FF2B5EF4-FFF2-40B4-BE49-F238E27FC236}">
                <a16:creationId xmlns:a16="http://schemas.microsoft.com/office/drawing/2014/main" id="{812D0E95-2900-466E-9982-FFA00D2D4187}"/>
              </a:ext>
            </a:extLst>
          </p:cNvPr>
          <p:cNvSpPr txBox="1"/>
          <p:nvPr/>
        </p:nvSpPr>
        <p:spPr>
          <a:xfrm>
            <a:off x="16167100" y="4020506"/>
            <a:ext cx="2667000" cy="2123658"/>
          </a:xfrm>
          <a:prstGeom prst="rect">
            <a:avLst/>
          </a:prstGeom>
          <a:noFill/>
        </p:spPr>
        <p:txBody>
          <a:bodyPr wrap="square" rtlCol="0">
            <a:spAutoFit/>
          </a:bodyPr>
          <a:lstStyle/>
          <a:p>
            <a:r>
              <a:rPr lang="en-GB" sz="3600" dirty="0">
                <a:latin typeface="Tahoma" panose="020B0604030504040204" pitchFamily="34" charset="0"/>
                <a:ea typeface="Tahoma" panose="020B0604030504040204" pitchFamily="34" charset="0"/>
                <a:cs typeface="Tahoma" panose="020B0604030504040204" pitchFamily="34" charset="0"/>
              </a:rPr>
              <a:t>RE</a:t>
            </a:r>
          </a:p>
          <a:p>
            <a:r>
              <a:rPr lang="en-GB" sz="2400" dirty="0">
                <a:latin typeface="Tahoma" panose="020B0604030504040204" pitchFamily="34" charset="0"/>
                <a:ea typeface="Tahoma" panose="020B0604030504040204" pitchFamily="34" charset="0"/>
                <a:cs typeface="Tahoma" panose="020B0604030504040204" pitchFamily="34" charset="0"/>
              </a:rPr>
              <a:t>Theology</a:t>
            </a:r>
          </a:p>
          <a:p>
            <a:r>
              <a:rPr lang="en-GB" sz="2400" dirty="0">
                <a:latin typeface="Tahoma" panose="020B0604030504040204" pitchFamily="34" charset="0"/>
                <a:ea typeface="Tahoma" panose="020B0604030504040204" pitchFamily="34" charset="0"/>
                <a:cs typeface="Tahoma" panose="020B0604030504040204" pitchFamily="34" charset="0"/>
              </a:rPr>
              <a:t>Philosophy</a:t>
            </a:r>
          </a:p>
          <a:p>
            <a:r>
              <a:rPr lang="en-GB" sz="2400" dirty="0">
                <a:latin typeface="Tahoma" panose="020B0604030504040204" pitchFamily="34" charset="0"/>
                <a:ea typeface="Tahoma" panose="020B0604030504040204" pitchFamily="34" charset="0"/>
                <a:cs typeface="Tahoma" panose="020B0604030504040204" pitchFamily="34" charset="0"/>
              </a:rPr>
              <a:t>Social sciences </a:t>
            </a:r>
          </a:p>
          <a:p>
            <a:r>
              <a:rPr lang="en-GB" sz="2400" dirty="0">
                <a:latin typeface="Tahoma" panose="020B0604030504040204" pitchFamily="34" charset="0"/>
                <a:ea typeface="Tahoma" panose="020B0604030504040204" pitchFamily="34" charset="0"/>
                <a:cs typeface="Tahoma" panose="020B0604030504040204" pitchFamily="34" charset="0"/>
              </a:rPr>
              <a:t>+</a:t>
            </a:r>
          </a:p>
        </p:txBody>
      </p:sp>
      <p:sp>
        <p:nvSpPr>
          <p:cNvPr id="10" name="TextBox 9">
            <a:extLst>
              <a:ext uri="{FF2B5EF4-FFF2-40B4-BE49-F238E27FC236}">
                <a16:creationId xmlns:a16="http://schemas.microsoft.com/office/drawing/2014/main" id="{B94584B4-D5CD-4EE5-844E-F58515BD6EF5}"/>
              </a:ext>
            </a:extLst>
          </p:cNvPr>
          <p:cNvSpPr txBox="1"/>
          <p:nvPr/>
        </p:nvSpPr>
        <p:spPr>
          <a:xfrm>
            <a:off x="15948235" y="2515906"/>
            <a:ext cx="2667000" cy="646331"/>
          </a:xfrm>
          <a:prstGeom prst="rect">
            <a:avLst/>
          </a:prstGeom>
          <a:noFill/>
        </p:spPr>
        <p:txBody>
          <a:bodyPr wrap="square" rtlCol="0">
            <a:spAutoFit/>
          </a:bodyPr>
          <a:lstStyle/>
          <a:p>
            <a:r>
              <a:rPr lang="en-GB" sz="3600" dirty="0">
                <a:latin typeface="Tahoma" panose="020B0604030504040204" pitchFamily="34" charset="0"/>
                <a:ea typeface="Tahoma" panose="020B0604030504040204" pitchFamily="34" charset="0"/>
                <a:cs typeface="Tahoma" panose="020B0604030504040204" pitchFamily="34" charset="0"/>
              </a:rPr>
              <a:t>Science</a:t>
            </a:r>
          </a:p>
        </p:txBody>
      </p:sp>
      <p:sp>
        <p:nvSpPr>
          <p:cNvPr id="9" name="TextBox 8">
            <a:extLst>
              <a:ext uri="{FF2B5EF4-FFF2-40B4-BE49-F238E27FC236}">
                <a16:creationId xmlns:a16="http://schemas.microsoft.com/office/drawing/2014/main" id="{6AEFD9F4-BD7F-491F-887C-6977BDE932CE}"/>
              </a:ext>
            </a:extLst>
          </p:cNvPr>
          <p:cNvSpPr txBox="1"/>
          <p:nvPr/>
        </p:nvSpPr>
        <p:spPr>
          <a:xfrm>
            <a:off x="1631407" y="3947735"/>
            <a:ext cx="2667000" cy="646331"/>
          </a:xfrm>
          <a:prstGeom prst="rect">
            <a:avLst/>
          </a:prstGeom>
          <a:noFill/>
        </p:spPr>
        <p:txBody>
          <a:bodyPr wrap="square" rtlCol="0">
            <a:spAutoFit/>
          </a:bodyPr>
          <a:lstStyle/>
          <a:p>
            <a:r>
              <a:rPr lang="en-GB" sz="3600" dirty="0">
                <a:latin typeface="Tahoma" panose="020B0604030504040204" pitchFamily="34" charset="0"/>
                <a:ea typeface="Tahoma" panose="020B0604030504040204" pitchFamily="34" charset="0"/>
                <a:cs typeface="Tahoma" panose="020B0604030504040204" pitchFamily="34" charset="0"/>
              </a:rPr>
              <a:t>Maths</a:t>
            </a:r>
          </a:p>
        </p:txBody>
      </p:sp>
      <p:sp>
        <p:nvSpPr>
          <p:cNvPr id="4" name="TextBox 3">
            <a:extLst>
              <a:ext uri="{FF2B5EF4-FFF2-40B4-BE49-F238E27FC236}">
                <a16:creationId xmlns:a16="http://schemas.microsoft.com/office/drawing/2014/main" id="{4CCBE654-5E97-4338-B5CE-2A774ACCA2E5}"/>
              </a:ext>
            </a:extLst>
          </p:cNvPr>
          <p:cNvSpPr txBox="1"/>
          <p:nvPr/>
        </p:nvSpPr>
        <p:spPr>
          <a:xfrm>
            <a:off x="1441450" y="2378075"/>
            <a:ext cx="2667000" cy="646331"/>
          </a:xfrm>
          <a:prstGeom prst="rect">
            <a:avLst/>
          </a:prstGeom>
          <a:noFill/>
        </p:spPr>
        <p:txBody>
          <a:bodyPr wrap="square" rtlCol="0">
            <a:spAutoFit/>
          </a:bodyPr>
          <a:lstStyle/>
          <a:p>
            <a:r>
              <a:rPr lang="en-GB" sz="3600" dirty="0">
                <a:latin typeface="Tahoma" panose="020B0604030504040204" pitchFamily="34" charset="0"/>
                <a:ea typeface="Tahoma" panose="020B0604030504040204" pitchFamily="34" charset="0"/>
                <a:cs typeface="Tahoma" panose="020B0604030504040204" pitchFamily="34" charset="0"/>
              </a:rPr>
              <a:t>Geography</a:t>
            </a:r>
          </a:p>
        </p:txBody>
      </p:sp>
      <p:cxnSp>
        <p:nvCxnSpPr>
          <p:cNvPr id="12" name="Straight Arrow Connector 11">
            <a:extLst>
              <a:ext uri="{FF2B5EF4-FFF2-40B4-BE49-F238E27FC236}">
                <a16:creationId xmlns:a16="http://schemas.microsoft.com/office/drawing/2014/main" id="{410950E9-FAB0-4415-8AE2-B7D2A6BF7E08}"/>
              </a:ext>
              <a:ext uri="{C183D7F6-B498-43B3-948B-1728B52AA6E4}">
                <adec:decorative xmlns:adec="http://schemas.microsoft.com/office/drawing/2017/decorative" val="1"/>
              </a:ext>
            </a:extLst>
          </p:cNvPr>
          <p:cNvCxnSpPr/>
          <p:nvPr/>
        </p:nvCxnSpPr>
        <p:spPr>
          <a:xfrm>
            <a:off x="3879850" y="2701240"/>
            <a:ext cx="2057400" cy="2102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8A4CC3-08D8-4BA5-96C5-2C0DEEA352D3}"/>
              </a:ext>
              <a:ext uri="{C183D7F6-B498-43B3-948B-1728B52AA6E4}">
                <adec:decorative xmlns:adec="http://schemas.microsoft.com/office/drawing/2017/decorative" val="1"/>
              </a:ext>
            </a:extLst>
          </p:cNvPr>
          <p:cNvCxnSpPr>
            <a:cxnSpLocks/>
          </p:cNvCxnSpPr>
          <p:nvPr/>
        </p:nvCxnSpPr>
        <p:spPr>
          <a:xfrm>
            <a:off x="3323532" y="4351946"/>
            <a:ext cx="25401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3DB52F5-CAC7-4A1D-B84F-F73D98E9DA0C}"/>
              </a:ext>
              <a:ext uri="{C183D7F6-B498-43B3-948B-1728B52AA6E4}">
                <adec:decorative xmlns:adec="http://schemas.microsoft.com/office/drawing/2017/decorative" val="1"/>
              </a:ext>
            </a:extLst>
          </p:cNvPr>
          <p:cNvCxnSpPr>
            <a:cxnSpLocks/>
          </p:cNvCxnSpPr>
          <p:nvPr/>
        </p:nvCxnSpPr>
        <p:spPr>
          <a:xfrm flipH="1">
            <a:off x="12700421" y="2894502"/>
            <a:ext cx="3043113" cy="2677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6A661B0-C3AF-4EF3-ACF2-EF48DCC12937}"/>
              </a:ext>
              <a:ext uri="{C183D7F6-B498-43B3-948B-1728B52AA6E4}">
                <adec:decorative xmlns:adec="http://schemas.microsoft.com/office/drawing/2017/decorative" val="1"/>
              </a:ext>
            </a:extLst>
          </p:cNvPr>
          <p:cNvCxnSpPr>
            <a:cxnSpLocks/>
          </p:cNvCxnSpPr>
          <p:nvPr/>
        </p:nvCxnSpPr>
        <p:spPr>
          <a:xfrm flipH="1" flipV="1">
            <a:off x="12771126" y="4485813"/>
            <a:ext cx="2963442" cy="174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night sky&#10;&#10;">
            <a:extLst>
              <a:ext uri="{FF2B5EF4-FFF2-40B4-BE49-F238E27FC236}">
                <a16:creationId xmlns:a16="http://schemas.microsoft.com/office/drawing/2014/main" id="{ECEC292A-E215-4D15-90A0-4EAF4992D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763" y="1794358"/>
            <a:ext cx="6247957" cy="4429522"/>
          </a:xfrm>
          <a:prstGeom prst="rect">
            <a:avLst/>
          </a:prstGeom>
        </p:spPr>
      </p:pic>
      <p:sp>
        <p:nvSpPr>
          <p:cNvPr id="2" name="Title 1"/>
          <p:cNvSpPr>
            <a:spLocks noGrp="1"/>
          </p:cNvSpPr>
          <p:nvPr>
            <p:ph type="title"/>
          </p:nvPr>
        </p:nvSpPr>
        <p:spPr>
          <a:xfrm>
            <a:off x="5654671" y="253739"/>
            <a:ext cx="13716000" cy="1076960"/>
          </a:xfrm>
        </p:spPr>
        <p:txBody>
          <a:bodyPr/>
          <a:lstStyle/>
          <a:p>
            <a:r>
              <a:rPr lang="en-GB" sz="4000" dirty="0"/>
              <a:t>What is the distinction between cross-curricular teaching and the epistemic insight approach?</a:t>
            </a:r>
          </a:p>
        </p:txBody>
      </p:sp>
    </p:spTree>
    <p:extLst>
      <p:ext uri="{BB962C8B-B14F-4D97-AF65-F5344CB8AC3E}">
        <p14:creationId xmlns:p14="http://schemas.microsoft.com/office/powerpoint/2010/main" val="66278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AD728AD8-B4E6-4196-9BB0-CBACBB468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7" name="TextBox 6">
            <a:extLst>
              <a:ext uri="{FF2B5EF4-FFF2-40B4-BE49-F238E27FC236}">
                <a16:creationId xmlns:a16="http://schemas.microsoft.com/office/drawing/2014/main" id="{53D06F70-2ACA-4AB2-B912-82F02FD9F9BC}"/>
              </a:ext>
              <a:ext uri="{C183D7F6-B498-43B3-948B-1728B52AA6E4}">
                <adec:decorative xmlns:adec="http://schemas.microsoft.com/office/drawing/2017/decorative" val="1"/>
              </a:ext>
            </a:extLst>
          </p:cNvPr>
          <p:cNvSpPr txBox="1"/>
          <p:nvPr/>
        </p:nvSpPr>
        <p:spPr>
          <a:xfrm>
            <a:off x="-79375" y="1511097"/>
            <a:ext cx="20262850" cy="8458200"/>
          </a:xfrm>
          <a:prstGeom prst="rect">
            <a:avLst/>
          </a:prstGeom>
          <a:solidFill>
            <a:schemeClr val="tx2">
              <a:lumMod val="20000"/>
              <a:lumOff val="80000"/>
            </a:schemeClr>
          </a:solidFill>
        </p:spPr>
        <p:txBody>
          <a:bodyPr wrap="square" rtlCol="0">
            <a:spAutoFit/>
          </a:bodyPr>
          <a:lstStyle/>
          <a:p>
            <a:endParaRPr lang="en-GB" dirty="0"/>
          </a:p>
        </p:txBody>
      </p:sp>
      <p:pic>
        <p:nvPicPr>
          <p:cNvPr id="17" name="Picture 16" descr="a picture of the discipline wheel">
            <a:extLst>
              <a:ext uri="{FF2B5EF4-FFF2-40B4-BE49-F238E27FC236}">
                <a16:creationId xmlns:a16="http://schemas.microsoft.com/office/drawing/2014/main" id="{F51452BF-9492-4026-8CB7-075141C39FEC}"/>
              </a:ext>
            </a:extLst>
          </p:cNvPr>
          <p:cNvPicPr>
            <a:picLocks noChangeAspect="1"/>
          </p:cNvPicPr>
          <p:nvPr/>
        </p:nvPicPr>
        <p:blipFill rotWithShape="1">
          <a:blip r:embed="rId4"/>
          <a:srcRect l="55850" t="6201" r="9065" b="16417"/>
          <a:stretch/>
        </p:blipFill>
        <p:spPr>
          <a:xfrm>
            <a:off x="11423650" y="1592453"/>
            <a:ext cx="6686550" cy="8295488"/>
          </a:xfrm>
          <a:prstGeom prst="rect">
            <a:avLst/>
          </a:prstGeom>
        </p:spPr>
      </p:pic>
      <p:sp>
        <p:nvSpPr>
          <p:cNvPr id="15" name="TextBox 14">
            <a:extLst>
              <a:ext uri="{FF2B5EF4-FFF2-40B4-BE49-F238E27FC236}">
                <a16:creationId xmlns:a16="http://schemas.microsoft.com/office/drawing/2014/main" id="{20B3E141-F9BC-41E5-AFC5-D4A6F17ABB18}"/>
              </a:ext>
            </a:extLst>
          </p:cNvPr>
          <p:cNvSpPr txBox="1"/>
          <p:nvPr/>
        </p:nvSpPr>
        <p:spPr>
          <a:xfrm>
            <a:off x="1593850" y="3047152"/>
            <a:ext cx="8458200" cy="5386090"/>
          </a:xfrm>
          <a:prstGeom prst="rect">
            <a:avLst/>
          </a:prstGeom>
          <a:noFill/>
        </p:spPr>
        <p:txBody>
          <a:bodyPr wrap="square" rtlCol="0">
            <a:spAutoFit/>
          </a:bodyPr>
          <a:lstStyle/>
          <a:p>
            <a:r>
              <a:rPr lang="en-GB" sz="4400" b="1" dirty="0">
                <a:latin typeface="Tahoma" panose="020B0604030504040204" pitchFamily="34" charset="0"/>
                <a:ea typeface="Tahoma" panose="020B0604030504040204" pitchFamily="34" charset="0"/>
                <a:cs typeface="Tahoma" panose="020B0604030504040204" pitchFamily="34" charset="0"/>
              </a:rPr>
              <a:t>Epistemic Insight </a:t>
            </a:r>
          </a:p>
          <a:p>
            <a:r>
              <a:rPr lang="en-GB" sz="4400" dirty="0">
                <a:latin typeface="Tahoma" panose="020B0604030504040204" pitchFamily="34" charset="0"/>
                <a:ea typeface="Tahoma" panose="020B0604030504040204" pitchFamily="34" charset="0"/>
                <a:cs typeface="Tahoma" panose="020B0604030504040204" pitchFamily="34" charset="0"/>
              </a:rPr>
              <a:t>develops students’ appreciation of the strengths and limitations of individual disciplines by </a:t>
            </a:r>
            <a:r>
              <a:rPr lang="en-GB" sz="4400" i="1" dirty="0">
                <a:latin typeface="Tahoma" panose="020B0604030504040204" pitchFamily="34" charset="0"/>
                <a:ea typeface="Tahoma" panose="020B0604030504040204" pitchFamily="34" charset="0"/>
                <a:cs typeface="Tahoma" panose="020B0604030504040204" pitchFamily="34" charset="0"/>
              </a:rPr>
              <a:t>exploring how these work in cross-disciplinary contexts</a:t>
            </a:r>
          </a:p>
          <a:p>
            <a:endParaRPr lang="en-GB" sz="4400" dirty="0">
              <a:latin typeface="Tahoma" panose="020B0604030504040204" pitchFamily="34" charset="0"/>
              <a:ea typeface="Tahoma" panose="020B0604030504040204" pitchFamily="34" charset="0"/>
              <a:cs typeface="Tahoma" panose="020B0604030504040204" pitchFamily="34" charset="0"/>
            </a:endParaRPr>
          </a:p>
          <a:p>
            <a:r>
              <a:rPr lang="en-GB" sz="3600" dirty="0">
                <a:latin typeface="Tahoma" panose="020B0604030504040204" pitchFamily="34" charset="0"/>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8562B168-0FDA-4475-B41F-0828A3D0507D}"/>
              </a:ext>
            </a:extLst>
          </p:cNvPr>
          <p:cNvSpPr>
            <a:spLocks noGrp="1"/>
          </p:cNvSpPr>
          <p:nvPr>
            <p:ph type="title"/>
          </p:nvPr>
        </p:nvSpPr>
        <p:spPr/>
        <p:txBody>
          <a:bodyPr/>
          <a:lstStyle/>
          <a:p>
            <a:r>
              <a:rPr lang="en-GB" sz="4000" dirty="0"/>
              <a:t>Planning investigating Big Questions through Epistemic Insight</a:t>
            </a:r>
            <a:br>
              <a:rPr lang="en-GB" sz="7200" dirty="0"/>
            </a:br>
            <a:endParaRPr lang="en-GB" dirty="0"/>
          </a:p>
        </p:txBody>
      </p:sp>
    </p:spTree>
    <p:extLst>
      <p:ext uri="{BB962C8B-B14F-4D97-AF65-F5344CB8AC3E}">
        <p14:creationId xmlns:p14="http://schemas.microsoft.com/office/powerpoint/2010/main" val="265661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34379"/>
            <a:ext cx="20025782" cy="11309348"/>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2" name="Oval 1" descr="discipline wheel"/>
          <p:cNvSpPr/>
          <p:nvPr/>
        </p:nvSpPr>
        <p:spPr>
          <a:xfrm>
            <a:off x="764121" y="451687"/>
            <a:ext cx="5453072" cy="5228114"/>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933B75CF-3244-430D-88DC-142DCE3E50BC}"/>
              </a:ext>
              <a:ext uri="{C183D7F6-B498-43B3-948B-1728B52AA6E4}">
                <adec:decorative xmlns:adec="http://schemas.microsoft.com/office/drawing/2017/decorative" val="1"/>
              </a:ext>
            </a:extLst>
          </p:cNvPr>
          <p:cNvSpPr/>
          <p:nvPr/>
        </p:nvSpPr>
        <p:spPr>
          <a:xfrm>
            <a:off x="8404302" y="3485573"/>
            <a:ext cx="3070736" cy="2286000"/>
          </a:xfrm>
          <a:prstGeom prst="ellipse">
            <a:avLst/>
          </a:prstGeom>
          <a:noFill/>
          <a:ln w="57150">
            <a:solidFill>
              <a:srgbClr val="E53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94A8AAD-A917-4B97-B007-4762C46B749C}"/>
              </a:ext>
              <a:ext uri="{C183D7F6-B498-43B3-948B-1728B52AA6E4}">
                <adec:decorative xmlns:adec="http://schemas.microsoft.com/office/drawing/2017/decorative" val="1"/>
              </a:ext>
            </a:extLst>
          </p:cNvPr>
          <p:cNvSpPr/>
          <p:nvPr/>
        </p:nvSpPr>
        <p:spPr>
          <a:xfrm>
            <a:off x="14297178" y="6569074"/>
            <a:ext cx="3070736" cy="2286000"/>
          </a:xfrm>
          <a:prstGeom prst="ellipse">
            <a:avLst/>
          </a:prstGeom>
          <a:noFill/>
          <a:ln w="57150">
            <a:solidFill>
              <a:srgbClr val="E53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B8E4236-C3F5-42D2-90E5-9A0FE0FC7A91}"/>
              </a:ext>
              <a:ext uri="{C183D7F6-B498-43B3-948B-1728B52AA6E4}">
                <adec:decorative xmlns:adec="http://schemas.microsoft.com/office/drawing/2017/decorative" val="1"/>
              </a:ext>
            </a:extLst>
          </p:cNvPr>
          <p:cNvSpPr/>
          <p:nvPr/>
        </p:nvSpPr>
        <p:spPr>
          <a:xfrm>
            <a:off x="11494088" y="9187718"/>
            <a:ext cx="3070736" cy="1945699"/>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0BFF525-3FDD-44A0-BBA1-2BFA6613DB71}"/>
              </a:ext>
              <a:ext uri="{C183D7F6-B498-43B3-948B-1728B52AA6E4}">
                <adec:decorative xmlns:adec="http://schemas.microsoft.com/office/drawing/2017/decorative" val="1"/>
              </a:ext>
            </a:extLst>
          </p:cNvPr>
          <p:cNvSpPr/>
          <p:nvPr/>
        </p:nvSpPr>
        <p:spPr>
          <a:xfrm>
            <a:off x="8050277" y="6193659"/>
            <a:ext cx="3943593" cy="3499616"/>
          </a:xfrm>
          <a:prstGeom prst="ellipse">
            <a:avLst/>
          </a:prstGeom>
          <a:noFill/>
          <a:ln w="57150">
            <a:solidFill>
              <a:srgbClr val="E53D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C183D7F6-B498-43B3-948B-1728B52AA6E4}">
                <adec:decorative xmlns:adec="http://schemas.microsoft.com/office/drawing/2017/decorative" val="1"/>
              </a:ext>
            </a:extLst>
          </p:cNvPr>
          <p:cNvSpPr/>
          <p:nvPr/>
        </p:nvSpPr>
        <p:spPr>
          <a:xfrm>
            <a:off x="14957183" y="81063"/>
            <a:ext cx="1962461" cy="1945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11" name="Oval 10">
            <a:extLst>
              <a:ext uri="{C183D7F6-B498-43B3-948B-1728B52AA6E4}">
                <adec:decorative xmlns:adec="http://schemas.microsoft.com/office/drawing/2017/decorative" val="1"/>
              </a:ext>
            </a:extLst>
          </p:cNvPr>
          <p:cNvSpPr/>
          <p:nvPr/>
        </p:nvSpPr>
        <p:spPr>
          <a:xfrm>
            <a:off x="11993871" y="81064"/>
            <a:ext cx="1962461" cy="1945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sp>
        <p:nvSpPr>
          <p:cNvPr id="10" name="Oval 9" descr="a circle that highlights the key points that EI addresses namely that science and religion are not necessarily in conflict, a school is a multidisciplinary arena and scientism is not a presupposition of science"/>
          <p:cNvSpPr/>
          <p:nvPr/>
        </p:nvSpPr>
        <p:spPr>
          <a:xfrm>
            <a:off x="9030559" y="81066"/>
            <a:ext cx="1962461" cy="19456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68"/>
          </a:p>
        </p:txBody>
      </p:sp>
      <p:pic>
        <p:nvPicPr>
          <p:cNvPr id="4" name="Picture 3" descr="the framework for EI.">
            <a:extLst>
              <a:ext uri="{FF2B5EF4-FFF2-40B4-BE49-F238E27FC236}">
                <a16:creationId xmlns:a16="http://schemas.microsoft.com/office/drawing/2014/main" id="{18104B4F-BB2D-4FFB-A8BF-ED5FEEB59F14}"/>
              </a:ext>
            </a:extLst>
          </p:cNvPr>
          <p:cNvPicPr>
            <a:picLocks noChangeAspect="1"/>
          </p:cNvPicPr>
          <p:nvPr/>
        </p:nvPicPr>
        <p:blipFill rotWithShape="1">
          <a:blip r:embed="rId3"/>
          <a:srcRect b="4226"/>
          <a:stretch/>
        </p:blipFill>
        <p:spPr>
          <a:xfrm>
            <a:off x="6100285" y="162136"/>
            <a:ext cx="11680496" cy="11025609"/>
          </a:xfrm>
          <a:prstGeom prst="rect">
            <a:avLst/>
          </a:prstGeom>
        </p:spPr>
      </p:pic>
      <p:pic>
        <p:nvPicPr>
          <p:cNvPr id="9" name="Picture 8" descr="discipline wheel"/>
          <p:cNvPicPr>
            <a:picLocks noChangeAspect="1"/>
          </p:cNvPicPr>
          <p:nvPr/>
        </p:nvPicPr>
        <p:blipFill>
          <a:blip r:embed="rId4">
            <a:clrChange>
              <a:clrFrom>
                <a:srgbClr val="E7E6E6"/>
              </a:clrFrom>
              <a:clrTo>
                <a:srgbClr val="E7E6E6">
                  <a:alpha val="0"/>
                </a:srgbClr>
              </a:clrTo>
            </a:clrChange>
            <a:extLst>
              <a:ext uri="{28A0092B-C50C-407E-A947-70E740481C1C}">
                <a14:useLocalDpi xmlns:a14="http://schemas.microsoft.com/office/drawing/2010/main" val="0"/>
              </a:ext>
            </a:extLst>
          </a:blip>
          <a:stretch>
            <a:fillRect/>
          </a:stretch>
        </p:blipFill>
        <p:spPr>
          <a:xfrm>
            <a:off x="842440" y="551144"/>
            <a:ext cx="5374753" cy="5029200"/>
          </a:xfrm>
          <a:prstGeom prst="rect">
            <a:avLst/>
          </a:prstGeom>
          <a:ln>
            <a:noFill/>
          </a:ln>
        </p:spPr>
      </p:pic>
      <p:sp>
        <p:nvSpPr>
          <p:cNvPr id="8" name="Title 1"/>
          <p:cNvSpPr txBox="1">
            <a:spLocks/>
          </p:cNvSpPr>
          <p:nvPr/>
        </p:nvSpPr>
        <p:spPr>
          <a:xfrm>
            <a:off x="1060450" y="6569074"/>
            <a:ext cx="4724400" cy="4262199"/>
          </a:xfrm>
          <a:prstGeom prst="rect">
            <a:avLst/>
          </a:prstGeom>
          <a:solidFill>
            <a:srgbClr val="C00000"/>
          </a:solidFill>
        </p:spPr>
        <p:txBody>
          <a:bodyPr vert="horz" lIns="150791" tIns="75396" rIns="150791" bIns="75396" rtlCol="0" anchor="ctr">
            <a:normAutofit/>
          </a:bodyPr>
          <a:lstStyle>
            <a:lvl1pPr algn="ctr" defTabSz="914377"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GB" sz="5277"/>
              <a:t>How does EI address this?</a:t>
            </a:r>
            <a:endParaRPr lang="en-GB" sz="5277" dirty="0"/>
          </a:p>
        </p:txBody>
      </p:sp>
    </p:spTree>
    <p:extLst>
      <p:ext uri="{BB962C8B-B14F-4D97-AF65-F5344CB8AC3E}">
        <p14:creationId xmlns:p14="http://schemas.microsoft.com/office/powerpoint/2010/main" val="294061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45E2A5B-FABA-4595-9764-3341CC172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sp>
        <p:nvSpPr>
          <p:cNvPr id="8" name="TextBox 7">
            <a:extLst>
              <a:ext uri="{FF2B5EF4-FFF2-40B4-BE49-F238E27FC236}">
                <a16:creationId xmlns:a16="http://schemas.microsoft.com/office/drawing/2014/main" id="{D4E0E7A5-D5A7-4BC1-B49D-8ECE1F9B905A}"/>
              </a:ext>
            </a:extLst>
          </p:cNvPr>
          <p:cNvSpPr txBox="1"/>
          <p:nvPr/>
        </p:nvSpPr>
        <p:spPr>
          <a:xfrm>
            <a:off x="7407268" y="6132148"/>
            <a:ext cx="12114506" cy="3806714"/>
          </a:xfrm>
          <a:prstGeom prst="rect">
            <a:avLst/>
          </a:prstGeom>
          <a:noFill/>
        </p:spPr>
        <p:txBody>
          <a:bodyPr wrap="square" lIns="150781" tIns="75390" rIns="150781" bIns="75390" rtlCol="0" anchor="t">
            <a:spAutoFit/>
          </a:bodyPr>
          <a:lstStyle/>
          <a:p>
            <a:r>
              <a:rPr lang="en-GB" sz="3958" dirty="0"/>
              <a:t>In KS2 we can introduce bridging questions. In lower KS2 students can identify which disciplines  can inform an answer. By upper KS2 we can encourage children to construct their own investigations and identify the distinctive role each discipline plays </a:t>
            </a:r>
          </a:p>
        </p:txBody>
      </p:sp>
      <p:sp>
        <p:nvSpPr>
          <p:cNvPr id="6" name="TextBox 5">
            <a:extLst>
              <a:ext uri="{FF2B5EF4-FFF2-40B4-BE49-F238E27FC236}">
                <a16:creationId xmlns:a16="http://schemas.microsoft.com/office/drawing/2014/main" id="{CA537E04-E382-462C-AACC-585FF51CDFC4}"/>
              </a:ext>
            </a:extLst>
          </p:cNvPr>
          <p:cNvSpPr txBox="1"/>
          <p:nvPr/>
        </p:nvSpPr>
        <p:spPr>
          <a:xfrm>
            <a:off x="1" y="6132148"/>
            <a:ext cx="7407267" cy="3806714"/>
          </a:xfrm>
          <a:prstGeom prst="rect">
            <a:avLst/>
          </a:prstGeom>
          <a:noFill/>
        </p:spPr>
        <p:txBody>
          <a:bodyPr wrap="square" lIns="150781" tIns="75390" rIns="150781" bIns="75390" rtlCol="0" anchor="t">
            <a:spAutoFit/>
          </a:bodyPr>
          <a:lstStyle/>
          <a:p>
            <a:r>
              <a:rPr lang="en-GB" sz="3958" dirty="0"/>
              <a:t>Thinking like a scholar KS1 In school we begin by understanding how to think like a  theologian or a scientist. Introducing disciplinary questions is helpful.</a:t>
            </a:r>
          </a:p>
        </p:txBody>
      </p:sp>
      <p:sp>
        <p:nvSpPr>
          <p:cNvPr id="7" name="TextBox 6">
            <a:extLst>
              <a:ext uri="{FF2B5EF4-FFF2-40B4-BE49-F238E27FC236}">
                <a16:creationId xmlns:a16="http://schemas.microsoft.com/office/drawing/2014/main" id="{BAB54BCD-A366-4D84-BE3E-D3654943F4DE}"/>
              </a:ext>
            </a:extLst>
          </p:cNvPr>
          <p:cNvSpPr txBox="1"/>
          <p:nvPr/>
        </p:nvSpPr>
        <p:spPr>
          <a:xfrm>
            <a:off x="13464521" y="1682163"/>
            <a:ext cx="5694087" cy="4355872"/>
          </a:xfrm>
          <a:prstGeom prst="rect">
            <a:avLst/>
          </a:prstGeom>
          <a:noFill/>
        </p:spPr>
        <p:txBody>
          <a:bodyPr wrap="square" rtlCol="0">
            <a:spAutoFit/>
          </a:bodyPr>
          <a:lstStyle/>
          <a:p>
            <a:r>
              <a:rPr lang="en-GB" sz="3958" dirty="0"/>
              <a:t>Below are some examples of what teaching epistemic insight might look like and reasons to help students become epistemically insightful.</a:t>
            </a:r>
          </a:p>
        </p:txBody>
      </p:sp>
      <p:pic>
        <p:nvPicPr>
          <p:cNvPr id="5" name="Content Placeholder 4">
            <a:extLst>
              <a:ext uri="{FF2B5EF4-FFF2-40B4-BE49-F238E27FC236}">
                <a16:creationId xmlns:a16="http://schemas.microsoft.com/office/drawing/2014/main" id="{340E01DA-6C1A-46F9-A42A-D3B22FCA6A45}"/>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996" t="52941" r="24568" b="12918"/>
          <a:stretch/>
        </p:blipFill>
        <p:spPr>
          <a:xfrm rot="10800000">
            <a:off x="624174" y="1588053"/>
            <a:ext cx="11790076" cy="4544093"/>
          </a:xfrm>
        </p:spPr>
      </p:pic>
      <p:sp>
        <p:nvSpPr>
          <p:cNvPr id="2" name="Title 1">
            <a:extLst>
              <a:ext uri="{FF2B5EF4-FFF2-40B4-BE49-F238E27FC236}">
                <a16:creationId xmlns:a16="http://schemas.microsoft.com/office/drawing/2014/main" id="{7379D0F4-7585-4FBE-BEC1-FA865B4C300C}"/>
              </a:ext>
            </a:extLst>
          </p:cNvPr>
          <p:cNvSpPr>
            <a:spLocks noGrp="1"/>
          </p:cNvSpPr>
          <p:nvPr>
            <p:ph type="title"/>
          </p:nvPr>
        </p:nvSpPr>
        <p:spPr>
          <a:xfrm>
            <a:off x="2757964" y="0"/>
            <a:ext cx="17339786" cy="2185798"/>
          </a:xfrm>
        </p:spPr>
        <p:txBody>
          <a:bodyPr/>
          <a:lstStyle/>
          <a:p>
            <a:r>
              <a:rPr lang="en-GB" dirty="0"/>
              <a:t>Becoming more scholarly</a:t>
            </a:r>
          </a:p>
        </p:txBody>
      </p:sp>
    </p:spTree>
    <p:extLst>
      <p:ext uri="{BB962C8B-B14F-4D97-AF65-F5344CB8AC3E}">
        <p14:creationId xmlns:p14="http://schemas.microsoft.com/office/powerpoint/2010/main" val="39758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D06F70-2ACA-4AB2-B912-82F02FD9F9BC}"/>
              </a:ext>
              <a:ext uri="{C183D7F6-B498-43B3-948B-1728B52AA6E4}">
                <adec:decorative xmlns:adec="http://schemas.microsoft.com/office/drawing/2017/decorative" val="1"/>
              </a:ext>
            </a:extLst>
          </p:cNvPr>
          <p:cNvSpPr txBox="1"/>
          <p:nvPr/>
        </p:nvSpPr>
        <p:spPr>
          <a:xfrm>
            <a:off x="-158750" y="1539875"/>
            <a:ext cx="20262850" cy="8458200"/>
          </a:xfrm>
          <a:prstGeom prst="rect">
            <a:avLst/>
          </a:prstGeom>
          <a:solidFill>
            <a:schemeClr val="tx2">
              <a:lumMod val="20000"/>
              <a:lumOff val="80000"/>
            </a:schemeClr>
          </a:solidFill>
        </p:spPr>
        <p:txBody>
          <a:bodyPr wrap="square" rtlCol="0">
            <a:spAutoFit/>
          </a:bodyPr>
          <a:lstStyle/>
          <a:p>
            <a:endParaRPr lang="en-GB" dirty="0"/>
          </a:p>
        </p:txBody>
      </p:sp>
      <p:pic>
        <p:nvPicPr>
          <p:cNvPr id="6" name="Picture 5" descr="Text&#10;&#10;Description automatically generated">
            <a:extLst>
              <a:ext uri="{FF2B5EF4-FFF2-40B4-BE49-F238E27FC236}">
                <a16:creationId xmlns:a16="http://schemas.microsoft.com/office/drawing/2014/main" id="{3F6D9B45-531C-4AD2-8406-78A6EBD26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pic>
        <p:nvPicPr>
          <p:cNvPr id="8" name="Picture 7" descr="disciplinary hats activity. record how each discipline has preferred questions">
            <a:extLst>
              <a:ext uri="{FF2B5EF4-FFF2-40B4-BE49-F238E27FC236}">
                <a16:creationId xmlns:a16="http://schemas.microsoft.com/office/drawing/2014/main" id="{6BF20708-4183-43C9-9817-C01D3C6A1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450" y="1806575"/>
            <a:ext cx="14488572" cy="7696199"/>
          </a:xfrm>
          <a:prstGeom prst="rect">
            <a:avLst/>
          </a:prstGeom>
        </p:spPr>
      </p:pic>
      <p:sp>
        <p:nvSpPr>
          <p:cNvPr id="2" name="Title 1"/>
          <p:cNvSpPr>
            <a:spLocks noGrp="1"/>
          </p:cNvSpPr>
          <p:nvPr>
            <p:ph type="title"/>
          </p:nvPr>
        </p:nvSpPr>
        <p:spPr>
          <a:xfrm>
            <a:off x="6089650" y="499555"/>
            <a:ext cx="13716000" cy="1076960"/>
          </a:xfrm>
        </p:spPr>
        <p:txBody>
          <a:bodyPr/>
          <a:lstStyle/>
          <a:p>
            <a:r>
              <a:rPr lang="en-GB" sz="4000" dirty="0"/>
              <a:t>Understanding Disciplines</a:t>
            </a:r>
          </a:p>
        </p:txBody>
      </p:sp>
    </p:spTree>
    <p:extLst>
      <p:ext uri="{BB962C8B-B14F-4D97-AF65-F5344CB8AC3E}">
        <p14:creationId xmlns:p14="http://schemas.microsoft.com/office/powerpoint/2010/main" val="1900839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4ADEEE0-4A3F-4E1B-81D6-FC7B74586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233" y="10108142"/>
            <a:ext cx="2082964" cy="1044767"/>
          </a:xfrm>
          <a:prstGeom prst="rect">
            <a:avLst/>
          </a:prstGeom>
        </p:spPr>
      </p:pic>
      <p:pic>
        <p:nvPicPr>
          <p:cNvPr id="1026" name="Picture 2" descr="the epistemic insight bubbe tool">
            <a:extLst>
              <a:ext uri="{FF2B5EF4-FFF2-40B4-BE49-F238E27FC236}">
                <a16:creationId xmlns:a16="http://schemas.microsoft.com/office/drawing/2014/main" id="{9916A470-B45A-42A4-9CC6-20B997288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041" y="1270868"/>
            <a:ext cx="11988209" cy="81805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1FB91D-1A90-45DF-BBB1-A379AC9A29BA}"/>
              </a:ext>
            </a:extLst>
          </p:cNvPr>
          <p:cNvSpPr>
            <a:spLocks noGrp="1"/>
          </p:cNvSpPr>
          <p:nvPr>
            <p:ph type="title"/>
          </p:nvPr>
        </p:nvSpPr>
        <p:spPr>
          <a:xfrm>
            <a:off x="415620" y="-304767"/>
            <a:ext cx="17339786" cy="2185798"/>
          </a:xfrm>
        </p:spPr>
        <p:txBody>
          <a:bodyPr/>
          <a:lstStyle/>
          <a:p>
            <a:r>
              <a:rPr lang="en-GB" dirty="0"/>
              <a:t>The bubble tool</a:t>
            </a:r>
          </a:p>
        </p:txBody>
      </p:sp>
    </p:spTree>
    <p:extLst>
      <p:ext uri="{BB962C8B-B14F-4D97-AF65-F5344CB8AC3E}">
        <p14:creationId xmlns:p14="http://schemas.microsoft.com/office/powerpoint/2010/main" val="32752759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I CCCU Fonts">
      <a:majorFont>
        <a:latin typeface="Humnst777 Blk BT"/>
        <a:ea typeface=""/>
        <a:cs typeface=""/>
      </a:majorFont>
      <a:minorFont>
        <a:latin typeface="Humnst777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62F80DC2C1214A831CE6D71D68C7D7" ma:contentTypeVersion="14" ma:contentTypeDescription="Create a new document." ma:contentTypeScope="" ma:versionID="e2ce67d061a3bddf455d337dd0147f60">
  <xsd:schema xmlns:xsd="http://www.w3.org/2001/XMLSchema" xmlns:xs="http://www.w3.org/2001/XMLSchema" xmlns:p="http://schemas.microsoft.com/office/2006/metadata/properties" xmlns:ns2="41630908-7b3e-4941-83e6-af37a40dc51b" xmlns:ns3="a9596f9c-41d5-4e0a-a632-1d6b799ad79c" targetNamespace="http://schemas.microsoft.com/office/2006/metadata/properties" ma:root="true" ma:fieldsID="e63762f49a536fbce35aa6bda474ae28" ns2:_="" ns3:_="">
    <xsd:import namespace="41630908-7b3e-4941-83e6-af37a40dc51b"/>
    <xsd:import namespace="a9596f9c-41d5-4e0a-a632-1d6b799ad7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630908-7b3e-4941-83e6-af37a40dc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ae5fb22-0559-4a01-99f6-a695058b864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596f9c-41d5-4e0a-a632-1d6b799ad7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fe45fd1-65eb-4579-9854-4a8463082a99}" ma:internalName="TaxCatchAll" ma:showField="CatchAllData" ma:web="a9596f9c-41d5-4e0a-a632-1d6b799ad7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630908-7b3e-4941-83e6-af37a40dc51b">
      <Terms xmlns="http://schemas.microsoft.com/office/infopath/2007/PartnerControls"/>
    </lcf76f155ced4ddcb4097134ff3c332f>
    <TaxCatchAll xmlns="a9596f9c-41d5-4e0a-a632-1d6b799ad79c" xsi:nil="true"/>
  </documentManagement>
</p:properties>
</file>

<file path=customXml/itemProps1.xml><?xml version="1.0" encoding="utf-8"?>
<ds:datastoreItem xmlns:ds="http://schemas.openxmlformats.org/officeDocument/2006/customXml" ds:itemID="{E5B28034-6E54-4CD3-B2A4-C338B1DEF1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630908-7b3e-4941-83e6-af37a40dc51b"/>
    <ds:schemaRef ds:uri="a9596f9c-41d5-4e0a-a632-1d6b799ad7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3D56CB-FF2B-4AB8-8D1B-EA29265DDB01}">
  <ds:schemaRefs>
    <ds:schemaRef ds:uri="http://schemas.microsoft.com/sharepoint/v3/contenttype/forms"/>
  </ds:schemaRefs>
</ds:datastoreItem>
</file>

<file path=customXml/itemProps3.xml><?xml version="1.0" encoding="utf-8"?>
<ds:datastoreItem xmlns:ds="http://schemas.openxmlformats.org/officeDocument/2006/customXml" ds:itemID="{FB79353A-4533-4C29-A6E2-E380FFD03D46}">
  <ds:schemaRefs>
    <ds:schemaRef ds:uri="http://purl.org/dc/elements/1.1/"/>
    <ds:schemaRef ds:uri="http://purl.org/dc/terms/"/>
    <ds:schemaRef ds:uri="http://www.w3.org/XML/1998/namespace"/>
    <ds:schemaRef ds:uri="41630908-7b3e-4941-83e6-af37a40dc51b"/>
    <ds:schemaRef ds:uri="http://schemas.openxmlformats.org/package/2006/metadata/core-properties"/>
    <ds:schemaRef ds:uri="http://schemas.microsoft.com/office/2006/documentManagement/types"/>
    <ds:schemaRef ds:uri="http://schemas.microsoft.com/office/infopath/2007/PartnerControls"/>
    <ds:schemaRef ds:uri="a9596f9c-41d5-4e0a-a632-1d6b799ad79c"/>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18284</TotalTime>
  <Words>1994</Words>
  <Application>Microsoft Office PowerPoint</Application>
  <PresentationFormat>Custom</PresentationFormat>
  <Paragraphs>212</Paragraphs>
  <Slides>20</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Humnst777 BT</vt:lpstr>
      <vt:lpstr>Humnst777 Lt BT</vt:lpstr>
      <vt:lpstr>Tahoma</vt:lpstr>
      <vt:lpstr>Arial</vt:lpstr>
      <vt:lpstr>Calibri</vt:lpstr>
      <vt:lpstr>Humnst777 Blk BT</vt:lpstr>
      <vt:lpstr>1_Office Theme</vt:lpstr>
      <vt:lpstr>Epistemic Insight:  Examples of exploring questions </vt:lpstr>
      <vt:lpstr>Linked CCF statements</vt:lpstr>
      <vt:lpstr>Developing Knowledge about Knowledge </vt:lpstr>
      <vt:lpstr>What is the distinction between cross-curricular teaching and the epistemic insight approach?</vt:lpstr>
      <vt:lpstr>Planning investigating Big Questions through Epistemic Insight </vt:lpstr>
      <vt:lpstr>PowerPoint Presentation</vt:lpstr>
      <vt:lpstr>Becoming more scholarly</vt:lpstr>
      <vt:lpstr>Understanding Disciplines</vt:lpstr>
      <vt:lpstr>The bubble tool</vt:lpstr>
      <vt:lpstr>                                                                                                                           Appreciating the distinctiveness                                                                                                                              of an individual discipline </vt:lpstr>
      <vt:lpstr>Using Epistemic  Insight Tools </vt:lpstr>
      <vt:lpstr>Using Epistemic Insight Tools </vt:lpstr>
      <vt:lpstr>Discipline Wheel</vt:lpstr>
      <vt:lpstr>Learning reviews, mini- and end-of-lesson plenaries</vt:lpstr>
      <vt:lpstr>Activities</vt:lpstr>
      <vt:lpstr>                                                                                   Additional prompts</vt:lpstr>
      <vt:lpstr>                                                                                                                               A possible route to teach PSHE? </vt:lpstr>
      <vt:lpstr>Epistemic Insight</vt:lpstr>
      <vt:lpstr>The importance of REE</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Finley Lawson</dc:creator>
  <cp:lastModifiedBy>Robert Campbell</cp:lastModifiedBy>
  <cp:revision>232</cp:revision>
  <cp:lastPrinted>2020-09-28T14:49:29Z</cp:lastPrinted>
  <dcterms:created xsi:type="dcterms:W3CDTF">2019-07-02T10:19:36Z</dcterms:created>
  <dcterms:modified xsi:type="dcterms:W3CDTF">2022-07-12T20:43:39Z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2019-07-02T00:00:00Z</vt:filetime>
  </property>
  <property fmtid="{D5CDD505-2E9C-101B-9397-08002B2CF9AE}" pid="3" name="Creator">
    <vt:lpwstr>Adobe InDesign 14.0 (Windows)</vt:lpwstr>
  </property>
  <property fmtid="{D5CDD505-2E9C-101B-9397-08002B2CF9AE}" pid="4" name="LastSaved">
    <vt:filetime>2019-07-02T00:00:00Z</vt:filetime>
  </property>
  <property fmtid="{D5CDD505-2E9C-101B-9397-08002B2CF9AE}" pid="5" name="ContentTypeId">
    <vt:lpwstr>0x0101005D62F80DC2C1214A831CE6D71D68C7D7</vt:lpwstr>
  </property>
</Properties>
</file>