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306" r:id="rId5"/>
    <p:sldId id="304" r:id="rId6"/>
    <p:sldId id="265" r:id="rId7"/>
    <p:sldId id="305" r:id="rId8"/>
    <p:sldId id="277" r:id="rId9"/>
    <p:sldId id="347" r:id="rId10"/>
    <p:sldId id="335" r:id="rId11"/>
    <p:sldId id="348" r:id="rId12"/>
    <p:sldId id="287" r:id="rId13"/>
    <p:sldId id="3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4291" autoAdjust="0"/>
  </p:normalViewPr>
  <p:slideViewPr>
    <p:cSldViewPr snapToGrid="0">
      <p:cViewPr>
        <p:scale>
          <a:sx n="60" d="100"/>
          <a:sy n="60" d="100"/>
        </p:scale>
        <p:origin x="42"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5D522-38BA-4CEA-B655-7B1F72211436}"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A1B497-F6EE-4491-88C6-738ED058A9F7}" type="slidenum">
              <a:rPr lang="en-GB" smtClean="0"/>
              <a:t>‹#›</a:t>
            </a:fld>
            <a:endParaRPr lang="en-GB"/>
          </a:p>
        </p:txBody>
      </p:sp>
    </p:spTree>
    <p:extLst>
      <p:ext uri="{BB962C8B-B14F-4D97-AF65-F5344CB8AC3E}">
        <p14:creationId xmlns:p14="http://schemas.microsoft.com/office/powerpoint/2010/main" val="42779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DIctYqZ2B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Live broadcasts – reoccurring questions on socials then communicated to the broadcasting team. </a:t>
            </a:r>
          </a:p>
          <a:p>
            <a:pPr marL="171450" indent="-171450">
              <a:buFontTx/>
              <a:buChar char="-"/>
            </a:pPr>
            <a:r>
              <a:rPr lang="en-GB" dirty="0"/>
              <a:t>Content packs from us building up to Results Day. </a:t>
            </a:r>
          </a:p>
        </p:txBody>
      </p:sp>
      <p:sp>
        <p:nvSpPr>
          <p:cNvPr id="4" name="Slide Number Placeholder 3"/>
          <p:cNvSpPr>
            <a:spLocks noGrp="1"/>
          </p:cNvSpPr>
          <p:nvPr>
            <p:ph type="sldNum" sz="quarter" idx="5"/>
          </p:nvPr>
        </p:nvSpPr>
        <p:spPr/>
        <p:txBody>
          <a:bodyPr/>
          <a:lstStyle/>
          <a:p>
            <a:fld id="{CCCBC24C-6335-1940-8602-166E9A542861}" type="slidenum">
              <a:rPr lang="en-US" smtClean="0"/>
              <a:t>3</a:t>
            </a:fld>
            <a:endParaRPr lang="en-US"/>
          </a:p>
        </p:txBody>
      </p:sp>
    </p:spTree>
    <p:extLst>
      <p:ext uri="{BB962C8B-B14F-4D97-AF65-F5344CB8AC3E}">
        <p14:creationId xmlns:p14="http://schemas.microsoft.com/office/powerpoint/2010/main" val="72582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211BB-1A7F-4231-BB50-6956E910445F}" type="slidenum">
              <a:rPr lang="en-GB" smtClean="0"/>
              <a:t>5</a:t>
            </a:fld>
            <a:endParaRPr lang="en-GB"/>
          </a:p>
        </p:txBody>
      </p:sp>
    </p:spTree>
    <p:extLst>
      <p:ext uri="{BB962C8B-B14F-4D97-AF65-F5344CB8AC3E}">
        <p14:creationId xmlns:p14="http://schemas.microsoft.com/office/powerpoint/2010/main" val="385947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 idea here is that there can be a multitude of disciplines that can inform big questions that look at real world problems. Our research is interested in how we support trainee teachers </a:t>
            </a:r>
            <a:r>
              <a:rPr lang="en-US" dirty="0" err="1">
                <a:cs typeface="Calibri"/>
              </a:rPr>
              <a:t>appraciate</a:t>
            </a:r>
            <a:r>
              <a:rPr lang="en-US" dirty="0">
                <a:cs typeface="Calibri"/>
              </a:rPr>
              <a:t>  the types of questions that are purely scientific and how the distinct lens through which you view a question informs the answer that is given. </a:t>
            </a:r>
          </a:p>
          <a:p>
            <a:endParaRPr lang="en-US" dirty="0">
              <a:cs typeface="Calibri"/>
            </a:endParaRPr>
          </a:p>
          <a:p>
            <a:r>
              <a:rPr lang="en-US" dirty="0">
                <a:cs typeface="Calibri"/>
              </a:rPr>
              <a:t>Take the example of why did the titanic sink useful clip hear if you have time. </a:t>
            </a:r>
            <a:r>
              <a:rPr lang="en-US" dirty="0"/>
              <a:t>Epistemic insight watch from 1 minute stop at around 3 minutes  </a:t>
            </a:r>
            <a:r>
              <a:rPr lang="en-US" dirty="0">
                <a:hlinkClick r:id="rId3"/>
              </a:rPr>
              <a:t>Epistemic insight: engaging with life's Big Questions | Berry Billingsley | TEDxFolkestone - YouTube</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67203359-BA13-E345-809C-AB04239343B7}" type="slidenum">
              <a:rPr lang="en-US" smtClean="0"/>
              <a:t>7</a:t>
            </a:fld>
            <a:endParaRPr lang="en-US"/>
          </a:p>
        </p:txBody>
      </p:sp>
    </p:spTree>
    <p:extLst>
      <p:ext uri="{BB962C8B-B14F-4D97-AF65-F5344CB8AC3E}">
        <p14:creationId xmlns:p14="http://schemas.microsoft.com/office/powerpoint/2010/main" val="118322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3211BB-1A7F-4231-BB50-6956E910445F}" type="slidenum">
              <a:rPr lang="en-GB" smtClean="0"/>
              <a:t>9</a:t>
            </a:fld>
            <a:endParaRPr lang="en-GB"/>
          </a:p>
        </p:txBody>
      </p:sp>
    </p:spTree>
    <p:extLst>
      <p:ext uri="{BB962C8B-B14F-4D97-AF65-F5344CB8AC3E}">
        <p14:creationId xmlns:p14="http://schemas.microsoft.com/office/powerpoint/2010/main" val="127573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03359-BA13-E345-809C-AB04239343B7}" type="slidenum">
              <a:rPr lang="en-US" smtClean="0"/>
              <a:t>10</a:t>
            </a:fld>
            <a:endParaRPr lang="en-US"/>
          </a:p>
        </p:txBody>
      </p:sp>
    </p:spTree>
    <p:extLst>
      <p:ext uri="{BB962C8B-B14F-4D97-AF65-F5344CB8AC3E}">
        <p14:creationId xmlns:p14="http://schemas.microsoft.com/office/powerpoint/2010/main" val="361990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5F8B-BF61-4E2B-A3A2-B38960624C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DF31FA-6BA5-4B34-947B-B5FB52D27D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71D394-643A-48D1-AFC0-992F445F15A1}"/>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5" name="Footer Placeholder 4">
            <a:extLst>
              <a:ext uri="{FF2B5EF4-FFF2-40B4-BE49-F238E27FC236}">
                <a16:creationId xmlns:a16="http://schemas.microsoft.com/office/drawing/2014/main" id="{4ADFC99C-3685-4E6B-8340-C1DD49932D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4E5154-0D5E-4009-A44F-DF1ECE9D1344}"/>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174417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9C5F-E658-47A2-9CFC-3224093313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45E41E-42FC-4088-AC76-0F32782B52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EB7DE0-EE5C-4BE0-9B29-B004E0910CC9}"/>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5" name="Footer Placeholder 4">
            <a:extLst>
              <a:ext uri="{FF2B5EF4-FFF2-40B4-BE49-F238E27FC236}">
                <a16:creationId xmlns:a16="http://schemas.microsoft.com/office/drawing/2014/main" id="{D97BF08A-BAFA-460D-B213-9B1B97F6B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795BF-B7FC-48C4-ACDE-AF86962C6E7D}"/>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420932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EE0FD-774E-4AFC-A604-D535409905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3B2594-F0B3-4328-BE59-8FC03313EB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031E8E-097A-4193-97E6-EAA3500133DE}"/>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5" name="Footer Placeholder 4">
            <a:extLst>
              <a:ext uri="{FF2B5EF4-FFF2-40B4-BE49-F238E27FC236}">
                <a16:creationId xmlns:a16="http://schemas.microsoft.com/office/drawing/2014/main" id="{E0555AC6-8F86-4ED0-BB55-EEB3C53BCB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20DF52-B6C0-4591-89A7-18AFDBB4D28F}"/>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2565288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5" y="265177"/>
            <a:ext cx="11683048"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a:latin typeface="Segoe UI" panose="020B0502040204020203" pitchFamily="34" charset="0"/>
            </a:endParaRPr>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9" y="448056"/>
            <a:ext cx="6877119" cy="640080"/>
          </a:xfrm>
        </p:spPr>
        <p:txBody>
          <a:bodyPr anchor="b" anchorCtr="0">
            <a:normAutofit/>
          </a:bodyPr>
          <a:lstStyle>
            <a:lvl1pPr>
              <a:defRPr sz="2100">
                <a:solidFill>
                  <a:schemeClr val="bg2">
                    <a:lumMod val="25000"/>
                  </a:schemeClr>
                </a:solidFill>
              </a:defRPr>
            </a:lvl1pPr>
          </a:lstStyle>
          <a:p>
            <a:r>
              <a:rPr lang="en-GB"/>
              <a:t>Click to edit Master title style</a:t>
            </a:r>
            <a:endParaRPr lang="en-US"/>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900" smtClean="0">
                <a:solidFill>
                  <a:schemeClr val="tx1">
                    <a:lumMod val="75000"/>
                    <a:lumOff val="25000"/>
                  </a:schemeClr>
                </a:solidFill>
              </a:defRPr>
            </a:lvl1pPr>
            <a:lvl2pPr>
              <a:defRPr lang="en-US" sz="900" smtClean="0">
                <a:solidFill>
                  <a:schemeClr val="tx1">
                    <a:lumMod val="75000"/>
                    <a:lumOff val="25000"/>
                  </a:schemeClr>
                </a:solidFill>
              </a:defRPr>
            </a:lvl2pPr>
            <a:lvl3pPr>
              <a:defRPr lang="en-US" sz="900" smtClean="0">
                <a:solidFill>
                  <a:schemeClr val="tx1">
                    <a:lumMod val="75000"/>
                    <a:lumOff val="25000"/>
                  </a:schemeClr>
                </a:solidFill>
              </a:defRPr>
            </a:lvl3pPr>
            <a:lvl4pPr>
              <a:defRPr lang="en-US" sz="900" smtClean="0">
                <a:solidFill>
                  <a:schemeClr val="tx1">
                    <a:lumMod val="75000"/>
                    <a:lumOff val="25000"/>
                  </a:schemeClr>
                </a:solidFill>
              </a:defRPr>
            </a:lvl4pPr>
            <a:lvl5pPr>
              <a:defRPr lang="en-US" sz="900">
                <a:solidFill>
                  <a:schemeClr val="tx1">
                    <a:lumMod val="75000"/>
                    <a:lumOff val="25000"/>
                  </a:schemeClr>
                </a:solidFill>
              </a:defRPr>
            </a:lvl5pPr>
          </a:lstStyle>
          <a:p>
            <a:pPr marL="0" lvl="0" indent="0">
              <a:lnSpc>
                <a:spcPct val="150000"/>
              </a:lnSpc>
              <a:spcBef>
                <a:spcPts val="750"/>
              </a:spcBef>
              <a:spcAft>
                <a:spcPts val="900"/>
              </a:spcAft>
              <a:buNone/>
            </a:pPr>
            <a:r>
              <a:rPr lang="en-GB"/>
              <a:t>Click to edit Master text styles</a:t>
            </a:r>
          </a:p>
          <a:p>
            <a:pPr marL="0" lvl="1" indent="0">
              <a:lnSpc>
                <a:spcPct val="150000"/>
              </a:lnSpc>
              <a:spcBef>
                <a:spcPts val="750"/>
              </a:spcBef>
              <a:spcAft>
                <a:spcPts val="900"/>
              </a:spcAft>
              <a:buNone/>
            </a:pPr>
            <a:r>
              <a:rPr lang="en-GB"/>
              <a:t>Second level</a:t>
            </a:r>
          </a:p>
          <a:p>
            <a:pPr marL="0" lvl="2" indent="0">
              <a:lnSpc>
                <a:spcPct val="150000"/>
              </a:lnSpc>
              <a:spcBef>
                <a:spcPts val="750"/>
              </a:spcBef>
              <a:spcAft>
                <a:spcPts val="900"/>
              </a:spcAft>
              <a:buNone/>
            </a:pPr>
            <a:r>
              <a:rPr lang="en-GB"/>
              <a:t>Third level</a:t>
            </a:r>
          </a:p>
          <a:p>
            <a:pPr marL="0" lvl="3" indent="0">
              <a:lnSpc>
                <a:spcPct val="150000"/>
              </a:lnSpc>
              <a:spcBef>
                <a:spcPts val="750"/>
              </a:spcBef>
              <a:spcAft>
                <a:spcPts val="900"/>
              </a:spcAft>
              <a:buNone/>
            </a:pPr>
            <a:r>
              <a:rPr lang="en-GB"/>
              <a:t>Fourth level</a:t>
            </a:r>
          </a:p>
          <a:p>
            <a:pPr marL="0" lvl="4" indent="0">
              <a:lnSpc>
                <a:spcPct val="150000"/>
              </a:lnSpc>
              <a:spcBef>
                <a:spcPts val="750"/>
              </a:spcBef>
              <a:spcAft>
                <a:spcPts val="900"/>
              </a:spcAft>
              <a:buNone/>
            </a:pPr>
            <a:r>
              <a:rPr lang="en-GB"/>
              <a:t>Fifth level</a:t>
            </a:r>
            <a:endParaRPr lang="en-US"/>
          </a:p>
        </p:txBody>
      </p:sp>
      <p:sp>
        <p:nvSpPr>
          <p:cNvPr id="6" name="Date Placeholder 3"/>
          <p:cNvSpPr>
            <a:spLocks noGrp="1"/>
          </p:cNvSpPr>
          <p:nvPr>
            <p:ph type="dt" sz="half" idx="2"/>
          </p:nvPr>
        </p:nvSpPr>
        <p:spPr>
          <a:xfrm>
            <a:off x="539496" y="6203955"/>
            <a:ext cx="3276600" cy="365125"/>
          </a:xfrm>
          <a:prstGeom prst="rect">
            <a:avLst/>
          </a:prstGeom>
        </p:spPr>
        <p:txBody>
          <a:bodyPr vert="horz" lIns="91440" tIns="45720" rIns="91440" bIns="45720" rtlCol="0" anchor="ctr"/>
          <a:lstStyle>
            <a:lvl1pPr algn="l">
              <a:defRPr sz="900" baseline="0">
                <a:solidFill>
                  <a:schemeClr val="tx1">
                    <a:lumMod val="65000"/>
                    <a:lumOff val="35000"/>
                  </a:schemeClr>
                </a:solidFill>
              </a:defRPr>
            </a:lvl1pPr>
          </a:lstStyle>
          <a:p>
            <a:fld id="{8BEEBAAA-29B5-4AF5-BC5F-7E580C29002D}" type="datetimeFigureOut">
              <a:rPr lang="en-US" smtClean="0"/>
              <a:pPr/>
              <a:t>7/12/2022</a:t>
            </a:fld>
            <a:endParaRPr lang="en-US"/>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9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9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362831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4BB9-677D-4089-9ECC-9F1D7A63DF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3180B4-F01E-437D-AFF0-433B4DE308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E8973F-4B52-4B14-859F-623B8BF0E081}"/>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5" name="Footer Placeholder 4">
            <a:extLst>
              <a:ext uri="{FF2B5EF4-FFF2-40B4-BE49-F238E27FC236}">
                <a16:creationId xmlns:a16="http://schemas.microsoft.com/office/drawing/2014/main" id="{C96A954E-2669-42B8-8BD6-AF5437C394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94EF31-9D91-4596-8B3F-10B1BD8C55A4}"/>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247426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9FB2-0756-42A2-A3A3-40F1143B3E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10544F-FC50-49F0-84F7-DCC4842BF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51125C-C96B-4696-829C-A2E03D8C4E06}"/>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5" name="Footer Placeholder 4">
            <a:extLst>
              <a:ext uri="{FF2B5EF4-FFF2-40B4-BE49-F238E27FC236}">
                <a16:creationId xmlns:a16="http://schemas.microsoft.com/office/drawing/2014/main" id="{F4804204-E768-4CD9-BC69-DBE4E8AD3A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1A5D29-C516-4A6B-9BD5-BB66CFA9F7A5}"/>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64847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3EEA-5AAF-44D7-AD08-4979A52E61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24AD8D-1606-4874-9CF6-FBF04CC37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E2A10D-FC30-4B0A-A17F-0D79848FF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4EE10A-4FE4-4A9E-B919-33ADDA1DF68D}"/>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6" name="Footer Placeholder 5">
            <a:extLst>
              <a:ext uri="{FF2B5EF4-FFF2-40B4-BE49-F238E27FC236}">
                <a16:creationId xmlns:a16="http://schemas.microsoft.com/office/drawing/2014/main" id="{BADACB50-4890-4C82-9BB1-0EB8AB32B7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15917F-07CE-444E-A08F-1B54BF7E5615}"/>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2733655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6D14-3C3B-4D5F-B79D-E4CE9BF1C3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36FCBD-4E54-4EA5-B111-6B4ECDC98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BC539E-03B0-4E58-BF8B-9F411A8BE3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7B069F-C1C1-48B3-A611-0692B87B8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E73E2-2AE2-4574-8497-C98CBA2BC6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5DB8B2-E935-4A8E-B909-C84426335DAB}"/>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8" name="Footer Placeholder 7">
            <a:extLst>
              <a:ext uri="{FF2B5EF4-FFF2-40B4-BE49-F238E27FC236}">
                <a16:creationId xmlns:a16="http://schemas.microsoft.com/office/drawing/2014/main" id="{5D1C42D1-14CE-4310-8654-D466E8EB37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1C0F4B-82A5-4D25-AFB6-6489C84D865A}"/>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270635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7B36-4E49-4AE9-B579-70D2F99BF3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78167F-886B-4EC9-B2B5-309A7DFEF23A}"/>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4" name="Footer Placeholder 3">
            <a:extLst>
              <a:ext uri="{FF2B5EF4-FFF2-40B4-BE49-F238E27FC236}">
                <a16:creationId xmlns:a16="http://schemas.microsoft.com/office/drawing/2014/main" id="{9F3C2564-9447-4C96-9764-E6A0E7B10E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96BC18-0616-4C63-9109-4F5A9325D1A7}"/>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232078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FCBBD9-81BB-462A-8238-06A979090FD6}"/>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3" name="Footer Placeholder 2">
            <a:extLst>
              <a:ext uri="{FF2B5EF4-FFF2-40B4-BE49-F238E27FC236}">
                <a16:creationId xmlns:a16="http://schemas.microsoft.com/office/drawing/2014/main" id="{3B4C07F9-D8CB-48CD-A070-3FA5907190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C24B94-5965-4579-A6B5-06CAD4ECE4F4}"/>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310371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55A9-C355-429F-ABC2-012095E17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9F2E34-6D22-482F-85B6-62345E975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E0ACAB-A475-4B21-ACD4-32788CA20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75D02-BE39-4E31-BA0F-28E2333212B5}"/>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6" name="Footer Placeholder 5">
            <a:extLst>
              <a:ext uri="{FF2B5EF4-FFF2-40B4-BE49-F238E27FC236}">
                <a16:creationId xmlns:a16="http://schemas.microsoft.com/office/drawing/2014/main" id="{636B6808-33CC-41E5-96D7-93A1CA5175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2FB02B-5F7B-4AC9-98BA-97ABAF025E75}"/>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177322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89C3-0AF1-487A-BDAE-C2B2C46FD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1097C-78DD-4B01-9867-6C0DC8CC2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408FCB-49D7-40AE-AA09-C1D4FE636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7B0ED-86E1-414D-8C5A-87E416061369}"/>
              </a:ext>
            </a:extLst>
          </p:cNvPr>
          <p:cNvSpPr>
            <a:spLocks noGrp="1"/>
          </p:cNvSpPr>
          <p:nvPr>
            <p:ph type="dt" sz="half" idx="10"/>
          </p:nvPr>
        </p:nvSpPr>
        <p:spPr/>
        <p:txBody>
          <a:bodyPr/>
          <a:lstStyle/>
          <a:p>
            <a:fld id="{58733641-68DB-44F4-8FAF-9087D02B7424}" type="datetimeFigureOut">
              <a:rPr lang="en-GB" smtClean="0"/>
              <a:t>12/07/2022</a:t>
            </a:fld>
            <a:endParaRPr lang="en-GB"/>
          </a:p>
        </p:txBody>
      </p:sp>
      <p:sp>
        <p:nvSpPr>
          <p:cNvPr id="6" name="Footer Placeholder 5">
            <a:extLst>
              <a:ext uri="{FF2B5EF4-FFF2-40B4-BE49-F238E27FC236}">
                <a16:creationId xmlns:a16="http://schemas.microsoft.com/office/drawing/2014/main" id="{60815917-B566-47AB-9555-1B32490FB4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87047B-CD23-4C9C-85EE-FE06AAA71A2A}"/>
              </a:ext>
            </a:extLst>
          </p:cNvPr>
          <p:cNvSpPr>
            <a:spLocks noGrp="1"/>
          </p:cNvSpPr>
          <p:nvPr>
            <p:ph type="sldNum" sz="quarter" idx="12"/>
          </p:nvPr>
        </p:nvSpPr>
        <p:spPr/>
        <p:txBody>
          <a:bodyPr/>
          <a:lstStyle/>
          <a:p>
            <a:fld id="{9F70F12B-98CF-4FAB-8CE9-A198289E1CA1}" type="slidenum">
              <a:rPr lang="en-GB" smtClean="0"/>
              <a:t>‹#›</a:t>
            </a:fld>
            <a:endParaRPr lang="en-GB"/>
          </a:p>
        </p:txBody>
      </p:sp>
    </p:spTree>
    <p:extLst>
      <p:ext uri="{BB962C8B-B14F-4D97-AF65-F5344CB8AC3E}">
        <p14:creationId xmlns:p14="http://schemas.microsoft.com/office/powerpoint/2010/main" val="222102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7AF2F-E01F-410E-9F71-88CD53066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83F36F-D2E9-4919-B91B-65EEA7716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FFAC97-B402-45D4-A20E-2A1FFE3DDE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33641-68DB-44F4-8FAF-9087D02B7424}" type="datetimeFigureOut">
              <a:rPr lang="en-GB" smtClean="0"/>
              <a:t>12/07/2022</a:t>
            </a:fld>
            <a:endParaRPr lang="en-GB"/>
          </a:p>
        </p:txBody>
      </p:sp>
      <p:sp>
        <p:nvSpPr>
          <p:cNvPr id="5" name="Footer Placeholder 4">
            <a:extLst>
              <a:ext uri="{FF2B5EF4-FFF2-40B4-BE49-F238E27FC236}">
                <a16:creationId xmlns:a16="http://schemas.microsoft.com/office/drawing/2014/main" id="{7F7D8BA0-B07E-41AE-B44E-5EA59AF01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1A0B6A-EAEC-4AE4-862B-C8F237443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0F12B-98CF-4FAB-8CE9-A198289E1CA1}" type="slidenum">
              <a:rPr lang="en-GB" smtClean="0"/>
              <a:t>‹#›</a:t>
            </a:fld>
            <a:endParaRPr lang="en-GB"/>
          </a:p>
        </p:txBody>
      </p:sp>
    </p:spTree>
    <p:extLst>
      <p:ext uri="{BB962C8B-B14F-4D97-AF65-F5344CB8AC3E}">
        <p14:creationId xmlns:p14="http://schemas.microsoft.com/office/powerpoint/2010/main" val="3610155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epistemicinsight.com/wp-content/uploads/2017/06/epistemic-insight-for-KS3-July19.pdf"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a visual prompt of books with symbols coming from one of the books. A possible prompt of where we can get knowledge, but is this the only place?">
            <a:extLst>
              <a:ext uri="{FF2B5EF4-FFF2-40B4-BE49-F238E27FC236}">
                <a16:creationId xmlns:a16="http://schemas.microsoft.com/office/drawing/2014/main" id="{B336FE13-909B-4764-A277-7C260D2E95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3" name="Subtitle 2">
            <a:extLst>
              <a:ext uri="{FF2B5EF4-FFF2-40B4-BE49-F238E27FC236}">
                <a16:creationId xmlns:a16="http://schemas.microsoft.com/office/drawing/2014/main" id="{92ED0EAC-6F06-4E68-8270-3774935375BB}"/>
              </a:ext>
            </a:extLst>
          </p:cNvPr>
          <p:cNvSpPr>
            <a:spLocks noGrp="1"/>
          </p:cNvSpPr>
          <p:nvPr>
            <p:ph type="subTitle" idx="1"/>
          </p:nvPr>
        </p:nvSpPr>
        <p:spPr>
          <a:xfrm>
            <a:off x="318683" y="321733"/>
            <a:ext cx="10675136" cy="1831405"/>
          </a:xfrm>
        </p:spPr>
        <p:txBody>
          <a:bodyPr anchor="t">
            <a:normAutofit fontScale="92500" lnSpcReduction="10000"/>
          </a:bodyPr>
          <a:lstStyle/>
          <a:p>
            <a:pPr algn="l"/>
            <a:r>
              <a:rPr lang="en-GB" sz="3200" dirty="0">
                <a:solidFill>
                  <a:srgbClr val="FFFFFF"/>
                </a:solidFill>
              </a:rPr>
              <a:t>Starter question: </a:t>
            </a:r>
          </a:p>
          <a:p>
            <a:pPr algn="l"/>
            <a:endParaRPr lang="en-GB" sz="3200" dirty="0">
              <a:solidFill>
                <a:srgbClr val="FFFFFF"/>
              </a:solidFill>
            </a:endParaRPr>
          </a:p>
          <a:p>
            <a:pPr algn="l"/>
            <a:r>
              <a:rPr lang="en-GB" sz="3200" dirty="0">
                <a:solidFill>
                  <a:srgbClr val="FFFFFF"/>
                </a:solidFill>
              </a:rPr>
              <a:t>How do people gain knowledge?- where do we get our knowledge from? How does this change as we age? </a:t>
            </a:r>
          </a:p>
        </p:txBody>
      </p:sp>
      <p:sp>
        <p:nvSpPr>
          <p:cNvPr id="2" name="Title 1">
            <a:extLst>
              <a:ext uri="{FF2B5EF4-FFF2-40B4-BE49-F238E27FC236}">
                <a16:creationId xmlns:a16="http://schemas.microsoft.com/office/drawing/2014/main" id="{3728A5C2-FCB9-4B1C-AF1E-15EF9986D4E3}"/>
              </a:ext>
            </a:extLst>
          </p:cNvPr>
          <p:cNvSpPr>
            <a:spLocks noGrp="1"/>
          </p:cNvSpPr>
          <p:nvPr>
            <p:ph type="ctrTitle"/>
          </p:nvPr>
        </p:nvSpPr>
        <p:spPr>
          <a:xfrm>
            <a:off x="321733" y="2306963"/>
            <a:ext cx="10672316" cy="3670255"/>
          </a:xfrm>
        </p:spPr>
        <p:txBody>
          <a:bodyPr anchor="b">
            <a:normAutofit/>
          </a:bodyPr>
          <a:lstStyle/>
          <a:p>
            <a:pPr algn="l"/>
            <a:r>
              <a:rPr lang="en-GB" sz="5200" dirty="0">
                <a:solidFill>
                  <a:srgbClr val="FFFFFF"/>
                </a:solidFill>
              </a:rPr>
              <a:t>Epistemic </a:t>
            </a:r>
            <a:r>
              <a:rPr lang="en-GB" sz="5200">
                <a:solidFill>
                  <a:srgbClr val="FFFFFF"/>
                </a:solidFill>
              </a:rPr>
              <a:t>insight introduction </a:t>
            </a:r>
            <a:endParaRPr lang="en-GB" sz="5200" dirty="0">
              <a:solidFill>
                <a:srgbClr val="FFFFFF"/>
              </a:solidFill>
            </a:endParaRPr>
          </a:p>
        </p:txBody>
      </p:sp>
    </p:spTree>
    <p:extLst>
      <p:ext uri="{BB962C8B-B14F-4D97-AF65-F5344CB8AC3E}">
        <p14:creationId xmlns:p14="http://schemas.microsoft.com/office/powerpoint/2010/main" val="30175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8991FD-48EE-9340-9CB1-E91F1A172AE2}"/>
              </a:ext>
            </a:extLst>
          </p:cNvPr>
          <p:cNvSpPr txBox="1"/>
          <p:nvPr/>
        </p:nvSpPr>
        <p:spPr>
          <a:xfrm>
            <a:off x="370491" y="1626450"/>
            <a:ext cx="6380265" cy="5632311"/>
          </a:xfrm>
          <a:prstGeom prst="rect">
            <a:avLst/>
          </a:prstGeom>
          <a:noFill/>
        </p:spPr>
        <p:txBody>
          <a:bodyPr wrap="square">
            <a:spAutoFit/>
          </a:bodyPr>
          <a:lstStyle/>
          <a:p>
            <a:r>
              <a:rPr lang="en-GB" sz="2400" dirty="0">
                <a:latin typeface="Segoe UI Emoji" panose="020B0502040204020203" pitchFamily="34" charset="0"/>
                <a:ea typeface="Segoe UI Emoji" panose="020B0502040204020203" pitchFamily="34" charset="0"/>
                <a:cs typeface="Arial" panose="020B0604020202020204" pitchFamily="34" charset="0"/>
              </a:rPr>
              <a:t>1. How do you know that plants photosynthesise?</a:t>
            </a:r>
          </a:p>
          <a:p>
            <a:r>
              <a:rPr lang="en-GB" sz="2400" dirty="0">
                <a:latin typeface="Segoe UI Emoji" panose="020B0502040204020203" pitchFamily="34" charset="0"/>
                <a:ea typeface="Segoe UI Emoji" panose="020B0502040204020203" pitchFamily="34" charset="0"/>
                <a:cs typeface="Arial" panose="020B0604020202020204" pitchFamily="34" charset="0"/>
              </a:rPr>
              <a:t>2. How do I know you have a toothache?</a:t>
            </a:r>
          </a:p>
          <a:p>
            <a:r>
              <a:rPr lang="en-GB" sz="2400" dirty="0">
                <a:latin typeface="Segoe UI Emoji" panose="020B0502040204020203" pitchFamily="34" charset="0"/>
                <a:ea typeface="Segoe UI Emoji" panose="020B0502040204020203" pitchFamily="34" charset="0"/>
                <a:cs typeface="Arial" panose="020B0604020202020204" pitchFamily="34" charset="0"/>
              </a:rPr>
              <a:t>3. How do you know that I am in love?</a:t>
            </a:r>
          </a:p>
          <a:p>
            <a:r>
              <a:rPr lang="en-GB" sz="2400" dirty="0">
                <a:latin typeface="Segoe UI Emoji" panose="020B0502040204020203" pitchFamily="34" charset="0"/>
                <a:ea typeface="Segoe UI Emoji" panose="020B0502040204020203" pitchFamily="34" charset="0"/>
                <a:cs typeface="Arial" panose="020B0604020202020204" pitchFamily="34" charset="0"/>
              </a:rPr>
              <a:t>4. How do you know the sun will rise tomorrow?</a:t>
            </a:r>
          </a:p>
          <a:p>
            <a:r>
              <a:rPr lang="en-GB" sz="2400" dirty="0">
                <a:latin typeface="Segoe UI Emoji" panose="020B0502040204020203" pitchFamily="34" charset="0"/>
                <a:ea typeface="Segoe UI Emoji" panose="020B0502040204020203" pitchFamily="34" charset="0"/>
                <a:cs typeface="Arial" panose="020B0604020202020204" pitchFamily="34" charset="0"/>
              </a:rPr>
              <a:t>5. 6. How is the SARS-CoV-2 virus transmitted?</a:t>
            </a:r>
          </a:p>
          <a:p>
            <a:r>
              <a:rPr lang="en-GB" sz="2400" dirty="0">
                <a:latin typeface="Segoe UI Emoji" panose="020B0502040204020203" pitchFamily="34" charset="0"/>
                <a:ea typeface="Segoe UI Emoji" panose="020B0502040204020203" pitchFamily="34" charset="0"/>
                <a:cs typeface="Arial" panose="020B0604020202020204" pitchFamily="34" charset="0"/>
              </a:rPr>
              <a:t>7.Should we ban cattle farming to reduce climate change?</a:t>
            </a:r>
          </a:p>
          <a:p>
            <a:r>
              <a:rPr lang="en-GB" sz="2400" dirty="0">
                <a:latin typeface="Segoe UI Emoji" panose="020B0502040204020203" pitchFamily="34" charset="0"/>
                <a:ea typeface="Segoe UI Emoji" panose="020B0502040204020203" pitchFamily="34" charset="0"/>
                <a:cs typeface="Arial" panose="020B0604020202020204" pitchFamily="34" charset="0"/>
              </a:rPr>
              <a:t>8. Should Freedom day have happened on 19</a:t>
            </a:r>
            <a:r>
              <a:rPr lang="en-GB" sz="2400" baseline="30000" dirty="0">
                <a:latin typeface="Segoe UI Emoji" panose="020B0502040204020203" pitchFamily="34" charset="0"/>
                <a:ea typeface="Segoe UI Emoji" panose="020B0502040204020203" pitchFamily="34" charset="0"/>
                <a:cs typeface="Arial" panose="020B0604020202020204" pitchFamily="34" charset="0"/>
              </a:rPr>
              <a:t>th</a:t>
            </a:r>
            <a:r>
              <a:rPr lang="en-GB" sz="2400" dirty="0">
                <a:latin typeface="Segoe UI Emoji" panose="020B0502040204020203" pitchFamily="34" charset="0"/>
                <a:ea typeface="Segoe UI Emoji" panose="020B0502040204020203" pitchFamily="34" charset="0"/>
                <a:cs typeface="Arial" panose="020B0604020202020204" pitchFamily="34" charset="0"/>
              </a:rPr>
              <a:t> July?</a:t>
            </a:r>
          </a:p>
          <a:p>
            <a:r>
              <a:rPr lang="en-GB" sz="2400" dirty="0">
                <a:latin typeface="Segoe UI Emoji" panose="020B0502040204020203" pitchFamily="34" charset="0"/>
                <a:ea typeface="Segoe UI Emoji" panose="020B0502040204020203" pitchFamily="34" charset="0"/>
                <a:cs typeface="Arial" panose="020B0604020202020204" pitchFamily="34" charset="0"/>
              </a:rPr>
              <a:t>9. How do we know global warming is causing climate change? </a:t>
            </a:r>
          </a:p>
          <a:p>
            <a:r>
              <a:rPr lang="en-GB" sz="2400" dirty="0">
                <a:latin typeface="Segoe UI Emoji" panose="020B0502040204020203" pitchFamily="34" charset="0"/>
                <a:ea typeface="Segoe UI Emoji" panose="020B0502040204020203" pitchFamily="34" charset="0"/>
                <a:cs typeface="Arial" panose="020B0604020202020204" pitchFamily="34" charset="0"/>
              </a:rPr>
              <a:t>1</a:t>
            </a:r>
          </a:p>
        </p:txBody>
      </p:sp>
      <p:sp>
        <p:nvSpPr>
          <p:cNvPr id="6" name="TextBox 5">
            <a:extLst>
              <a:ext uri="{FF2B5EF4-FFF2-40B4-BE49-F238E27FC236}">
                <a16:creationId xmlns:a16="http://schemas.microsoft.com/office/drawing/2014/main" id="{471DC788-B57A-794A-8919-FF0570826201}"/>
              </a:ext>
            </a:extLst>
          </p:cNvPr>
          <p:cNvSpPr txBox="1"/>
          <p:nvPr/>
        </p:nvSpPr>
        <p:spPr>
          <a:xfrm>
            <a:off x="7930787" y="2644170"/>
            <a:ext cx="3349496" cy="1569660"/>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
            </a:pPr>
            <a:r>
              <a:rPr lang="en-GB" sz="2400" dirty="0">
                <a:latin typeface="Segoe UI Emoji" panose="020B0502040204020203" pitchFamily="34" charset="0"/>
                <a:ea typeface="Segoe UI Emoji" panose="020B0502040204020203" pitchFamily="34" charset="0"/>
                <a:cs typeface="Arial" panose="020B0604020202020204" pitchFamily="34" charset="0"/>
              </a:rPr>
              <a:t>Science Alone?</a:t>
            </a:r>
          </a:p>
          <a:p>
            <a:pPr marL="285750" indent="-285750">
              <a:buFont typeface="Wingdings" panose="05000000000000000000" pitchFamily="2" charset="2"/>
              <a:buChar char="§"/>
            </a:pPr>
            <a:r>
              <a:rPr lang="en-GB" sz="2400" dirty="0">
                <a:latin typeface="Segoe UI Emoji" panose="020B0502040204020203" pitchFamily="34" charset="0"/>
                <a:ea typeface="Segoe UI Emoji" panose="020B0502040204020203" pitchFamily="34" charset="0"/>
                <a:cs typeface="Arial" panose="020B0604020202020204" pitchFamily="34" charset="0"/>
              </a:rPr>
              <a:t>Informed by science?</a:t>
            </a:r>
          </a:p>
          <a:p>
            <a:pPr marL="285750" indent="-285750">
              <a:buFont typeface="Wingdings" panose="05000000000000000000" pitchFamily="2" charset="2"/>
              <a:buChar char="§"/>
            </a:pPr>
            <a:r>
              <a:rPr lang="en-GB" sz="2400" dirty="0">
                <a:latin typeface="Segoe UI Emoji" panose="020B0502040204020203" pitchFamily="34" charset="0"/>
                <a:ea typeface="Segoe UI Emoji" panose="020B0502040204020203" pitchFamily="34" charset="0"/>
                <a:cs typeface="Arial" panose="020B0604020202020204" pitchFamily="34" charset="0"/>
              </a:rPr>
              <a:t>Better answered by other disciplines?</a:t>
            </a:r>
          </a:p>
        </p:txBody>
      </p:sp>
      <p:sp>
        <p:nvSpPr>
          <p:cNvPr id="5" name="Title 4">
            <a:extLst>
              <a:ext uri="{FF2B5EF4-FFF2-40B4-BE49-F238E27FC236}">
                <a16:creationId xmlns:a16="http://schemas.microsoft.com/office/drawing/2014/main" id="{063B56B9-BC69-4296-B8FE-2FC90E66385F}"/>
              </a:ext>
            </a:extLst>
          </p:cNvPr>
          <p:cNvSpPr>
            <a:spLocks noGrp="1"/>
          </p:cNvSpPr>
          <p:nvPr>
            <p:ph type="title"/>
          </p:nvPr>
        </p:nvSpPr>
        <p:spPr>
          <a:xfrm>
            <a:off x="448887" y="266007"/>
            <a:ext cx="11255433" cy="822129"/>
          </a:xfrm>
        </p:spPr>
        <p:txBody>
          <a:bodyPr>
            <a:normAutofit/>
          </a:bodyPr>
          <a:lstStyle/>
          <a:p>
            <a:pPr algn="l"/>
            <a:r>
              <a:rPr lang="en-GB" sz="4000" b="1" dirty="0">
                <a:solidFill>
                  <a:schemeClr val="tx1"/>
                </a:solidFill>
                <a:latin typeface="Segoe UI" panose="020B0502040204020203" pitchFamily="34" charset="0"/>
                <a:ea typeface="Segoe UI Emoji" panose="020B0502040204020203" pitchFamily="34" charset="0"/>
                <a:cs typeface="Segoe UI" panose="020B0502040204020203" pitchFamily="34" charset="0"/>
              </a:rPr>
              <a:t>Can science answer these questions?</a:t>
            </a:r>
          </a:p>
        </p:txBody>
      </p:sp>
    </p:spTree>
    <p:custDataLst>
      <p:tags r:id="rId1"/>
    </p:custDataLst>
    <p:extLst>
      <p:ext uri="{BB962C8B-B14F-4D97-AF65-F5344CB8AC3E}">
        <p14:creationId xmlns:p14="http://schemas.microsoft.com/office/powerpoint/2010/main" val="2934798379"/>
      </p:ext>
    </p:extLst>
  </p:cSld>
  <p:clrMapOvr>
    <a:masterClrMapping/>
  </p:clrMapOvr>
  <mc:AlternateContent xmlns:mc="http://schemas.openxmlformats.org/markup-compatibility/2006" xmlns:p14="http://schemas.microsoft.com/office/powerpoint/2010/main">
    <mc:Choice Requires="p14">
      <p:transition p14:dur="10" advTm="185600"/>
    </mc:Choice>
    <mc:Fallback xmlns="">
      <p:transition advTm="185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BA25-6FF0-4973-B2AC-6E417DFEA237}"/>
              </a:ext>
            </a:extLst>
          </p:cNvPr>
          <p:cNvSpPr>
            <a:spLocks noGrp="1"/>
          </p:cNvSpPr>
          <p:nvPr>
            <p:ph type="title"/>
          </p:nvPr>
        </p:nvSpPr>
        <p:spPr/>
        <p:txBody>
          <a:bodyPr/>
          <a:lstStyle/>
          <a:p>
            <a:r>
              <a:rPr lang="en-GB" dirty="0"/>
              <a:t>Linked CCF statements</a:t>
            </a:r>
          </a:p>
        </p:txBody>
      </p:sp>
      <p:graphicFrame>
        <p:nvGraphicFramePr>
          <p:cNvPr id="4" name="Content Placeholder 3">
            <a:extLst>
              <a:ext uri="{FF2B5EF4-FFF2-40B4-BE49-F238E27FC236}">
                <a16:creationId xmlns:a16="http://schemas.microsoft.com/office/drawing/2014/main" id="{7D8841CC-02BC-41E4-B9F2-9CD3F4CD7478}"/>
              </a:ext>
            </a:extLst>
          </p:cNvPr>
          <p:cNvGraphicFramePr>
            <a:graphicFrameLocks noGrp="1"/>
          </p:cNvGraphicFramePr>
          <p:nvPr>
            <p:ph idx="1"/>
          </p:nvPr>
        </p:nvGraphicFramePr>
        <p:xfrm>
          <a:off x="506776" y="1813459"/>
          <a:ext cx="10719412" cy="5182880"/>
        </p:xfrm>
        <a:graphic>
          <a:graphicData uri="http://schemas.openxmlformats.org/drawingml/2006/table">
            <a:tbl>
              <a:tblPr/>
              <a:tblGrid>
                <a:gridCol w="5662670">
                  <a:extLst>
                    <a:ext uri="{9D8B030D-6E8A-4147-A177-3AD203B41FA5}">
                      <a16:colId xmlns:a16="http://schemas.microsoft.com/office/drawing/2014/main" val="3818530666"/>
                    </a:ext>
                  </a:extLst>
                </a:gridCol>
                <a:gridCol w="5056742">
                  <a:extLst>
                    <a:ext uri="{9D8B030D-6E8A-4147-A177-3AD203B41FA5}">
                      <a16:colId xmlns:a16="http://schemas.microsoft.com/office/drawing/2014/main" val="1681690815"/>
                    </a:ext>
                  </a:extLst>
                </a:gridCol>
              </a:tblGrid>
              <a:tr h="3959004">
                <a:tc>
                  <a:txBody>
                    <a:bodyPr/>
                    <a:lstStyle/>
                    <a:p>
                      <a:pPr algn="l" rtl="0" fontAlgn="base"/>
                      <a:r>
                        <a:rPr lang="en-GB" sz="2400" b="0" i="1" dirty="0">
                          <a:effectLst/>
                          <a:latin typeface="Calibri" panose="020F0502020204030204" pitchFamily="34" charset="0"/>
                        </a:rPr>
                        <a:t>‘Learn that…’</a:t>
                      </a:r>
                      <a:r>
                        <a:rPr lang="en-GB" sz="2400" b="0" i="0" dirty="0">
                          <a:effectLst/>
                          <a:latin typeface="Calibri" panose="020F0502020204030204" pitchFamily="34" charset="0"/>
                        </a:rPr>
                        <a:t> </a:t>
                      </a:r>
                      <a:endParaRPr lang="en-GB" sz="2400" b="0" i="0" dirty="0">
                        <a:effectLst/>
                      </a:endParaRPr>
                    </a:p>
                    <a:p>
                      <a:pPr algn="l" rtl="0" fontAlgn="base"/>
                      <a:r>
                        <a:rPr lang="en-GB" sz="2400" b="0" i="0" dirty="0">
                          <a:effectLst/>
                          <a:latin typeface="Calibri" panose="020F0502020204030204" pitchFamily="34" charset="0"/>
                        </a:rPr>
                        <a:t>1. In order for pupils to think critically, they must have a secure understanding of knowledge within the subject area they are being asked to think critically about. </a:t>
                      </a:r>
                      <a:endParaRPr lang="en-GB" sz="2400" b="0" i="0" dirty="0">
                        <a:effectLst/>
                      </a:endParaRPr>
                    </a:p>
                    <a:p>
                      <a:pPr algn="l" rtl="0" fontAlgn="base"/>
                      <a:r>
                        <a:rPr lang="en-GB" sz="2400" b="0" i="0" dirty="0">
                          <a:effectLst/>
                          <a:latin typeface="Calibri" panose="020F0502020204030204" pitchFamily="34" charset="0"/>
                        </a:rPr>
                        <a:t>2. In all subject areas, pupils learn new ideas by linking those ideas to existing knowledge, organising this knowledge into increasingly complex mental models (or “schemata”); carefully sequencing teaching to facilitate this process is important. </a:t>
                      </a:r>
                      <a:endParaRPr lang="en-GB" sz="2400" b="0" i="0" dirty="0">
                        <a:effectLst/>
                      </a:endParaRPr>
                    </a:p>
                    <a:p>
                      <a:pPr algn="l" rtl="0" fontAlgn="base"/>
                      <a:r>
                        <a:rPr lang="en-GB" sz="2400" b="0" i="0" dirty="0">
                          <a:effectLst/>
                          <a:latin typeface="Calibri" panose="020F0502020204030204" pitchFamily="34" charset="0"/>
                        </a:rPr>
                        <a:t>. </a:t>
                      </a:r>
                      <a:endParaRPr lang="en-GB" sz="2400" b="0" i="0" dirty="0">
                        <a:effectLst/>
                      </a:endParaRPr>
                    </a:p>
                    <a:p>
                      <a:pPr algn="l" rtl="0" fontAlgn="base"/>
                      <a:r>
                        <a:rPr lang="en-GB" sz="2400" b="0" i="0" dirty="0">
                          <a:effectLst/>
                          <a:latin typeface="Calibri" panose="020F0502020204030204" pitchFamily="34" charset="0"/>
                        </a:rPr>
                        <a:t> </a:t>
                      </a:r>
                      <a:endParaRPr lang="en-GB" sz="2400" b="0" i="0" dirty="0">
                        <a:effectLst/>
                      </a:endParaRPr>
                    </a:p>
                  </a:txBody>
                  <a:tcPr marL="35667" marR="35667" marT="17833" marB="17833">
                    <a:lnL w="6350" cap="flat" cmpd="sng" algn="ctr">
                      <a:solidFill>
                        <a:srgbClr val="4019F3"/>
                      </a:solidFill>
                      <a:prstDash val="solid"/>
                      <a:round/>
                      <a:headEnd type="none" w="med" len="med"/>
                      <a:tailEnd type="none" w="med" len="med"/>
                    </a:lnL>
                    <a:lnR w="6350" cap="flat" cmpd="sng" algn="ctr">
                      <a:solidFill>
                        <a:srgbClr val="4019F3"/>
                      </a:solidFill>
                      <a:prstDash val="solid"/>
                      <a:round/>
                      <a:headEnd type="none" w="med" len="med"/>
                      <a:tailEnd type="none" w="med" len="med"/>
                    </a:lnR>
                    <a:lnT w="6350" cap="flat" cmpd="sng" algn="ctr">
                      <a:solidFill>
                        <a:srgbClr val="4019F3"/>
                      </a:solidFill>
                      <a:prstDash val="solid"/>
                      <a:round/>
                      <a:headEnd type="none" w="med" len="med"/>
                      <a:tailEnd type="none" w="med" len="med"/>
                    </a:lnT>
                    <a:lnB w="6350" cap="flat" cmpd="sng" algn="ctr">
                      <a:solidFill>
                        <a:srgbClr val="4019F3"/>
                      </a:solidFill>
                      <a:prstDash val="solid"/>
                      <a:round/>
                      <a:headEnd type="none" w="med" len="med"/>
                      <a:tailEnd type="none" w="med" len="med"/>
                    </a:lnB>
                  </a:tcPr>
                </a:tc>
                <a:tc>
                  <a:txBody>
                    <a:bodyPr/>
                    <a:lstStyle/>
                    <a:p>
                      <a:pPr algn="l" rtl="0" fontAlgn="base"/>
                      <a:r>
                        <a:rPr lang="en-GB" sz="2400" b="0" i="0" dirty="0">
                          <a:effectLst/>
                          <a:latin typeface="Calibri" panose="020F0502020204030204" pitchFamily="34" charset="0"/>
                        </a:rPr>
                        <a:t>How this foundation knowledge supports key skills, i.e. </a:t>
                      </a:r>
                      <a:r>
                        <a:rPr lang="en-GB" sz="2400" b="0" i="1" dirty="0">
                          <a:effectLst/>
                          <a:latin typeface="Calibri" panose="020F0502020204030204" pitchFamily="34" charset="0"/>
                        </a:rPr>
                        <a:t>‘Learn how to…’:</a:t>
                      </a:r>
                      <a:r>
                        <a:rPr lang="en-GB" sz="2400" b="0" i="0" dirty="0">
                          <a:effectLst/>
                          <a:latin typeface="Calibri" panose="020F0502020204030204" pitchFamily="34" charset="0"/>
                        </a:rPr>
                        <a:t> </a:t>
                      </a:r>
                      <a:endParaRPr lang="en-GB" sz="2400" b="0" i="0" dirty="0">
                        <a:effectLst/>
                      </a:endParaRPr>
                    </a:p>
                    <a:p>
                      <a:pPr algn="l" rtl="0" fontAlgn="base"/>
                      <a:r>
                        <a:rPr lang="en-GB" sz="2400" b="0" i="0" dirty="0">
                          <a:effectLst/>
                          <a:latin typeface="Calibri" panose="020F0502020204030204" pitchFamily="34" charset="0"/>
                        </a:rPr>
                        <a:t>1. And - following expert input - by taking opportunities to practise, receive feedback and improve at: Enabling critical thinking and problem solving by first teaching the necessary foundational content knowledge. </a:t>
                      </a:r>
                      <a:endParaRPr lang="en-GB" sz="2400" b="0" i="0" dirty="0">
                        <a:effectLst/>
                      </a:endParaRPr>
                    </a:p>
                    <a:p>
                      <a:pPr algn="l" rtl="0" fontAlgn="base"/>
                      <a:r>
                        <a:rPr lang="en-GB" sz="2400" b="0" i="0" dirty="0">
                          <a:effectLst/>
                          <a:latin typeface="Calibri" panose="020F0502020204030204" pitchFamily="34" charset="0"/>
                        </a:rPr>
                        <a:t> </a:t>
                      </a:r>
                      <a:endParaRPr lang="en-GB" sz="2400" b="0" i="0" dirty="0">
                        <a:effectLst/>
                      </a:endParaRPr>
                    </a:p>
                  </a:txBody>
                  <a:tcPr marL="35667" marR="35667" marT="17833" marB="17833">
                    <a:lnL w="6350" cap="flat" cmpd="sng" algn="ctr">
                      <a:solidFill>
                        <a:srgbClr val="4019F3"/>
                      </a:solidFill>
                      <a:prstDash val="solid"/>
                      <a:round/>
                      <a:headEnd type="none" w="med" len="med"/>
                      <a:tailEnd type="none" w="med" len="med"/>
                    </a:lnL>
                    <a:lnR w="6350" cap="flat" cmpd="sng" algn="ctr">
                      <a:solidFill>
                        <a:srgbClr val="003AF3"/>
                      </a:solidFill>
                      <a:prstDash val="solid"/>
                      <a:round/>
                      <a:headEnd type="none" w="med" len="med"/>
                      <a:tailEnd type="none" w="med" len="med"/>
                    </a:lnR>
                    <a:lnT w="6350" cap="flat" cmpd="sng" algn="ctr">
                      <a:solidFill>
                        <a:srgbClr val="003AF3"/>
                      </a:solidFill>
                      <a:prstDash val="solid"/>
                      <a:round/>
                      <a:headEnd type="none" w="med" len="med"/>
                      <a:tailEnd type="none" w="med" len="med"/>
                    </a:lnT>
                    <a:lnB w="6350" cap="flat" cmpd="sng" algn="ctr">
                      <a:solidFill>
                        <a:srgbClr val="003AF3"/>
                      </a:solidFill>
                      <a:prstDash val="solid"/>
                      <a:round/>
                      <a:headEnd type="none" w="med" len="med"/>
                      <a:tailEnd type="none" w="med" len="med"/>
                    </a:lnB>
                  </a:tcPr>
                </a:tc>
                <a:extLst>
                  <a:ext uri="{0D108BD9-81ED-4DB2-BD59-A6C34878D82A}">
                    <a16:rowId xmlns:a16="http://schemas.microsoft.com/office/drawing/2014/main" val="757340102"/>
                  </a:ext>
                </a:extLst>
              </a:tr>
              <a:tr h="392334">
                <a:tc>
                  <a:txBody>
                    <a:bodyPr/>
                    <a:lstStyle/>
                    <a:p>
                      <a:pPr algn="l" rtl="0" fontAlgn="base"/>
                      <a:r>
                        <a:rPr lang="en-GB" sz="500" b="1" i="0">
                          <a:effectLst/>
                          <a:latin typeface="Calibri" panose="020F0502020204030204" pitchFamily="34" charset="0"/>
                        </a:rPr>
                        <a:t>Key Content / Activities:</a:t>
                      </a:r>
                      <a:r>
                        <a:rPr lang="en-GB" sz="500" b="0" i="0">
                          <a:effectLst/>
                          <a:latin typeface="Calibri" panose="020F0502020204030204" pitchFamily="34" charset="0"/>
                        </a:rPr>
                        <a:t> </a:t>
                      </a:r>
                      <a:endParaRPr lang="en-GB" sz="700" b="0" i="0">
                        <a:effectLst/>
                      </a:endParaRPr>
                    </a:p>
                  </a:txBody>
                  <a:tcPr marL="35667" marR="35667" marT="17833" marB="17833">
                    <a:lnL w="6350" cap="flat" cmpd="sng" algn="ctr">
                      <a:solidFill>
                        <a:srgbClr val="8031F3"/>
                      </a:solidFill>
                      <a:prstDash val="solid"/>
                      <a:round/>
                      <a:headEnd type="none" w="med" len="med"/>
                      <a:tailEnd type="none" w="med" len="med"/>
                    </a:lnL>
                    <a:lnR w="6350" cap="flat" cmpd="sng" algn="ctr">
                      <a:solidFill>
                        <a:srgbClr val="8031F3"/>
                      </a:solidFill>
                      <a:prstDash val="solid"/>
                      <a:round/>
                      <a:headEnd type="none" w="med" len="med"/>
                      <a:tailEnd type="none" w="med" len="med"/>
                    </a:lnR>
                    <a:lnT w="6350" cap="flat" cmpd="sng" algn="ctr">
                      <a:solidFill>
                        <a:srgbClr val="4019F3"/>
                      </a:solidFill>
                      <a:prstDash val="solid"/>
                      <a:round/>
                      <a:headEnd type="none" w="med" len="med"/>
                      <a:tailEnd type="none" w="med" len="med"/>
                    </a:lnT>
                    <a:lnB w="6350" cap="flat" cmpd="sng" algn="ctr">
                      <a:solidFill>
                        <a:srgbClr val="8031F3"/>
                      </a:solidFill>
                      <a:prstDash val="solid"/>
                      <a:round/>
                      <a:headEnd type="none" w="med" len="med"/>
                      <a:tailEnd type="none" w="med" len="med"/>
                    </a:lnB>
                    <a:solidFill>
                      <a:srgbClr val="D9D9D9"/>
                    </a:solidFill>
                  </a:tcPr>
                </a:tc>
                <a:tc>
                  <a:txBody>
                    <a:bodyPr/>
                    <a:lstStyle/>
                    <a:p>
                      <a:pPr algn="l" rtl="0" fontAlgn="base"/>
                      <a:r>
                        <a:rPr lang="en-GB" sz="500" b="1" i="0" dirty="0">
                          <a:effectLst/>
                          <a:latin typeface="Calibri" panose="020F0502020204030204" pitchFamily="34" charset="0"/>
                        </a:rPr>
                        <a:t> </a:t>
                      </a:r>
                    </a:p>
                  </a:txBody>
                  <a:tcPr marL="35667" marR="35667" marT="17833" marB="17833">
                    <a:lnL w="6350" cap="flat" cmpd="sng" algn="ctr">
                      <a:solidFill>
                        <a:srgbClr val="8031F3"/>
                      </a:solidFill>
                      <a:prstDash val="solid"/>
                      <a:round/>
                      <a:headEnd type="none" w="med" len="med"/>
                      <a:tailEnd type="none" w="med" len="med"/>
                    </a:lnL>
                    <a:lnR w="6350" cap="flat" cmpd="sng" algn="ctr">
                      <a:solidFill>
                        <a:srgbClr val="C038F3"/>
                      </a:solidFill>
                      <a:prstDash val="solid"/>
                      <a:round/>
                      <a:headEnd type="none" w="med" len="med"/>
                      <a:tailEnd type="none" w="med" len="med"/>
                    </a:lnR>
                    <a:lnT w="6350" cap="flat" cmpd="sng" algn="ctr">
                      <a:solidFill>
                        <a:srgbClr val="003AF3"/>
                      </a:solidFill>
                      <a:prstDash val="solid"/>
                      <a:round/>
                      <a:headEnd type="none" w="med" len="med"/>
                      <a:tailEnd type="none" w="med" len="med"/>
                    </a:lnT>
                    <a:lnB w="6350" cap="flat" cmpd="sng" algn="ctr">
                      <a:solidFill>
                        <a:srgbClr val="C038F3"/>
                      </a:solidFill>
                      <a:prstDash val="solid"/>
                      <a:round/>
                      <a:headEnd type="none" w="med" len="med"/>
                      <a:tailEnd type="none" w="med" len="med"/>
                    </a:lnB>
                    <a:solidFill>
                      <a:srgbClr val="D9D9D9"/>
                    </a:solidFill>
                  </a:tcPr>
                </a:tc>
                <a:extLst>
                  <a:ext uri="{0D108BD9-81ED-4DB2-BD59-A6C34878D82A}">
                    <a16:rowId xmlns:a16="http://schemas.microsoft.com/office/drawing/2014/main" val="3273088919"/>
                  </a:ext>
                </a:extLst>
              </a:tr>
            </a:tbl>
          </a:graphicData>
        </a:graphic>
      </p:graphicFrame>
    </p:spTree>
    <p:extLst>
      <p:ext uri="{BB962C8B-B14F-4D97-AF65-F5344CB8AC3E}">
        <p14:creationId xmlns:p14="http://schemas.microsoft.com/office/powerpoint/2010/main" val="427373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xt&#10;&#10;Description automatically generated">
            <a:extLst>
              <a:ext uri="{FF2B5EF4-FFF2-40B4-BE49-F238E27FC236}">
                <a16:creationId xmlns:a16="http://schemas.microsoft.com/office/drawing/2014/main" id="{E5D837B6-F9E0-4340-ACCD-F931889A4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736" y="126860"/>
            <a:ext cx="2233249" cy="907594"/>
          </a:xfrm>
          <a:prstGeom prst="rect">
            <a:avLst/>
          </a:prstGeom>
        </p:spPr>
      </p:pic>
      <p:pic>
        <p:nvPicPr>
          <p:cNvPr id="18" name="Picture 17" descr="A red sign with white text&#10;&#10;Description automatically generated with medium confidence">
            <a:extLst>
              <a:ext uri="{FF2B5EF4-FFF2-40B4-BE49-F238E27FC236}">
                <a16:creationId xmlns:a16="http://schemas.microsoft.com/office/drawing/2014/main" id="{581E43F0-9F95-482C-99F4-BAC30A30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pic>
        <p:nvPicPr>
          <p:cNvPr id="11" name="Picture 10">
            <a:extLst>
              <a:ext uri="{FF2B5EF4-FFF2-40B4-BE49-F238E27FC236}">
                <a16:creationId xmlns:a16="http://schemas.microsoft.com/office/drawing/2014/main" id="{A7C78FB0-692A-4B3A-9528-2559E960A4C0}"/>
              </a:ext>
              <a:ext uri="{C183D7F6-B498-43B3-948B-1728B52AA6E4}">
                <adec:decorative xmlns:adec="http://schemas.microsoft.com/office/drawing/2017/decorative" val="1"/>
              </a:ext>
            </a:extLst>
          </p:cNvPr>
          <p:cNvPicPr>
            <a:picLocks noChangeAspect="1"/>
          </p:cNvPicPr>
          <p:nvPr/>
        </p:nvPicPr>
        <p:blipFill rotWithShape="1">
          <a:blip r:embed="rId5"/>
          <a:srcRect t="16740" r="1917" b="27259"/>
          <a:stretch/>
        </p:blipFill>
        <p:spPr>
          <a:xfrm>
            <a:off x="-1" y="-182554"/>
            <a:ext cx="12210391" cy="3921434"/>
          </a:xfrm>
          <a:prstGeom prst="rect">
            <a:avLst/>
          </a:prstGeom>
        </p:spPr>
      </p:pic>
      <p:sp>
        <p:nvSpPr>
          <p:cNvPr id="13" name="Rectangle 12" descr="aims of session">
            <a:extLst>
              <a:ext uri="{FF2B5EF4-FFF2-40B4-BE49-F238E27FC236}">
                <a16:creationId xmlns:a16="http://schemas.microsoft.com/office/drawing/2014/main" id="{2DC5AE9D-1CF5-4556-A91C-0F479724B924}"/>
              </a:ext>
            </a:extLst>
          </p:cNvPr>
          <p:cNvSpPr/>
          <p:nvPr/>
        </p:nvSpPr>
        <p:spPr>
          <a:xfrm>
            <a:off x="531734" y="264793"/>
            <a:ext cx="4964942" cy="821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4ABE84D-4BF8-4DC1-B546-6C89E7D5461F}"/>
              </a:ext>
            </a:extLst>
          </p:cNvPr>
          <p:cNvSpPr/>
          <p:nvPr/>
        </p:nvSpPr>
        <p:spPr>
          <a:xfrm>
            <a:off x="529693" y="1817537"/>
            <a:ext cx="8675952" cy="5022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descr="Learn how different disciplines contribute to answering real-world problems&#10;&#10;Our current thinking and responses to the loneliness epidemic&#10;&#10;What makes a question a science question&#10;&#10;How science and technology contributes to solving a problem&#10;&#10;Develop a treatment plan to address loneliness&#10;">
            <a:extLst>
              <a:ext uri="{FF2B5EF4-FFF2-40B4-BE49-F238E27FC236}">
                <a16:creationId xmlns:a16="http://schemas.microsoft.com/office/drawing/2014/main" id="{3C407D9E-AE88-4939-BE59-BB38806E39E6}"/>
              </a:ext>
            </a:extLst>
          </p:cNvPr>
          <p:cNvSpPr txBox="1"/>
          <p:nvPr/>
        </p:nvSpPr>
        <p:spPr>
          <a:xfrm>
            <a:off x="857664" y="1630610"/>
            <a:ext cx="8228878" cy="2800767"/>
          </a:xfrm>
          <a:prstGeom prst="rect">
            <a:avLst/>
          </a:prstGeom>
          <a:noFill/>
        </p:spPr>
        <p:txBody>
          <a:bodyPr wrap="square" rtlCol="0">
            <a:spAutoFit/>
          </a:bodyPr>
          <a:lstStyle/>
          <a:p>
            <a:endParaRPr lang="en-US" dirty="0"/>
          </a:p>
          <a:p>
            <a:endParaRPr lang="en-US" sz="2000" dirty="0"/>
          </a:p>
          <a:p>
            <a:pPr marL="342900" indent="-342900">
              <a:buClr>
                <a:srgbClr val="D41308"/>
              </a:buClr>
              <a:buFont typeface="Arial" panose="020B0604020202020204" pitchFamily="34" charset="0"/>
              <a:buChar char="•"/>
            </a:pPr>
            <a:r>
              <a:rPr lang="en-US" sz="2000" dirty="0">
                <a:latin typeface="Humnst777 Lt BT" panose="020B0402030504020204" pitchFamily="34" charset="0"/>
              </a:rPr>
              <a:t>Learn how different disciplines contribute to answering real-world problems</a:t>
            </a:r>
          </a:p>
          <a:p>
            <a:pPr>
              <a:buClr>
                <a:srgbClr val="D41308"/>
              </a:buClr>
            </a:pPr>
            <a:endParaRPr lang="en-US" sz="2000" dirty="0">
              <a:latin typeface="Humnst777 Lt BT" panose="020B0402030504020204" pitchFamily="34" charset="0"/>
            </a:endParaRPr>
          </a:p>
          <a:p>
            <a:pPr marL="342900" indent="-342900">
              <a:buClr>
                <a:srgbClr val="D41308"/>
              </a:buClr>
              <a:buFont typeface="Arial" panose="020B0604020202020204" pitchFamily="34" charset="0"/>
              <a:buChar char="•"/>
            </a:pPr>
            <a:r>
              <a:rPr lang="en-US" sz="2000" dirty="0">
                <a:latin typeface="Humnst777 Lt BT" panose="020B0402030504020204" pitchFamily="34" charset="0"/>
              </a:rPr>
              <a:t>What makes a question a science question</a:t>
            </a:r>
          </a:p>
          <a:p>
            <a:pPr marL="342900" indent="-342900">
              <a:buClr>
                <a:srgbClr val="D41308"/>
              </a:buClr>
              <a:buFont typeface="Arial" panose="020B0604020202020204" pitchFamily="34" charset="0"/>
              <a:buChar char="•"/>
            </a:pPr>
            <a:endParaRPr lang="en-US" sz="2000" dirty="0">
              <a:latin typeface="Humnst777 Lt BT" panose="020B0402030504020204" pitchFamily="34" charset="0"/>
            </a:endParaRPr>
          </a:p>
          <a:p>
            <a:pPr marL="342900" indent="-342900">
              <a:buClr>
                <a:srgbClr val="D41308"/>
              </a:buClr>
              <a:buFont typeface="Arial" panose="020B0604020202020204" pitchFamily="34" charset="0"/>
              <a:buChar char="•"/>
            </a:pPr>
            <a:r>
              <a:rPr lang="en-US" sz="2000" dirty="0">
                <a:latin typeface="Humnst777 Lt BT" panose="020B0402030504020204" pitchFamily="34" charset="0"/>
              </a:rPr>
              <a:t>How science and technology contributes to solving a problem</a:t>
            </a:r>
          </a:p>
          <a:p>
            <a:pPr marL="285750" indent="-285750">
              <a:buFont typeface="Arial" panose="020B0604020202020204" pitchFamily="34" charset="0"/>
              <a:buChar char="•"/>
            </a:pPr>
            <a:endParaRPr lang="en-US" dirty="0"/>
          </a:p>
        </p:txBody>
      </p:sp>
      <p:sp>
        <p:nvSpPr>
          <p:cNvPr id="10" name="Title 1">
            <a:extLst>
              <a:ext uri="{FF2B5EF4-FFF2-40B4-BE49-F238E27FC236}">
                <a16:creationId xmlns:a16="http://schemas.microsoft.com/office/drawing/2014/main" id="{8525F715-5811-4461-8BD6-5A68E2DF407B}"/>
              </a:ext>
            </a:extLst>
          </p:cNvPr>
          <p:cNvSpPr>
            <a:spLocks noGrp="1"/>
          </p:cNvSpPr>
          <p:nvPr>
            <p:ph type="title"/>
          </p:nvPr>
        </p:nvSpPr>
        <p:spPr>
          <a:xfrm>
            <a:off x="813723" y="264793"/>
            <a:ext cx="7200000" cy="1438386"/>
          </a:xfrm>
        </p:spPr>
        <p:txBody>
          <a:bodyPr lIns="0" tIns="144000" rIns="0" bIns="0" anchor="t" anchorCtr="0">
            <a:normAutofit/>
          </a:bodyPr>
          <a:lstStyle/>
          <a:p>
            <a:pPr>
              <a:lnSpc>
                <a:spcPct val="100000"/>
              </a:lnSpc>
              <a:spcAft>
                <a:spcPts val="2400"/>
              </a:spcAft>
            </a:pPr>
            <a:r>
              <a:rPr lang="en-US" sz="4000" dirty="0">
                <a:solidFill>
                  <a:srgbClr val="263682"/>
                </a:solidFill>
                <a:latin typeface="Humnst777 BT" panose="020B0603030504020204" pitchFamily="34" charset="0"/>
              </a:rPr>
              <a:t>Aims of the session</a:t>
            </a:r>
            <a:endParaRPr lang="en-GB" sz="1600" dirty="0">
              <a:latin typeface="Humnst777 BT" panose="020B0603030504020204" pitchFamily="34" charset="0"/>
            </a:endParaRPr>
          </a:p>
        </p:txBody>
      </p:sp>
    </p:spTree>
    <p:extLst>
      <p:ext uri="{BB962C8B-B14F-4D97-AF65-F5344CB8AC3E}">
        <p14:creationId xmlns:p14="http://schemas.microsoft.com/office/powerpoint/2010/main" val="3266425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16DD-C0CE-413A-AD1B-65B82FB7FCF2}"/>
              </a:ext>
            </a:extLst>
          </p:cNvPr>
          <p:cNvSpPr>
            <a:spLocks noGrp="1"/>
          </p:cNvSpPr>
          <p:nvPr>
            <p:ph type="title"/>
          </p:nvPr>
        </p:nvSpPr>
        <p:spPr/>
        <p:txBody>
          <a:bodyPr/>
          <a:lstStyle/>
          <a:p>
            <a:r>
              <a:rPr lang="en-GB" dirty="0"/>
              <a:t>Introducing epistemic insight </a:t>
            </a:r>
          </a:p>
        </p:txBody>
      </p:sp>
      <p:sp>
        <p:nvSpPr>
          <p:cNvPr id="3" name="Content Placeholder 2">
            <a:extLst>
              <a:ext uri="{FF2B5EF4-FFF2-40B4-BE49-F238E27FC236}">
                <a16:creationId xmlns:a16="http://schemas.microsoft.com/office/drawing/2014/main" id="{8F84B54B-294C-42DE-94C5-9415CEC4E31B}"/>
              </a:ext>
            </a:extLst>
          </p:cNvPr>
          <p:cNvSpPr>
            <a:spLocks noGrp="1"/>
          </p:cNvSpPr>
          <p:nvPr>
            <p:ph idx="1"/>
          </p:nvPr>
        </p:nvSpPr>
        <p:spPr/>
        <p:txBody>
          <a:bodyPr/>
          <a:lstStyle/>
          <a:p>
            <a:r>
              <a:rPr lang="en-GB" dirty="0"/>
              <a:t>Epistemic insight refers to knowledge about knowledge. It helps you articulate the similarities between subjects but also their distinctive features. Someone who is epistemically insightful can identify that not all questions re answerable by one subject in isolation and depending on the disciplinary lens you use you may come up with different answers to the same question. </a:t>
            </a:r>
          </a:p>
        </p:txBody>
      </p:sp>
    </p:spTree>
    <p:extLst>
      <p:ext uri="{BB962C8B-B14F-4D97-AF65-F5344CB8AC3E}">
        <p14:creationId xmlns:p14="http://schemas.microsoft.com/office/powerpoint/2010/main" val="190982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Young girl examines molecular structure">
            <a:extLst>
              <a:ext uri="{FF2B5EF4-FFF2-40B4-BE49-F238E27FC236}">
                <a16:creationId xmlns:a16="http://schemas.microsoft.com/office/drawing/2014/main" id="{FD8B97D3-A4BF-4C1D-9493-87B92382F1BA}"/>
              </a:ext>
            </a:extLst>
          </p:cNvPr>
          <p:cNvPicPr>
            <a:picLocks noChangeAspect="1"/>
          </p:cNvPicPr>
          <p:nvPr/>
        </p:nvPicPr>
        <p:blipFill rotWithShape="1">
          <a:blip r:embed="rId3">
            <a:extLst>
              <a:ext uri="{28A0092B-C50C-407E-A947-70E740481C1C}">
                <a14:useLocalDpi xmlns:a14="http://schemas.microsoft.com/office/drawing/2010/main" val="0"/>
              </a:ext>
            </a:extLst>
          </a:blip>
          <a:srcRect l="-1" t="-2" r="11741" b="-21657"/>
          <a:stretch/>
        </p:blipFill>
        <p:spPr>
          <a:xfrm>
            <a:off x="5262464" y="0"/>
            <a:ext cx="6929535" cy="7961529"/>
          </a:xfrm>
          <a:prstGeom prst="rect">
            <a:avLst/>
          </a:prstGeom>
        </p:spPr>
      </p:pic>
      <p:sp>
        <p:nvSpPr>
          <p:cNvPr id="26" name="Rectangle 25">
            <a:extLst>
              <a:ext uri="{FF2B5EF4-FFF2-40B4-BE49-F238E27FC236}">
                <a16:creationId xmlns:a16="http://schemas.microsoft.com/office/drawing/2014/main" id="{64C0ACB3-2D40-4956-A12E-4F47D120ED08}"/>
              </a:ext>
            </a:extLst>
          </p:cNvPr>
          <p:cNvSpPr/>
          <p:nvPr/>
        </p:nvSpPr>
        <p:spPr>
          <a:xfrm>
            <a:off x="-1" y="5468907"/>
            <a:ext cx="12192001" cy="141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descr="Many different forms of knowledge&#10;&#10;&#10;We call these disciplines&#10;&#10;&#10;Some of these disciplines correspond to the subjects you study in school&#10;">
            <a:extLst>
              <a:ext uri="{FF2B5EF4-FFF2-40B4-BE49-F238E27FC236}">
                <a16:creationId xmlns:a16="http://schemas.microsoft.com/office/drawing/2014/main" id="{F34ECC93-58C0-470C-9BCD-4C885A2E7C86}"/>
              </a:ext>
            </a:extLst>
          </p:cNvPr>
          <p:cNvSpPr/>
          <p:nvPr/>
        </p:nvSpPr>
        <p:spPr>
          <a:xfrm>
            <a:off x="38236" y="1038369"/>
            <a:ext cx="8332755" cy="5468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red sign with white text&#10;&#10;Description automatically generated with medium confidence">
            <a:extLst>
              <a:ext uri="{FF2B5EF4-FFF2-40B4-BE49-F238E27FC236}">
                <a16:creationId xmlns:a16="http://schemas.microsoft.com/office/drawing/2014/main" id="{24732736-E9CB-46D7-A809-B8DEEF191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
        <p:nvSpPr>
          <p:cNvPr id="14" name="TextBox 13" descr="Many different forms of knowledge&#10;&#10;&#10;We call these disciplines&#10;&#10;&#10;Some of these disciplines correspond to the subjects you study in school&#10;">
            <a:extLst>
              <a:ext uri="{FF2B5EF4-FFF2-40B4-BE49-F238E27FC236}">
                <a16:creationId xmlns:a16="http://schemas.microsoft.com/office/drawing/2014/main" id="{50897F78-48FB-4CF4-A451-30CF1FFADE5F}"/>
              </a:ext>
            </a:extLst>
          </p:cNvPr>
          <p:cNvSpPr txBox="1"/>
          <p:nvPr/>
        </p:nvSpPr>
        <p:spPr>
          <a:xfrm>
            <a:off x="1930214" y="1132053"/>
            <a:ext cx="6517041" cy="3539430"/>
          </a:xfrm>
          <a:prstGeom prst="rect">
            <a:avLst/>
          </a:prstGeom>
          <a:noFill/>
        </p:spPr>
        <p:txBody>
          <a:bodyPr wrap="square">
            <a:spAutoFit/>
          </a:bodyPr>
          <a:lstStyle/>
          <a:p>
            <a:pPr marL="0" indent="0">
              <a:buNone/>
            </a:pPr>
            <a:r>
              <a:rPr lang="en-GB" sz="2800" dirty="0">
                <a:latin typeface="Humnst777 BT" panose="020B0603030504020204" pitchFamily="34" charset="0"/>
              </a:rPr>
              <a:t>Many different forms of knowledge</a:t>
            </a:r>
          </a:p>
          <a:p>
            <a:pPr marL="0" indent="0">
              <a:buNone/>
            </a:pPr>
            <a:endParaRPr lang="en-GB" sz="2800" dirty="0">
              <a:latin typeface="Humnst777 BT" panose="020B0603030504020204" pitchFamily="34" charset="0"/>
            </a:endParaRPr>
          </a:p>
          <a:p>
            <a:pPr marL="0" indent="0">
              <a:buNone/>
            </a:pPr>
            <a:endParaRPr lang="en-GB" sz="2800" dirty="0">
              <a:latin typeface="Humnst777 BT" panose="020B0603030504020204" pitchFamily="34" charset="0"/>
            </a:endParaRPr>
          </a:p>
          <a:p>
            <a:pPr marL="0" indent="0">
              <a:buNone/>
            </a:pPr>
            <a:r>
              <a:rPr lang="en-GB" sz="2800" dirty="0">
                <a:latin typeface="Humnst777 BT" panose="020B0603030504020204" pitchFamily="34" charset="0"/>
              </a:rPr>
              <a:t>We call these </a:t>
            </a:r>
            <a:r>
              <a:rPr lang="en-GB" sz="2800" b="1" dirty="0">
                <a:latin typeface="Humnst777 BT" panose="020B0603030504020204" pitchFamily="34" charset="0"/>
              </a:rPr>
              <a:t>disciplines</a:t>
            </a:r>
          </a:p>
          <a:p>
            <a:pPr marL="0" indent="0">
              <a:buNone/>
            </a:pPr>
            <a:endParaRPr lang="en-GB" sz="2800" dirty="0">
              <a:latin typeface="Humnst777 BT" panose="020B0603030504020204" pitchFamily="34" charset="0"/>
            </a:endParaRPr>
          </a:p>
          <a:p>
            <a:pPr marL="0" indent="0">
              <a:buNone/>
            </a:pPr>
            <a:endParaRPr lang="en-GB" sz="2800" dirty="0">
              <a:latin typeface="Humnst777 BT" panose="020B0603030504020204" pitchFamily="34" charset="0"/>
            </a:endParaRPr>
          </a:p>
          <a:p>
            <a:pPr marL="0" indent="0">
              <a:buNone/>
            </a:pPr>
            <a:r>
              <a:rPr lang="en-GB" sz="2800" dirty="0">
                <a:latin typeface="Humnst777 BT" panose="020B0603030504020204" pitchFamily="34" charset="0"/>
              </a:rPr>
              <a:t>Some of these disciplines correspond to the </a:t>
            </a:r>
            <a:r>
              <a:rPr lang="en-GB" sz="2800" b="1" dirty="0">
                <a:latin typeface="Humnst777 BT" panose="020B0603030504020204" pitchFamily="34" charset="0"/>
              </a:rPr>
              <a:t>subjects </a:t>
            </a:r>
            <a:r>
              <a:rPr lang="en-GB" sz="2800" dirty="0">
                <a:latin typeface="Humnst777 BT" panose="020B0603030504020204" pitchFamily="34" charset="0"/>
              </a:rPr>
              <a:t>you study in school</a:t>
            </a:r>
          </a:p>
        </p:txBody>
      </p:sp>
      <p:pic>
        <p:nvPicPr>
          <p:cNvPr id="22" name="Graphic 21" descr="Monthly calendar with solid fill">
            <a:extLst>
              <a:ext uri="{FF2B5EF4-FFF2-40B4-BE49-F238E27FC236}">
                <a16:creationId xmlns:a16="http://schemas.microsoft.com/office/drawing/2014/main" id="{CD6DE7D1-D36D-4DFF-B45E-40964D270B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293" y="3674783"/>
            <a:ext cx="914400" cy="914400"/>
          </a:xfrm>
          <a:prstGeom prst="rect">
            <a:avLst/>
          </a:prstGeom>
        </p:spPr>
      </p:pic>
      <p:pic>
        <p:nvPicPr>
          <p:cNvPr id="18" name="Graphic 17" descr="Books with solid fill">
            <a:extLst>
              <a:ext uri="{FF2B5EF4-FFF2-40B4-BE49-F238E27FC236}">
                <a16:creationId xmlns:a16="http://schemas.microsoft.com/office/drawing/2014/main" id="{DA3F6E9E-CCCE-4FB5-8CFC-5DBE4EDB3B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708" y="2347441"/>
            <a:ext cx="724329" cy="724329"/>
          </a:xfrm>
          <a:prstGeom prst="rect">
            <a:avLst/>
          </a:prstGeom>
        </p:spPr>
      </p:pic>
      <p:pic>
        <p:nvPicPr>
          <p:cNvPr id="20" name="Graphic 19" descr="Brain in head with solid fill">
            <a:extLst>
              <a:ext uri="{FF2B5EF4-FFF2-40B4-BE49-F238E27FC236}">
                <a16:creationId xmlns:a16="http://schemas.microsoft.com/office/drawing/2014/main" id="{A1D337D1-AE79-418D-BDB9-9ACBCD603F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8798" y="897603"/>
            <a:ext cx="914400" cy="914400"/>
          </a:xfrm>
          <a:prstGeom prst="rect">
            <a:avLst/>
          </a:prstGeom>
        </p:spPr>
      </p:pic>
      <p:sp>
        <p:nvSpPr>
          <p:cNvPr id="2" name="Title 1">
            <a:extLst>
              <a:ext uri="{FF2B5EF4-FFF2-40B4-BE49-F238E27FC236}">
                <a16:creationId xmlns:a16="http://schemas.microsoft.com/office/drawing/2014/main" id="{8D7C1CC6-CDB5-4712-8F5C-49D4A549A68C}"/>
              </a:ext>
            </a:extLst>
          </p:cNvPr>
          <p:cNvSpPr>
            <a:spLocks noGrp="1"/>
          </p:cNvSpPr>
          <p:nvPr>
            <p:ph type="title"/>
          </p:nvPr>
        </p:nvSpPr>
        <p:spPr>
          <a:xfrm>
            <a:off x="38236" y="-66685"/>
            <a:ext cx="10515600" cy="1325563"/>
          </a:xfrm>
        </p:spPr>
        <p:txBody>
          <a:bodyPr/>
          <a:lstStyle/>
          <a:p>
            <a:r>
              <a:rPr lang="en-GB" dirty="0"/>
              <a:t> Tools for EI</a:t>
            </a:r>
          </a:p>
        </p:txBody>
      </p:sp>
    </p:spTree>
    <p:extLst>
      <p:ext uri="{BB962C8B-B14F-4D97-AF65-F5344CB8AC3E}">
        <p14:creationId xmlns:p14="http://schemas.microsoft.com/office/powerpoint/2010/main" val="196574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pistemic insight bubbe tool">
            <a:extLst>
              <a:ext uri="{FF2B5EF4-FFF2-40B4-BE49-F238E27FC236}">
                <a16:creationId xmlns:a16="http://schemas.microsoft.com/office/drawing/2014/main" id="{9916A470-B45A-42A4-9CC6-20B997288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535" y="770469"/>
            <a:ext cx="8655452" cy="5906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1FB91D-1A90-45DF-BBB1-A379AC9A29BA}"/>
              </a:ext>
            </a:extLst>
          </p:cNvPr>
          <p:cNvSpPr>
            <a:spLocks noGrp="1"/>
          </p:cNvSpPr>
          <p:nvPr>
            <p:ph type="title"/>
          </p:nvPr>
        </p:nvSpPr>
        <p:spPr>
          <a:xfrm>
            <a:off x="252050" y="-185065"/>
            <a:ext cx="10515600" cy="1325563"/>
          </a:xfrm>
        </p:spPr>
        <p:txBody>
          <a:bodyPr/>
          <a:lstStyle/>
          <a:p>
            <a:r>
              <a:rPr lang="en-GB" dirty="0"/>
              <a:t>The bubble tool</a:t>
            </a:r>
          </a:p>
        </p:txBody>
      </p:sp>
    </p:spTree>
    <p:extLst>
      <p:ext uri="{BB962C8B-B14F-4D97-AF65-F5344CB8AC3E}">
        <p14:creationId xmlns:p14="http://schemas.microsoft.com/office/powerpoint/2010/main" val="327527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72CE89-6240-4EF5-88D9-5847CBCAB093}"/>
              </a:ext>
            </a:extLst>
          </p:cNvPr>
          <p:cNvSpPr/>
          <p:nvPr/>
        </p:nvSpPr>
        <p:spPr>
          <a:xfrm>
            <a:off x="0" y="6355080"/>
            <a:ext cx="1219200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Relevant link Epistemic insight booklet discipline wheel (page 9)</a:t>
            </a:r>
          </a:p>
        </p:txBody>
      </p:sp>
      <p:sp>
        <p:nvSpPr>
          <p:cNvPr id="6" name="TextBox 5">
            <a:extLst>
              <a:ext uri="{FF2B5EF4-FFF2-40B4-BE49-F238E27FC236}">
                <a16:creationId xmlns:a16="http://schemas.microsoft.com/office/drawing/2014/main" id="{12677E59-6CD1-40A8-B65F-A87239135349}"/>
              </a:ext>
            </a:extLst>
          </p:cNvPr>
          <p:cNvSpPr txBox="1"/>
          <p:nvPr/>
        </p:nvSpPr>
        <p:spPr>
          <a:xfrm>
            <a:off x="6492240" y="1905000"/>
            <a:ext cx="4831080" cy="2031325"/>
          </a:xfrm>
          <a:prstGeom prst="rect">
            <a:avLst/>
          </a:prstGeom>
          <a:noFill/>
        </p:spPr>
        <p:txBody>
          <a:bodyPr wrap="square" rtlCol="0">
            <a:spAutoFit/>
          </a:bodyPr>
          <a:lstStyle/>
          <a:p>
            <a:r>
              <a:rPr lang="en-GB" dirty="0"/>
              <a:t>We Can use the discipline wheel to identify which subjects inform a complete answer to our big questions. This will not </a:t>
            </a:r>
            <a:r>
              <a:rPr lang="en-GB" dirty="0" err="1"/>
              <a:t>a;ways</a:t>
            </a:r>
            <a:r>
              <a:rPr lang="en-GB" dirty="0"/>
              <a:t> be static so once you and your students develop confidence with this, you can introduce a blank discipline wheel and get your students to work out which disciplines are relevant. </a:t>
            </a:r>
          </a:p>
        </p:txBody>
      </p:sp>
      <p:sp>
        <p:nvSpPr>
          <p:cNvPr id="4" name="TextBox 3">
            <a:extLst>
              <a:ext uri="{FF2B5EF4-FFF2-40B4-BE49-F238E27FC236}">
                <a16:creationId xmlns:a16="http://schemas.microsoft.com/office/drawing/2014/main" id="{E4213177-44C7-CE44-A28A-F7FE7809A5F0}"/>
              </a:ext>
            </a:extLst>
          </p:cNvPr>
          <p:cNvSpPr txBox="1"/>
          <p:nvPr/>
        </p:nvSpPr>
        <p:spPr>
          <a:xfrm rot="20868919">
            <a:off x="2532842" y="3352962"/>
            <a:ext cx="1517434" cy="1477328"/>
          </a:xfrm>
          <a:prstGeom prst="rect">
            <a:avLst/>
          </a:prstGeom>
          <a:solidFill>
            <a:srgbClr val="FFFF00"/>
          </a:solidFill>
        </p:spPr>
        <p:txBody>
          <a:bodyPr wrap="square" rtlCol="0">
            <a:spAutoFit/>
          </a:bodyPr>
          <a:lstStyle/>
          <a:p>
            <a:pPr algn="ctr"/>
            <a:endParaRPr lang="en-GB">
              <a:latin typeface="Arial" panose="020B0604020202020204" pitchFamily="34" charset="0"/>
              <a:cs typeface="Arial" panose="020B0604020202020204" pitchFamily="34" charset="0"/>
            </a:endParaRPr>
          </a:p>
          <a:p>
            <a:pPr algn="ctr"/>
            <a:r>
              <a:rPr lang="en-GB" sz="2400">
                <a:latin typeface="Arial" panose="020B0604020202020204" pitchFamily="34" charset="0"/>
                <a:cs typeface="Arial" panose="020B0604020202020204" pitchFamily="34" charset="0"/>
              </a:rPr>
              <a:t>Big Question</a:t>
            </a:r>
          </a:p>
          <a:p>
            <a:pPr algn="ctr"/>
            <a:endParaRPr lang="en-GB" sz="2400">
              <a:latin typeface="Arial" panose="020B0604020202020204" pitchFamily="34" charset="0"/>
              <a:cs typeface="Arial" panose="020B0604020202020204" pitchFamily="34" charset="0"/>
            </a:endParaRPr>
          </a:p>
        </p:txBody>
      </p:sp>
      <p:pic>
        <p:nvPicPr>
          <p:cNvPr id="3" name="Picture 2" descr="a picture of the discipline wheel, used to list the subject that can interlink to answer a big question">
            <a:extLst>
              <a:ext uri="{FF2B5EF4-FFF2-40B4-BE49-F238E27FC236}">
                <a16:creationId xmlns:a16="http://schemas.microsoft.com/office/drawing/2014/main" id="{9A57A4F3-FAFD-F141-8F32-FC5420AAB855}"/>
              </a:ext>
            </a:extLst>
          </p:cNvPr>
          <p:cNvPicPr>
            <a:picLocks noChangeAspect="1"/>
          </p:cNvPicPr>
          <p:nvPr/>
        </p:nvPicPr>
        <p:blipFill>
          <a:blip r:embed="rId3"/>
          <a:stretch>
            <a:fillRect/>
          </a:stretch>
        </p:blipFill>
        <p:spPr>
          <a:xfrm>
            <a:off x="416070" y="1255786"/>
            <a:ext cx="5283691" cy="5183114"/>
          </a:xfrm>
          <a:prstGeom prst="rect">
            <a:avLst/>
          </a:prstGeom>
        </p:spPr>
      </p:pic>
      <p:sp>
        <p:nvSpPr>
          <p:cNvPr id="5" name="Title 4">
            <a:extLst>
              <a:ext uri="{FF2B5EF4-FFF2-40B4-BE49-F238E27FC236}">
                <a16:creationId xmlns:a16="http://schemas.microsoft.com/office/drawing/2014/main" id="{063B56B9-BC69-4296-B8FE-2FC90E66385F}"/>
              </a:ext>
            </a:extLst>
          </p:cNvPr>
          <p:cNvSpPr>
            <a:spLocks noGrp="1"/>
          </p:cNvSpPr>
          <p:nvPr>
            <p:ph type="title"/>
          </p:nvPr>
        </p:nvSpPr>
        <p:spPr>
          <a:xfrm>
            <a:off x="448887" y="266007"/>
            <a:ext cx="11255433" cy="822129"/>
          </a:xfrm>
        </p:spPr>
        <p:txBody>
          <a:bodyPr>
            <a:normAutofit/>
          </a:bodyPr>
          <a:lstStyle/>
          <a:p>
            <a:pPr algn="l"/>
            <a:r>
              <a:rPr lang="en-GB" sz="4000" b="1" dirty="0">
                <a:solidFill>
                  <a:schemeClr val="tx1"/>
                </a:solidFill>
                <a:latin typeface="Segoe UI" panose="020B0502040204020203" pitchFamily="34" charset="0"/>
                <a:ea typeface="Segoe UI Emoji" panose="020B0502040204020203" pitchFamily="34" charset="0"/>
                <a:cs typeface="Segoe UI" panose="020B0502040204020203" pitchFamily="34" charset="0"/>
              </a:rPr>
              <a:t>The discipline wheel</a:t>
            </a:r>
          </a:p>
        </p:txBody>
      </p:sp>
    </p:spTree>
    <p:extLst>
      <p:ext uri="{BB962C8B-B14F-4D97-AF65-F5344CB8AC3E}">
        <p14:creationId xmlns:p14="http://schemas.microsoft.com/office/powerpoint/2010/main" val="811884312"/>
      </p:ext>
    </p:extLst>
  </p:cSld>
  <p:clrMapOvr>
    <a:masterClrMapping/>
  </p:clrMapOvr>
  <mc:AlternateContent xmlns:mc="http://schemas.openxmlformats.org/markup-compatibility/2006" xmlns:p14="http://schemas.microsoft.com/office/powerpoint/2010/main">
    <mc:Choice Requires="p14">
      <p:transition p14:dur="10" advTm="28868"/>
    </mc:Choice>
    <mc:Fallback xmlns="">
      <p:transition advTm="2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EA25-58E5-487E-9E63-2368EB33B6B1}"/>
              </a:ext>
            </a:extLst>
          </p:cNvPr>
          <p:cNvSpPr>
            <a:spLocks noGrp="1"/>
          </p:cNvSpPr>
          <p:nvPr>
            <p:ph type="title"/>
          </p:nvPr>
        </p:nvSpPr>
        <p:spPr/>
        <p:txBody>
          <a:bodyPr>
            <a:normAutofit/>
          </a:bodyPr>
          <a:lstStyle/>
          <a:p>
            <a:r>
              <a:rPr lang="en-GB" dirty="0"/>
              <a:t>Epistemic insight framework Link </a:t>
            </a:r>
            <a:r>
              <a:rPr lang="en-GB" dirty="0">
                <a:hlinkClick r:id="rId2"/>
              </a:rPr>
              <a:t>epistemic insight framework</a:t>
            </a:r>
            <a:r>
              <a:rPr lang="en-GB" dirty="0"/>
              <a:t> </a:t>
            </a:r>
          </a:p>
        </p:txBody>
      </p:sp>
      <p:graphicFrame>
        <p:nvGraphicFramePr>
          <p:cNvPr id="4" name="Table 4">
            <a:extLst>
              <a:ext uri="{FF2B5EF4-FFF2-40B4-BE49-F238E27FC236}">
                <a16:creationId xmlns:a16="http://schemas.microsoft.com/office/drawing/2014/main" id="{28D4E686-0587-4487-8387-949473626930}"/>
              </a:ext>
            </a:extLst>
          </p:cNvPr>
          <p:cNvGraphicFramePr>
            <a:graphicFrameLocks noGrp="1"/>
          </p:cNvGraphicFramePr>
          <p:nvPr>
            <p:ph sz="quarter" idx="10"/>
          </p:nvPr>
        </p:nvGraphicFramePr>
        <p:xfrm>
          <a:off x="539750" y="1435100"/>
          <a:ext cx="11147945" cy="5082080"/>
        </p:xfrm>
        <a:graphic>
          <a:graphicData uri="http://schemas.openxmlformats.org/drawingml/2006/table">
            <a:tbl>
              <a:tblPr firstRow="1" bandRow="1">
                <a:tableStyleId>{5C22544A-7EE6-4342-B048-85BDC9FD1C3A}</a:tableStyleId>
              </a:tblPr>
              <a:tblGrid>
                <a:gridCol w="1313988">
                  <a:extLst>
                    <a:ext uri="{9D8B030D-6E8A-4147-A177-3AD203B41FA5}">
                      <a16:colId xmlns:a16="http://schemas.microsoft.com/office/drawing/2014/main" val="278763820"/>
                    </a:ext>
                  </a:extLst>
                </a:gridCol>
                <a:gridCol w="3145190">
                  <a:extLst>
                    <a:ext uri="{9D8B030D-6E8A-4147-A177-3AD203B41FA5}">
                      <a16:colId xmlns:a16="http://schemas.microsoft.com/office/drawing/2014/main" val="1154213350"/>
                    </a:ext>
                  </a:extLst>
                </a:gridCol>
                <a:gridCol w="3513305">
                  <a:extLst>
                    <a:ext uri="{9D8B030D-6E8A-4147-A177-3AD203B41FA5}">
                      <a16:colId xmlns:a16="http://schemas.microsoft.com/office/drawing/2014/main" val="876467049"/>
                    </a:ext>
                  </a:extLst>
                </a:gridCol>
                <a:gridCol w="3175462">
                  <a:extLst>
                    <a:ext uri="{9D8B030D-6E8A-4147-A177-3AD203B41FA5}">
                      <a16:colId xmlns:a16="http://schemas.microsoft.com/office/drawing/2014/main" val="3908155755"/>
                    </a:ext>
                  </a:extLst>
                </a:gridCol>
              </a:tblGrid>
              <a:tr h="1270520">
                <a:tc>
                  <a:txBody>
                    <a:bodyPr/>
                    <a:lstStyle/>
                    <a:p>
                      <a:r>
                        <a:rPr lang="en-GB" dirty="0"/>
                        <a:t>Stage of school</a:t>
                      </a:r>
                    </a:p>
                  </a:txBody>
                  <a:tcPr/>
                </a:tc>
                <a:tc>
                  <a:txBody>
                    <a:bodyPr/>
                    <a:lstStyle/>
                    <a:p>
                      <a:r>
                        <a:rPr lang="en-GB" dirty="0"/>
                        <a:t>Relationships between science and religion</a:t>
                      </a:r>
                    </a:p>
                  </a:txBody>
                  <a:tcPr/>
                </a:tc>
                <a:tc>
                  <a:txBody>
                    <a:bodyPr/>
                    <a:lstStyle/>
                    <a:p>
                      <a:r>
                        <a:rPr lang="en-GB" dirty="0"/>
                        <a:t>The nature of science in real world contexts and multidisciplinary arenas</a:t>
                      </a:r>
                    </a:p>
                  </a:txBody>
                  <a:tcPr/>
                </a:tc>
                <a:tc>
                  <a:txBody>
                    <a:bodyPr/>
                    <a:lstStyle/>
                    <a:p>
                      <a:r>
                        <a:rPr lang="en-GB" dirty="0"/>
                        <a:t>Ways of knowing and how they interact</a:t>
                      </a:r>
                    </a:p>
                  </a:txBody>
                  <a:tcPr/>
                </a:tc>
                <a:extLst>
                  <a:ext uri="{0D108BD9-81ED-4DB2-BD59-A6C34878D82A}">
                    <a16:rowId xmlns:a16="http://schemas.microsoft.com/office/drawing/2014/main" val="159743178"/>
                  </a:ext>
                </a:extLst>
              </a:tr>
              <a:tr h="1270520">
                <a:tc>
                  <a:txBody>
                    <a:bodyPr/>
                    <a:lstStyle/>
                    <a:p>
                      <a:r>
                        <a:rPr lang="en-GB" dirty="0"/>
                        <a:t>Upper KS2</a:t>
                      </a:r>
                    </a:p>
                  </a:txBody>
                  <a:tcPr/>
                </a:tc>
                <a:tc>
                  <a:txBody>
                    <a:bodyPr/>
                    <a:lstStyle/>
                    <a:p>
                      <a:r>
                        <a:rPr lang="en-GB" dirty="0"/>
                        <a:t>Science and religion are mostly concerned with different types of questions, including different types of why question.</a:t>
                      </a:r>
                    </a:p>
                  </a:txBody>
                  <a:tcPr/>
                </a:tc>
                <a:tc>
                  <a:txBody>
                    <a:bodyPr/>
                    <a:lstStyle/>
                    <a:p>
                      <a:r>
                        <a:rPr lang="en-GB" dirty="0"/>
                        <a:t>Science begins with observations of the natural world and constructing ways to explain our observation</a:t>
                      </a:r>
                    </a:p>
                  </a:txBody>
                  <a:tcPr/>
                </a:tc>
                <a:tc>
                  <a:txBody>
                    <a:bodyPr/>
                    <a:lstStyle/>
                    <a:p>
                      <a:r>
                        <a:rPr lang="en-GB" dirty="0"/>
                        <a:t>Science has some similarities and some differences with other ways of knowing that we learn about in school.</a:t>
                      </a:r>
                    </a:p>
                  </a:txBody>
                  <a:tcPr/>
                </a:tc>
                <a:extLst>
                  <a:ext uri="{0D108BD9-81ED-4DB2-BD59-A6C34878D82A}">
                    <a16:rowId xmlns:a16="http://schemas.microsoft.com/office/drawing/2014/main" val="4235310951"/>
                  </a:ext>
                </a:extLst>
              </a:tr>
              <a:tr h="1270520">
                <a:tc>
                  <a:txBody>
                    <a:bodyPr/>
                    <a:lstStyle/>
                    <a:p>
                      <a:r>
                        <a:rPr lang="en-GB" dirty="0"/>
                        <a:t>ks3</a:t>
                      </a:r>
                    </a:p>
                  </a:txBody>
                  <a:tcPr/>
                </a:tc>
                <a:tc>
                  <a:txBody>
                    <a:bodyPr/>
                    <a:lstStyle/>
                    <a:p>
                      <a:r>
                        <a:rPr lang="en-GB" dirty="0"/>
                        <a:t>Some people say that science and religion are compatible and some people say they are not.. </a:t>
                      </a:r>
                    </a:p>
                  </a:txBody>
                  <a:tcPr/>
                </a:tc>
                <a:tc>
                  <a:txBody>
                    <a:bodyPr/>
                    <a:lstStyle/>
                    <a:p>
                      <a:r>
                        <a:rPr lang="en-GB" dirty="0"/>
                        <a:t>Some questions are more amenable to science than others. </a:t>
                      </a:r>
                    </a:p>
                  </a:txBody>
                  <a:tcPr/>
                </a:tc>
                <a:tc>
                  <a:txBody>
                    <a:bodyPr/>
                    <a:lstStyle/>
                    <a:p>
                      <a:r>
                        <a:rPr lang="en-GB" dirty="0"/>
                        <a:t>. Different disciplines have different preferred questions, methods and norms of thought</a:t>
                      </a:r>
                    </a:p>
                  </a:txBody>
                  <a:tcPr/>
                </a:tc>
                <a:extLst>
                  <a:ext uri="{0D108BD9-81ED-4DB2-BD59-A6C34878D82A}">
                    <a16:rowId xmlns:a16="http://schemas.microsoft.com/office/drawing/2014/main" val="1077406539"/>
                  </a:ext>
                </a:extLst>
              </a:tr>
              <a:tr h="1270520">
                <a:tc>
                  <a:txBody>
                    <a:bodyPr/>
                    <a:lstStyle/>
                    <a:p>
                      <a:r>
                        <a:rPr lang="en-GB" dirty="0"/>
                        <a:t>KS4</a:t>
                      </a:r>
                    </a:p>
                  </a:txBody>
                  <a:tcPr/>
                </a:tc>
                <a:tc>
                  <a:txBody>
                    <a:bodyPr/>
                    <a:lstStyle/>
                    <a:p>
                      <a:r>
                        <a:rPr lang="en-GB" dirty="0"/>
                        <a:t>Learning Outcomes Science and religion are not necessarily incompatible.</a:t>
                      </a:r>
                    </a:p>
                  </a:txBody>
                  <a:tcPr/>
                </a:tc>
                <a:tc>
                  <a:txBody>
                    <a:bodyPr/>
                    <a:lstStyle/>
                    <a:p>
                      <a:r>
                        <a:rPr lang="en-GB" dirty="0"/>
                        <a:t>Scientism is not a necessary presupposition of science.</a:t>
                      </a:r>
                    </a:p>
                  </a:txBody>
                  <a:tcPr/>
                </a:tc>
                <a:tc>
                  <a:txBody>
                    <a:bodyPr/>
                    <a:lstStyle/>
                    <a:p>
                      <a:r>
                        <a:rPr lang="en-GB" dirty="0"/>
                        <a:t>Some questions are more metaphysically sensitive than others.</a:t>
                      </a:r>
                    </a:p>
                  </a:txBody>
                  <a:tcPr/>
                </a:tc>
                <a:extLst>
                  <a:ext uri="{0D108BD9-81ED-4DB2-BD59-A6C34878D82A}">
                    <a16:rowId xmlns:a16="http://schemas.microsoft.com/office/drawing/2014/main" val="2423042059"/>
                  </a:ext>
                </a:extLst>
              </a:tr>
            </a:tbl>
          </a:graphicData>
        </a:graphic>
      </p:graphicFrame>
    </p:spTree>
    <p:extLst>
      <p:ext uri="{BB962C8B-B14F-4D97-AF65-F5344CB8AC3E}">
        <p14:creationId xmlns:p14="http://schemas.microsoft.com/office/powerpoint/2010/main" val="218438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red sign with white text&#10;&#10;Description automatically generated with medium confidence">
            <a:extLst>
              <a:ext uri="{FF2B5EF4-FFF2-40B4-BE49-F238E27FC236}">
                <a16:creationId xmlns:a16="http://schemas.microsoft.com/office/drawing/2014/main" id="{75704E45-15F9-4F75-9857-89657CE04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
        <p:nvSpPr>
          <p:cNvPr id="20" name="TextBox 19">
            <a:extLst>
              <a:ext uri="{FF2B5EF4-FFF2-40B4-BE49-F238E27FC236}">
                <a16:creationId xmlns:a16="http://schemas.microsoft.com/office/drawing/2014/main" id="{44E4C6B8-09CD-4BD9-B1D7-46B710055294}"/>
              </a:ext>
            </a:extLst>
          </p:cNvPr>
          <p:cNvSpPr txBox="1"/>
          <p:nvPr/>
        </p:nvSpPr>
        <p:spPr>
          <a:xfrm>
            <a:off x="7897984" y="2896930"/>
            <a:ext cx="3294579" cy="2677656"/>
          </a:xfrm>
          <a:prstGeom prst="rect">
            <a:avLst/>
          </a:prstGeom>
          <a:noFill/>
        </p:spPr>
        <p:txBody>
          <a:bodyPr wrap="square" rtlCol="0">
            <a:spAutoFit/>
          </a:bodyPr>
          <a:lstStyle/>
          <a:p>
            <a:r>
              <a:rPr lang="en-GB" sz="3200" dirty="0">
                <a:solidFill>
                  <a:srgbClr val="263682"/>
                </a:solidFill>
                <a:latin typeface="Humnst777 BT" panose="020B0603030504020204" pitchFamily="34" charset="0"/>
              </a:rPr>
              <a:t>Ways of thinking</a:t>
            </a:r>
          </a:p>
          <a:p>
            <a:endParaRPr lang="en-GB" sz="3200" b="1" dirty="0">
              <a:solidFill>
                <a:srgbClr val="263682"/>
              </a:solidFill>
            </a:endParaRPr>
          </a:p>
          <a:p>
            <a:pPr marL="457200" indent="-457200">
              <a:buClr>
                <a:srgbClr val="D41308"/>
              </a:buClr>
              <a:buFont typeface="Arial" panose="020B0604020202020204" pitchFamily="34" charset="0"/>
              <a:buChar char="•"/>
            </a:pPr>
            <a:r>
              <a:rPr lang="en-GB" sz="2400" kern="0" dirty="0">
                <a:latin typeface="Humnst777 Lt BT" panose="020B0402030504020204" pitchFamily="34" charset="0"/>
              </a:rPr>
              <a:t>Objectivity</a:t>
            </a:r>
          </a:p>
          <a:p>
            <a:pPr marL="457200" indent="-457200">
              <a:buClr>
                <a:srgbClr val="D41308"/>
              </a:buClr>
              <a:buFont typeface="Arial" panose="020B0604020202020204" pitchFamily="34" charset="0"/>
              <a:buChar char="•"/>
            </a:pPr>
            <a:r>
              <a:rPr lang="en-GB" sz="2400" kern="0" dirty="0">
                <a:latin typeface="Humnst777 Lt BT" panose="020B0402030504020204" pitchFamily="34" charset="0"/>
              </a:rPr>
              <a:t>Replicability</a:t>
            </a:r>
          </a:p>
          <a:p>
            <a:pPr marL="457200" indent="-457200">
              <a:buClr>
                <a:srgbClr val="D41308"/>
              </a:buClr>
              <a:buFont typeface="Arial" panose="020B0604020202020204" pitchFamily="34" charset="0"/>
              <a:buChar char="•"/>
            </a:pPr>
            <a:r>
              <a:rPr lang="en-GB" sz="2400" kern="0" dirty="0">
                <a:latin typeface="Humnst777 Lt BT" panose="020B0402030504020204" pitchFamily="34" charset="0"/>
              </a:rPr>
              <a:t>Consensus</a:t>
            </a:r>
          </a:p>
          <a:p>
            <a:endParaRPr lang="en-GB" sz="3200" b="1" dirty="0">
              <a:solidFill>
                <a:srgbClr val="263682"/>
              </a:solidFill>
            </a:endParaRPr>
          </a:p>
        </p:txBody>
      </p:sp>
      <p:pic>
        <p:nvPicPr>
          <p:cNvPr id="10" name="Graphic 9" descr="Brain with solid fill">
            <a:extLst>
              <a:ext uri="{FF2B5EF4-FFF2-40B4-BE49-F238E27FC236}">
                <a16:creationId xmlns:a16="http://schemas.microsoft.com/office/drawing/2014/main" id="{AB0B512A-A370-4CFE-B818-F6DCBFD303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2693" y="1130123"/>
            <a:ext cx="1508428" cy="1508428"/>
          </a:xfrm>
          <a:prstGeom prst="rect">
            <a:avLst/>
          </a:prstGeom>
        </p:spPr>
      </p:pic>
      <p:sp>
        <p:nvSpPr>
          <p:cNvPr id="19" name="TextBox 18">
            <a:extLst>
              <a:ext uri="{FF2B5EF4-FFF2-40B4-BE49-F238E27FC236}">
                <a16:creationId xmlns:a16="http://schemas.microsoft.com/office/drawing/2014/main" id="{AAEEE53C-DF98-4A52-8301-0DF16C1088DD}"/>
              </a:ext>
            </a:extLst>
          </p:cNvPr>
          <p:cNvSpPr txBox="1"/>
          <p:nvPr/>
        </p:nvSpPr>
        <p:spPr>
          <a:xfrm>
            <a:off x="4598478" y="2879541"/>
            <a:ext cx="2559466" cy="3416320"/>
          </a:xfrm>
          <a:prstGeom prst="rect">
            <a:avLst/>
          </a:prstGeom>
          <a:noFill/>
        </p:spPr>
        <p:txBody>
          <a:bodyPr wrap="square" rtlCol="0">
            <a:spAutoFit/>
          </a:bodyPr>
          <a:lstStyle/>
          <a:p>
            <a:r>
              <a:rPr lang="en-GB" sz="3200" dirty="0">
                <a:solidFill>
                  <a:srgbClr val="263682"/>
                </a:solidFill>
                <a:latin typeface="Humnst777 BT" panose="020B0603030504020204" pitchFamily="34" charset="0"/>
              </a:rPr>
              <a:t>Methods</a:t>
            </a:r>
          </a:p>
          <a:p>
            <a:endParaRPr lang="en-GB" sz="3200" b="1" dirty="0">
              <a:solidFill>
                <a:srgbClr val="263682"/>
              </a:solidFill>
            </a:endParaRP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Hypothesis</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Observation</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Data collection</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Analysis</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Proof/evidence</a:t>
            </a:r>
          </a:p>
          <a:p>
            <a:endParaRPr lang="en-GB" sz="3200" b="1" dirty="0">
              <a:solidFill>
                <a:srgbClr val="263682"/>
              </a:solidFill>
            </a:endParaRPr>
          </a:p>
        </p:txBody>
      </p:sp>
      <p:pic>
        <p:nvPicPr>
          <p:cNvPr id="9" name="Graphic 8" descr="Document outline">
            <a:extLst>
              <a:ext uri="{FF2B5EF4-FFF2-40B4-BE49-F238E27FC236}">
                <a16:creationId xmlns:a16="http://schemas.microsoft.com/office/drawing/2014/main" id="{8DC00AAC-D5E4-4A40-AA2B-2B0BB3DD34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42712" y="1274098"/>
            <a:ext cx="1364453" cy="1364453"/>
          </a:xfrm>
          <a:prstGeom prst="rect">
            <a:avLst/>
          </a:prstGeom>
        </p:spPr>
      </p:pic>
      <p:sp>
        <p:nvSpPr>
          <p:cNvPr id="15" name="TextBox 14">
            <a:extLst>
              <a:ext uri="{FF2B5EF4-FFF2-40B4-BE49-F238E27FC236}">
                <a16:creationId xmlns:a16="http://schemas.microsoft.com/office/drawing/2014/main" id="{9EE948AF-252F-44A0-B045-D44CA727C907}"/>
              </a:ext>
            </a:extLst>
          </p:cNvPr>
          <p:cNvSpPr txBox="1"/>
          <p:nvPr/>
        </p:nvSpPr>
        <p:spPr>
          <a:xfrm>
            <a:off x="1244807" y="2879541"/>
            <a:ext cx="2434643" cy="2554545"/>
          </a:xfrm>
          <a:prstGeom prst="rect">
            <a:avLst/>
          </a:prstGeom>
          <a:noFill/>
        </p:spPr>
        <p:txBody>
          <a:bodyPr wrap="square" rtlCol="0">
            <a:spAutoFit/>
          </a:bodyPr>
          <a:lstStyle/>
          <a:p>
            <a:r>
              <a:rPr lang="en-GB" sz="3200" dirty="0">
                <a:solidFill>
                  <a:srgbClr val="263682"/>
                </a:solidFill>
                <a:latin typeface="Humnst777 BT" panose="020B0603030504020204" pitchFamily="34" charset="0"/>
              </a:rPr>
              <a:t>Questions</a:t>
            </a:r>
          </a:p>
          <a:p>
            <a:endParaRPr lang="en-GB" sz="3200" b="1" dirty="0">
              <a:solidFill>
                <a:srgbClr val="263682"/>
              </a:solidFill>
            </a:endParaRPr>
          </a:p>
          <a:p>
            <a:r>
              <a:rPr lang="en-GB" sz="2400" dirty="0">
                <a:latin typeface="Humnst777 Lt BT" panose="020B0402030504020204" pitchFamily="34" charset="0"/>
              </a:rPr>
              <a:t>Questions which investigate the nature of the world around us</a:t>
            </a:r>
          </a:p>
        </p:txBody>
      </p:sp>
      <p:pic>
        <p:nvPicPr>
          <p:cNvPr id="12" name="Graphic 11" descr="Question Mark with solid fill">
            <a:extLst>
              <a:ext uri="{FF2B5EF4-FFF2-40B4-BE49-F238E27FC236}">
                <a16:creationId xmlns:a16="http://schemas.microsoft.com/office/drawing/2014/main" id="{FC2CFC10-CCBB-425F-87D8-47357F7836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38097" y="1299479"/>
            <a:ext cx="1259088" cy="1259088"/>
          </a:xfrm>
          <a:prstGeom prst="rect">
            <a:avLst/>
          </a:prstGeom>
        </p:spPr>
      </p:pic>
      <p:sp>
        <p:nvSpPr>
          <p:cNvPr id="2" name="Title 1">
            <a:extLst>
              <a:ext uri="{FF2B5EF4-FFF2-40B4-BE49-F238E27FC236}">
                <a16:creationId xmlns:a16="http://schemas.microsoft.com/office/drawing/2014/main" id="{7AA77B46-F632-4F8F-A9D7-1BAA8F59A90C}"/>
              </a:ext>
            </a:extLst>
          </p:cNvPr>
          <p:cNvSpPr>
            <a:spLocks noGrp="1"/>
          </p:cNvSpPr>
          <p:nvPr>
            <p:ph type="title"/>
          </p:nvPr>
        </p:nvSpPr>
        <p:spPr>
          <a:xfrm>
            <a:off x="949365" y="98351"/>
            <a:ext cx="10515600" cy="1325563"/>
          </a:xfrm>
        </p:spPr>
        <p:txBody>
          <a:bodyPr/>
          <a:lstStyle/>
          <a:p>
            <a:r>
              <a:rPr lang="en-GB" dirty="0"/>
              <a:t>Questions, methods and norms of thought</a:t>
            </a:r>
          </a:p>
        </p:txBody>
      </p:sp>
    </p:spTree>
    <p:extLst>
      <p:ext uri="{BB962C8B-B14F-4D97-AF65-F5344CB8AC3E}">
        <p14:creationId xmlns:p14="http://schemas.microsoft.com/office/powerpoint/2010/main" val="3495238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9|2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630908-7b3e-4941-83e6-af37a40dc51b">
      <Terms xmlns="http://schemas.microsoft.com/office/infopath/2007/PartnerControls"/>
    </lcf76f155ced4ddcb4097134ff3c332f>
    <TaxCatchAll xmlns="a9596f9c-41d5-4e0a-a632-1d6b799ad7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62F80DC2C1214A831CE6D71D68C7D7" ma:contentTypeVersion="14" ma:contentTypeDescription="Create a new document." ma:contentTypeScope="" ma:versionID="e2ce67d061a3bddf455d337dd0147f60">
  <xsd:schema xmlns:xsd="http://www.w3.org/2001/XMLSchema" xmlns:xs="http://www.w3.org/2001/XMLSchema" xmlns:p="http://schemas.microsoft.com/office/2006/metadata/properties" xmlns:ns2="41630908-7b3e-4941-83e6-af37a40dc51b" xmlns:ns3="a9596f9c-41d5-4e0a-a632-1d6b799ad79c" targetNamespace="http://schemas.microsoft.com/office/2006/metadata/properties" ma:root="true" ma:fieldsID="e63762f49a536fbce35aa6bda474ae28" ns2:_="" ns3:_="">
    <xsd:import namespace="41630908-7b3e-4941-83e6-af37a40dc51b"/>
    <xsd:import namespace="a9596f9c-41d5-4e0a-a632-1d6b799ad7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30908-7b3e-4941-83e6-af37a40dc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e5fb22-0559-4a01-99f6-a695058b86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596f9c-41d5-4e0a-a632-1d6b799ad7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fe45fd1-65eb-4579-9854-4a8463082a99}" ma:internalName="TaxCatchAll" ma:showField="CatchAllData" ma:web="a9596f9c-41d5-4e0a-a632-1d6b799ad7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EE3F7-8B21-4398-B717-8D35497DC5F7}">
  <ds:schemaRefs>
    <ds:schemaRef ds:uri="http://schemas.microsoft.com/office/2006/metadata/properties"/>
    <ds:schemaRef ds:uri="a9596f9c-41d5-4e0a-a632-1d6b799ad79c"/>
    <ds:schemaRef ds:uri="http://schemas.openxmlformats.org/package/2006/metadata/core-properties"/>
    <ds:schemaRef ds:uri="http://www.w3.org/XML/1998/namespace"/>
    <ds:schemaRef ds:uri="http://schemas.microsoft.com/office/2006/documentManagement/types"/>
    <ds:schemaRef ds:uri="http://purl.org/dc/terms/"/>
    <ds:schemaRef ds:uri="http://purl.org/dc/dcmitype/"/>
    <ds:schemaRef ds:uri="41630908-7b3e-4941-83e6-af37a40dc51b"/>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94D3C01F-657F-47C3-AFC3-DC6A1F7A5CAA}">
  <ds:schemaRefs>
    <ds:schemaRef ds:uri="http://schemas.microsoft.com/sharepoint/v3/contenttype/forms"/>
  </ds:schemaRefs>
</ds:datastoreItem>
</file>

<file path=customXml/itemProps3.xml><?xml version="1.0" encoding="utf-8"?>
<ds:datastoreItem xmlns:ds="http://schemas.openxmlformats.org/officeDocument/2006/customXml" ds:itemID="{B9DA1135-0866-48E1-BE9D-9E3D49E44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630908-7b3e-4941-83e6-af37a40dc51b"/>
    <ds:schemaRef ds:uri="a9596f9c-41d5-4e0a-a632-1d6b799ad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TotalTime>
  <Words>817</Words>
  <Application>Microsoft Office PowerPoint</Application>
  <PresentationFormat>Widescreen</PresentationFormat>
  <Paragraphs>95</Paragraphs>
  <Slides>10</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Humnst777 BT</vt:lpstr>
      <vt:lpstr>Humnst777 Lt BT</vt:lpstr>
      <vt:lpstr>Segoe UI</vt:lpstr>
      <vt:lpstr>Segoe UI Emoji</vt:lpstr>
      <vt:lpstr>Wingdings</vt:lpstr>
      <vt:lpstr>Office Theme</vt:lpstr>
      <vt:lpstr>Epistemic insight introduction </vt:lpstr>
      <vt:lpstr>Linked CCF statements</vt:lpstr>
      <vt:lpstr>Aims of the session</vt:lpstr>
      <vt:lpstr>Introducing epistemic insight </vt:lpstr>
      <vt:lpstr> Tools for EI</vt:lpstr>
      <vt:lpstr>The bubble tool</vt:lpstr>
      <vt:lpstr>The discipline wheel</vt:lpstr>
      <vt:lpstr>Epistemic insight framework Link epistemic insight framework </vt:lpstr>
      <vt:lpstr>Questions, methods and norms of thought</vt:lpstr>
      <vt:lpstr>Can science answer these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Epistemic insight introduction</dc:title>
  <dc:creator>Robert Campbell</dc:creator>
  <cp:lastModifiedBy>Robert Campbell</cp:lastModifiedBy>
  <cp:revision>4</cp:revision>
  <dcterms:created xsi:type="dcterms:W3CDTF">2022-01-17T09:34:46Z</dcterms:created>
  <dcterms:modified xsi:type="dcterms:W3CDTF">2022-07-12T20:54:08Z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0x0101005D62F80DC2C1214A831CE6D71D68C7D7</vt:lpwstr>
  </property>
</Properties>
</file>