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72" r:id="rId5"/>
    <p:sldId id="286" r:id="rId6"/>
    <p:sldId id="259" r:id="rId7"/>
    <p:sldId id="274" r:id="rId8"/>
    <p:sldId id="265" r:id="rId9"/>
    <p:sldId id="275" r:id="rId10"/>
    <p:sldId id="277" r:id="rId11"/>
    <p:sldId id="278" r:id="rId12"/>
    <p:sldId id="261" r:id="rId13"/>
    <p:sldId id="280" r:id="rId14"/>
    <p:sldId id="281" r:id="rId15"/>
    <p:sldId id="257" r:id="rId16"/>
    <p:sldId id="279" r:id="rId17"/>
    <p:sldId id="262" r:id="rId18"/>
    <p:sldId id="268" r:id="rId19"/>
    <p:sldId id="271" r:id="rId20"/>
    <p:sldId id="270" r:id="rId21"/>
    <p:sldId id="284" r:id="rId22"/>
    <p:sldId id="285" r:id="rId23"/>
    <p:sldId id="283"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 Bentley" initials="KB" lastIdx="1" clrIdx="0">
    <p:extLst>
      <p:ext uri="{19B8F6BF-5375-455C-9EA6-DF929625EA0E}">
        <p15:presenceInfo xmlns:p15="http://schemas.microsoft.com/office/powerpoint/2012/main" userId="8a92cf4eaa34fa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E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4C9EB-5A14-412E-97B7-E1123EC64B28}" v="5" dt="2021-11-23T21:07:53.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889" autoAdjust="0"/>
  </p:normalViewPr>
  <p:slideViewPr>
    <p:cSldViewPr snapToGrid="0">
      <p:cViewPr varScale="1">
        <p:scale>
          <a:sx n="84" d="100"/>
          <a:sy n="84" d="100"/>
        </p:scale>
        <p:origin x="174"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13T12:47:28.165"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0CDD4-5A04-447C-ABCD-37881A8A1FE8}" type="datetimeFigureOut">
              <a:rPr lang="en-GB" smtClean="0"/>
              <a:t>13/07/2022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836D3-BB8B-4A31-8508-7EAAAD99CFEE}" type="slidenum">
              <a:rPr lang="en-GB" smtClean="0"/>
              <a:t>‹#›</a:t>
            </a:fld>
            <a:endParaRPr lang="en-GB"/>
          </a:p>
        </p:txBody>
      </p:sp>
    </p:spTree>
    <p:extLst>
      <p:ext uri="{BB962C8B-B14F-4D97-AF65-F5344CB8AC3E}">
        <p14:creationId xmlns:p14="http://schemas.microsoft.com/office/powerpoint/2010/main" val="1061744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up as a google </a:t>
            </a:r>
            <a:r>
              <a:rPr lang="en-GB" dirty="0" err="1"/>
              <a:t>jamboard</a:t>
            </a:r>
            <a:r>
              <a:rPr lang="en-GB" dirty="0"/>
              <a:t>. https://jamboard.google.com/d/1vsy3IK5bzQZzHyOF9NYwR5qwoZwyMlguoEqHD996y4I/edit?usp=sharing</a:t>
            </a:r>
          </a:p>
          <a:p>
            <a:endParaRPr lang="en-GB" dirty="0"/>
          </a:p>
        </p:txBody>
      </p:sp>
      <p:sp>
        <p:nvSpPr>
          <p:cNvPr id="4" name="Slide Number Placeholder 3"/>
          <p:cNvSpPr>
            <a:spLocks noGrp="1"/>
          </p:cNvSpPr>
          <p:nvPr>
            <p:ph type="sldNum" sz="quarter" idx="5"/>
          </p:nvPr>
        </p:nvSpPr>
        <p:spPr/>
        <p:txBody>
          <a:bodyPr/>
          <a:lstStyle/>
          <a:p>
            <a:fld id="{9A7836D3-BB8B-4A31-8508-7EAAAD99CFEE}" type="slidenum">
              <a:rPr lang="en-GB" smtClean="0"/>
              <a:t>3</a:t>
            </a:fld>
            <a:endParaRPr lang="en-GB"/>
          </a:p>
        </p:txBody>
      </p:sp>
    </p:spTree>
    <p:extLst>
      <p:ext uri="{BB962C8B-B14F-4D97-AF65-F5344CB8AC3E}">
        <p14:creationId xmlns:p14="http://schemas.microsoft.com/office/powerpoint/2010/main" val="33818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whiteboards in breakout rooms</a:t>
            </a:r>
          </a:p>
        </p:txBody>
      </p:sp>
      <p:sp>
        <p:nvSpPr>
          <p:cNvPr id="4" name="Slide Number Placeholder 3"/>
          <p:cNvSpPr>
            <a:spLocks noGrp="1"/>
          </p:cNvSpPr>
          <p:nvPr>
            <p:ph type="sldNum" sz="quarter" idx="5"/>
          </p:nvPr>
        </p:nvSpPr>
        <p:spPr/>
        <p:txBody>
          <a:bodyPr/>
          <a:lstStyle/>
          <a:p>
            <a:fld id="{9A7836D3-BB8B-4A31-8508-7EAAAD99CFEE}" type="slidenum">
              <a:rPr lang="en-GB" smtClean="0"/>
              <a:t>8</a:t>
            </a:fld>
            <a:endParaRPr lang="en-GB"/>
          </a:p>
        </p:txBody>
      </p:sp>
    </p:spTree>
    <p:extLst>
      <p:ext uri="{BB962C8B-B14F-4D97-AF65-F5344CB8AC3E}">
        <p14:creationId xmlns:p14="http://schemas.microsoft.com/office/powerpoint/2010/main" val="167045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Big questions are ones that require more than one discipline to answer. Remember this is not additional to the science or RE curricula, but rather supports us teach all aspects of the </a:t>
            </a:r>
            <a:r>
              <a:rPr lang="en-GB" dirty="0" err="1"/>
              <a:t>curricium</a:t>
            </a:r>
            <a:r>
              <a:rPr lang="en-GB" dirty="0"/>
              <a:t>.  E.g. science the limitations of science and the type of questions science can not answer.</a:t>
            </a:r>
          </a:p>
          <a:p>
            <a:endParaRPr lang="en-GB" dirty="0"/>
          </a:p>
        </p:txBody>
      </p:sp>
      <p:sp>
        <p:nvSpPr>
          <p:cNvPr id="4" name="Slide Number Placeholder 3"/>
          <p:cNvSpPr>
            <a:spLocks noGrp="1"/>
          </p:cNvSpPr>
          <p:nvPr>
            <p:ph type="sldNum" sz="quarter" idx="5"/>
          </p:nvPr>
        </p:nvSpPr>
        <p:spPr/>
        <p:txBody>
          <a:bodyPr/>
          <a:lstStyle/>
          <a:p>
            <a:fld id="{9A7836D3-BB8B-4A31-8508-7EAAAD99CFEE}" type="slidenum">
              <a:rPr lang="en-GB" smtClean="0"/>
              <a:t>10</a:t>
            </a:fld>
            <a:endParaRPr lang="en-GB"/>
          </a:p>
        </p:txBody>
      </p:sp>
    </p:spTree>
    <p:extLst>
      <p:ext uri="{BB962C8B-B14F-4D97-AF65-F5344CB8AC3E}">
        <p14:creationId xmlns:p14="http://schemas.microsoft.com/office/powerpoint/2010/main" val="429058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7836D3-BB8B-4A31-8508-7EAAAD99CFEE}" type="slidenum">
              <a:rPr lang="en-GB" smtClean="0"/>
              <a:t>11</a:t>
            </a:fld>
            <a:endParaRPr lang="en-GB"/>
          </a:p>
        </p:txBody>
      </p:sp>
    </p:spTree>
    <p:extLst>
      <p:ext uri="{BB962C8B-B14F-4D97-AF65-F5344CB8AC3E}">
        <p14:creationId xmlns:p14="http://schemas.microsoft.com/office/powerpoint/2010/main" val="3546683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7836D3-BB8B-4A31-8508-7EAAAD99CFEE}" type="slidenum">
              <a:rPr lang="en-GB" smtClean="0"/>
              <a:t>12</a:t>
            </a:fld>
            <a:endParaRPr lang="en-GB"/>
          </a:p>
        </p:txBody>
      </p:sp>
    </p:spTree>
    <p:extLst>
      <p:ext uri="{BB962C8B-B14F-4D97-AF65-F5344CB8AC3E}">
        <p14:creationId xmlns:p14="http://schemas.microsoft.com/office/powerpoint/2010/main" val="311610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ARTIFICIAL INTELLIGENCE​</a:t>
            </a:r>
          </a:p>
          <a:p>
            <a:r>
              <a:rPr lang="en-GB" dirty="0"/>
              <a:t>intelligence demonstrated by machines, in contrast to the natural intelligence (NI) displayed by humans and other animals.​</a:t>
            </a:r>
          </a:p>
        </p:txBody>
      </p:sp>
      <p:sp>
        <p:nvSpPr>
          <p:cNvPr id="4" name="Slide Number Placeholder 3"/>
          <p:cNvSpPr>
            <a:spLocks noGrp="1"/>
          </p:cNvSpPr>
          <p:nvPr>
            <p:ph type="sldNum" sz="quarter" idx="5"/>
          </p:nvPr>
        </p:nvSpPr>
        <p:spPr/>
        <p:txBody>
          <a:bodyPr/>
          <a:lstStyle/>
          <a:p>
            <a:fld id="{9A7836D3-BB8B-4A31-8508-7EAAAD99CFEE}" type="slidenum">
              <a:rPr lang="en-GB" smtClean="0"/>
              <a:t>14</a:t>
            </a:fld>
            <a:endParaRPr lang="en-GB"/>
          </a:p>
        </p:txBody>
      </p:sp>
    </p:spTree>
    <p:extLst>
      <p:ext uri="{BB962C8B-B14F-4D97-AF65-F5344CB8AC3E}">
        <p14:creationId xmlns:p14="http://schemas.microsoft.com/office/powerpoint/2010/main" val="301364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1.Robbie the Robot from Forbidden Planet and late Lost in Space</a:t>
            </a:r>
          </a:p>
          <a:p>
            <a:r>
              <a:rPr lang="en-GB" dirty="0"/>
              <a:t>2. Front cover from I Robot Isaac Asimov</a:t>
            </a:r>
          </a:p>
          <a:p>
            <a:r>
              <a:rPr lang="en-GB" dirty="0"/>
              <a:t>3. Stargate SG1 Replicators</a:t>
            </a:r>
          </a:p>
          <a:p>
            <a:r>
              <a:rPr lang="en-GB" dirty="0"/>
              <a:t>4. Terminator films</a:t>
            </a:r>
          </a:p>
          <a:p>
            <a:r>
              <a:rPr lang="en-GB" dirty="0"/>
              <a:t>5. Matrix trilogy</a:t>
            </a:r>
          </a:p>
        </p:txBody>
      </p:sp>
      <p:sp>
        <p:nvSpPr>
          <p:cNvPr id="4" name="Slide Number Placeholder 3"/>
          <p:cNvSpPr>
            <a:spLocks noGrp="1"/>
          </p:cNvSpPr>
          <p:nvPr>
            <p:ph type="sldNum" sz="quarter" idx="5"/>
          </p:nvPr>
        </p:nvSpPr>
        <p:spPr/>
        <p:txBody>
          <a:bodyPr/>
          <a:lstStyle/>
          <a:p>
            <a:fld id="{9A7836D3-BB8B-4A31-8508-7EAAAD99CFEE}" type="slidenum">
              <a:rPr lang="en-GB" smtClean="0"/>
              <a:t>15</a:t>
            </a:fld>
            <a:endParaRPr lang="en-GB"/>
          </a:p>
        </p:txBody>
      </p:sp>
    </p:spTree>
    <p:extLst>
      <p:ext uri="{BB962C8B-B14F-4D97-AF65-F5344CB8AC3E}">
        <p14:creationId xmlns:p14="http://schemas.microsoft.com/office/powerpoint/2010/main" val="323141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think about that AI?</a:t>
            </a:r>
          </a:p>
          <a:p>
            <a:r>
              <a:rPr lang="en-GB" dirty="0"/>
              <a:t>Do different generations see AI differently?</a:t>
            </a:r>
          </a:p>
        </p:txBody>
      </p:sp>
      <p:sp>
        <p:nvSpPr>
          <p:cNvPr id="4" name="Slide Number Placeholder 3"/>
          <p:cNvSpPr>
            <a:spLocks noGrp="1"/>
          </p:cNvSpPr>
          <p:nvPr>
            <p:ph type="sldNum" sz="quarter" idx="5"/>
          </p:nvPr>
        </p:nvSpPr>
        <p:spPr/>
        <p:txBody>
          <a:bodyPr/>
          <a:lstStyle/>
          <a:p>
            <a:fld id="{9A7836D3-BB8B-4A31-8508-7EAAAD99CFEE}" type="slidenum">
              <a:rPr lang="en-GB" smtClean="0"/>
              <a:t>16</a:t>
            </a:fld>
            <a:endParaRPr lang="en-GB"/>
          </a:p>
        </p:txBody>
      </p:sp>
    </p:spTree>
    <p:extLst>
      <p:ext uri="{BB962C8B-B14F-4D97-AF65-F5344CB8AC3E}">
        <p14:creationId xmlns:p14="http://schemas.microsoft.com/office/powerpoint/2010/main" val="240496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to input </a:t>
            </a:r>
            <a:r>
              <a:rPr lang="en-GB" dirty="0" err="1"/>
              <a:t>iis</a:t>
            </a:r>
            <a:r>
              <a:rPr lang="en-GB" dirty="0"/>
              <a:t> the ethical guidance on AI sufficient. What are the negative connotations of </a:t>
            </a:r>
            <a:r>
              <a:rPr lang="en-GB" dirty="0" err="1"/>
              <a:t>progrmmiing</a:t>
            </a:r>
            <a:r>
              <a:rPr lang="en-GB" dirty="0"/>
              <a:t> for robots to have curiosity?</a:t>
            </a:r>
          </a:p>
        </p:txBody>
      </p:sp>
      <p:sp>
        <p:nvSpPr>
          <p:cNvPr id="4" name="Slide Number Placeholder 3"/>
          <p:cNvSpPr>
            <a:spLocks noGrp="1"/>
          </p:cNvSpPr>
          <p:nvPr>
            <p:ph type="sldNum" sz="quarter" idx="5"/>
          </p:nvPr>
        </p:nvSpPr>
        <p:spPr/>
        <p:txBody>
          <a:bodyPr/>
          <a:lstStyle/>
          <a:p>
            <a:fld id="{9A7836D3-BB8B-4A31-8508-7EAAAD99CFEE}" type="slidenum">
              <a:rPr lang="en-GB" smtClean="0"/>
              <a:t>17</a:t>
            </a:fld>
            <a:endParaRPr lang="en-GB"/>
          </a:p>
        </p:txBody>
      </p:sp>
    </p:spTree>
    <p:extLst>
      <p:ext uri="{BB962C8B-B14F-4D97-AF65-F5344CB8AC3E}">
        <p14:creationId xmlns:p14="http://schemas.microsoft.com/office/powerpoint/2010/main" val="57473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A8E5CB-51A4-4513-9AE6-D356B03A820C}"/>
              </a:ext>
            </a:extLst>
          </p:cNvPr>
          <p:cNvSpPr>
            <a:spLocks noGrp="1"/>
          </p:cNvSpPr>
          <p:nvPr>
            <p:ph type="subTitle" idx="1"/>
          </p:nvPr>
        </p:nvSpPr>
        <p:spPr>
          <a:xfrm>
            <a:off x="1524000" y="4103611"/>
            <a:ext cx="9144000" cy="1575829"/>
          </a:xfrm>
          <a:solidFill>
            <a:schemeClr val="bg1">
              <a:alpha val="44000"/>
            </a:schemeClr>
          </a:solidFill>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 name="Title 1">
            <a:extLst>
              <a:ext uri="{FF2B5EF4-FFF2-40B4-BE49-F238E27FC236}">
                <a16:creationId xmlns:a16="http://schemas.microsoft.com/office/drawing/2014/main" id="{6B1C46CB-C9B8-42D8-8657-F3AF4BD9EE73}"/>
              </a:ext>
            </a:extLst>
          </p:cNvPr>
          <p:cNvSpPr>
            <a:spLocks noGrp="1"/>
          </p:cNvSpPr>
          <p:nvPr>
            <p:ph type="ctrTitle"/>
          </p:nvPr>
        </p:nvSpPr>
        <p:spPr>
          <a:xfrm>
            <a:off x="1524000" y="1716011"/>
            <a:ext cx="9144000" cy="2387600"/>
          </a:xfrm>
          <a:solidFill>
            <a:schemeClr val="bg1">
              <a:alpha val="43000"/>
            </a:schemeClr>
          </a:solidFill>
        </p:spPr>
        <p:txBody>
          <a:bodyPr anchor="b"/>
          <a:lstStyle>
            <a:lvl1pPr algn="ctr">
              <a:defRPr sz="6000">
                <a:solidFill>
                  <a:schemeClr val="tx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2C0951F2-1796-46BA-8564-28D2893E4D2A}"/>
              </a:ext>
            </a:extLst>
          </p:cNvPr>
          <p:cNvSpPr>
            <a:spLocks noGrp="1"/>
          </p:cNvSpPr>
          <p:nvPr>
            <p:ph type="ftr" sz="quarter" idx="11"/>
          </p:nvPr>
        </p:nvSpPr>
        <p:spPr/>
        <p:txBody>
          <a:bodyPr/>
          <a:lstStyle/>
          <a:p>
            <a:r>
              <a:rPr lang="es-ES"/>
              <a:t>canterbury.ac.uk/lasar                                                                       @LASARCentre</a:t>
            </a:r>
            <a:endParaRPr lang="en-GB"/>
          </a:p>
        </p:txBody>
      </p:sp>
    </p:spTree>
    <p:extLst>
      <p:ext uri="{BB962C8B-B14F-4D97-AF65-F5344CB8AC3E}">
        <p14:creationId xmlns:p14="http://schemas.microsoft.com/office/powerpoint/2010/main" val="159599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9BC6-B8ED-44AD-8210-EB0698E82F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6A0462-EC07-4925-B62C-7E3F967E59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D4CA7B6-7F52-4E49-A25D-28AB6B68C3B5}"/>
              </a:ext>
            </a:extLst>
          </p:cNvPr>
          <p:cNvSpPr>
            <a:spLocks noGrp="1"/>
          </p:cNvSpPr>
          <p:nvPr>
            <p:ph type="ftr" sz="quarter" idx="11"/>
          </p:nvPr>
        </p:nvSpPr>
        <p:spPr/>
        <p:txBody>
          <a:bodyPr/>
          <a:lstStyle/>
          <a:p>
            <a:r>
              <a:rPr lang="es-ES"/>
              <a:t>canterbury.ac.uk/lasar                                                                       @LASARCentre</a:t>
            </a:r>
            <a:endParaRPr lang="en-GB"/>
          </a:p>
        </p:txBody>
      </p:sp>
    </p:spTree>
    <p:extLst>
      <p:ext uri="{BB962C8B-B14F-4D97-AF65-F5344CB8AC3E}">
        <p14:creationId xmlns:p14="http://schemas.microsoft.com/office/powerpoint/2010/main" val="11631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2CD7E3-2F34-4167-B0B4-83912ED6A51D}"/>
              </a:ext>
            </a:extLst>
          </p:cNvPr>
          <p:cNvSpPr>
            <a:spLocks noGrp="1"/>
          </p:cNvSpPr>
          <p:nvPr>
            <p:ph type="title" orient="vert"/>
          </p:nvPr>
        </p:nvSpPr>
        <p:spPr>
          <a:xfrm>
            <a:off x="8724900" y="365125"/>
            <a:ext cx="2480511" cy="5450138"/>
          </a:xfrm>
        </p:spPr>
        <p:txBody>
          <a:bodyPr vert="eaVert"/>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93ACA4FE-8963-42C2-BDD3-14EB836AED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D394C11-62B0-4BAA-BAE8-9EDB4F14136C}"/>
              </a:ext>
            </a:extLst>
          </p:cNvPr>
          <p:cNvSpPr>
            <a:spLocks noGrp="1"/>
          </p:cNvSpPr>
          <p:nvPr>
            <p:ph type="ftr" sz="quarter" idx="11"/>
          </p:nvPr>
        </p:nvSpPr>
        <p:spPr/>
        <p:txBody>
          <a:bodyPr/>
          <a:lstStyle/>
          <a:p>
            <a:r>
              <a:rPr lang="es-ES"/>
              <a:t>canterbury.ac.uk/lasar                                                                       @LASARCentre</a:t>
            </a:r>
            <a:endParaRPr lang="en-GB"/>
          </a:p>
        </p:txBody>
      </p:sp>
    </p:spTree>
    <p:extLst>
      <p:ext uri="{BB962C8B-B14F-4D97-AF65-F5344CB8AC3E}">
        <p14:creationId xmlns:p14="http://schemas.microsoft.com/office/powerpoint/2010/main" val="227545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CF9C-AD3A-43CA-98F0-1F2F96272CD4}"/>
              </a:ext>
            </a:extLst>
          </p:cNvPr>
          <p:cNvSpPr>
            <a:spLocks noGrp="1"/>
          </p:cNvSpPr>
          <p:nvPr>
            <p:ph type="title"/>
          </p:nvPr>
        </p:nvSpPr>
        <p:spPr>
          <a:xfrm>
            <a:off x="2020744" y="202494"/>
            <a:ext cx="9144562" cy="668133"/>
          </a:xfrm>
          <a:solidFill>
            <a:srgbClr val="D81E05"/>
          </a:solidFill>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E2ECD37-D413-42B4-9386-F2DB15DF2E3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FD6469D-6EC7-46F5-8AAA-9F2F03677265}"/>
              </a:ext>
            </a:extLst>
          </p:cNvPr>
          <p:cNvSpPr>
            <a:spLocks noGrp="1"/>
          </p:cNvSpPr>
          <p:nvPr>
            <p:ph type="ftr" sz="quarter" idx="11"/>
          </p:nvPr>
        </p:nvSpPr>
        <p:spPr/>
        <p:txBody>
          <a:bodyPr/>
          <a:lstStyle/>
          <a:p>
            <a:r>
              <a:rPr lang="es-ES"/>
              <a:t>canterbury.ac.uk/lasar                                                                       @LASARCentre</a:t>
            </a:r>
            <a:endParaRPr lang="en-GB"/>
          </a:p>
        </p:txBody>
      </p:sp>
    </p:spTree>
    <p:extLst>
      <p:ext uri="{BB962C8B-B14F-4D97-AF65-F5344CB8AC3E}">
        <p14:creationId xmlns:p14="http://schemas.microsoft.com/office/powerpoint/2010/main" val="24855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2180-15E1-4790-85EE-D0F2FA6DA900}"/>
              </a:ext>
            </a:extLst>
          </p:cNvPr>
          <p:cNvSpPr>
            <a:spLocks noGrp="1"/>
          </p:cNvSpPr>
          <p:nvPr>
            <p:ph type="title"/>
          </p:nvPr>
        </p:nvSpPr>
        <p:spPr>
          <a:xfrm>
            <a:off x="1394460" y="1745463"/>
            <a:ext cx="9403080" cy="2852737"/>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945DDFB-234E-402B-A2E6-8302A25F6209}"/>
              </a:ext>
            </a:extLst>
          </p:cNvPr>
          <p:cNvSpPr>
            <a:spLocks noGrp="1"/>
          </p:cNvSpPr>
          <p:nvPr>
            <p:ph type="body" idx="1"/>
          </p:nvPr>
        </p:nvSpPr>
        <p:spPr>
          <a:xfrm>
            <a:off x="1394460" y="4598200"/>
            <a:ext cx="940308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8FB4BA81-FA62-4678-8703-45194771AE98}"/>
              </a:ext>
            </a:extLst>
          </p:cNvPr>
          <p:cNvSpPr>
            <a:spLocks noGrp="1"/>
          </p:cNvSpPr>
          <p:nvPr>
            <p:ph type="ftr" sz="quarter" idx="11"/>
          </p:nvPr>
        </p:nvSpPr>
        <p:spPr/>
        <p:txBody>
          <a:bodyPr/>
          <a:lstStyle/>
          <a:p>
            <a:r>
              <a:rPr lang="es-ES"/>
              <a:t>canterbury.ac.uk/lasar                                                                       @LASARCentre</a:t>
            </a:r>
            <a:endParaRPr lang="en-GB"/>
          </a:p>
        </p:txBody>
      </p:sp>
    </p:spTree>
    <p:extLst>
      <p:ext uri="{BB962C8B-B14F-4D97-AF65-F5344CB8AC3E}">
        <p14:creationId xmlns:p14="http://schemas.microsoft.com/office/powerpoint/2010/main" val="125499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D33E-A453-447C-90DF-A898710AAC97}"/>
              </a:ext>
            </a:extLst>
          </p:cNvPr>
          <p:cNvSpPr>
            <a:spLocks noGrp="1"/>
          </p:cNvSpPr>
          <p:nvPr>
            <p:ph type="title"/>
          </p:nvPr>
        </p:nvSpPr>
        <p:spPr>
          <a:xfrm>
            <a:off x="2035018" y="247015"/>
            <a:ext cx="9170393" cy="66813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1BFDAB-7364-48E5-9158-91C584D879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D20C87-BE3F-47BB-B9D7-1643FE4848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328645B1-D94A-4E75-9169-A56A0C9D1CBB}"/>
              </a:ext>
            </a:extLst>
          </p:cNvPr>
          <p:cNvSpPr>
            <a:spLocks noGrp="1"/>
          </p:cNvSpPr>
          <p:nvPr>
            <p:ph type="ftr" sz="quarter" idx="11"/>
          </p:nvPr>
        </p:nvSpPr>
        <p:spPr/>
        <p:txBody>
          <a:bodyPr/>
          <a:lstStyle/>
          <a:p>
            <a:r>
              <a:rPr lang="es-ES"/>
              <a:t>canterbury.ac.uk/lasar                                                                       @LASARCentre</a:t>
            </a:r>
            <a:endParaRPr lang="en-GB"/>
          </a:p>
        </p:txBody>
      </p:sp>
    </p:spTree>
    <p:extLst>
      <p:ext uri="{BB962C8B-B14F-4D97-AF65-F5344CB8AC3E}">
        <p14:creationId xmlns:p14="http://schemas.microsoft.com/office/powerpoint/2010/main" val="1666286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F5B8-603E-4756-8930-4F123BD6DF1A}"/>
              </a:ext>
            </a:extLst>
          </p:cNvPr>
          <p:cNvSpPr>
            <a:spLocks noGrp="1"/>
          </p:cNvSpPr>
          <p:nvPr>
            <p:ph type="title"/>
          </p:nvPr>
        </p:nvSpPr>
        <p:spPr>
          <a:xfrm>
            <a:off x="2220936" y="212727"/>
            <a:ext cx="8888222" cy="709696"/>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F7EEA95-AB06-4DD4-B08F-06E26C3CC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715ABF-3A3E-485D-9C22-D470820958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08DBA2-710B-4D20-8BF2-D7EEE0E99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B2640B-A2A7-42BA-A3B1-568F77256C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15D8BC13-1DCA-4110-A4E4-1339EF3584D7}"/>
              </a:ext>
            </a:extLst>
          </p:cNvPr>
          <p:cNvSpPr>
            <a:spLocks noGrp="1"/>
          </p:cNvSpPr>
          <p:nvPr>
            <p:ph type="ftr" sz="quarter" idx="11"/>
          </p:nvPr>
        </p:nvSpPr>
        <p:spPr/>
        <p:txBody>
          <a:bodyPr/>
          <a:lstStyle/>
          <a:p>
            <a:r>
              <a:rPr lang="es-ES"/>
              <a:t>canterbury.ac.uk/lasar                                                                       @LASARCentre</a:t>
            </a:r>
            <a:endParaRPr lang="en-GB"/>
          </a:p>
        </p:txBody>
      </p:sp>
    </p:spTree>
    <p:extLst>
      <p:ext uri="{BB962C8B-B14F-4D97-AF65-F5344CB8AC3E}">
        <p14:creationId xmlns:p14="http://schemas.microsoft.com/office/powerpoint/2010/main" val="4156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A9EF-D039-4FBB-8603-04FCFF2B5A01}"/>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B8DE85-872E-4DDB-9550-7133C506DFD2}"/>
              </a:ext>
            </a:extLst>
          </p:cNvPr>
          <p:cNvSpPr>
            <a:spLocks noGrp="1"/>
          </p:cNvSpPr>
          <p:nvPr>
            <p:ph type="ftr" sz="quarter" idx="11"/>
          </p:nvPr>
        </p:nvSpPr>
        <p:spPr/>
        <p:txBody>
          <a:bodyPr/>
          <a:lstStyle/>
          <a:p>
            <a:r>
              <a:rPr lang="es-ES"/>
              <a:t>canterbury.ac.uk/lasar                                                                       @LASARCentre</a:t>
            </a:r>
            <a:endParaRPr lang="en-GB"/>
          </a:p>
        </p:txBody>
      </p:sp>
    </p:spTree>
    <p:extLst>
      <p:ext uri="{BB962C8B-B14F-4D97-AF65-F5344CB8AC3E}">
        <p14:creationId xmlns:p14="http://schemas.microsoft.com/office/powerpoint/2010/main" val="67488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0FFB0EF-5EFE-41D0-ACAB-D287619008F3}"/>
              </a:ext>
            </a:extLst>
          </p:cNvPr>
          <p:cNvSpPr>
            <a:spLocks noGrp="1"/>
          </p:cNvSpPr>
          <p:nvPr>
            <p:ph type="ftr" sz="quarter" idx="11"/>
          </p:nvPr>
        </p:nvSpPr>
        <p:spPr/>
        <p:txBody>
          <a:bodyPr/>
          <a:lstStyle/>
          <a:p>
            <a:r>
              <a:rPr lang="es-ES"/>
              <a:t>canterbury.ac.uk/lasar                                                                       @LASARCentre</a:t>
            </a:r>
            <a:endParaRPr lang="en-GB"/>
          </a:p>
        </p:txBody>
      </p:sp>
    </p:spTree>
    <p:extLst>
      <p:ext uri="{BB962C8B-B14F-4D97-AF65-F5344CB8AC3E}">
        <p14:creationId xmlns:p14="http://schemas.microsoft.com/office/powerpoint/2010/main" val="318415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6EA5-32D7-4A16-A84A-32145F53883A}"/>
              </a:ext>
            </a:extLst>
          </p:cNvPr>
          <p:cNvSpPr>
            <a:spLocks noGrp="1"/>
          </p:cNvSpPr>
          <p:nvPr>
            <p:ph type="title"/>
          </p:nvPr>
        </p:nvSpPr>
        <p:spPr>
          <a:xfrm>
            <a:off x="839788" y="987425"/>
            <a:ext cx="3932237" cy="978568"/>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FFF1A50-23B3-4818-90BD-AE4E2A2467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A371A0B-FF6D-49D2-9414-FC5AA5280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1BA8ACA7-FE53-4311-B9A9-1EF23D40DBF5}"/>
              </a:ext>
            </a:extLst>
          </p:cNvPr>
          <p:cNvSpPr>
            <a:spLocks noGrp="1"/>
          </p:cNvSpPr>
          <p:nvPr>
            <p:ph type="ftr" sz="quarter" idx="11"/>
          </p:nvPr>
        </p:nvSpPr>
        <p:spPr/>
        <p:txBody>
          <a:bodyPr/>
          <a:lstStyle/>
          <a:p>
            <a:r>
              <a:rPr lang="es-ES"/>
              <a:t>canterbury.ac.uk/lasar                                                                       @LASARCentre</a:t>
            </a:r>
            <a:endParaRPr lang="en-GB"/>
          </a:p>
        </p:txBody>
      </p:sp>
    </p:spTree>
    <p:extLst>
      <p:ext uri="{BB962C8B-B14F-4D97-AF65-F5344CB8AC3E}">
        <p14:creationId xmlns:p14="http://schemas.microsoft.com/office/powerpoint/2010/main" val="154903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9B72-5670-4AFC-AE36-FBEF0691506B}"/>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6C8338-02E0-4A11-B4DE-96611C438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756922-A86A-4E1F-9685-7400D74E1A66}"/>
              </a:ext>
            </a:extLst>
          </p:cNvPr>
          <p:cNvSpPr>
            <a:spLocks noGrp="1"/>
          </p:cNvSpPr>
          <p:nvPr>
            <p:ph type="body" sz="half" idx="2"/>
          </p:nvPr>
        </p:nvSpPr>
        <p:spPr>
          <a:xfrm>
            <a:off x="839788" y="2239545"/>
            <a:ext cx="3932237" cy="36215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EFDCE10E-1BFD-4B49-AF7D-F3A7EBB76703}"/>
              </a:ext>
            </a:extLst>
          </p:cNvPr>
          <p:cNvSpPr>
            <a:spLocks noGrp="1"/>
          </p:cNvSpPr>
          <p:nvPr>
            <p:ph type="ftr" sz="quarter" idx="11"/>
          </p:nvPr>
        </p:nvSpPr>
        <p:spPr/>
        <p:txBody>
          <a:bodyPr/>
          <a:lstStyle/>
          <a:p>
            <a:r>
              <a:rPr lang="es-ES"/>
              <a:t>canterbury.ac.uk/lasar                                                                       @LASARCentre</a:t>
            </a:r>
            <a:endParaRPr lang="en-GB"/>
          </a:p>
        </p:txBody>
      </p:sp>
    </p:spTree>
    <p:extLst>
      <p:ext uri="{BB962C8B-B14F-4D97-AF65-F5344CB8AC3E}">
        <p14:creationId xmlns:p14="http://schemas.microsoft.com/office/powerpoint/2010/main" val="99886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270FEE84-ABF9-46D5-8ABD-654E174732C6}"/>
              </a:ext>
            </a:extLst>
          </p:cNvPr>
          <p:cNvSpPr/>
          <p:nvPr userDrawn="1"/>
        </p:nvSpPr>
        <p:spPr>
          <a:xfrm rot="16200000">
            <a:off x="5433217" y="99217"/>
            <a:ext cx="1325563" cy="12192002"/>
          </a:xfrm>
          <a:prstGeom prst="triangle">
            <a:avLst>
              <a:gd name="adj" fmla="val 0"/>
            </a:avLst>
          </a:prstGeom>
          <a:solidFill>
            <a:srgbClr val="D81E05"/>
          </a:solidFill>
          <a:ln>
            <a:solidFill>
              <a:srgbClr val="D81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1C996666-0F0B-4E82-8380-811B7F680486}"/>
              </a:ext>
            </a:extLst>
          </p:cNvPr>
          <p:cNvSpPr>
            <a:spLocks noGrp="1"/>
          </p:cNvSpPr>
          <p:nvPr>
            <p:ph type="ftr" sz="quarter" idx="3"/>
          </p:nvPr>
        </p:nvSpPr>
        <p:spPr>
          <a:xfrm>
            <a:off x="9278604" y="6098387"/>
            <a:ext cx="2781846" cy="414018"/>
          </a:xfrm>
          <a:prstGeom prst="rect">
            <a:avLst/>
          </a:prstGeom>
        </p:spPr>
        <p:txBody>
          <a:bodyPr vert="horz" lIns="91440" tIns="45720" rIns="91440" bIns="45720" rtlCol="0" anchor="ctr"/>
          <a:lstStyle>
            <a:lvl1pPr algn="l">
              <a:defRPr sz="1800">
                <a:solidFill>
                  <a:schemeClr val="bg1"/>
                </a:solidFill>
                <a:latin typeface="+mj-lt"/>
              </a:defRPr>
            </a:lvl1pPr>
          </a:lstStyle>
          <a:p>
            <a:r>
              <a:rPr lang="es-ES" dirty="0"/>
              <a:t>canterbury.ac.uk/</a:t>
            </a:r>
            <a:r>
              <a:rPr lang="es-ES" dirty="0" err="1"/>
              <a:t>lasar</a:t>
            </a:r>
            <a:r>
              <a:rPr lang="es-ES" dirty="0"/>
              <a:t>                                                                       @</a:t>
            </a:r>
            <a:r>
              <a:rPr lang="es-ES" dirty="0" err="1"/>
              <a:t>LASARCentre</a:t>
            </a:r>
            <a:endParaRPr lang="en-GB" dirty="0"/>
          </a:p>
        </p:txBody>
      </p:sp>
      <p:sp>
        <p:nvSpPr>
          <p:cNvPr id="7" name="Isosceles Triangle 6">
            <a:extLst>
              <a:ext uri="{FF2B5EF4-FFF2-40B4-BE49-F238E27FC236}">
                <a16:creationId xmlns:a16="http://schemas.microsoft.com/office/drawing/2014/main" id="{CF922865-584B-4D8C-8456-554AE4B09145}"/>
              </a:ext>
            </a:extLst>
          </p:cNvPr>
          <p:cNvSpPr/>
          <p:nvPr userDrawn="1"/>
        </p:nvSpPr>
        <p:spPr>
          <a:xfrm rot="5400000">
            <a:off x="5433218" y="-5433221"/>
            <a:ext cx="1325563" cy="12192002"/>
          </a:xfrm>
          <a:prstGeom prst="triangle">
            <a:avLst>
              <a:gd name="adj" fmla="val 0"/>
            </a:avLst>
          </a:prstGeom>
          <a:solidFill>
            <a:srgbClr val="D81E05"/>
          </a:solidFill>
          <a:ln>
            <a:solidFill>
              <a:srgbClr val="D81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99888E32-1510-41B0-83EF-1337C425C670}"/>
              </a:ext>
            </a:extLst>
          </p:cNvPr>
          <p:cNvSpPr>
            <a:spLocks noGrp="1"/>
          </p:cNvSpPr>
          <p:nvPr>
            <p:ph type="title"/>
          </p:nvPr>
        </p:nvSpPr>
        <p:spPr>
          <a:xfrm>
            <a:off x="2449080" y="210435"/>
            <a:ext cx="8533077" cy="668133"/>
          </a:xfrm>
          <a:prstGeom prst="rect">
            <a:avLst/>
          </a:prstGeom>
          <a:solidFill>
            <a:srgbClr val="D81E05"/>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F8875FB-EF7A-4FD0-8567-97058F5B655D}"/>
              </a:ext>
            </a:extLst>
          </p:cNvPr>
          <p:cNvSpPr>
            <a:spLocks noGrp="1"/>
          </p:cNvSpPr>
          <p:nvPr>
            <p:ph type="body" idx="1"/>
          </p:nvPr>
        </p:nvSpPr>
        <p:spPr>
          <a:xfrm>
            <a:off x="838200" y="174863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090CC13F-8424-4251-AD1E-A341A1CC034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0" y="49888"/>
            <a:ext cx="2054942" cy="835129"/>
          </a:xfrm>
          <a:prstGeom prst="rect">
            <a:avLst/>
          </a:prstGeom>
        </p:spPr>
      </p:pic>
      <p:pic>
        <p:nvPicPr>
          <p:cNvPr id="12" name="Picture 11">
            <a:extLst>
              <a:ext uri="{FF2B5EF4-FFF2-40B4-BE49-F238E27FC236}">
                <a16:creationId xmlns:a16="http://schemas.microsoft.com/office/drawing/2014/main" id="{8AF6741E-C398-404D-B139-DB127E039AD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9338" y="6314111"/>
            <a:ext cx="2359742" cy="441583"/>
          </a:xfrm>
          <a:prstGeom prst="rect">
            <a:avLst/>
          </a:prstGeom>
        </p:spPr>
      </p:pic>
      <p:pic>
        <p:nvPicPr>
          <p:cNvPr id="13" name="Picture 4" descr="Image result for twitter">
            <a:extLst>
              <a:ext uri="{FF2B5EF4-FFF2-40B4-BE49-F238E27FC236}">
                <a16:creationId xmlns:a16="http://schemas.microsoft.com/office/drawing/2014/main" id="{2C93A043-EF0E-48B8-8BD4-4BAA36B7C928}"/>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018189" y="6308570"/>
            <a:ext cx="329241" cy="3292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a:extLst>
              <a:ext uri="{FF2B5EF4-FFF2-40B4-BE49-F238E27FC236}">
                <a16:creationId xmlns:a16="http://schemas.microsoft.com/office/drawing/2014/main" id="{97B16012-4095-4CF0-A5FF-98757D8F512A}"/>
              </a:ext>
            </a:extLst>
          </p:cNvPr>
          <p:cNvSpPr txBox="1">
            <a:spLocks/>
          </p:cNvSpPr>
          <p:nvPr userDrawn="1"/>
        </p:nvSpPr>
        <p:spPr>
          <a:xfrm>
            <a:off x="11714948" y="6534903"/>
            <a:ext cx="605917" cy="3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C048A4-1C0F-49B6-BDCB-D6FA315DB6A5}" type="slidenum">
              <a:rPr lang="en-GB" smtClean="0">
                <a:solidFill>
                  <a:schemeClr val="bg1"/>
                </a:solidFill>
              </a:rPr>
              <a:pPr/>
              <a:t>‹#›</a:t>
            </a:fld>
            <a:endParaRPr lang="en-GB" dirty="0">
              <a:solidFill>
                <a:schemeClr val="bg1"/>
              </a:solidFill>
            </a:endParaRPr>
          </a:p>
        </p:txBody>
      </p:sp>
    </p:spTree>
    <p:extLst>
      <p:ext uri="{BB962C8B-B14F-4D97-AF65-F5344CB8AC3E}">
        <p14:creationId xmlns:p14="http://schemas.microsoft.com/office/powerpoint/2010/main" val="3368339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4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youtu.be/gZwTcLeelAY" TargetMode="External"/><Relationship Id="rId5" Type="http://schemas.openxmlformats.org/officeDocument/2006/relationships/image" Target="../media/image10.png"/><Relationship Id="rId4" Type="http://schemas.openxmlformats.org/officeDocument/2006/relationships/hyperlink" Target="https://www.youtube.com/watch?v=abthGNq4UZ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video" Target="https://www.youtube.com/embed/_aMURQaBILw?feature=oembed"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4.pn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hyperlink" Target="https://www.tesla.com/en_GB/autopilot?redirect=no"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ilestore.aqa.org.uk/resources/rs/specifications/AQA-8062-SP-2016.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F847A51-DBC3-45A2-A495-BE6613125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4" y="1"/>
            <a:ext cx="2082964" cy="1044767"/>
          </a:xfrm>
          <a:prstGeom prst="rect">
            <a:avLst/>
          </a:prstGeom>
        </p:spPr>
      </p:pic>
      <p:pic>
        <p:nvPicPr>
          <p:cNvPr id="10" name="Picture 9">
            <a:extLst>
              <a:ext uri="{FF2B5EF4-FFF2-40B4-BE49-F238E27FC236}">
                <a16:creationId xmlns:a16="http://schemas.microsoft.com/office/drawing/2014/main" id="{3699E0D4-BA42-419A-A1F1-68EEA0CF41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96742" y="316425"/>
            <a:ext cx="6395258" cy="6541575"/>
          </a:xfrm>
          <a:prstGeom prst="rect">
            <a:avLst/>
          </a:prstGeom>
        </p:spPr>
      </p:pic>
      <p:sp>
        <p:nvSpPr>
          <p:cNvPr id="7" name="Title 6">
            <a:extLst>
              <a:ext uri="{FF2B5EF4-FFF2-40B4-BE49-F238E27FC236}">
                <a16:creationId xmlns:a16="http://schemas.microsoft.com/office/drawing/2014/main" id="{065D11E2-A628-4124-B9BF-C03396CA7015}"/>
              </a:ext>
            </a:extLst>
          </p:cNvPr>
          <p:cNvSpPr>
            <a:spLocks noGrp="1"/>
          </p:cNvSpPr>
          <p:nvPr>
            <p:ph type="title"/>
          </p:nvPr>
        </p:nvSpPr>
        <p:spPr>
          <a:xfrm>
            <a:off x="1394459" y="1745463"/>
            <a:ext cx="4402283" cy="4134342"/>
          </a:xfrm>
        </p:spPr>
        <p:txBody>
          <a:bodyPr anchor="ctr">
            <a:normAutofit/>
          </a:bodyPr>
          <a:lstStyle/>
          <a:p>
            <a:br>
              <a:rPr lang="en-GB" sz="2200" dirty="0"/>
            </a:br>
            <a:r>
              <a:rPr lang="en-GB" sz="2200" dirty="0"/>
              <a:t>Big question what does it mean to be alive? – Come up with an answer within your subject disciplines</a:t>
            </a:r>
          </a:p>
        </p:txBody>
      </p:sp>
      <p:sp>
        <p:nvSpPr>
          <p:cNvPr id="5" name="TextBox 4">
            <a:extLst>
              <a:ext uri="{FF2B5EF4-FFF2-40B4-BE49-F238E27FC236}">
                <a16:creationId xmlns:a16="http://schemas.microsoft.com/office/drawing/2014/main" id="{B9C10DB7-0E89-404C-BC05-D11AC470E28F}"/>
              </a:ext>
            </a:extLst>
          </p:cNvPr>
          <p:cNvSpPr txBox="1"/>
          <p:nvPr/>
        </p:nvSpPr>
        <p:spPr>
          <a:xfrm>
            <a:off x="3051544" y="24037"/>
            <a:ext cx="4795284" cy="584775"/>
          </a:xfrm>
          <a:prstGeom prst="rect">
            <a:avLst/>
          </a:prstGeom>
          <a:noFill/>
        </p:spPr>
        <p:txBody>
          <a:bodyPr wrap="square" rtlCol="0">
            <a:spAutoFit/>
          </a:bodyPr>
          <a:lstStyle/>
          <a:p>
            <a:r>
              <a:rPr lang="en-GB" sz="3200" dirty="0">
                <a:solidFill>
                  <a:schemeClr val="bg1"/>
                </a:solidFill>
              </a:rPr>
              <a:t>Epistemic insight 2</a:t>
            </a:r>
          </a:p>
        </p:txBody>
      </p:sp>
    </p:spTree>
    <p:extLst>
      <p:ext uri="{BB962C8B-B14F-4D97-AF65-F5344CB8AC3E}">
        <p14:creationId xmlns:p14="http://schemas.microsoft.com/office/powerpoint/2010/main" val="1793713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F5511E4A-38C4-432F-823E-169BDEE09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3" y="1"/>
            <a:ext cx="1913401" cy="959718"/>
          </a:xfrm>
          <a:prstGeom prst="rect">
            <a:avLst/>
          </a:prstGeom>
        </p:spPr>
      </p:pic>
      <p:sp>
        <p:nvSpPr>
          <p:cNvPr id="4" name="Footer Placeholder 3">
            <a:extLst>
              <a:ext uri="{FF2B5EF4-FFF2-40B4-BE49-F238E27FC236}">
                <a16:creationId xmlns:a16="http://schemas.microsoft.com/office/drawing/2014/main" id="{0FCA8E39-EFA4-401E-B62F-69A8C6618E93}"/>
              </a:ext>
            </a:extLst>
          </p:cNvPr>
          <p:cNvSpPr>
            <a:spLocks noGrp="1"/>
          </p:cNvSpPr>
          <p:nvPr>
            <p:ph type="ftr" sz="quarter" idx="11"/>
          </p:nvPr>
        </p:nvSpPr>
        <p:spPr/>
        <p:txBody>
          <a:bodyPr/>
          <a:lstStyle/>
          <a:p>
            <a:r>
              <a:rPr lang="es-ES" dirty="0"/>
              <a:t>@</a:t>
            </a:r>
            <a:r>
              <a:rPr lang="es-ES" dirty="0" err="1"/>
              <a:t>LASARCentre</a:t>
            </a:r>
            <a:endParaRPr lang="en-GB" dirty="0"/>
          </a:p>
        </p:txBody>
      </p:sp>
      <p:graphicFrame>
        <p:nvGraphicFramePr>
          <p:cNvPr id="13" name="Table 4">
            <a:extLst>
              <a:ext uri="{FF2B5EF4-FFF2-40B4-BE49-F238E27FC236}">
                <a16:creationId xmlns:a16="http://schemas.microsoft.com/office/drawing/2014/main" id="{F86FC862-69F3-429D-AE71-2FF655D4CCC5}"/>
              </a:ext>
            </a:extLst>
          </p:cNvPr>
          <p:cNvGraphicFramePr>
            <a:graphicFrameLocks/>
          </p:cNvGraphicFramePr>
          <p:nvPr>
            <p:extLst>
              <p:ext uri="{D42A27DB-BD31-4B8C-83A1-F6EECF244321}">
                <p14:modId xmlns:p14="http://schemas.microsoft.com/office/powerpoint/2010/main" val="3782122010"/>
              </p:ext>
            </p:extLst>
          </p:nvPr>
        </p:nvGraphicFramePr>
        <p:xfrm>
          <a:off x="603545" y="1908256"/>
          <a:ext cx="11147945" cy="3627120"/>
        </p:xfrm>
        <a:graphic>
          <a:graphicData uri="http://schemas.openxmlformats.org/drawingml/2006/table">
            <a:tbl>
              <a:tblPr firstRow="1" bandRow="1">
                <a:tableStyleId>{5C22544A-7EE6-4342-B048-85BDC9FD1C3A}</a:tableStyleId>
              </a:tblPr>
              <a:tblGrid>
                <a:gridCol w="1313988">
                  <a:extLst>
                    <a:ext uri="{9D8B030D-6E8A-4147-A177-3AD203B41FA5}">
                      <a16:colId xmlns:a16="http://schemas.microsoft.com/office/drawing/2014/main" val="278763820"/>
                    </a:ext>
                  </a:extLst>
                </a:gridCol>
                <a:gridCol w="3145190">
                  <a:extLst>
                    <a:ext uri="{9D8B030D-6E8A-4147-A177-3AD203B41FA5}">
                      <a16:colId xmlns:a16="http://schemas.microsoft.com/office/drawing/2014/main" val="1154213350"/>
                    </a:ext>
                  </a:extLst>
                </a:gridCol>
                <a:gridCol w="3513305">
                  <a:extLst>
                    <a:ext uri="{9D8B030D-6E8A-4147-A177-3AD203B41FA5}">
                      <a16:colId xmlns:a16="http://schemas.microsoft.com/office/drawing/2014/main" val="876467049"/>
                    </a:ext>
                  </a:extLst>
                </a:gridCol>
                <a:gridCol w="3175462">
                  <a:extLst>
                    <a:ext uri="{9D8B030D-6E8A-4147-A177-3AD203B41FA5}">
                      <a16:colId xmlns:a16="http://schemas.microsoft.com/office/drawing/2014/main" val="3908155755"/>
                    </a:ext>
                  </a:extLst>
                </a:gridCol>
              </a:tblGrid>
              <a:tr h="0">
                <a:tc>
                  <a:txBody>
                    <a:bodyPr/>
                    <a:lstStyle/>
                    <a:p>
                      <a:r>
                        <a:rPr lang="en-GB" sz="2000" dirty="0"/>
                        <a:t>Stage of school</a:t>
                      </a:r>
                    </a:p>
                  </a:txBody>
                  <a:tcPr/>
                </a:tc>
                <a:tc>
                  <a:txBody>
                    <a:bodyPr/>
                    <a:lstStyle/>
                    <a:p>
                      <a:r>
                        <a:rPr lang="en-GB" sz="2000" dirty="0"/>
                        <a:t>Relationships between science and religion</a:t>
                      </a:r>
                    </a:p>
                  </a:txBody>
                  <a:tcPr/>
                </a:tc>
                <a:tc>
                  <a:txBody>
                    <a:bodyPr/>
                    <a:lstStyle/>
                    <a:p>
                      <a:r>
                        <a:rPr lang="en-GB" sz="2000" dirty="0"/>
                        <a:t>The nature of science in real world contexts and multidisciplinary arenas</a:t>
                      </a:r>
                    </a:p>
                  </a:txBody>
                  <a:tcPr/>
                </a:tc>
                <a:tc>
                  <a:txBody>
                    <a:bodyPr/>
                    <a:lstStyle/>
                    <a:p>
                      <a:r>
                        <a:rPr lang="en-GB" sz="2000" dirty="0"/>
                        <a:t>Ways of knowing and how they interact</a:t>
                      </a:r>
                    </a:p>
                  </a:txBody>
                  <a:tcPr/>
                </a:tc>
                <a:extLst>
                  <a:ext uri="{0D108BD9-81ED-4DB2-BD59-A6C34878D82A}">
                    <a16:rowId xmlns:a16="http://schemas.microsoft.com/office/drawing/2014/main" val="159743178"/>
                  </a:ext>
                </a:extLst>
              </a:tr>
              <a:tr h="1270520">
                <a:tc>
                  <a:txBody>
                    <a:bodyPr/>
                    <a:lstStyle/>
                    <a:p>
                      <a:r>
                        <a:rPr lang="en-GB" sz="2000" dirty="0"/>
                        <a:t>ks3</a:t>
                      </a:r>
                    </a:p>
                  </a:txBody>
                  <a:tcPr/>
                </a:tc>
                <a:tc>
                  <a:txBody>
                    <a:bodyPr/>
                    <a:lstStyle/>
                    <a:p>
                      <a:r>
                        <a:rPr lang="en-GB" sz="2000" dirty="0"/>
                        <a:t>Some people say that science and religion are compatible and some people say they are not.. </a:t>
                      </a:r>
                    </a:p>
                  </a:txBody>
                  <a:tcPr/>
                </a:tc>
                <a:tc>
                  <a:txBody>
                    <a:bodyPr/>
                    <a:lstStyle/>
                    <a:p>
                      <a:r>
                        <a:rPr lang="en-GB" sz="2000" dirty="0"/>
                        <a:t>Some questions are more amenable to science than others. </a:t>
                      </a:r>
                    </a:p>
                  </a:txBody>
                  <a:tcPr/>
                </a:tc>
                <a:tc>
                  <a:txBody>
                    <a:bodyPr/>
                    <a:lstStyle/>
                    <a:p>
                      <a:r>
                        <a:rPr lang="en-GB" sz="2000" dirty="0"/>
                        <a:t>Different disciplines have different preferred questions, methods and norms of thought</a:t>
                      </a:r>
                    </a:p>
                  </a:txBody>
                  <a:tcPr/>
                </a:tc>
                <a:extLst>
                  <a:ext uri="{0D108BD9-81ED-4DB2-BD59-A6C34878D82A}">
                    <a16:rowId xmlns:a16="http://schemas.microsoft.com/office/drawing/2014/main" val="1077406539"/>
                  </a:ext>
                </a:extLst>
              </a:tr>
              <a:tr h="1270520">
                <a:tc>
                  <a:txBody>
                    <a:bodyPr/>
                    <a:lstStyle/>
                    <a:p>
                      <a:r>
                        <a:rPr lang="en-GB" sz="2000" dirty="0"/>
                        <a:t>KS4</a:t>
                      </a:r>
                    </a:p>
                  </a:txBody>
                  <a:tcPr/>
                </a:tc>
                <a:tc>
                  <a:txBody>
                    <a:bodyPr/>
                    <a:lstStyle/>
                    <a:p>
                      <a:r>
                        <a:rPr lang="en-GB" sz="2000" dirty="0"/>
                        <a:t>Learning Outcomes Science and religion are not necessarily incompatible.</a:t>
                      </a:r>
                    </a:p>
                  </a:txBody>
                  <a:tcPr/>
                </a:tc>
                <a:tc>
                  <a:txBody>
                    <a:bodyPr/>
                    <a:lstStyle/>
                    <a:p>
                      <a:r>
                        <a:rPr lang="en-GB" sz="2000" dirty="0"/>
                        <a:t>Scientism is not a necessary presupposition of science.</a:t>
                      </a:r>
                    </a:p>
                  </a:txBody>
                  <a:tcPr/>
                </a:tc>
                <a:tc>
                  <a:txBody>
                    <a:bodyPr/>
                    <a:lstStyle/>
                    <a:p>
                      <a:r>
                        <a:rPr lang="en-GB" sz="2000" dirty="0"/>
                        <a:t>Some questions are more metaphysically sensitive than others.</a:t>
                      </a:r>
                    </a:p>
                  </a:txBody>
                  <a:tcPr/>
                </a:tc>
                <a:extLst>
                  <a:ext uri="{0D108BD9-81ED-4DB2-BD59-A6C34878D82A}">
                    <a16:rowId xmlns:a16="http://schemas.microsoft.com/office/drawing/2014/main" val="2423042059"/>
                  </a:ext>
                </a:extLst>
              </a:tr>
            </a:tbl>
          </a:graphicData>
        </a:graphic>
      </p:graphicFrame>
      <p:sp>
        <p:nvSpPr>
          <p:cNvPr id="3" name="Content Placeholder 2">
            <a:extLst>
              <a:ext uri="{FF2B5EF4-FFF2-40B4-BE49-F238E27FC236}">
                <a16:creationId xmlns:a16="http://schemas.microsoft.com/office/drawing/2014/main" id="{D1D9B68E-F6E2-4B2C-8E11-7F2D3B9B8BDE}"/>
              </a:ext>
            </a:extLst>
          </p:cNvPr>
          <p:cNvSpPr>
            <a:spLocks noGrp="1"/>
          </p:cNvSpPr>
          <p:nvPr>
            <p:ph idx="1"/>
          </p:nvPr>
        </p:nvSpPr>
        <p:spPr>
          <a:xfrm>
            <a:off x="523917" y="1322624"/>
            <a:ext cx="10515600" cy="4351338"/>
          </a:xfrm>
        </p:spPr>
        <p:txBody>
          <a:bodyPr/>
          <a:lstStyle/>
          <a:p>
            <a:r>
              <a:rPr lang="en-GB" dirty="0"/>
              <a:t>How do we meet these objectives in our teaching? </a:t>
            </a:r>
          </a:p>
        </p:txBody>
      </p:sp>
      <p:sp>
        <p:nvSpPr>
          <p:cNvPr id="2" name="Title 1">
            <a:extLst>
              <a:ext uri="{FF2B5EF4-FFF2-40B4-BE49-F238E27FC236}">
                <a16:creationId xmlns:a16="http://schemas.microsoft.com/office/drawing/2014/main" id="{5D394272-E6D7-4052-A16D-D162920E5FDD}"/>
              </a:ext>
            </a:extLst>
          </p:cNvPr>
          <p:cNvSpPr>
            <a:spLocks noGrp="1"/>
          </p:cNvSpPr>
          <p:nvPr>
            <p:ph type="title"/>
          </p:nvPr>
        </p:nvSpPr>
        <p:spPr>
          <a:xfrm>
            <a:off x="2020743" y="202494"/>
            <a:ext cx="9617881" cy="1130537"/>
          </a:xfrm>
        </p:spPr>
        <p:txBody>
          <a:bodyPr>
            <a:normAutofit fontScale="90000"/>
          </a:bodyPr>
          <a:lstStyle/>
          <a:p>
            <a:r>
              <a:rPr lang="en-GB" dirty="0"/>
              <a:t>Introducing epistemic insight the epistemic insight framework  </a:t>
            </a:r>
          </a:p>
        </p:txBody>
      </p:sp>
    </p:spTree>
    <p:extLst>
      <p:ext uri="{BB962C8B-B14F-4D97-AF65-F5344CB8AC3E}">
        <p14:creationId xmlns:p14="http://schemas.microsoft.com/office/powerpoint/2010/main" val="174167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7907EF-97F6-403B-AA0B-68B384EAC263}"/>
              </a:ext>
            </a:extLst>
          </p:cNvPr>
          <p:cNvSpPr>
            <a:spLocks noGrp="1"/>
          </p:cNvSpPr>
          <p:nvPr>
            <p:ph type="ftr" sz="quarter" idx="11"/>
          </p:nvPr>
        </p:nvSpPr>
        <p:spPr/>
        <p:txBody>
          <a:bodyPr/>
          <a:lstStyle/>
          <a:p>
            <a:r>
              <a:rPr lang="es-ES" dirty="0"/>
              <a:t>@</a:t>
            </a:r>
            <a:r>
              <a:rPr lang="es-ES" dirty="0" err="1"/>
              <a:t>LASARCentre</a:t>
            </a:r>
            <a:endParaRPr lang="en-GB" dirty="0"/>
          </a:p>
        </p:txBody>
      </p:sp>
      <p:pic>
        <p:nvPicPr>
          <p:cNvPr id="6" name="Picture 5" descr="Text&#10;&#10;Description automatically generated">
            <a:extLst>
              <a:ext uri="{FF2B5EF4-FFF2-40B4-BE49-F238E27FC236}">
                <a16:creationId xmlns:a16="http://schemas.microsoft.com/office/drawing/2014/main" id="{DA572049-6F85-405D-8583-7FB96023B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3" y="1"/>
            <a:ext cx="2374203" cy="1190846"/>
          </a:xfrm>
          <a:prstGeom prst="rect">
            <a:avLst/>
          </a:prstGeom>
        </p:spPr>
      </p:pic>
      <p:pic>
        <p:nvPicPr>
          <p:cNvPr id="5" name="Picture 4" descr="Ways of knowling and how they interact. Recognising that science and religion are not necessarily in conflict, encouraging teachers to work acrross subject boundaries to investigate ideas from  science that can be religiously sentive. Ways and knowing encourages the exploration of  big questions through the discipline wheel to utline how distinctive discipliary lenses inform our understanding of big questions.">
            <a:extLst>
              <a:ext uri="{FF2B5EF4-FFF2-40B4-BE49-F238E27FC236}">
                <a16:creationId xmlns:a16="http://schemas.microsoft.com/office/drawing/2014/main" id="{B1AB0DEF-F97E-4685-9151-A2024C79CEFA}"/>
              </a:ext>
            </a:extLst>
          </p:cNvPr>
          <p:cNvPicPr>
            <a:picLocks noChangeAspect="1"/>
          </p:cNvPicPr>
          <p:nvPr/>
        </p:nvPicPr>
        <p:blipFill rotWithShape="1">
          <a:blip r:embed="rId4"/>
          <a:srcRect l="3661" t="39070" r="28019" b="27132"/>
          <a:stretch/>
        </p:blipFill>
        <p:spPr>
          <a:xfrm>
            <a:off x="0" y="1336203"/>
            <a:ext cx="11777248" cy="3884176"/>
          </a:xfrm>
          <a:prstGeom prst="rect">
            <a:avLst/>
          </a:prstGeom>
        </p:spPr>
      </p:pic>
      <p:sp>
        <p:nvSpPr>
          <p:cNvPr id="2" name="Title 1">
            <a:extLst>
              <a:ext uri="{FF2B5EF4-FFF2-40B4-BE49-F238E27FC236}">
                <a16:creationId xmlns:a16="http://schemas.microsoft.com/office/drawing/2014/main" id="{02B3872D-11D4-45B0-9B3C-7A3B7DCD274F}"/>
              </a:ext>
            </a:extLst>
          </p:cNvPr>
          <p:cNvSpPr>
            <a:spLocks noGrp="1"/>
          </p:cNvSpPr>
          <p:nvPr>
            <p:ph type="title"/>
          </p:nvPr>
        </p:nvSpPr>
        <p:spPr/>
        <p:txBody>
          <a:bodyPr>
            <a:normAutofit fontScale="90000"/>
          </a:bodyPr>
          <a:lstStyle/>
          <a:p>
            <a:r>
              <a:rPr lang="en-GB" dirty="0"/>
              <a:t>Specific to the question on robots</a:t>
            </a:r>
          </a:p>
        </p:txBody>
      </p:sp>
    </p:spTree>
    <p:extLst>
      <p:ext uri="{BB962C8B-B14F-4D97-AF65-F5344CB8AC3E}">
        <p14:creationId xmlns:p14="http://schemas.microsoft.com/office/powerpoint/2010/main" val="416994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0CDEE54-E298-401A-952E-0FB408BDBA62}"/>
              </a:ext>
            </a:extLst>
          </p:cNvPr>
          <p:cNvSpPr>
            <a:spLocks noGrp="1"/>
          </p:cNvSpPr>
          <p:nvPr>
            <p:ph type="ftr" sz="quarter" idx="11"/>
          </p:nvPr>
        </p:nvSpPr>
        <p:spPr/>
        <p:txBody>
          <a:bodyPr/>
          <a:lstStyle/>
          <a:p>
            <a:r>
              <a:rPr lang="es-ES" dirty="0"/>
              <a:t>@</a:t>
            </a:r>
            <a:r>
              <a:rPr lang="es-ES" dirty="0" err="1"/>
              <a:t>LASARCentre</a:t>
            </a:r>
            <a:endParaRPr lang="en-GB" dirty="0"/>
          </a:p>
        </p:txBody>
      </p:sp>
      <p:pic>
        <p:nvPicPr>
          <p:cNvPr id="5" name="Picture 4" descr="Text&#10;&#10;Description automatically generated">
            <a:extLst>
              <a:ext uri="{FF2B5EF4-FFF2-40B4-BE49-F238E27FC236}">
                <a16:creationId xmlns:a16="http://schemas.microsoft.com/office/drawing/2014/main" id="{84CCC65A-F9A1-4CAA-BC8B-3B6BBBCF1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3" y="1"/>
            <a:ext cx="2944201" cy="1476744"/>
          </a:xfrm>
          <a:prstGeom prst="rect">
            <a:avLst/>
          </a:prstGeom>
        </p:spPr>
      </p:pic>
      <p:sp>
        <p:nvSpPr>
          <p:cNvPr id="8" name="TextBox 7">
            <a:extLst>
              <a:ext uri="{FF2B5EF4-FFF2-40B4-BE49-F238E27FC236}">
                <a16:creationId xmlns:a16="http://schemas.microsoft.com/office/drawing/2014/main" id="{87893AE6-2255-44AF-BD7D-BDB8E19E3901}"/>
              </a:ext>
            </a:extLst>
          </p:cNvPr>
          <p:cNvSpPr txBox="1"/>
          <p:nvPr/>
        </p:nvSpPr>
        <p:spPr>
          <a:xfrm>
            <a:off x="2480310" y="6076561"/>
            <a:ext cx="3817620" cy="369332"/>
          </a:xfrm>
          <a:prstGeom prst="rect">
            <a:avLst/>
          </a:prstGeom>
          <a:noFill/>
        </p:spPr>
        <p:txBody>
          <a:bodyPr wrap="square" rtlCol="0">
            <a:spAutoFit/>
          </a:bodyPr>
          <a:lstStyle/>
          <a:p>
            <a:r>
              <a:rPr lang="en-GB" b="1" dirty="0" err="1"/>
              <a:t>Kykov</a:t>
            </a:r>
            <a:r>
              <a:rPr lang="en-GB" b="1" dirty="0"/>
              <a:t> et al., Nature 435 (2005)</a:t>
            </a:r>
          </a:p>
        </p:txBody>
      </p:sp>
      <p:pic>
        <p:nvPicPr>
          <p:cNvPr id="9" name="Picture 8" descr="A picture of a robot  reproducing">
            <a:hlinkClick r:id="rId4"/>
            <a:extLst>
              <a:ext uri="{FF2B5EF4-FFF2-40B4-BE49-F238E27FC236}">
                <a16:creationId xmlns:a16="http://schemas.microsoft.com/office/drawing/2014/main" id="{ABBB3F20-60E3-4CBE-94C3-2F59BF931578}"/>
              </a:ext>
            </a:extLst>
          </p:cNvPr>
          <p:cNvPicPr>
            <a:picLocks noChangeAspect="1"/>
          </p:cNvPicPr>
          <p:nvPr/>
        </p:nvPicPr>
        <p:blipFill>
          <a:blip r:embed="rId5"/>
          <a:stretch>
            <a:fillRect/>
          </a:stretch>
        </p:blipFill>
        <p:spPr>
          <a:xfrm>
            <a:off x="7449215" y="1208442"/>
            <a:ext cx="4396867" cy="4912806"/>
          </a:xfrm>
          <a:prstGeom prst="rect">
            <a:avLst/>
          </a:prstGeom>
        </p:spPr>
      </p:pic>
      <p:pic>
        <p:nvPicPr>
          <p:cNvPr id="7" name="Picture 6" descr="A picture of a robot  reproducing">
            <a:hlinkClick r:id="rId6"/>
            <a:extLst>
              <a:ext uri="{FF2B5EF4-FFF2-40B4-BE49-F238E27FC236}">
                <a16:creationId xmlns:a16="http://schemas.microsoft.com/office/drawing/2014/main" id="{65AADBC5-A2CF-4FC2-8E95-FD412304D9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33" y="1570296"/>
            <a:ext cx="6662019" cy="4528091"/>
          </a:xfrm>
          <a:prstGeom prst="rect">
            <a:avLst/>
          </a:prstGeom>
        </p:spPr>
      </p:pic>
      <p:sp>
        <p:nvSpPr>
          <p:cNvPr id="2" name="Title 1">
            <a:extLst>
              <a:ext uri="{FF2B5EF4-FFF2-40B4-BE49-F238E27FC236}">
                <a16:creationId xmlns:a16="http://schemas.microsoft.com/office/drawing/2014/main" id="{4C21A0BD-B20A-4B83-9640-76B1FFAC784B}"/>
              </a:ext>
            </a:extLst>
          </p:cNvPr>
          <p:cNvSpPr>
            <a:spLocks noGrp="1"/>
          </p:cNvSpPr>
          <p:nvPr>
            <p:ph type="title"/>
          </p:nvPr>
        </p:nvSpPr>
        <p:spPr>
          <a:xfrm>
            <a:off x="3051544" y="0"/>
            <a:ext cx="9140456" cy="1185581"/>
          </a:xfrm>
          <a:solidFill>
            <a:schemeClr val="accent2"/>
          </a:solidFill>
        </p:spPr>
        <p:txBody>
          <a:bodyPr anchor="ctr"/>
          <a:lstStyle/>
          <a:p>
            <a:r>
              <a:rPr lang="en-GB" dirty="0"/>
              <a:t>Can a robot reproduce?</a:t>
            </a:r>
          </a:p>
        </p:txBody>
      </p:sp>
    </p:spTree>
    <p:extLst>
      <p:ext uri="{BB962C8B-B14F-4D97-AF65-F5344CB8AC3E}">
        <p14:creationId xmlns:p14="http://schemas.microsoft.com/office/powerpoint/2010/main" val="45144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9A7D80-A058-484D-AE83-80261DCACB30}"/>
              </a:ext>
            </a:extLst>
          </p:cNvPr>
          <p:cNvSpPr>
            <a:spLocks noGrp="1"/>
          </p:cNvSpPr>
          <p:nvPr>
            <p:ph type="ftr" sz="quarter" idx="11"/>
          </p:nvPr>
        </p:nvSpPr>
        <p:spPr/>
        <p:txBody>
          <a:bodyPr/>
          <a:lstStyle/>
          <a:p>
            <a:r>
              <a:rPr lang="es-ES" dirty="0"/>
              <a:t>@</a:t>
            </a:r>
            <a:r>
              <a:rPr lang="es-ES" dirty="0" err="1"/>
              <a:t>LASARCentre</a:t>
            </a:r>
            <a:endParaRPr lang="en-GB" dirty="0"/>
          </a:p>
        </p:txBody>
      </p:sp>
      <p:pic>
        <p:nvPicPr>
          <p:cNvPr id="6" name="Picture 5" descr="Text&#10;&#10;Description automatically generated">
            <a:extLst>
              <a:ext uri="{FF2B5EF4-FFF2-40B4-BE49-F238E27FC236}">
                <a16:creationId xmlns:a16="http://schemas.microsoft.com/office/drawing/2014/main" id="{7FE90B30-4F36-4F73-9D84-505E375A0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4" y="1"/>
            <a:ext cx="2162220" cy="1084520"/>
          </a:xfrm>
          <a:prstGeom prst="rect">
            <a:avLst/>
          </a:prstGeom>
        </p:spPr>
      </p:pic>
      <p:pic>
        <p:nvPicPr>
          <p:cNvPr id="5" name="Online Media 4" title="Coding Curiosity">
            <a:hlinkClick r:id="" action="ppaction://media"/>
            <a:extLst>
              <a:ext uri="{FF2B5EF4-FFF2-40B4-BE49-F238E27FC236}">
                <a16:creationId xmlns:a16="http://schemas.microsoft.com/office/drawing/2014/main" id="{E1C7FB06-2B0B-4AFA-9284-F049E0DCF051}"/>
              </a:ext>
            </a:extLst>
          </p:cNvPr>
          <p:cNvPicPr>
            <a:picLocks noRot="1" noChangeAspect="1"/>
          </p:cNvPicPr>
          <p:nvPr>
            <a:videoFile r:link="rId1"/>
          </p:nvPr>
        </p:nvPicPr>
        <p:blipFill>
          <a:blip r:embed="rId4"/>
          <a:stretch>
            <a:fillRect/>
          </a:stretch>
        </p:blipFill>
        <p:spPr>
          <a:xfrm>
            <a:off x="2269564" y="1392982"/>
            <a:ext cx="7489837" cy="4231758"/>
          </a:xfrm>
          <a:prstGeom prst="rect">
            <a:avLst/>
          </a:prstGeom>
        </p:spPr>
      </p:pic>
      <p:sp>
        <p:nvSpPr>
          <p:cNvPr id="2" name="Title 1">
            <a:extLst>
              <a:ext uri="{FF2B5EF4-FFF2-40B4-BE49-F238E27FC236}">
                <a16:creationId xmlns:a16="http://schemas.microsoft.com/office/drawing/2014/main" id="{BD640F27-832A-4D2B-960F-CEF3FA3EF8ED}"/>
              </a:ext>
            </a:extLst>
          </p:cNvPr>
          <p:cNvSpPr>
            <a:spLocks noGrp="1"/>
          </p:cNvSpPr>
          <p:nvPr>
            <p:ph type="title"/>
          </p:nvPr>
        </p:nvSpPr>
        <p:spPr>
          <a:xfrm>
            <a:off x="1957986" y="74428"/>
            <a:ext cx="9403080" cy="844907"/>
          </a:xfrm>
        </p:spPr>
        <p:txBody>
          <a:bodyPr>
            <a:normAutofit fontScale="90000"/>
          </a:bodyPr>
          <a:lstStyle/>
          <a:p>
            <a:r>
              <a:rPr lang="en-GB" dirty="0"/>
              <a:t>Can a robot ever be curious?</a:t>
            </a:r>
          </a:p>
        </p:txBody>
      </p:sp>
    </p:spTree>
    <p:extLst>
      <p:ext uri="{BB962C8B-B14F-4D97-AF65-F5344CB8AC3E}">
        <p14:creationId xmlns:p14="http://schemas.microsoft.com/office/powerpoint/2010/main" val="30724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6EE38D3-4065-49F4-B2C8-E5A9BD3E7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3" y="1"/>
            <a:ext cx="2944201" cy="1476744"/>
          </a:xfrm>
          <a:prstGeom prst="rect">
            <a:avLst/>
          </a:prstGeom>
        </p:spPr>
      </p:pic>
      <p:sp>
        <p:nvSpPr>
          <p:cNvPr id="4" name="Footer Placeholder 3">
            <a:extLst>
              <a:ext uri="{FF2B5EF4-FFF2-40B4-BE49-F238E27FC236}">
                <a16:creationId xmlns:a16="http://schemas.microsoft.com/office/drawing/2014/main" id="{EEC73883-88B4-4082-B14D-D40407F8F3EE}"/>
              </a:ext>
            </a:extLst>
          </p:cNvPr>
          <p:cNvSpPr>
            <a:spLocks noGrp="1"/>
          </p:cNvSpPr>
          <p:nvPr>
            <p:ph type="ftr" sz="quarter" idx="11"/>
          </p:nvPr>
        </p:nvSpPr>
        <p:spPr/>
        <p:txBody>
          <a:bodyPr/>
          <a:lstStyle/>
          <a:p>
            <a:r>
              <a:rPr lang="es-ES" dirty="0"/>
              <a:t>@</a:t>
            </a:r>
            <a:r>
              <a:rPr lang="es-ES" dirty="0" err="1"/>
              <a:t>LASARCentre</a:t>
            </a:r>
            <a:endParaRPr lang="en-GB" dirty="0"/>
          </a:p>
        </p:txBody>
      </p:sp>
      <p:sp>
        <p:nvSpPr>
          <p:cNvPr id="18" name="TextBox 17">
            <a:extLst>
              <a:ext uri="{FF2B5EF4-FFF2-40B4-BE49-F238E27FC236}">
                <a16:creationId xmlns:a16="http://schemas.microsoft.com/office/drawing/2014/main" id="{7988428C-F89F-44F7-9A32-64EE09DC3F18}"/>
              </a:ext>
            </a:extLst>
          </p:cNvPr>
          <p:cNvSpPr txBox="1"/>
          <p:nvPr/>
        </p:nvSpPr>
        <p:spPr>
          <a:xfrm>
            <a:off x="6000750" y="5342815"/>
            <a:ext cx="4249036" cy="369332"/>
          </a:xfrm>
          <a:prstGeom prst="rect">
            <a:avLst/>
          </a:prstGeom>
          <a:noFill/>
        </p:spPr>
        <p:txBody>
          <a:bodyPr wrap="square" rtlCol="0">
            <a:spAutoFit/>
          </a:bodyPr>
          <a:lstStyle/>
          <a:p>
            <a:r>
              <a:rPr lang="en-GB" b="1" dirty="0"/>
              <a:t>Autopilot Tesla car (Source: Tesla)</a:t>
            </a:r>
          </a:p>
        </p:txBody>
      </p:sp>
      <p:pic>
        <p:nvPicPr>
          <p:cNvPr id="17" name="Picture 16" descr="pictures of various SMART apps/ robots e.g. facial recognition google maps and driverless cars">
            <a:hlinkClick r:id="rId4"/>
            <a:extLst>
              <a:ext uri="{FF2B5EF4-FFF2-40B4-BE49-F238E27FC236}">
                <a16:creationId xmlns:a16="http://schemas.microsoft.com/office/drawing/2014/main" id="{E679AA79-387D-44C0-B499-41A4649B19A0}"/>
              </a:ext>
            </a:extLst>
          </p:cNvPr>
          <p:cNvPicPr>
            <a:picLocks noChangeAspect="1"/>
          </p:cNvPicPr>
          <p:nvPr/>
        </p:nvPicPr>
        <p:blipFill>
          <a:blip r:embed="rId5"/>
          <a:stretch>
            <a:fillRect/>
          </a:stretch>
        </p:blipFill>
        <p:spPr>
          <a:xfrm>
            <a:off x="0" y="3591451"/>
            <a:ext cx="5861626" cy="3314698"/>
          </a:xfrm>
          <a:prstGeom prst="rect">
            <a:avLst/>
          </a:prstGeom>
        </p:spPr>
      </p:pic>
      <p:sp>
        <p:nvSpPr>
          <p:cNvPr id="15" name="TextBox 14">
            <a:extLst>
              <a:ext uri="{FF2B5EF4-FFF2-40B4-BE49-F238E27FC236}">
                <a16:creationId xmlns:a16="http://schemas.microsoft.com/office/drawing/2014/main" id="{0563C8F0-EB75-4DCC-99A0-0D13A065ABB4}"/>
              </a:ext>
            </a:extLst>
          </p:cNvPr>
          <p:cNvSpPr txBox="1"/>
          <p:nvPr/>
        </p:nvSpPr>
        <p:spPr>
          <a:xfrm>
            <a:off x="9422378" y="4086670"/>
            <a:ext cx="2494296" cy="646331"/>
          </a:xfrm>
          <a:prstGeom prst="rect">
            <a:avLst/>
          </a:prstGeom>
          <a:noFill/>
        </p:spPr>
        <p:txBody>
          <a:bodyPr wrap="square" rtlCol="0">
            <a:spAutoFit/>
          </a:bodyPr>
          <a:lstStyle/>
          <a:p>
            <a:r>
              <a:rPr lang="en-GB" b="1" dirty="0"/>
              <a:t>Facial Recognition </a:t>
            </a:r>
          </a:p>
          <a:p>
            <a:r>
              <a:rPr lang="en-GB" b="1" dirty="0"/>
              <a:t>(Source: Built-in)</a:t>
            </a:r>
          </a:p>
        </p:txBody>
      </p:sp>
      <p:pic>
        <p:nvPicPr>
          <p:cNvPr id="14" name="Picture 13" descr="pictures of various SMART apps/ robots e.g. facial recognition google maps and driverless cars">
            <a:extLst>
              <a:ext uri="{FF2B5EF4-FFF2-40B4-BE49-F238E27FC236}">
                <a16:creationId xmlns:a16="http://schemas.microsoft.com/office/drawing/2014/main" id="{030F5CD4-B26B-4CA3-B685-AB649C7D6C1F}"/>
              </a:ext>
            </a:extLst>
          </p:cNvPr>
          <p:cNvPicPr>
            <a:picLocks noChangeAspect="1"/>
          </p:cNvPicPr>
          <p:nvPr/>
        </p:nvPicPr>
        <p:blipFill rotWithShape="1">
          <a:blip r:embed="rId6">
            <a:extLst>
              <a:ext uri="{28A0092B-C50C-407E-A947-70E740481C1C}">
                <a14:useLocalDpi xmlns:a14="http://schemas.microsoft.com/office/drawing/2010/main" val="0"/>
              </a:ext>
            </a:extLst>
          </a:blip>
          <a:srcRect r="33503"/>
          <a:stretch/>
        </p:blipFill>
        <p:spPr>
          <a:xfrm>
            <a:off x="9346005" y="1255391"/>
            <a:ext cx="2647043" cy="2791383"/>
          </a:xfrm>
          <a:prstGeom prst="rect">
            <a:avLst/>
          </a:prstGeom>
        </p:spPr>
      </p:pic>
      <p:sp>
        <p:nvSpPr>
          <p:cNvPr id="12" name="TextBox 11">
            <a:extLst>
              <a:ext uri="{FF2B5EF4-FFF2-40B4-BE49-F238E27FC236}">
                <a16:creationId xmlns:a16="http://schemas.microsoft.com/office/drawing/2014/main" id="{347BF712-54BF-4CB2-9DE3-190FEB52B278}"/>
              </a:ext>
            </a:extLst>
          </p:cNvPr>
          <p:cNvSpPr txBox="1"/>
          <p:nvPr/>
        </p:nvSpPr>
        <p:spPr>
          <a:xfrm>
            <a:off x="7122605" y="3591451"/>
            <a:ext cx="2213610" cy="646331"/>
          </a:xfrm>
          <a:prstGeom prst="rect">
            <a:avLst/>
          </a:prstGeom>
          <a:noFill/>
        </p:spPr>
        <p:txBody>
          <a:bodyPr wrap="square" rtlCol="0">
            <a:spAutoFit/>
          </a:bodyPr>
          <a:lstStyle/>
          <a:p>
            <a:r>
              <a:rPr lang="en-GB" b="1" dirty="0"/>
              <a:t>Smart Maps </a:t>
            </a:r>
          </a:p>
          <a:p>
            <a:r>
              <a:rPr lang="en-GB" b="1" dirty="0"/>
              <a:t>(Source: Built-in)</a:t>
            </a:r>
          </a:p>
        </p:txBody>
      </p:sp>
      <p:pic>
        <p:nvPicPr>
          <p:cNvPr id="11" name="Picture 10" descr="pictures of various SMART apps/ robots e.g. facial recognition google maps and driverless cars">
            <a:extLst>
              <a:ext uri="{FF2B5EF4-FFF2-40B4-BE49-F238E27FC236}">
                <a16:creationId xmlns:a16="http://schemas.microsoft.com/office/drawing/2014/main" id="{258ACA77-760D-4F8C-A7D0-FD49D42A600F}"/>
              </a:ext>
            </a:extLst>
          </p:cNvPr>
          <p:cNvPicPr>
            <a:picLocks noChangeAspect="1"/>
          </p:cNvPicPr>
          <p:nvPr/>
        </p:nvPicPr>
        <p:blipFill rotWithShape="1">
          <a:blip r:embed="rId7">
            <a:extLst>
              <a:ext uri="{28A0092B-C50C-407E-A947-70E740481C1C}">
                <a14:useLocalDpi xmlns:a14="http://schemas.microsoft.com/office/drawing/2010/main" val="0"/>
              </a:ext>
            </a:extLst>
          </a:blip>
          <a:srcRect r="18402" b="11076"/>
          <a:stretch/>
        </p:blipFill>
        <p:spPr>
          <a:xfrm>
            <a:off x="5910566" y="1255391"/>
            <a:ext cx="3337559" cy="2424811"/>
          </a:xfrm>
          <a:prstGeom prst="rect">
            <a:avLst/>
          </a:prstGeom>
        </p:spPr>
      </p:pic>
      <p:sp>
        <p:nvSpPr>
          <p:cNvPr id="9" name="TextBox 8">
            <a:extLst>
              <a:ext uri="{FF2B5EF4-FFF2-40B4-BE49-F238E27FC236}">
                <a16:creationId xmlns:a16="http://schemas.microsoft.com/office/drawing/2014/main" id="{207A2D4B-BE42-4FEC-B90F-24CBDFABC310}"/>
              </a:ext>
            </a:extLst>
          </p:cNvPr>
          <p:cNvSpPr txBox="1"/>
          <p:nvPr/>
        </p:nvSpPr>
        <p:spPr>
          <a:xfrm>
            <a:off x="107343" y="1952172"/>
            <a:ext cx="2806067" cy="646331"/>
          </a:xfrm>
          <a:prstGeom prst="rect">
            <a:avLst/>
          </a:prstGeom>
          <a:noFill/>
        </p:spPr>
        <p:txBody>
          <a:bodyPr wrap="square" rtlCol="0">
            <a:spAutoFit/>
          </a:bodyPr>
          <a:lstStyle/>
          <a:p>
            <a:r>
              <a:rPr lang="en-GB" b="1" dirty="0"/>
              <a:t>Smarter Home Robots </a:t>
            </a:r>
          </a:p>
          <a:p>
            <a:r>
              <a:rPr lang="en-GB" b="1" dirty="0"/>
              <a:t>(Source: </a:t>
            </a:r>
            <a:r>
              <a:rPr lang="en-GB" b="1" dirty="0" err="1"/>
              <a:t>Builtin</a:t>
            </a:r>
            <a:r>
              <a:rPr lang="en-GB" b="1" dirty="0"/>
              <a:t>)</a:t>
            </a:r>
          </a:p>
        </p:txBody>
      </p:sp>
      <p:pic>
        <p:nvPicPr>
          <p:cNvPr id="7" name="Picture 6" descr="pictures of various SMART apps/ robots e.g. facial recognition google maps and driverless cars">
            <a:extLst>
              <a:ext uri="{FF2B5EF4-FFF2-40B4-BE49-F238E27FC236}">
                <a16:creationId xmlns:a16="http://schemas.microsoft.com/office/drawing/2014/main" id="{B3A20AFF-F3CD-4DDA-AE18-D4E9A8E1365B}"/>
              </a:ext>
            </a:extLst>
          </p:cNvPr>
          <p:cNvPicPr>
            <a:picLocks noChangeAspect="1"/>
          </p:cNvPicPr>
          <p:nvPr/>
        </p:nvPicPr>
        <p:blipFill rotWithShape="1">
          <a:blip r:embed="rId8">
            <a:extLst>
              <a:ext uri="{28A0092B-C50C-407E-A947-70E740481C1C}">
                <a14:useLocalDpi xmlns:a14="http://schemas.microsoft.com/office/drawing/2010/main" val="0"/>
              </a:ext>
            </a:extLst>
          </a:blip>
          <a:srcRect r="11291" b="20727"/>
          <a:stretch/>
        </p:blipFill>
        <p:spPr>
          <a:xfrm>
            <a:off x="2475127" y="1515185"/>
            <a:ext cx="3337559" cy="2228478"/>
          </a:xfrm>
          <a:prstGeom prst="rect">
            <a:avLst/>
          </a:prstGeom>
        </p:spPr>
      </p:pic>
      <p:sp>
        <p:nvSpPr>
          <p:cNvPr id="2" name="Title 1">
            <a:extLst>
              <a:ext uri="{FF2B5EF4-FFF2-40B4-BE49-F238E27FC236}">
                <a16:creationId xmlns:a16="http://schemas.microsoft.com/office/drawing/2014/main" id="{B9CFF313-1FBF-43B0-8E02-3B7DAF1FF91E}"/>
              </a:ext>
            </a:extLst>
          </p:cNvPr>
          <p:cNvSpPr>
            <a:spLocks noGrp="1"/>
          </p:cNvSpPr>
          <p:nvPr>
            <p:ph type="title"/>
          </p:nvPr>
        </p:nvSpPr>
        <p:spPr>
          <a:xfrm>
            <a:off x="3051544" y="0"/>
            <a:ext cx="9140456" cy="1169187"/>
          </a:xfrm>
          <a:solidFill>
            <a:srgbClr val="C00000"/>
          </a:solidFill>
        </p:spPr>
        <p:txBody>
          <a:bodyPr anchor="ctr"/>
          <a:lstStyle/>
          <a:p>
            <a:r>
              <a:rPr lang="en-GB" dirty="0"/>
              <a:t>AI around us? </a:t>
            </a:r>
          </a:p>
        </p:txBody>
      </p:sp>
    </p:spTree>
    <p:extLst>
      <p:ext uri="{BB962C8B-B14F-4D97-AF65-F5344CB8AC3E}">
        <p14:creationId xmlns:p14="http://schemas.microsoft.com/office/powerpoint/2010/main" val="238268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E9C3A8EA-3FEE-46B6-8E29-C3A93D39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3" y="1"/>
            <a:ext cx="2327513" cy="1167427"/>
          </a:xfrm>
          <a:prstGeom prst="rect">
            <a:avLst/>
          </a:prstGeom>
        </p:spPr>
      </p:pic>
      <p:sp>
        <p:nvSpPr>
          <p:cNvPr id="4" name="Footer Placeholder 3">
            <a:extLst>
              <a:ext uri="{FF2B5EF4-FFF2-40B4-BE49-F238E27FC236}">
                <a16:creationId xmlns:a16="http://schemas.microsoft.com/office/drawing/2014/main" id="{00DB9A2A-EBCD-4E05-9D75-03B1905F1E94}"/>
              </a:ext>
            </a:extLst>
          </p:cNvPr>
          <p:cNvSpPr>
            <a:spLocks noGrp="1"/>
          </p:cNvSpPr>
          <p:nvPr>
            <p:ph type="ftr" sz="quarter" idx="11"/>
          </p:nvPr>
        </p:nvSpPr>
        <p:spPr/>
        <p:txBody>
          <a:bodyPr/>
          <a:lstStyle/>
          <a:p>
            <a:r>
              <a:rPr lang="es-ES" dirty="0"/>
              <a:t>@</a:t>
            </a:r>
            <a:r>
              <a:rPr lang="es-ES" dirty="0" err="1"/>
              <a:t>LASARCentre</a:t>
            </a:r>
            <a:endParaRPr lang="en-GB" dirty="0"/>
          </a:p>
        </p:txBody>
      </p:sp>
      <p:pic>
        <p:nvPicPr>
          <p:cNvPr id="7" name="Picture 6" descr="Cultural references to robots in scii-fi films.">
            <a:extLst>
              <a:ext uri="{FF2B5EF4-FFF2-40B4-BE49-F238E27FC236}">
                <a16:creationId xmlns:a16="http://schemas.microsoft.com/office/drawing/2014/main" id="{C0664C44-1E4C-4E16-B086-BCD5F42ACA41}"/>
              </a:ext>
            </a:extLst>
          </p:cNvPr>
          <p:cNvPicPr>
            <a:picLocks noChangeAspect="1"/>
          </p:cNvPicPr>
          <p:nvPr/>
        </p:nvPicPr>
        <p:blipFill>
          <a:blip r:embed="rId4"/>
          <a:stretch>
            <a:fillRect/>
          </a:stretch>
        </p:blipFill>
        <p:spPr>
          <a:xfrm>
            <a:off x="8987848" y="2753591"/>
            <a:ext cx="2548370" cy="3183227"/>
          </a:xfrm>
          <a:prstGeom prst="rect">
            <a:avLst/>
          </a:prstGeom>
        </p:spPr>
      </p:pic>
      <p:pic>
        <p:nvPicPr>
          <p:cNvPr id="5" name="Picture 4" descr="Cultural references to robots in scii-fi films.">
            <a:extLst>
              <a:ext uri="{FF2B5EF4-FFF2-40B4-BE49-F238E27FC236}">
                <a16:creationId xmlns:a16="http://schemas.microsoft.com/office/drawing/2014/main" id="{D6EFB814-1988-4373-B87E-8AB97A2BDC12}"/>
              </a:ext>
            </a:extLst>
          </p:cNvPr>
          <p:cNvPicPr>
            <a:picLocks noChangeAspect="1"/>
          </p:cNvPicPr>
          <p:nvPr/>
        </p:nvPicPr>
        <p:blipFill>
          <a:blip r:embed="rId5"/>
          <a:stretch>
            <a:fillRect/>
          </a:stretch>
        </p:blipFill>
        <p:spPr>
          <a:xfrm>
            <a:off x="4933051" y="3214756"/>
            <a:ext cx="3560033" cy="2003790"/>
          </a:xfrm>
          <a:prstGeom prst="rect">
            <a:avLst/>
          </a:prstGeom>
        </p:spPr>
      </p:pic>
      <p:pic>
        <p:nvPicPr>
          <p:cNvPr id="9" name="Picture 8" descr="Cultural references to robots in scii-fi films.">
            <a:extLst>
              <a:ext uri="{FF2B5EF4-FFF2-40B4-BE49-F238E27FC236}">
                <a16:creationId xmlns:a16="http://schemas.microsoft.com/office/drawing/2014/main" id="{3CCA3323-0D80-4F20-B38D-019BC305D55C}"/>
              </a:ext>
            </a:extLst>
          </p:cNvPr>
          <p:cNvPicPr>
            <a:picLocks noChangeAspect="1"/>
          </p:cNvPicPr>
          <p:nvPr/>
        </p:nvPicPr>
        <p:blipFill>
          <a:blip r:embed="rId6"/>
          <a:stretch>
            <a:fillRect/>
          </a:stretch>
        </p:blipFill>
        <p:spPr>
          <a:xfrm>
            <a:off x="535709" y="3727071"/>
            <a:ext cx="4178972" cy="2387401"/>
          </a:xfrm>
          <a:prstGeom prst="rect">
            <a:avLst/>
          </a:prstGeom>
        </p:spPr>
      </p:pic>
      <p:pic>
        <p:nvPicPr>
          <p:cNvPr id="6" name="Picture 5" descr="Cultural references to robots in scii-fi films.">
            <a:extLst>
              <a:ext uri="{FF2B5EF4-FFF2-40B4-BE49-F238E27FC236}">
                <a16:creationId xmlns:a16="http://schemas.microsoft.com/office/drawing/2014/main" id="{9543F3E0-B84A-4C7A-B0D9-53C1DD8B5C76}"/>
              </a:ext>
            </a:extLst>
          </p:cNvPr>
          <p:cNvPicPr>
            <a:picLocks noChangeAspect="1"/>
          </p:cNvPicPr>
          <p:nvPr/>
        </p:nvPicPr>
        <p:blipFill>
          <a:blip r:embed="rId7"/>
          <a:stretch>
            <a:fillRect/>
          </a:stretch>
        </p:blipFill>
        <p:spPr>
          <a:xfrm>
            <a:off x="6345363" y="977322"/>
            <a:ext cx="3734920" cy="1978314"/>
          </a:xfrm>
          <a:prstGeom prst="rect">
            <a:avLst/>
          </a:prstGeom>
        </p:spPr>
      </p:pic>
      <p:pic>
        <p:nvPicPr>
          <p:cNvPr id="8" name="Picture 7" descr="Cultural references to robots in scii-fi films.">
            <a:extLst>
              <a:ext uri="{FF2B5EF4-FFF2-40B4-BE49-F238E27FC236}">
                <a16:creationId xmlns:a16="http://schemas.microsoft.com/office/drawing/2014/main" id="{C434A7D5-9C6D-4C34-BF0D-BA6AF35D382B}"/>
              </a:ext>
            </a:extLst>
          </p:cNvPr>
          <p:cNvPicPr>
            <a:picLocks noChangeAspect="1"/>
          </p:cNvPicPr>
          <p:nvPr/>
        </p:nvPicPr>
        <p:blipFill>
          <a:blip r:embed="rId8"/>
          <a:stretch>
            <a:fillRect/>
          </a:stretch>
        </p:blipFill>
        <p:spPr>
          <a:xfrm>
            <a:off x="268432" y="1243301"/>
            <a:ext cx="5227205" cy="2934702"/>
          </a:xfrm>
          <a:prstGeom prst="rect">
            <a:avLst/>
          </a:prstGeom>
        </p:spPr>
      </p:pic>
      <p:sp>
        <p:nvSpPr>
          <p:cNvPr id="2" name="Title 1">
            <a:extLst>
              <a:ext uri="{FF2B5EF4-FFF2-40B4-BE49-F238E27FC236}">
                <a16:creationId xmlns:a16="http://schemas.microsoft.com/office/drawing/2014/main" id="{B11916AE-642C-4BE2-83B9-317976A96DBB}"/>
              </a:ext>
            </a:extLst>
          </p:cNvPr>
          <p:cNvSpPr>
            <a:spLocks noGrp="1"/>
          </p:cNvSpPr>
          <p:nvPr>
            <p:ph type="title"/>
          </p:nvPr>
        </p:nvSpPr>
        <p:spPr/>
        <p:txBody>
          <a:bodyPr>
            <a:normAutofit fontScale="90000"/>
          </a:bodyPr>
          <a:lstStyle/>
          <a:p>
            <a:r>
              <a:rPr lang="en-GB" dirty="0"/>
              <a:t>My cultural references.</a:t>
            </a:r>
            <a:br>
              <a:rPr lang="en-GB" dirty="0"/>
            </a:br>
            <a:r>
              <a:rPr lang="en-GB" sz="1200" dirty="0"/>
              <a:t>Can you identify them?</a:t>
            </a:r>
          </a:p>
        </p:txBody>
      </p:sp>
    </p:spTree>
    <p:extLst>
      <p:ext uri="{BB962C8B-B14F-4D97-AF65-F5344CB8AC3E}">
        <p14:creationId xmlns:p14="http://schemas.microsoft.com/office/powerpoint/2010/main" val="265037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5B1EA3E8-1EFA-4CC7-9501-45B870D72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3" y="1"/>
            <a:ext cx="2944201" cy="1476744"/>
          </a:xfrm>
          <a:prstGeom prst="rect">
            <a:avLst/>
          </a:prstGeom>
        </p:spPr>
      </p:pic>
      <p:sp>
        <p:nvSpPr>
          <p:cNvPr id="4" name="Footer Placeholder 3">
            <a:extLst>
              <a:ext uri="{FF2B5EF4-FFF2-40B4-BE49-F238E27FC236}">
                <a16:creationId xmlns:a16="http://schemas.microsoft.com/office/drawing/2014/main" id="{BD8689F4-D7F3-4562-BC2C-3E63B520FF74}"/>
              </a:ext>
            </a:extLst>
          </p:cNvPr>
          <p:cNvSpPr>
            <a:spLocks noGrp="1"/>
          </p:cNvSpPr>
          <p:nvPr>
            <p:ph type="ftr" sz="quarter" idx="11"/>
          </p:nvPr>
        </p:nvSpPr>
        <p:spPr/>
        <p:txBody>
          <a:bodyPr/>
          <a:lstStyle/>
          <a:p>
            <a:r>
              <a:rPr lang="es-ES"/>
              <a:t>canterbury.ac.uk/lasar                                                                       @LASARCentre</a:t>
            </a:r>
            <a:endParaRPr lang="en-GB"/>
          </a:p>
        </p:txBody>
      </p:sp>
      <p:pic>
        <p:nvPicPr>
          <p:cNvPr id="5" name="Picture 4" descr="Googgle's mission statement: to make the world's information universally accessible and useful. AI is helping us to do that in new ways.">
            <a:extLst>
              <a:ext uri="{FF2B5EF4-FFF2-40B4-BE49-F238E27FC236}">
                <a16:creationId xmlns:a16="http://schemas.microsoft.com/office/drawing/2014/main" id="{B71EEA79-F9B8-4B03-97CD-3B35DDF2E083}"/>
              </a:ext>
            </a:extLst>
          </p:cNvPr>
          <p:cNvPicPr>
            <a:picLocks noChangeAspect="1"/>
          </p:cNvPicPr>
          <p:nvPr/>
        </p:nvPicPr>
        <p:blipFill rotWithShape="1">
          <a:blip r:embed="rId4"/>
          <a:srcRect l="4591" t="27008" r="42524" b="13953"/>
          <a:stretch/>
        </p:blipFill>
        <p:spPr>
          <a:xfrm>
            <a:off x="3051544" y="1044165"/>
            <a:ext cx="8516679" cy="4526314"/>
          </a:xfrm>
          <a:prstGeom prst="rect">
            <a:avLst/>
          </a:prstGeom>
        </p:spPr>
      </p:pic>
      <p:sp>
        <p:nvSpPr>
          <p:cNvPr id="3" name="Content Placeholder 2">
            <a:extLst>
              <a:ext uri="{FF2B5EF4-FFF2-40B4-BE49-F238E27FC236}">
                <a16:creationId xmlns:a16="http://schemas.microsoft.com/office/drawing/2014/main" id="{A0ED9348-1939-44D5-BF7B-F98934E4F6C8}"/>
              </a:ext>
            </a:extLst>
          </p:cNvPr>
          <p:cNvSpPr>
            <a:spLocks noGrp="1"/>
          </p:cNvSpPr>
          <p:nvPr>
            <p:ph idx="1"/>
          </p:nvPr>
        </p:nvSpPr>
        <p:spPr>
          <a:xfrm>
            <a:off x="381001" y="1852239"/>
            <a:ext cx="2425994" cy="4351338"/>
          </a:xfrm>
        </p:spPr>
        <p:txBody>
          <a:bodyPr/>
          <a:lstStyle/>
          <a:p>
            <a:pPr marL="0" indent="0">
              <a:buNone/>
            </a:pPr>
            <a:r>
              <a:rPr lang="en-GB" dirty="0"/>
              <a:t>Hey Google! Thoughts?</a:t>
            </a:r>
          </a:p>
          <a:p>
            <a:pPr marL="0" indent="0">
              <a:buNone/>
            </a:pPr>
            <a:r>
              <a:rPr lang="en-GB" dirty="0"/>
              <a:t>Are there any ethical considerations to tale account of</a:t>
            </a:r>
          </a:p>
          <a:p>
            <a:pPr marL="0" indent="0">
              <a:buNone/>
            </a:pPr>
            <a:endParaRPr lang="en-GB" dirty="0"/>
          </a:p>
        </p:txBody>
      </p:sp>
      <p:sp>
        <p:nvSpPr>
          <p:cNvPr id="2" name="Title 1">
            <a:extLst>
              <a:ext uri="{FF2B5EF4-FFF2-40B4-BE49-F238E27FC236}">
                <a16:creationId xmlns:a16="http://schemas.microsoft.com/office/drawing/2014/main" id="{9EEBF753-B2DD-409F-9CFD-B575B2A4626E}"/>
              </a:ext>
            </a:extLst>
          </p:cNvPr>
          <p:cNvSpPr>
            <a:spLocks noGrp="1"/>
          </p:cNvSpPr>
          <p:nvPr>
            <p:ph type="title"/>
          </p:nvPr>
        </p:nvSpPr>
        <p:spPr/>
        <p:txBody>
          <a:bodyPr>
            <a:normAutofit fontScale="90000"/>
          </a:bodyPr>
          <a:lstStyle/>
          <a:p>
            <a:r>
              <a:rPr lang="en-GB" dirty="0"/>
              <a:t>AI AROUND US</a:t>
            </a:r>
          </a:p>
        </p:txBody>
      </p:sp>
    </p:spTree>
    <p:extLst>
      <p:ext uri="{BB962C8B-B14F-4D97-AF65-F5344CB8AC3E}">
        <p14:creationId xmlns:p14="http://schemas.microsoft.com/office/powerpoint/2010/main" val="3131685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EEF9A92E-CB95-44F1-9EF6-1C2A5F2C6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3" y="1"/>
            <a:ext cx="2284983" cy="1146095"/>
          </a:xfrm>
          <a:prstGeom prst="rect">
            <a:avLst/>
          </a:prstGeom>
        </p:spPr>
      </p:pic>
      <p:sp>
        <p:nvSpPr>
          <p:cNvPr id="4" name="Footer Placeholder 3">
            <a:extLst>
              <a:ext uri="{FF2B5EF4-FFF2-40B4-BE49-F238E27FC236}">
                <a16:creationId xmlns:a16="http://schemas.microsoft.com/office/drawing/2014/main" id="{DEFDD80A-5CBB-49D6-9948-D63AE3D34CA3}"/>
              </a:ext>
            </a:extLst>
          </p:cNvPr>
          <p:cNvSpPr>
            <a:spLocks noGrp="1"/>
          </p:cNvSpPr>
          <p:nvPr>
            <p:ph type="ftr" sz="quarter" idx="11"/>
          </p:nvPr>
        </p:nvSpPr>
        <p:spPr/>
        <p:txBody>
          <a:bodyPr/>
          <a:lstStyle/>
          <a:p>
            <a:r>
              <a:rPr lang="es-ES"/>
              <a:t>canterbury.ac.uk/lasar                                                                       @LASARCentre</a:t>
            </a:r>
            <a:endParaRPr lang="en-GB"/>
          </a:p>
        </p:txBody>
      </p:sp>
      <p:sp>
        <p:nvSpPr>
          <p:cNvPr id="10" name="Rectangle 9">
            <a:extLst>
              <a:ext uri="{FF2B5EF4-FFF2-40B4-BE49-F238E27FC236}">
                <a16:creationId xmlns:a16="http://schemas.microsoft.com/office/drawing/2014/main" id="{7BD43CA7-75A5-49B1-9FC2-BD98A94F1457}"/>
              </a:ext>
            </a:extLst>
          </p:cNvPr>
          <p:cNvSpPr/>
          <p:nvPr/>
        </p:nvSpPr>
        <p:spPr>
          <a:xfrm rot="697528">
            <a:off x="8145774" y="4973786"/>
            <a:ext cx="2144479" cy="1200329"/>
          </a:xfrm>
          <a:prstGeom prst="rect">
            <a:avLst/>
          </a:prstGeom>
        </p:spPr>
        <p:txBody>
          <a:bodyPr wrap="square">
            <a:spAutoFit/>
          </a:bodyPr>
          <a:lstStyle/>
          <a:p>
            <a:r>
              <a:rPr lang="en-GB" sz="1200" dirty="0"/>
              <a:t>© https://www.cnbc.com/2017/07/17/ elon-musk-robots-will-be-able-to-do-everything-better-than-us.html</a:t>
            </a:r>
          </a:p>
        </p:txBody>
      </p:sp>
      <p:pic>
        <p:nvPicPr>
          <p:cNvPr id="9" name="Picture 8" descr="examples of AI in the news">
            <a:extLst>
              <a:ext uri="{FF2B5EF4-FFF2-40B4-BE49-F238E27FC236}">
                <a16:creationId xmlns:a16="http://schemas.microsoft.com/office/drawing/2014/main" id="{F214E78E-E49D-4B70-8032-D7E4806F6D6F}"/>
              </a:ext>
            </a:extLst>
          </p:cNvPr>
          <p:cNvPicPr>
            <a:picLocks noChangeAspect="1"/>
          </p:cNvPicPr>
          <p:nvPr/>
        </p:nvPicPr>
        <p:blipFill>
          <a:blip r:embed="rId4"/>
          <a:stretch>
            <a:fillRect/>
          </a:stretch>
        </p:blipFill>
        <p:spPr>
          <a:xfrm>
            <a:off x="7966589" y="1051864"/>
            <a:ext cx="3999323" cy="4456562"/>
          </a:xfrm>
          <a:prstGeom prst="rect">
            <a:avLst/>
          </a:prstGeom>
        </p:spPr>
      </p:pic>
      <p:sp>
        <p:nvSpPr>
          <p:cNvPr id="8" name="Rectangle 7">
            <a:extLst>
              <a:ext uri="{FF2B5EF4-FFF2-40B4-BE49-F238E27FC236}">
                <a16:creationId xmlns:a16="http://schemas.microsoft.com/office/drawing/2014/main" id="{FFCB9B61-E586-4AAC-A8A4-06A74951F64F}"/>
              </a:ext>
            </a:extLst>
          </p:cNvPr>
          <p:cNvSpPr/>
          <p:nvPr/>
        </p:nvSpPr>
        <p:spPr>
          <a:xfrm>
            <a:off x="4419601" y="5413100"/>
            <a:ext cx="3597348" cy="461665"/>
          </a:xfrm>
          <a:prstGeom prst="rect">
            <a:avLst/>
          </a:prstGeom>
        </p:spPr>
        <p:txBody>
          <a:bodyPr wrap="square">
            <a:spAutoFit/>
          </a:bodyPr>
          <a:lstStyle/>
          <a:p>
            <a:r>
              <a:rPr lang="en-GB" sz="1200" dirty="0"/>
              <a:t>© https://www.ft.com/content/1e0d2254-8c98-11e7-9084-d0c17942ba93</a:t>
            </a:r>
          </a:p>
        </p:txBody>
      </p:sp>
      <p:pic>
        <p:nvPicPr>
          <p:cNvPr id="7" name="Picture 6" descr="examples of AI in the news">
            <a:extLst>
              <a:ext uri="{FF2B5EF4-FFF2-40B4-BE49-F238E27FC236}">
                <a16:creationId xmlns:a16="http://schemas.microsoft.com/office/drawing/2014/main" id="{CC9E71F8-028A-4EA2-9649-A1151D7EA9A9}"/>
              </a:ext>
            </a:extLst>
          </p:cNvPr>
          <p:cNvPicPr>
            <a:picLocks noChangeAspect="1"/>
          </p:cNvPicPr>
          <p:nvPr/>
        </p:nvPicPr>
        <p:blipFill>
          <a:blip r:embed="rId5"/>
          <a:stretch>
            <a:fillRect/>
          </a:stretch>
        </p:blipFill>
        <p:spPr>
          <a:xfrm>
            <a:off x="4412848" y="2198698"/>
            <a:ext cx="4135728" cy="2993414"/>
          </a:xfrm>
          <a:prstGeom prst="rect">
            <a:avLst/>
          </a:prstGeom>
        </p:spPr>
      </p:pic>
      <p:sp>
        <p:nvSpPr>
          <p:cNvPr id="6" name="Rectangle 5">
            <a:extLst>
              <a:ext uri="{FF2B5EF4-FFF2-40B4-BE49-F238E27FC236}">
                <a16:creationId xmlns:a16="http://schemas.microsoft.com/office/drawing/2014/main" id="{14E468A4-DD26-45B4-B1B0-BC9201F0C184}"/>
              </a:ext>
            </a:extLst>
          </p:cNvPr>
          <p:cNvSpPr/>
          <p:nvPr/>
        </p:nvSpPr>
        <p:spPr>
          <a:xfrm rot="20495007">
            <a:off x="75017" y="1871122"/>
            <a:ext cx="4197246" cy="307777"/>
          </a:xfrm>
          <a:prstGeom prst="rect">
            <a:avLst/>
          </a:prstGeom>
        </p:spPr>
        <p:txBody>
          <a:bodyPr wrap="square">
            <a:spAutoFit/>
          </a:bodyPr>
          <a:lstStyle/>
          <a:p>
            <a:r>
              <a:rPr lang="en-GB" sz="1400" dirty="0"/>
              <a:t>© https://www.hrw.org/topic/arms/killer-robots</a:t>
            </a:r>
          </a:p>
        </p:txBody>
      </p:sp>
      <p:pic>
        <p:nvPicPr>
          <p:cNvPr id="5" name="Picture 4" descr="examples of AI in the news">
            <a:extLst>
              <a:ext uri="{FF2B5EF4-FFF2-40B4-BE49-F238E27FC236}">
                <a16:creationId xmlns:a16="http://schemas.microsoft.com/office/drawing/2014/main" id="{57D3E72E-4C76-4F2A-A71F-9DBEA2604E47}"/>
              </a:ext>
            </a:extLst>
          </p:cNvPr>
          <p:cNvPicPr>
            <a:picLocks noChangeAspect="1"/>
          </p:cNvPicPr>
          <p:nvPr/>
        </p:nvPicPr>
        <p:blipFill>
          <a:blip r:embed="rId6"/>
          <a:stretch>
            <a:fillRect/>
          </a:stretch>
        </p:blipFill>
        <p:spPr>
          <a:xfrm>
            <a:off x="213782" y="1621413"/>
            <a:ext cx="4980864" cy="4487045"/>
          </a:xfrm>
          <a:prstGeom prst="rect">
            <a:avLst/>
          </a:prstGeom>
        </p:spPr>
      </p:pic>
      <p:sp>
        <p:nvSpPr>
          <p:cNvPr id="2" name="Title 1">
            <a:extLst>
              <a:ext uri="{FF2B5EF4-FFF2-40B4-BE49-F238E27FC236}">
                <a16:creationId xmlns:a16="http://schemas.microsoft.com/office/drawing/2014/main" id="{6AFD3A74-A3E0-43E7-9511-BC724FD08BAB}"/>
              </a:ext>
            </a:extLst>
          </p:cNvPr>
          <p:cNvSpPr>
            <a:spLocks noGrp="1"/>
          </p:cNvSpPr>
          <p:nvPr>
            <p:ph type="title"/>
          </p:nvPr>
        </p:nvSpPr>
        <p:spPr/>
        <p:txBody>
          <a:bodyPr>
            <a:normAutofit fontScale="90000"/>
          </a:bodyPr>
          <a:lstStyle/>
          <a:p>
            <a:r>
              <a:rPr lang="en-GB" dirty="0"/>
              <a:t>Challenges and Promises?</a:t>
            </a:r>
          </a:p>
        </p:txBody>
      </p:sp>
    </p:spTree>
    <p:extLst>
      <p:ext uri="{BB962C8B-B14F-4D97-AF65-F5344CB8AC3E}">
        <p14:creationId xmlns:p14="http://schemas.microsoft.com/office/powerpoint/2010/main" val="2106098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C5FDE7-8316-4321-8675-9E049D31E4DD}"/>
              </a:ext>
            </a:extLst>
          </p:cNvPr>
          <p:cNvSpPr>
            <a:spLocks noGrp="1"/>
          </p:cNvSpPr>
          <p:nvPr>
            <p:ph type="ftr" sz="quarter" idx="11"/>
          </p:nvPr>
        </p:nvSpPr>
        <p:spPr/>
        <p:txBody>
          <a:bodyPr/>
          <a:lstStyle/>
          <a:p>
            <a:r>
              <a:rPr lang="es-ES"/>
              <a:t>canterbury.ac.uk/lasar                                                                       @LASARCentre</a:t>
            </a:r>
            <a:endParaRPr lang="en-GB"/>
          </a:p>
        </p:txBody>
      </p:sp>
      <p:sp>
        <p:nvSpPr>
          <p:cNvPr id="9" name="TextBox 8">
            <a:extLst>
              <a:ext uri="{FF2B5EF4-FFF2-40B4-BE49-F238E27FC236}">
                <a16:creationId xmlns:a16="http://schemas.microsoft.com/office/drawing/2014/main" id="{E7950760-0793-41A9-B0F4-9D22D04171D1}"/>
              </a:ext>
            </a:extLst>
          </p:cNvPr>
          <p:cNvSpPr txBox="1"/>
          <p:nvPr/>
        </p:nvSpPr>
        <p:spPr>
          <a:xfrm>
            <a:off x="3902202" y="3429000"/>
            <a:ext cx="8426196" cy="954107"/>
          </a:xfrm>
          <a:prstGeom prst="rect">
            <a:avLst/>
          </a:prstGeom>
          <a:noFill/>
        </p:spPr>
        <p:txBody>
          <a:bodyPr wrap="square">
            <a:spAutoFit/>
          </a:bodyPr>
          <a:lstStyle/>
          <a:p>
            <a:pPr algn="l"/>
            <a:r>
              <a:rPr lang="en-GB" sz="2800" dirty="0">
                <a:solidFill>
                  <a:srgbClr val="333333"/>
                </a:solidFill>
                <a:latin typeface="Open Sans" panose="020B0604020202020204" pitchFamily="34" charset="0"/>
              </a:rPr>
              <a:t>What are the non scientific questions we need to ask? </a:t>
            </a:r>
            <a:endParaRPr lang="en-GB" sz="2800" b="0" i="0" dirty="0">
              <a:solidFill>
                <a:srgbClr val="333333"/>
              </a:solidFill>
              <a:effectLst/>
              <a:latin typeface="Open Sans" panose="020B0604020202020204" pitchFamily="34" charset="0"/>
            </a:endParaRPr>
          </a:p>
        </p:txBody>
      </p:sp>
      <p:sp>
        <p:nvSpPr>
          <p:cNvPr id="3" name="Content Placeholder 2">
            <a:extLst>
              <a:ext uri="{FF2B5EF4-FFF2-40B4-BE49-F238E27FC236}">
                <a16:creationId xmlns:a16="http://schemas.microsoft.com/office/drawing/2014/main" id="{06FB4071-F72A-47A5-BFD6-1C25F8DB684F}"/>
              </a:ext>
            </a:extLst>
          </p:cNvPr>
          <p:cNvSpPr>
            <a:spLocks noGrp="1"/>
          </p:cNvSpPr>
          <p:nvPr>
            <p:ph idx="1"/>
          </p:nvPr>
        </p:nvSpPr>
        <p:spPr>
          <a:xfrm>
            <a:off x="3308098" y="1080984"/>
            <a:ext cx="8487662" cy="1543343"/>
          </a:xfrm>
        </p:spPr>
        <p:txBody>
          <a:bodyPr>
            <a:normAutofit fontScale="85000" lnSpcReduction="10000"/>
          </a:bodyPr>
          <a:lstStyle/>
          <a:p>
            <a:pPr algn="l"/>
            <a:r>
              <a:rPr lang="en-GB" dirty="0"/>
              <a:t>Nov 2021 Science daily. </a:t>
            </a:r>
            <a:r>
              <a:rPr lang="en-GB" b="0" i="0" dirty="0">
                <a:solidFill>
                  <a:srgbClr val="004276"/>
                </a:solidFill>
                <a:effectLst/>
                <a:latin typeface="Helvetica Neue"/>
              </a:rPr>
              <a:t>Team builds first living robots that can reproduce</a:t>
            </a:r>
          </a:p>
          <a:p>
            <a:pPr algn="l"/>
            <a:r>
              <a:rPr lang="en-GB" b="0" i="0" dirty="0">
                <a:solidFill>
                  <a:srgbClr val="333333"/>
                </a:solidFill>
                <a:effectLst/>
                <a:latin typeface="Helvetica Neue"/>
              </a:rPr>
              <a:t>AI-designed </a:t>
            </a:r>
            <a:r>
              <a:rPr lang="en-GB" b="0" i="0" dirty="0" err="1">
                <a:solidFill>
                  <a:srgbClr val="333333"/>
                </a:solidFill>
                <a:effectLst/>
                <a:latin typeface="Helvetica Neue"/>
              </a:rPr>
              <a:t>Xenobots</a:t>
            </a:r>
            <a:r>
              <a:rPr lang="en-GB" b="0" i="0" dirty="0">
                <a:solidFill>
                  <a:srgbClr val="333333"/>
                </a:solidFill>
                <a:effectLst/>
                <a:latin typeface="Helvetica Neue"/>
              </a:rPr>
              <a:t> reveal entirely new form of biological self-replication—promising for regenerative medicine</a:t>
            </a:r>
          </a:p>
          <a:p>
            <a:endParaRPr lang="en-GB" dirty="0"/>
          </a:p>
          <a:p>
            <a:endParaRPr lang="en-GB" dirty="0"/>
          </a:p>
          <a:p>
            <a:endParaRPr lang="en-GB" dirty="0"/>
          </a:p>
        </p:txBody>
      </p:sp>
      <p:pic>
        <p:nvPicPr>
          <p:cNvPr id="2049" name="Picture 1" descr="A picture of a group of xenobots">
            <a:extLst>
              <a:ext uri="{FF2B5EF4-FFF2-40B4-BE49-F238E27FC236}">
                <a16:creationId xmlns:a16="http://schemas.microsoft.com/office/drawing/2014/main" id="{0D4DDCD1-B22E-4796-8ED4-E56A1B643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94" y="3062770"/>
            <a:ext cx="3467100" cy="25971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A39A84-D303-44A6-A9BC-59BBC15181B8}"/>
              </a:ext>
            </a:extLst>
          </p:cNvPr>
          <p:cNvSpPr>
            <a:spLocks noGrp="1"/>
          </p:cNvSpPr>
          <p:nvPr>
            <p:ph type="title"/>
          </p:nvPr>
        </p:nvSpPr>
        <p:spPr/>
        <p:txBody>
          <a:bodyPr>
            <a:normAutofit fontScale="90000"/>
          </a:bodyPr>
          <a:lstStyle/>
          <a:p>
            <a:r>
              <a:rPr lang="en-GB" dirty="0"/>
              <a:t>An update on reproducing Robots</a:t>
            </a:r>
          </a:p>
        </p:txBody>
      </p:sp>
    </p:spTree>
    <p:extLst>
      <p:ext uri="{BB962C8B-B14F-4D97-AF65-F5344CB8AC3E}">
        <p14:creationId xmlns:p14="http://schemas.microsoft.com/office/powerpoint/2010/main" val="2670420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46188A-80B1-4009-A7CB-B5A00E789986}"/>
              </a:ext>
            </a:extLst>
          </p:cNvPr>
          <p:cNvSpPr>
            <a:spLocks noGrp="1"/>
          </p:cNvSpPr>
          <p:nvPr>
            <p:ph type="ftr" sz="quarter" idx="11"/>
          </p:nvPr>
        </p:nvSpPr>
        <p:spPr/>
        <p:txBody>
          <a:bodyPr/>
          <a:lstStyle/>
          <a:p>
            <a:r>
              <a:rPr lang="es-ES"/>
              <a:t>canterbury.ac.uk/lasar                                                                       @LASARCentre</a:t>
            </a:r>
            <a:endParaRPr lang="en-GB"/>
          </a:p>
        </p:txBody>
      </p:sp>
      <p:sp>
        <p:nvSpPr>
          <p:cNvPr id="13" name="Oval 12">
            <a:extLst>
              <a:ext uri="{FF2B5EF4-FFF2-40B4-BE49-F238E27FC236}">
                <a16:creationId xmlns:a16="http://schemas.microsoft.com/office/drawing/2014/main" id="{35623E29-6D6F-4F05-B30B-31B520FFAFB7}"/>
              </a:ext>
            </a:extLst>
          </p:cNvPr>
          <p:cNvSpPr/>
          <p:nvPr/>
        </p:nvSpPr>
        <p:spPr>
          <a:xfrm>
            <a:off x="4623814" y="4936871"/>
            <a:ext cx="1933457" cy="195952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Ethics</a:t>
            </a:r>
          </a:p>
        </p:txBody>
      </p:sp>
      <p:sp>
        <p:nvSpPr>
          <p:cNvPr id="12" name="Oval 11">
            <a:extLst>
              <a:ext uri="{FF2B5EF4-FFF2-40B4-BE49-F238E27FC236}">
                <a16:creationId xmlns:a16="http://schemas.microsoft.com/office/drawing/2014/main" id="{DD3AE69F-1F6B-48FC-8729-EECA5A89335E}"/>
              </a:ext>
            </a:extLst>
          </p:cNvPr>
          <p:cNvSpPr/>
          <p:nvPr/>
        </p:nvSpPr>
        <p:spPr>
          <a:xfrm>
            <a:off x="5823736" y="3773769"/>
            <a:ext cx="1933457" cy="19595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Theology/spirituality</a:t>
            </a:r>
          </a:p>
        </p:txBody>
      </p:sp>
      <p:sp>
        <p:nvSpPr>
          <p:cNvPr id="11" name="Oval 10">
            <a:extLst>
              <a:ext uri="{FF2B5EF4-FFF2-40B4-BE49-F238E27FC236}">
                <a16:creationId xmlns:a16="http://schemas.microsoft.com/office/drawing/2014/main" id="{4D004ED0-010A-4B0F-8C9A-24B01CCBE2AD}"/>
              </a:ext>
            </a:extLst>
          </p:cNvPr>
          <p:cNvSpPr/>
          <p:nvPr/>
        </p:nvSpPr>
        <p:spPr>
          <a:xfrm>
            <a:off x="3346451" y="3773768"/>
            <a:ext cx="2010898" cy="205607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science</a:t>
            </a:r>
          </a:p>
        </p:txBody>
      </p:sp>
      <p:sp>
        <p:nvSpPr>
          <p:cNvPr id="10" name="Oval 9">
            <a:extLst>
              <a:ext uri="{FF2B5EF4-FFF2-40B4-BE49-F238E27FC236}">
                <a16:creationId xmlns:a16="http://schemas.microsoft.com/office/drawing/2014/main" id="{82F6F187-00C1-4FAD-BA40-75C571BB1619}"/>
              </a:ext>
            </a:extLst>
          </p:cNvPr>
          <p:cNvSpPr/>
          <p:nvPr/>
        </p:nvSpPr>
        <p:spPr>
          <a:xfrm>
            <a:off x="8602481" y="1372779"/>
            <a:ext cx="2249424" cy="24871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Theology/spirituality</a:t>
            </a:r>
          </a:p>
        </p:txBody>
      </p:sp>
      <p:sp>
        <p:nvSpPr>
          <p:cNvPr id="7" name="Oval 6">
            <a:extLst>
              <a:ext uri="{FF2B5EF4-FFF2-40B4-BE49-F238E27FC236}">
                <a16:creationId xmlns:a16="http://schemas.microsoft.com/office/drawing/2014/main" id="{8D4E926E-108D-429F-ABB2-8618581954A1}"/>
              </a:ext>
            </a:extLst>
          </p:cNvPr>
          <p:cNvSpPr/>
          <p:nvPr/>
        </p:nvSpPr>
        <p:spPr>
          <a:xfrm>
            <a:off x="6404806" y="1336203"/>
            <a:ext cx="2523744" cy="25237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science</a:t>
            </a:r>
          </a:p>
        </p:txBody>
      </p:sp>
      <p:sp>
        <p:nvSpPr>
          <p:cNvPr id="6" name="Oval 5">
            <a:extLst>
              <a:ext uri="{FF2B5EF4-FFF2-40B4-BE49-F238E27FC236}">
                <a16:creationId xmlns:a16="http://schemas.microsoft.com/office/drawing/2014/main" id="{DD88718E-4D62-4721-A4B6-66A08A2211BA}"/>
              </a:ext>
            </a:extLst>
          </p:cNvPr>
          <p:cNvSpPr/>
          <p:nvPr/>
        </p:nvSpPr>
        <p:spPr>
          <a:xfrm>
            <a:off x="2464807" y="1064713"/>
            <a:ext cx="2249424" cy="24871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Theology/spirituality</a:t>
            </a:r>
          </a:p>
        </p:txBody>
      </p:sp>
      <p:sp>
        <p:nvSpPr>
          <p:cNvPr id="5" name="Oval 4">
            <a:extLst>
              <a:ext uri="{FF2B5EF4-FFF2-40B4-BE49-F238E27FC236}">
                <a16:creationId xmlns:a16="http://schemas.microsoft.com/office/drawing/2014/main" id="{7644879D-6254-4DF1-9EB6-4027F1A4B1B4}"/>
              </a:ext>
            </a:extLst>
          </p:cNvPr>
          <p:cNvSpPr/>
          <p:nvPr/>
        </p:nvSpPr>
        <p:spPr>
          <a:xfrm>
            <a:off x="-124988" y="1028137"/>
            <a:ext cx="2523744" cy="25237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science</a:t>
            </a:r>
          </a:p>
        </p:txBody>
      </p:sp>
      <p:sp>
        <p:nvSpPr>
          <p:cNvPr id="2" name="Title 1">
            <a:extLst>
              <a:ext uri="{FF2B5EF4-FFF2-40B4-BE49-F238E27FC236}">
                <a16:creationId xmlns:a16="http://schemas.microsoft.com/office/drawing/2014/main" id="{EF0E7F72-0EE6-444D-94CD-DB3FBEDE8E87}"/>
              </a:ext>
            </a:extLst>
          </p:cNvPr>
          <p:cNvSpPr>
            <a:spLocks noGrp="1"/>
          </p:cNvSpPr>
          <p:nvPr>
            <p:ph type="title"/>
          </p:nvPr>
        </p:nvSpPr>
        <p:spPr>
          <a:xfrm>
            <a:off x="2020744" y="202494"/>
            <a:ext cx="9162368" cy="1205682"/>
          </a:xfrm>
        </p:spPr>
        <p:txBody>
          <a:bodyPr>
            <a:normAutofit fontScale="90000"/>
          </a:bodyPr>
          <a:lstStyle/>
          <a:p>
            <a:r>
              <a:rPr lang="en-GB" dirty="0"/>
              <a:t>What is the role of science within our society? </a:t>
            </a:r>
          </a:p>
        </p:txBody>
      </p:sp>
    </p:spTree>
    <p:extLst>
      <p:ext uri="{BB962C8B-B14F-4D97-AF65-F5344CB8AC3E}">
        <p14:creationId xmlns:p14="http://schemas.microsoft.com/office/powerpoint/2010/main" val="24650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0" grpId="0" animBg="1"/>
      <p:bldP spid="7" grpId="0" animBg="1"/>
      <p:bldP spid="6"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27143E-04E9-4240-98EA-4A6690EDFB1D}"/>
              </a:ext>
            </a:extLst>
          </p:cNvPr>
          <p:cNvSpPr>
            <a:spLocks noGrp="1"/>
          </p:cNvSpPr>
          <p:nvPr>
            <p:ph type="ftr" sz="quarter" idx="11"/>
          </p:nvPr>
        </p:nvSpPr>
        <p:spPr/>
        <p:txBody>
          <a:bodyPr/>
          <a:lstStyle/>
          <a:p>
            <a:r>
              <a:rPr lang="es-ES"/>
              <a:t>canterbury.ac.uk/lasar                                                                       @LASARCentre</a:t>
            </a:r>
            <a:endParaRPr lang="en-GB"/>
          </a:p>
        </p:txBody>
      </p:sp>
      <p:pic>
        <p:nvPicPr>
          <p:cNvPr id="5" name="Picture 4" descr="Text&#10;&#10;Description automatically generated">
            <a:extLst>
              <a:ext uri="{FF2B5EF4-FFF2-40B4-BE49-F238E27FC236}">
                <a16:creationId xmlns:a16="http://schemas.microsoft.com/office/drawing/2014/main" id="{8D68AF03-67D1-4223-8DD7-C79F77121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4" y="1"/>
            <a:ext cx="2082964" cy="1044767"/>
          </a:xfrm>
          <a:prstGeom prst="rect">
            <a:avLst/>
          </a:prstGeom>
        </p:spPr>
      </p:pic>
      <p:sp>
        <p:nvSpPr>
          <p:cNvPr id="9" name="Rectangle 8">
            <a:extLst>
              <a:ext uri="{FF2B5EF4-FFF2-40B4-BE49-F238E27FC236}">
                <a16:creationId xmlns:a16="http://schemas.microsoft.com/office/drawing/2014/main" id="{3CDC3767-3382-4DCC-A0D1-E3C44AC1E01C}"/>
              </a:ext>
            </a:extLst>
          </p:cNvPr>
          <p:cNvSpPr/>
          <p:nvPr/>
        </p:nvSpPr>
        <p:spPr>
          <a:xfrm>
            <a:off x="5964450" y="2082863"/>
            <a:ext cx="6096000" cy="3631763"/>
          </a:xfrm>
          <a:prstGeom prst="rect">
            <a:avLst/>
          </a:prstGeom>
        </p:spPr>
        <p:txBody>
          <a:bodyPr>
            <a:spAutoFit/>
          </a:bodyPr>
          <a:lstStyle/>
          <a:p>
            <a:r>
              <a:rPr lang="en-GB" sz="2000" b="1" dirty="0"/>
              <a:t>Deliver a carefully sequenced and coherent curriculum, by:</a:t>
            </a:r>
            <a:endParaRPr lang="en-GB" sz="2000" dirty="0"/>
          </a:p>
          <a:p>
            <a:pPr marL="285750" lvl="0" indent="-285750">
              <a:buFont typeface="Arial" panose="020B0604020202020204" pitchFamily="34" charset="0"/>
              <a:buChar char="•"/>
            </a:pPr>
            <a:r>
              <a:rPr lang="en-GB" sz="2000" i="1" dirty="0"/>
              <a:t>Receiving clear, consistent and effective mentoring in how to identify essential concepts, knowledge, skills and principles of the subject.</a:t>
            </a:r>
            <a:endParaRPr lang="en-GB" sz="2000" dirty="0"/>
          </a:p>
          <a:p>
            <a:pPr marR="492125" lvl="0" algn="just">
              <a:spcBef>
                <a:spcPts val="580"/>
              </a:spcBef>
              <a:spcAft>
                <a:spcPts val="0"/>
              </a:spcAft>
              <a:buSzPts val="1200"/>
              <a:tabLst>
                <a:tab pos="521335" algn="l"/>
              </a:tabLst>
            </a:pPr>
            <a:endParaRPr lang="en-GB" sz="2000" i="1" dirty="0">
              <a:ea typeface="Symbol" panose="05050102010706020507" pitchFamily="18" charset="2"/>
              <a:cs typeface="Symbol" panose="05050102010706020507" pitchFamily="18" charset="2"/>
            </a:endParaRPr>
          </a:p>
          <a:p>
            <a:pPr marL="342900" marR="492125" lvl="0" indent="-342900" algn="just">
              <a:spcBef>
                <a:spcPts val="580"/>
              </a:spcBef>
              <a:spcAft>
                <a:spcPts val="0"/>
              </a:spcAft>
              <a:buSzPts val="1200"/>
              <a:buFont typeface="Symbol" panose="05050102010706020507" pitchFamily="18" charset="2"/>
              <a:buChar char=""/>
              <a:tabLst>
                <a:tab pos="521335" algn="l"/>
              </a:tabLst>
            </a:pPr>
            <a:r>
              <a:rPr lang="en-GB" sz="2000" i="1" dirty="0">
                <a:ea typeface="Symbol" panose="05050102010706020507" pitchFamily="18" charset="2"/>
                <a:cs typeface="Symbol" panose="05050102010706020507" pitchFamily="18" charset="2"/>
              </a:rPr>
              <a:t>Discussing and analysing with expert colleagues the rationale for curriculum choices, the process for arriving at current curriculum choices and how the school’s curriculum materials inform lesson preparation.</a:t>
            </a:r>
            <a:endParaRPr lang="en-GB" sz="2000" dirty="0">
              <a:effectLst/>
              <a:ea typeface="Symbol" panose="05050102010706020507" pitchFamily="18" charset="2"/>
              <a:cs typeface="Symbol" panose="05050102010706020507" pitchFamily="18" charset="2"/>
            </a:endParaRPr>
          </a:p>
        </p:txBody>
      </p:sp>
      <p:sp>
        <p:nvSpPr>
          <p:cNvPr id="10" name="Rectangle 9">
            <a:extLst>
              <a:ext uri="{FF2B5EF4-FFF2-40B4-BE49-F238E27FC236}">
                <a16:creationId xmlns:a16="http://schemas.microsoft.com/office/drawing/2014/main" id="{D4C4E894-6207-4DED-BBE8-23AC7BC6E281}"/>
              </a:ext>
            </a:extLst>
          </p:cNvPr>
          <p:cNvSpPr/>
          <p:nvPr/>
        </p:nvSpPr>
        <p:spPr>
          <a:xfrm>
            <a:off x="6673396" y="1769115"/>
            <a:ext cx="1851789" cy="369332"/>
          </a:xfrm>
          <a:prstGeom prst="rect">
            <a:avLst/>
          </a:prstGeom>
        </p:spPr>
        <p:txBody>
          <a:bodyPr wrap="none">
            <a:spAutoFit/>
          </a:bodyPr>
          <a:lstStyle/>
          <a:p>
            <a:r>
              <a:rPr lang="en-GB" b="1" dirty="0">
                <a:latin typeface="Arial" panose="020B0604020202020204" pitchFamily="34" charset="0"/>
                <a:ea typeface="Arial" panose="020B0604020202020204" pitchFamily="34" charset="0"/>
              </a:rPr>
              <a:t>Learn how to…</a:t>
            </a:r>
            <a:endParaRPr lang="en-GB" dirty="0"/>
          </a:p>
        </p:txBody>
      </p:sp>
      <p:sp>
        <p:nvSpPr>
          <p:cNvPr id="8" name="Rectangle 7">
            <a:extLst>
              <a:ext uri="{FF2B5EF4-FFF2-40B4-BE49-F238E27FC236}">
                <a16:creationId xmlns:a16="http://schemas.microsoft.com/office/drawing/2014/main" id="{FB290805-EE22-4EDD-97C4-143D385755DC}"/>
              </a:ext>
            </a:extLst>
          </p:cNvPr>
          <p:cNvSpPr/>
          <p:nvPr/>
        </p:nvSpPr>
        <p:spPr>
          <a:xfrm>
            <a:off x="231841" y="2498645"/>
            <a:ext cx="6096000" cy="4126771"/>
          </a:xfrm>
          <a:prstGeom prst="rect">
            <a:avLst/>
          </a:prstGeom>
        </p:spPr>
        <p:txBody>
          <a:bodyPr>
            <a:spAutoFit/>
          </a:bodyPr>
          <a:lstStyle/>
          <a:p>
            <a:pPr marR="350520" lvl="0">
              <a:spcBef>
                <a:spcPts val="1205"/>
              </a:spcBef>
              <a:spcAft>
                <a:spcPts val="0"/>
              </a:spcAft>
              <a:buSzPts val="1000"/>
              <a:tabLst>
                <a:tab pos="351155" algn="l"/>
                <a:tab pos="351790" algn="l"/>
              </a:tabLst>
            </a:pPr>
            <a:r>
              <a:rPr lang="en-GB" sz="2000" spc="-5" dirty="0">
                <a:ea typeface="Arial" panose="020B0604020202020204" pitchFamily="34" charset="0"/>
              </a:rPr>
              <a:t>Explicitly teaching pupils the knowledge and skills they need to succeed within particular subject areas is</a:t>
            </a:r>
            <a:r>
              <a:rPr lang="en-GB" sz="2000" spc="-25" dirty="0">
                <a:ea typeface="Arial" panose="020B0604020202020204" pitchFamily="34" charset="0"/>
              </a:rPr>
              <a:t> </a:t>
            </a:r>
            <a:r>
              <a:rPr lang="en-GB" sz="2000" spc="-5" dirty="0">
                <a:ea typeface="Arial" panose="020B0604020202020204" pitchFamily="34" charset="0"/>
              </a:rPr>
              <a:t>beneficial.</a:t>
            </a:r>
          </a:p>
          <a:p>
            <a:pPr marL="351790" marR="172085">
              <a:spcBef>
                <a:spcPts val="480"/>
              </a:spcBef>
              <a:spcAft>
                <a:spcPts val="0"/>
              </a:spcAft>
            </a:pPr>
            <a:r>
              <a:rPr lang="en-GB" sz="2000" dirty="0">
                <a:ea typeface="Arial" panose="020B0604020202020204" pitchFamily="34" charset="0"/>
              </a:rPr>
              <a:t>  </a:t>
            </a:r>
          </a:p>
          <a:p>
            <a:r>
              <a:rPr lang="en-GB" sz="2000" dirty="0">
                <a:ea typeface="Arial" panose="020B0604020202020204" pitchFamily="34" charset="0"/>
              </a:rPr>
              <a:t>In order for pupils to think critically, they must have a secure understanding of</a:t>
            </a:r>
            <a:r>
              <a:rPr lang="en-GB" sz="2000" spc="-50" dirty="0">
                <a:ea typeface="Arial" panose="020B0604020202020204" pitchFamily="34" charset="0"/>
              </a:rPr>
              <a:t> </a:t>
            </a:r>
            <a:r>
              <a:rPr lang="en-GB" sz="2000" dirty="0">
                <a:ea typeface="Arial" panose="020B0604020202020204" pitchFamily="34" charset="0"/>
              </a:rPr>
              <a:t>knowledge within the subject area they are </a:t>
            </a:r>
            <a:r>
              <a:rPr lang="en-GB" sz="2000" dirty="0" err="1">
                <a:ea typeface="Arial" panose="020B0604020202020204" pitchFamily="34" charset="0"/>
              </a:rPr>
              <a:t>beingasked</a:t>
            </a:r>
            <a:r>
              <a:rPr lang="en-GB" sz="2000" dirty="0">
                <a:ea typeface="Arial" panose="020B0604020202020204" pitchFamily="34" charset="0"/>
              </a:rPr>
              <a:t> to think critically about.</a:t>
            </a:r>
          </a:p>
          <a:p>
            <a:endParaRPr lang="en-GB" sz="2000" dirty="0"/>
          </a:p>
          <a:p>
            <a:r>
              <a:rPr lang="en-GB" sz="2000" dirty="0"/>
              <a:t>Pupils are likely to struggle to transfer what has been learnt in one discipline to a new or unfamiliar context.</a:t>
            </a:r>
          </a:p>
          <a:p>
            <a:endParaRPr lang="en-GB" dirty="0"/>
          </a:p>
        </p:txBody>
      </p:sp>
      <p:sp>
        <p:nvSpPr>
          <p:cNvPr id="7" name="Rectangle 6">
            <a:extLst>
              <a:ext uri="{FF2B5EF4-FFF2-40B4-BE49-F238E27FC236}">
                <a16:creationId xmlns:a16="http://schemas.microsoft.com/office/drawing/2014/main" id="{D8101B94-EE1C-4EC5-A525-00E618C42152}"/>
              </a:ext>
            </a:extLst>
          </p:cNvPr>
          <p:cNvSpPr/>
          <p:nvPr/>
        </p:nvSpPr>
        <p:spPr>
          <a:xfrm>
            <a:off x="231841" y="2195207"/>
            <a:ext cx="1531188" cy="369332"/>
          </a:xfrm>
          <a:prstGeom prst="rect">
            <a:avLst/>
          </a:prstGeom>
        </p:spPr>
        <p:txBody>
          <a:bodyPr wrap="none">
            <a:spAutoFit/>
          </a:bodyPr>
          <a:lstStyle/>
          <a:p>
            <a:r>
              <a:rPr lang="en-GB" b="1">
                <a:latin typeface="Arial" panose="020B0604020202020204" pitchFamily="34" charset="0"/>
                <a:ea typeface="Arial" panose="020B0604020202020204" pitchFamily="34" charset="0"/>
              </a:rPr>
              <a:t>Learn that…</a:t>
            </a:r>
            <a:endParaRPr lang="en-GB"/>
          </a:p>
        </p:txBody>
      </p:sp>
      <p:sp>
        <p:nvSpPr>
          <p:cNvPr id="6" name="Rectangle 5">
            <a:extLst>
              <a:ext uri="{FF2B5EF4-FFF2-40B4-BE49-F238E27FC236}">
                <a16:creationId xmlns:a16="http://schemas.microsoft.com/office/drawing/2014/main" id="{7F659F05-54E7-4237-8118-F638D61B425D}"/>
              </a:ext>
            </a:extLst>
          </p:cNvPr>
          <p:cNvSpPr/>
          <p:nvPr/>
        </p:nvSpPr>
        <p:spPr>
          <a:xfrm>
            <a:off x="231841" y="1447724"/>
            <a:ext cx="6096000" cy="646331"/>
          </a:xfrm>
          <a:prstGeom prst="rect">
            <a:avLst/>
          </a:prstGeom>
        </p:spPr>
        <p:txBody>
          <a:bodyPr>
            <a:spAutoFit/>
          </a:bodyPr>
          <a:lstStyle/>
          <a:p>
            <a:r>
              <a:rPr lang="en-GB" b="1" dirty="0">
                <a:solidFill>
                  <a:srgbClr val="104F75"/>
                </a:solidFill>
                <a:latin typeface="Arial" panose="020B0604020202020204" pitchFamily="34" charset="0"/>
                <a:ea typeface="Arial" panose="020B0604020202020204" pitchFamily="34" charset="0"/>
              </a:rPr>
              <a:t>Subject and Curriculum (Standard 3 – ‘Demonstrate good subject and curriculum knowledge’)</a:t>
            </a:r>
            <a:endParaRPr lang="en-GB" dirty="0"/>
          </a:p>
        </p:txBody>
      </p:sp>
      <p:sp>
        <p:nvSpPr>
          <p:cNvPr id="2" name="Title 1">
            <a:extLst>
              <a:ext uri="{FF2B5EF4-FFF2-40B4-BE49-F238E27FC236}">
                <a16:creationId xmlns:a16="http://schemas.microsoft.com/office/drawing/2014/main" id="{0CE9C30B-8AF8-441B-BB6B-DF4ABB85B47E}"/>
              </a:ext>
            </a:extLst>
          </p:cNvPr>
          <p:cNvSpPr>
            <a:spLocks noGrp="1"/>
          </p:cNvSpPr>
          <p:nvPr>
            <p:ph type="title"/>
          </p:nvPr>
        </p:nvSpPr>
        <p:spPr>
          <a:xfrm>
            <a:off x="2190308" y="-1"/>
            <a:ext cx="10001692" cy="1127051"/>
          </a:xfrm>
        </p:spPr>
        <p:txBody>
          <a:bodyPr/>
          <a:lstStyle/>
          <a:p>
            <a:r>
              <a:rPr lang="en-GB" dirty="0"/>
              <a:t>Linked CCF statements</a:t>
            </a:r>
          </a:p>
        </p:txBody>
      </p:sp>
    </p:spTree>
    <p:extLst>
      <p:ext uri="{BB962C8B-B14F-4D97-AF65-F5344CB8AC3E}">
        <p14:creationId xmlns:p14="http://schemas.microsoft.com/office/powerpoint/2010/main" val="124180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p:bldP spid="7"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92C39F2B-268C-447B-926C-56A2A522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3" y="1"/>
            <a:ext cx="2284983" cy="1146095"/>
          </a:xfrm>
          <a:prstGeom prst="rect">
            <a:avLst/>
          </a:prstGeom>
        </p:spPr>
      </p:pic>
      <p:sp>
        <p:nvSpPr>
          <p:cNvPr id="4" name="Footer Placeholder 3">
            <a:extLst>
              <a:ext uri="{FF2B5EF4-FFF2-40B4-BE49-F238E27FC236}">
                <a16:creationId xmlns:a16="http://schemas.microsoft.com/office/drawing/2014/main" id="{D4B6E04E-E261-427F-A67C-35CE558D465E}"/>
              </a:ext>
            </a:extLst>
          </p:cNvPr>
          <p:cNvSpPr>
            <a:spLocks noGrp="1"/>
          </p:cNvSpPr>
          <p:nvPr>
            <p:ph type="ftr" sz="quarter" idx="11"/>
          </p:nvPr>
        </p:nvSpPr>
        <p:spPr/>
        <p:txBody>
          <a:bodyPr/>
          <a:lstStyle/>
          <a:p>
            <a:r>
              <a:rPr lang="es-ES" dirty="0"/>
              <a:t>@</a:t>
            </a:r>
            <a:r>
              <a:rPr lang="es-ES" dirty="0" err="1"/>
              <a:t>LASARCentre</a:t>
            </a:r>
            <a:endParaRPr lang="en-GB" dirty="0"/>
          </a:p>
        </p:txBody>
      </p:sp>
      <p:sp>
        <p:nvSpPr>
          <p:cNvPr id="3" name="Content Placeholder 2">
            <a:extLst>
              <a:ext uri="{FF2B5EF4-FFF2-40B4-BE49-F238E27FC236}">
                <a16:creationId xmlns:a16="http://schemas.microsoft.com/office/drawing/2014/main" id="{8A4C25A2-C4FD-45AD-BC86-EAFC7B63AA91}"/>
              </a:ext>
            </a:extLst>
          </p:cNvPr>
          <p:cNvSpPr>
            <a:spLocks noGrp="1"/>
          </p:cNvSpPr>
          <p:nvPr>
            <p:ph idx="1"/>
          </p:nvPr>
        </p:nvSpPr>
        <p:spPr/>
        <p:txBody>
          <a:bodyPr>
            <a:normAutofit fontScale="85000" lnSpcReduction="10000"/>
          </a:bodyPr>
          <a:lstStyle/>
          <a:p>
            <a:r>
              <a:rPr lang="en-GB" dirty="0"/>
              <a:t>In your groups revisit the Likert scale statements from, the last session. Have any of your views changed? Why/Why not in what ways</a:t>
            </a:r>
          </a:p>
          <a:p>
            <a:endParaRPr lang="en-GB" dirty="0"/>
          </a:p>
          <a:p>
            <a:r>
              <a:rPr lang="en-GB" dirty="0"/>
              <a:t>Quantitative data is always more valuable than qualitative data</a:t>
            </a:r>
            <a:endParaRPr lang="en-GB" dirty="0">
              <a:cs typeface="Calibri"/>
            </a:endParaRPr>
          </a:p>
          <a:p>
            <a:endParaRPr lang="en-GB" dirty="0"/>
          </a:p>
          <a:p>
            <a:r>
              <a:rPr lang="en-GB" dirty="0"/>
              <a:t>Trust in scientific data is a kind of faith. </a:t>
            </a:r>
          </a:p>
          <a:p>
            <a:endParaRPr lang="en-GB" dirty="0"/>
          </a:p>
          <a:p>
            <a:endParaRPr lang="en-GB" dirty="0"/>
          </a:p>
          <a:p>
            <a:r>
              <a:rPr lang="en-GB" dirty="0"/>
              <a:t>Plenary 2</a:t>
            </a:r>
          </a:p>
          <a:p>
            <a:r>
              <a:rPr lang="en-GB" dirty="0"/>
              <a:t>If somebody asked you what is science/ what is RE, how would you respond?</a:t>
            </a:r>
          </a:p>
        </p:txBody>
      </p:sp>
      <p:sp>
        <p:nvSpPr>
          <p:cNvPr id="2" name="Title 1">
            <a:extLst>
              <a:ext uri="{FF2B5EF4-FFF2-40B4-BE49-F238E27FC236}">
                <a16:creationId xmlns:a16="http://schemas.microsoft.com/office/drawing/2014/main" id="{58AFF00E-885A-48A2-B00C-519FE501373A}"/>
              </a:ext>
            </a:extLst>
          </p:cNvPr>
          <p:cNvSpPr>
            <a:spLocks noGrp="1"/>
          </p:cNvSpPr>
          <p:nvPr>
            <p:ph type="title"/>
          </p:nvPr>
        </p:nvSpPr>
        <p:spPr>
          <a:xfrm>
            <a:off x="2392326" y="89894"/>
            <a:ext cx="8329014" cy="668133"/>
          </a:xfrm>
        </p:spPr>
        <p:txBody>
          <a:bodyPr>
            <a:normAutofit fontScale="90000"/>
          </a:bodyPr>
          <a:lstStyle/>
          <a:p>
            <a:r>
              <a:rPr lang="en-GB" dirty="0"/>
              <a:t>Plenaries</a:t>
            </a:r>
          </a:p>
        </p:txBody>
      </p:sp>
    </p:spTree>
    <p:extLst>
      <p:ext uri="{BB962C8B-B14F-4D97-AF65-F5344CB8AC3E}">
        <p14:creationId xmlns:p14="http://schemas.microsoft.com/office/powerpoint/2010/main" val="247873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D96FA3C-9DF2-4C59-BA2C-3E7FBCB8A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3" y="1"/>
            <a:ext cx="2944201" cy="1476744"/>
          </a:xfrm>
          <a:prstGeom prst="rect">
            <a:avLst/>
          </a:prstGeom>
        </p:spPr>
      </p:pic>
      <p:sp>
        <p:nvSpPr>
          <p:cNvPr id="4" name="Footer Placeholder 3">
            <a:extLst>
              <a:ext uri="{FF2B5EF4-FFF2-40B4-BE49-F238E27FC236}">
                <a16:creationId xmlns:a16="http://schemas.microsoft.com/office/drawing/2014/main" id="{625B4AEF-89CD-4C7E-9CB7-6D7ED736180B}"/>
              </a:ext>
            </a:extLst>
          </p:cNvPr>
          <p:cNvSpPr>
            <a:spLocks noGrp="1"/>
          </p:cNvSpPr>
          <p:nvPr>
            <p:ph type="ftr" sz="quarter" idx="11"/>
          </p:nvPr>
        </p:nvSpPr>
        <p:spPr>
          <a:xfrm>
            <a:off x="9278604" y="6236610"/>
            <a:ext cx="2781846" cy="414018"/>
          </a:xfrm>
        </p:spPr>
        <p:txBody>
          <a:bodyPr/>
          <a:lstStyle/>
          <a:p>
            <a:r>
              <a:rPr lang="es-ES" dirty="0"/>
              <a:t>@</a:t>
            </a:r>
            <a:r>
              <a:rPr lang="es-ES" dirty="0" err="1"/>
              <a:t>LASARCentre</a:t>
            </a:r>
            <a:endParaRPr lang="en-GB" dirty="0"/>
          </a:p>
        </p:txBody>
      </p:sp>
      <p:sp>
        <p:nvSpPr>
          <p:cNvPr id="3" name="Text Placeholder 2">
            <a:extLst>
              <a:ext uri="{FF2B5EF4-FFF2-40B4-BE49-F238E27FC236}">
                <a16:creationId xmlns:a16="http://schemas.microsoft.com/office/drawing/2014/main" id="{BE3CBDD3-D6E5-4805-9F9D-DE6FFD0D2144}"/>
              </a:ext>
            </a:extLst>
          </p:cNvPr>
          <p:cNvSpPr>
            <a:spLocks noGrp="1"/>
          </p:cNvSpPr>
          <p:nvPr>
            <p:ph type="body" idx="1"/>
          </p:nvPr>
        </p:nvSpPr>
        <p:spPr>
          <a:xfrm>
            <a:off x="6678706" y="1515036"/>
            <a:ext cx="4177553" cy="3989293"/>
          </a:xfrm>
          <a:solidFill>
            <a:schemeClr val="tx1"/>
          </a:solidFill>
        </p:spPr>
        <p:txBody>
          <a:bodyPr>
            <a:normAutofit lnSpcReduction="10000"/>
          </a:bodyPr>
          <a:lstStyle/>
          <a:p>
            <a:r>
              <a:rPr lang="en-GB" sz="6000" dirty="0">
                <a:solidFill>
                  <a:schemeClr val="bg1"/>
                </a:solidFill>
              </a:rPr>
              <a:t>Non Living</a:t>
            </a:r>
          </a:p>
          <a:p>
            <a:r>
              <a:rPr lang="en-GB" sz="3600" dirty="0">
                <a:solidFill>
                  <a:schemeClr val="bg1"/>
                </a:solidFill>
              </a:rPr>
              <a:t>1.</a:t>
            </a:r>
          </a:p>
          <a:p>
            <a:r>
              <a:rPr lang="en-GB" sz="3600" dirty="0">
                <a:solidFill>
                  <a:schemeClr val="bg1"/>
                </a:solidFill>
              </a:rPr>
              <a:t>2.</a:t>
            </a:r>
          </a:p>
          <a:p>
            <a:r>
              <a:rPr lang="en-GB" sz="3600" dirty="0">
                <a:solidFill>
                  <a:schemeClr val="bg1"/>
                </a:solidFill>
              </a:rPr>
              <a:t>3.</a:t>
            </a:r>
          </a:p>
          <a:p>
            <a:r>
              <a:rPr lang="en-GB" sz="3600" dirty="0">
                <a:solidFill>
                  <a:schemeClr val="bg1"/>
                </a:solidFill>
              </a:rPr>
              <a:t>4.</a:t>
            </a:r>
          </a:p>
          <a:p>
            <a:r>
              <a:rPr lang="en-GB" sz="3600" dirty="0">
                <a:solidFill>
                  <a:schemeClr val="bg1"/>
                </a:solidFill>
              </a:rPr>
              <a:t>5.</a:t>
            </a:r>
          </a:p>
        </p:txBody>
      </p:sp>
      <p:sp>
        <p:nvSpPr>
          <p:cNvPr id="2" name="Title 1">
            <a:extLst>
              <a:ext uri="{FF2B5EF4-FFF2-40B4-BE49-F238E27FC236}">
                <a16:creationId xmlns:a16="http://schemas.microsoft.com/office/drawing/2014/main" id="{3631D145-6FE6-403B-B1E7-3846C2C6517D}"/>
              </a:ext>
            </a:extLst>
          </p:cNvPr>
          <p:cNvSpPr>
            <a:spLocks noGrp="1"/>
          </p:cNvSpPr>
          <p:nvPr>
            <p:ph type="title"/>
          </p:nvPr>
        </p:nvSpPr>
        <p:spPr>
          <a:xfrm>
            <a:off x="695211" y="1443317"/>
            <a:ext cx="4163659" cy="4025153"/>
          </a:xfrm>
          <a:solidFill>
            <a:schemeClr val="accent5">
              <a:lumMod val="60000"/>
              <a:lumOff val="40000"/>
            </a:schemeClr>
          </a:solidFill>
        </p:spPr>
        <p:txBody>
          <a:bodyPr anchor="t">
            <a:normAutofit/>
          </a:bodyPr>
          <a:lstStyle/>
          <a:p>
            <a:pPr algn="l"/>
            <a:r>
              <a:rPr lang="en-GB" dirty="0">
                <a:solidFill>
                  <a:schemeClr val="tx1"/>
                </a:solidFill>
              </a:rPr>
              <a:t>Living</a:t>
            </a:r>
            <a:br>
              <a:rPr lang="en-GB" dirty="0">
                <a:solidFill>
                  <a:schemeClr val="tx1"/>
                </a:solidFill>
              </a:rPr>
            </a:br>
            <a:r>
              <a:rPr lang="en-GB" sz="4000" dirty="0">
                <a:solidFill>
                  <a:schemeClr val="tx1"/>
                </a:solidFill>
              </a:rPr>
              <a:t>1.</a:t>
            </a:r>
            <a:br>
              <a:rPr lang="en-GB" sz="4000" dirty="0">
                <a:solidFill>
                  <a:schemeClr val="tx1"/>
                </a:solidFill>
              </a:rPr>
            </a:br>
            <a:r>
              <a:rPr lang="en-GB" sz="4000" dirty="0">
                <a:solidFill>
                  <a:schemeClr val="tx1"/>
                </a:solidFill>
              </a:rPr>
              <a:t>2.</a:t>
            </a:r>
            <a:br>
              <a:rPr lang="en-GB" sz="4000" dirty="0">
                <a:solidFill>
                  <a:schemeClr val="tx1"/>
                </a:solidFill>
              </a:rPr>
            </a:br>
            <a:r>
              <a:rPr lang="en-GB" sz="4000" dirty="0">
                <a:solidFill>
                  <a:schemeClr val="tx1"/>
                </a:solidFill>
              </a:rPr>
              <a:t>3.</a:t>
            </a:r>
            <a:br>
              <a:rPr lang="en-GB" sz="4000" dirty="0">
                <a:solidFill>
                  <a:schemeClr val="tx1"/>
                </a:solidFill>
              </a:rPr>
            </a:br>
            <a:r>
              <a:rPr lang="en-GB" sz="4000" dirty="0">
                <a:solidFill>
                  <a:schemeClr val="tx1"/>
                </a:solidFill>
              </a:rPr>
              <a:t>4.</a:t>
            </a:r>
            <a:br>
              <a:rPr lang="en-GB" sz="4000" dirty="0">
                <a:solidFill>
                  <a:schemeClr val="tx1"/>
                </a:solidFill>
              </a:rPr>
            </a:br>
            <a:r>
              <a:rPr lang="en-GB" sz="4000" dirty="0">
                <a:solidFill>
                  <a:schemeClr val="tx1"/>
                </a:solidFill>
              </a:rPr>
              <a:t>5.</a:t>
            </a:r>
          </a:p>
        </p:txBody>
      </p:sp>
      <p:sp>
        <p:nvSpPr>
          <p:cNvPr id="5" name="TextBox 4">
            <a:extLst>
              <a:ext uri="{FF2B5EF4-FFF2-40B4-BE49-F238E27FC236}">
                <a16:creationId xmlns:a16="http://schemas.microsoft.com/office/drawing/2014/main" id="{94548C04-2B2E-47C5-A09B-60FE654A14F8}"/>
              </a:ext>
            </a:extLst>
          </p:cNvPr>
          <p:cNvSpPr txBox="1"/>
          <p:nvPr/>
        </p:nvSpPr>
        <p:spPr>
          <a:xfrm>
            <a:off x="3157870" y="276447"/>
            <a:ext cx="5879805" cy="1015663"/>
          </a:xfrm>
          <a:prstGeom prst="rect">
            <a:avLst/>
          </a:prstGeom>
          <a:solidFill>
            <a:srgbClr val="D81E05"/>
          </a:solidFill>
        </p:spPr>
        <p:txBody>
          <a:bodyPr wrap="square" rtlCol="0">
            <a:spAutoFit/>
          </a:bodyPr>
          <a:lstStyle/>
          <a:p>
            <a:r>
              <a:rPr lang="en-GB" sz="6000" dirty="0">
                <a:solidFill>
                  <a:schemeClr val="bg1"/>
                </a:solidFill>
              </a:rPr>
              <a:t>Characteristics?</a:t>
            </a:r>
          </a:p>
        </p:txBody>
      </p:sp>
    </p:spTree>
    <p:extLst>
      <p:ext uri="{BB962C8B-B14F-4D97-AF65-F5344CB8AC3E}">
        <p14:creationId xmlns:p14="http://schemas.microsoft.com/office/powerpoint/2010/main" val="1120801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8F95C47-6725-4687-A5E1-62EFB7882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3" y="1"/>
            <a:ext cx="2061699" cy="1034101"/>
          </a:xfrm>
          <a:prstGeom prst="rect">
            <a:avLst/>
          </a:prstGeom>
        </p:spPr>
      </p:pic>
      <p:sp>
        <p:nvSpPr>
          <p:cNvPr id="4" name="Footer Placeholder 3">
            <a:extLst>
              <a:ext uri="{FF2B5EF4-FFF2-40B4-BE49-F238E27FC236}">
                <a16:creationId xmlns:a16="http://schemas.microsoft.com/office/drawing/2014/main" id="{C4347BF2-5ADD-49AC-90AE-06BD85377014}"/>
              </a:ext>
            </a:extLst>
          </p:cNvPr>
          <p:cNvSpPr>
            <a:spLocks noGrp="1"/>
          </p:cNvSpPr>
          <p:nvPr>
            <p:ph type="ftr" sz="quarter" idx="11"/>
          </p:nvPr>
        </p:nvSpPr>
        <p:spPr>
          <a:xfrm>
            <a:off x="9299870" y="6241488"/>
            <a:ext cx="2781846" cy="414018"/>
          </a:xfrm>
        </p:spPr>
        <p:txBody>
          <a:bodyPr/>
          <a:lstStyle/>
          <a:p>
            <a:r>
              <a:rPr lang="es-ES" dirty="0"/>
              <a:t>@</a:t>
            </a:r>
            <a:r>
              <a:rPr lang="es-ES" dirty="0" err="1"/>
              <a:t>LASARCentre</a:t>
            </a:r>
            <a:endParaRPr lang="en-GB" dirty="0"/>
          </a:p>
        </p:txBody>
      </p:sp>
      <p:pic>
        <p:nvPicPr>
          <p:cNvPr id="6" name="Content Placeholder 5" descr="exemplar links to the national curriculum in science.">
            <a:extLst>
              <a:ext uri="{FF2B5EF4-FFF2-40B4-BE49-F238E27FC236}">
                <a16:creationId xmlns:a16="http://schemas.microsoft.com/office/drawing/2014/main" id="{EC7E87F1-DBEF-4B44-AF41-C32837BE44F3}"/>
              </a:ext>
            </a:extLst>
          </p:cNvPr>
          <p:cNvPicPr>
            <a:picLocks noGrp="1" noChangeAspect="1"/>
          </p:cNvPicPr>
          <p:nvPr>
            <p:ph idx="1"/>
          </p:nvPr>
        </p:nvPicPr>
        <p:blipFill rotWithShape="1">
          <a:blip r:embed="rId3"/>
          <a:srcRect l="7173" t="41079" r="33244" b="19931"/>
          <a:stretch/>
        </p:blipFill>
        <p:spPr>
          <a:xfrm>
            <a:off x="2526434" y="1320647"/>
            <a:ext cx="9665566" cy="4216706"/>
          </a:xfrm>
          <a:prstGeom prst="rect">
            <a:avLst/>
          </a:prstGeom>
        </p:spPr>
      </p:pic>
      <p:pic>
        <p:nvPicPr>
          <p:cNvPr id="5" name="Picture 4" descr="exemplar links to the AQA currciulum">
            <a:extLst>
              <a:ext uri="{FF2B5EF4-FFF2-40B4-BE49-F238E27FC236}">
                <a16:creationId xmlns:a16="http://schemas.microsoft.com/office/drawing/2014/main" id="{D7432258-676B-4EE2-AE0C-5EBEBD6EF225}"/>
              </a:ext>
            </a:extLst>
          </p:cNvPr>
          <p:cNvPicPr>
            <a:picLocks noChangeAspect="1"/>
          </p:cNvPicPr>
          <p:nvPr/>
        </p:nvPicPr>
        <p:blipFill rotWithShape="1">
          <a:blip r:embed="rId4"/>
          <a:srcRect l="9589" t="17510" r="22726" b="13253"/>
          <a:stretch/>
        </p:blipFill>
        <p:spPr>
          <a:xfrm>
            <a:off x="107343" y="1073120"/>
            <a:ext cx="6962661" cy="4748270"/>
          </a:xfrm>
          <a:prstGeom prst="rect">
            <a:avLst/>
          </a:prstGeom>
        </p:spPr>
      </p:pic>
      <p:sp>
        <p:nvSpPr>
          <p:cNvPr id="2" name="Title 1">
            <a:extLst>
              <a:ext uri="{FF2B5EF4-FFF2-40B4-BE49-F238E27FC236}">
                <a16:creationId xmlns:a16="http://schemas.microsoft.com/office/drawing/2014/main" id="{626D7479-621A-4EC7-A4ED-88133B04A3D6}"/>
              </a:ext>
            </a:extLst>
          </p:cNvPr>
          <p:cNvSpPr>
            <a:spLocks noGrp="1"/>
          </p:cNvSpPr>
          <p:nvPr>
            <p:ph type="title"/>
          </p:nvPr>
        </p:nvSpPr>
        <p:spPr/>
        <p:txBody>
          <a:bodyPr>
            <a:normAutofit fontScale="90000"/>
          </a:bodyPr>
          <a:lstStyle/>
          <a:p>
            <a:r>
              <a:rPr lang="en-GB" dirty="0"/>
              <a:t>Links in the national curriculum</a:t>
            </a:r>
          </a:p>
        </p:txBody>
      </p:sp>
    </p:spTree>
    <p:extLst>
      <p:ext uri="{BB962C8B-B14F-4D97-AF65-F5344CB8AC3E}">
        <p14:creationId xmlns:p14="http://schemas.microsoft.com/office/powerpoint/2010/main" val="2034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5F7A59B6-19D1-4BF0-8A90-B59605198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3" y="1"/>
            <a:ext cx="2358765" cy="1183103"/>
          </a:xfrm>
          <a:prstGeom prst="rect">
            <a:avLst/>
          </a:prstGeom>
        </p:spPr>
      </p:pic>
      <p:sp>
        <p:nvSpPr>
          <p:cNvPr id="4" name="Footer Placeholder 3">
            <a:extLst>
              <a:ext uri="{FF2B5EF4-FFF2-40B4-BE49-F238E27FC236}">
                <a16:creationId xmlns:a16="http://schemas.microsoft.com/office/drawing/2014/main" id="{BD8689F4-D7F3-4562-BC2C-3E63B520FF74}"/>
              </a:ext>
            </a:extLst>
          </p:cNvPr>
          <p:cNvSpPr>
            <a:spLocks noGrp="1"/>
          </p:cNvSpPr>
          <p:nvPr>
            <p:ph type="ftr" sz="quarter" idx="11"/>
          </p:nvPr>
        </p:nvSpPr>
        <p:spPr/>
        <p:txBody>
          <a:bodyPr/>
          <a:lstStyle/>
          <a:p>
            <a:r>
              <a:rPr lang="es-ES"/>
              <a:t>@LASARCentre</a:t>
            </a:r>
            <a:endParaRPr lang="en-GB" dirty="0"/>
          </a:p>
        </p:txBody>
      </p:sp>
      <p:sp>
        <p:nvSpPr>
          <p:cNvPr id="8" name="Rectangle 7">
            <a:extLst>
              <a:ext uri="{FF2B5EF4-FFF2-40B4-BE49-F238E27FC236}">
                <a16:creationId xmlns:a16="http://schemas.microsoft.com/office/drawing/2014/main" id="{C57CF161-C4D3-4E7E-8601-1B4B25EFE72C}"/>
              </a:ext>
            </a:extLst>
          </p:cNvPr>
          <p:cNvSpPr/>
          <p:nvPr/>
        </p:nvSpPr>
        <p:spPr>
          <a:xfrm>
            <a:off x="9890101" y="4934589"/>
            <a:ext cx="1452154" cy="646331"/>
          </a:xfrm>
          <a:prstGeom prst="rect">
            <a:avLst/>
          </a:prstGeom>
        </p:spPr>
        <p:txBody>
          <a:bodyPr wrap="square">
            <a:spAutoFit/>
          </a:bodyPr>
          <a:lstStyle/>
          <a:p>
            <a:r>
              <a:rPr lang="en-GB" dirty="0"/>
              <a:t>React to environment</a:t>
            </a:r>
          </a:p>
        </p:txBody>
      </p:sp>
      <p:sp>
        <p:nvSpPr>
          <p:cNvPr id="7" name="Rectangle 6">
            <a:extLst>
              <a:ext uri="{FF2B5EF4-FFF2-40B4-BE49-F238E27FC236}">
                <a16:creationId xmlns:a16="http://schemas.microsoft.com/office/drawing/2014/main" id="{64B538CB-AE0F-4064-AF89-A9FF4216507F}"/>
              </a:ext>
            </a:extLst>
          </p:cNvPr>
          <p:cNvSpPr/>
          <p:nvPr/>
        </p:nvSpPr>
        <p:spPr>
          <a:xfrm>
            <a:off x="10419040" y="3087315"/>
            <a:ext cx="1264960" cy="646331"/>
          </a:xfrm>
          <a:prstGeom prst="rect">
            <a:avLst/>
          </a:prstGeom>
        </p:spPr>
        <p:txBody>
          <a:bodyPr wrap="square">
            <a:spAutoFit/>
          </a:bodyPr>
          <a:lstStyle/>
          <a:p>
            <a:r>
              <a:rPr lang="en-GB" dirty="0"/>
              <a:t>Produce energy</a:t>
            </a:r>
          </a:p>
        </p:txBody>
      </p:sp>
      <p:sp>
        <p:nvSpPr>
          <p:cNvPr id="6" name="Rectangle 5">
            <a:extLst>
              <a:ext uri="{FF2B5EF4-FFF2-40B4-BE49-F238E27FC236}">
                <a16:creationId xmlns:a16="http://schemas.microsoft.com/office/drawing/2014/main" id="{06C1331E-A51D-4AB9-AFC3-805CB3354D6E}"/>
              </a:ext>
            </a:extLst>
          </p:cNvPr>
          <p:cNvSpPr/>
          <p:nvPr/>
        </p:nvSpPr>
        <p:spPr>
          <a:xfrm>
            <a:off x="0" y="4343461"/>
            <a:ext cx="1465477" cy="646331"/>
          </a:xfrm>
          <a:prstGeom prst="rect">
            <a:avLst/>
          </a:prstGeom>
        </p:spPr>
        <p:txBody>
          <a:bodyPr wrap="square">
            <a:spAutoFit/>
          </a:bodyPr>
          <a:lstStyle/>
          <a:p>
            <a:r>
              <a:rPr lang="en-GB" dirty="0"/>
              <a:t>Eliminate or expel waste</a:t>
            </a:r>
          </a:p>
        </p:txBody>
      </p:sp>
      <p:pic>
        <p:nvPicPr>
          <p:cNvPr id="5" name="Picture 4" descr="A picture listing the 7 life processes MRS GREN.">
            <a:extLst>
              <a:ext uri="{FF2B5EF4-FFF2-40B4-BE49-F238E27FC236}">
                <a16:creationId xmlns:a16="http://schemas.microsoft.com/office/drawing/2014/main" id="{903D4494-9FDB-403D-8857-7A07ED2865A2}"/>
              </a:ext>
            </a:extLst>
          </p:cNvPr>
          <p:cNvPicPr>
            <a:picLocks noChangeAspect="1"/>
          </p:cNvPicPr>
          <p:nvPr/>
        </p:nvPicPr>
        <p:blipFill>
          <a:blip r:embed="rId3"/>
          <a:stretch>
            <a:fillRect/>
          </a:stretch>
        </p:blipFill>
        <p:spPr>
          <a:xfrm>
            <a:off x="781345" y="1175547"/>
            <a:ext cx="9705673" cy="5578323"/>
          </a:xfrm>
          <a:prstGeom prst="rect">
            <a:avLst/>
          </a:prstGeom>
        </p:spPr>
      </p:pic>
      <p:sp>
        <p:nvSpPr>
          <p:cNvPr id="3" name="Title 2">
            <a:extLst>
              <a:ext uri="{FF2B5EF4-FFF2-40B4-BE49-F238E27FC236}">
                <a16:creationId xmlns:a16="http://schemas.microsoft.com/office/drawing/2014/main" id="{740AA463-3C41-4963-9B70-D85B91EB5FF4}"/>
              </a:ext>
            </a:extLst>
          </p:cNvPr>
          <p:cNvSpPr>
            <a:spLocks noGrp="1"/>
          </p:cNvSpPr>
          <p:nvPr>
            <p:ph type="title"/>
          </p:nvPr>
        </p:nvSpPr>
        <p:spPr>
          <a:xfrm>
            <a:off x="2466108" y="145964"/>
            <a:ext cx="9144562" cy="668133"/>
          </a:xfrm>
        </p:spPr>
        <p:txBody>
          <a:bodyPr>
            <a:normAutofit fontScale="90000"/>
          </a:bodyPr>
          <a:lstStyle/>
          <a:p>
            <a:r>
              <a:rPr lang="en-GB" dirty="0"/>
              <a:t>Characteristics of Life</a:t>
            </a:r>
            <a:br>
              <a:rPr lang="en-GB" dirty="0"/>
            </a:br>
            <a:endParaRPr lang="en-GB" dirty="0"/>
          </a:p>
        </p:txBody>
      </p:sp>
    </p:spTree>
    <p:extLst>
      <p:ext uri="{BB962C8B-B14F-4D97-AF65-F5344CB8AC3E}">
        <p14:creationId xmlns:p14="http://schemas.microsoft.com/office/powerpoint/2010/main" val="387687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9618F3-4673-4D45-93F6-96F0DB2C6BB2}"/>
              </a:ext>
            </a:extLst>
          </p:cNvPr>
          <p:cNvSpPr/>
          <p:nvPr/>
        </p:nvSpPr>
        <p:spPr>
          <a:xfrm>
            <a:off x="163448" y="5802166"/>
            <a:ext cx="9286040" cy="646331"/>
          </a:xfrm>
          <a:prstGeom prst="rect">
            <a:avLst/>
          </a:prstGeom>
        </p:spPr>
        <p:txBody>
          <a:bodyPr wrap="square">
            <a:spAutoFit/>
          </a:bodyPr>
          <a:lstStyle/>
          <a:p>
            <a:r>
              <a:rPr lang="en-GB" dirty="0"/>
              <a:t>p21-22 - </a:t>
            </a:r>
            <a:r>
              <a:rPr lang="en-GB" dirty="0">
                <a:hlinkClick r:id="rId2"/>
              </a:rPr>
              <a:t>https://filestore.aqa.org.uk/resources/rs/specifications/AQA-8062-SP-2016.PDF</a:t>
            </a:r>
            <a:endParaRPr lang="en-GB" dirty="0"/>
          </a:p>
          <a:p>
            <a:endParaRPr lang="en-GB" dirty="0"/>
          </a:p>
        </p:txBody>
      </p:sp>
      <p:pic>
        <p:nvPicPr>
          <p:cNvPr id="5" name="Picture 4" descr="Text&#10;&#10;Description automatically generated">
            <a:extLst>
              <a:ext uri="{FF2B5EF4-FFF2-40B4-BE49-F238E27FC236}">
                <a16:creationId xmlns:a16="http://schemas.microsoft.com/office/drawing/2014/main" id="{F9E1D61B-C7E6-46C9-91CF-E4FFD3DF6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3" y="1"/>
            <a:ext cx="2327513" cy="1167427"/>
          </a:xfrm>
          <a:prstGeom prst="rect">
            <a:avLst/>
          </a:prstGeom>
        </p:spPr>
      </p:pic>
      <p:sp>
        <p:nvSpPr>
          <p:cNvPr id="4" name="Footer Placeholder 3">
            <a:extLst>
              <a:ext uri="{FF2B5EF4-FFF2-40B4-BE49-F238E27FC236}">
                <a16:creationId xmlns:a16="http://schemas.microsoft.com/office/drawing/2014/main" id="{DCC1BA73-1718-4C09-9C74-B8D0984B2427}"/>
              </a:ext>
            </a:extLst>
          </p:cNvPr>
          <p:cNvSpPr>
            <a:spLocks noGrp="1"/>
          </p:cNvSpPr>
          <p:nvPr>
            <p:ph type="ftr" sz="quarter" idx="11"/>
          </p:nvPr>
        </p:nvSpPr>
        <p:spPr>
          <a:xfrm>
            <a:off x="9246706" y="6241488"/>
            <a:ext cx="2781846" cy="414018"/>
          </a:xfrm>
        </p:spPr>
        <p:txBody>
          <a:bodyPr/>
          <a:lstStyle/>
          <a:p>
            <a:r>
              <a:rPr lang="es-ES" dirty="0"/>
              <a:t>@</a:t>
            </a:r>
            <a:r>
              <a:rPr lang="es-ES" dirty="0" err="1"/>
              <a:t>LASARCentre</a:t>
            </a:r>
            <a:endParaRPr lang="en-GB" dirty="0"/>
          </a:p>
        </p:txBody>
      </p:sp>
      <p:sp>
        <p:nvSpPr>
          <p:cNvPr id="3" name="Content Placeholder 2">
            <a:extLst>
              <a:ext uri="{FF2B5EF4-FFF2-40B4-BE49-F238E27FC236}">
                <a16:creationId xmlns:a16="http://schemas.microsoft.com/office/drawing/2014/main" id="{24BF5AE9-A32E-45CA-BBE4-7E32CB6E2A5E}"/>
              </a:ext>
            </a:extLst>
          </p:cNvPr>
          <p:cNvSpPr>
            <a:spLocks noGrp="1"/>
          </p:cNvSpPr>
          <p:nvPr>
            <p:ph idx="1"/>
          </p:nvPr>
        </p:nvSpPr>
        <p:spPr>
          <a:xfrm>
            <a:off x="107342" y="1508621"/>
            <a:ext cx="11921210" cy="4351338"/>
          </a:xfrm>
        </p:spPr>
        <p:txBody>
          <a:bodyPr>
            <a:normAutofit/>
          </a:bodyPr>
          <a:lstStyle/>
          <a:p>
            <a:pPr marL="0" indent="0">
              <a:buNone/>
            </a:pPr>
            <a:r>
              <a:rPr lang="en-GB" sz="1600" b="1" dirty="0"/>
              <a:t>GCSE (AQA)  - 3.2.1.2 Theme B: Religion and life </a:t>
            </a:r>
          </a:p>
          <a:p>
            <a:pPr marL="0" indent="0">
              <a:buNone/>
            </a:pPr>
            <a:r>
              <a:rPr lang="en-GB" sz="1600" dirty="0"/>
              <a:t>Students should study religious teachings, and religious, philosophical and ethical arguments, relating to the issues that follow, and their impact and influence in the modern world. They should be aware of contrasting perspectives in contemporary British society on all of these issues. They must be able to explain contrasting beliefs on the following three issues with reference to the main religious tradition in Britain (Christianity) and one or more other religious traditions: Abortion; Euthanasia; Animal experimentation. </a:t>
            </a:r>
          </a:p>
          <a:p>
            <a:pPr marL="0" indent="0">
              <a:buNone/>
            </a:pPr>
            <a:r>
              <a:rPr lang="en-GB" sz="1600" dirty="0"/>
              <a:t>The origins and value of human life </a:t>
            </a:r>
          </a:p>
          <a:p>
            <a:r>
              <a:rPr lang="en-GB" sz="1600" dirty="0"/>
              <a:t>The origins of life, including: religious teachings about the origins of human life, and different interpretations of these; the relationship between scientific views, such as evolution, and religious views. </a:t>
            </a:r>
          </a:p>
          <a:p>
            <a:r>
              <a:rPr lang="en-GB" sz="1600" dirty="0"/>
              <a:t>The concepts of sanctity of life and the quality of life. </a:t>
            </a:r>
          </a:p>
          <a:p>
            <a:r>
              <a:rPr lang="en-GB" sz="1600" dirty="0"/>
              <a:t>Abortion, including situations when the mother's life is at risk. </a:t>
            </a:r>
          </a:p>
          <a:p>
            <a:r>
              <a:rPr lang="en-GB" sz="1600" dirty="0"/>
              <a:t>Ethical arguments related to abortion, including those based on the sanctity of life and quality of life. </a:t>
            </a:r>
          </a:p>
          <a:p>
            <a:r>
              <a:rPr lang="en-GB" sz="1600" dirty="0"/>
              <a:t>Euthanasia. </a:t>
            </a:r>
          </a:p>
          <a:p>
            <a:r>
              <a:rPr lang="en-GB" sz="1600" dirty="0"/>
              <a:t>Beliefs about death and an afterlife, and their impact on beliefs about the value of human life. </a:t>
            </a:r>
          </a:p>
        </p:txBody>
      </p:sp>
      <p:sp>
        <p:nvSpPr>
          <p:cNvPr id="2" name="Title 1">
            <a:extLst>
              <a:ext uri="{FF2B5EF4-FFF2-40B4-BE49-F238E27FC236}">
                <a16:creationId xmlns:a16="http://schemas.microsoft.com/office/drawing/2014/main" id="{2A47C3DB-771C-44D3-BA26-392B395DE62F}"/>
              </a:ext>
            </a:extLst>
          </p:cNvPr>
          <p:cNvSpPr>
            <a:spLocks noGrp="1"/>
          </p:cNvSpPr>
          <p:nvPr>
            <p:ph type="title"/>
          </p:nvPr>
        </p:nvSpPr>
        <p:spPr/>
        <p:txBody>
          <a:bodyPr>
            <a:normAutofit fontScale="90000"/>
          </a:bodyPr>
          <a:lstStyle/>
          <a:p>
            <a:r>
              <a:rPr lang="en-GB" dirty="0"/>
              <a:t>RE GCSE Perspective </a:t>
            </a:r>
          </a:p>
        </p:txBody>
      </p:sp>
    </p:spTree>
    <p:extLst>
      <p:ext uri="{BB962C8B-B14F-4D97-AF65-F5344CB8AC3E}">
        <p14:creationId xmlns:p14="http://schemas.microsoft.com/office/powerpoint/2010/main" val="18854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2B0E68-18D6-481C-843E-DC3CD248D2C4}"/>
              </a:ext>
            </a:extLst>
          </p:cNvPr>
          <p:cNvSpPr>
            <a:spLocks noGrp="1"/>
          </p:cNvSpPr>
          <p:nvPr>
            <p:ph type="ftr" sz="quarter" idx="11"/>
          </p:nvPr>
        </p:nvSpPr>
        <p:spPr>
          <a:xfrm>
            <a:off x="9278604" y="6241488"/>
            <a:ext cx="2781846" cy="414018"/>
          </a:xfrm>
        </p:spPr>
        <p:txBody>
          <a:bodyPr/>
          <a:lstStyle/>
          <a:p>
            <a:r>
              <a:rPr lang="es-ES" dirty="0"/>
              <a:t>@</a:t>
            </a:r>
            <a:r>
              <a:rPr lang="es-ES" dirty="0" err="1"/>
              <a:t>LASARCentre</a:t>
            </a:r>
            <a:endParaRPr lang="en-GB" dirty="0"/>
          </a:p>
        </p:txBody>
      </p:sp>
      <p:pic>
        <p:nvPicPr>
          <p:cNvPr id="6" name="Picture 5" descr="Text&#10;&#10;Description automatically generated">
            <a:extLst>
              <a:ext uri="{FF2B5EF4-FFF2-40B4-BE49-F238E27FC236}">
                <a16:creationId xmlns:a16="http://schemas.microsoft.com/office/drawing/2014/main" id="{C151F925-E90C-4305-AFE9-C73C47C72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3" y="1"/>
            <a:ext cx="2944201" cy="1476744"/>
          </a:xfrm>
          <a:prstGeom prst="rect">
            <a:avLst/>
          </a:prstGeom>
        </p:spPr>
      </p:pic>
      <p:sp>
        <p:nvSpPr>
          <p:cNvPr id="2" name="Title 1">
            <a:extLst>
              <a:ext uri="{FF2B5EF4-FFF2-40B4-BE49-F238E27FC236}">
                <a16:creationId xmlns:a16="http://schemas.microsoft.com/office/drawing/2014/main" id="{A8C45799-ADCC-4E68-9C09-C030FE6DFBD0}"/>
              </a:ext>
            </a:extLst>
          </p:cNvPr>
          <p:cNvSpPr>
            <a:spLocks noGrp="1"/>
          </p:cNvSpPr>
          <p:nvPr>
            <p:ph type="title"/>
          </p:nvPr>
        </p:nvSpPr>
        <p:spPr/>
        <p:txBody>
          <a:bodyPr>
            <a:normAutofit fontScale="90000"/>
          </a:bodyPr>
          <a:lstStyle/>
          <a:p>
            <a:r>
              <a:rPr lang="en-GB" dirty="0"/>
              <a:t>Sensitivity warning</a:t>
            </a:r>
          </a:p>
        </p:txBody>
      </p:sp>
      <p:sp>
        <p:nvSpPr>
          <p:cNvPr id="5" name="Title 1">
            <a:extLst>
              <a:ext uri="{FF2B5EF4-FFF2-40B4-BE49-F238E27FC236}">
                <a16:creationId xmlns:a16="http://schemas.microsoft.com/office/drawing/2014/main" id="{87321D68-AB46-4F62-AA50-52A67A709428}"/>
              </a:ext>
            </a:extLst>
          </p:cNvPr>
          <p:cNvSpPr txBox="1">
            <a:spLocks/>
          </p:cNvSpPr>
          <p:nvPr/>
        </p:nvSpPr>
        <p:spPr>
          <a:xfrm>
            <a:off x="1266447" y="1927759"/>
            <a:ext cx="9403080" cy="3002482"/>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chemeClr val="bg1"/>
                </a:solidFill>
                <a:latin typeface="+mj-lt"/>
                <a:ea typeface="+mj-ea"/>
                <a:cs typeface="+mj-cs"/>
              </a:defRPr>
            </a:lvl1pPr>
          </a:lstStyle>
          <a:p>
            <a:r>
              <a:rPr lang="en-GB" dirty="0"/>
              <a:t>Sensitivity warning?</a:t>
            </a:r>
          </a:p>
        </p:txBody>
      </p:sp>
    </p:spTree>
    <p:extLst>
      <p:ext uri="{BB962C8B-B14F-4D97-AF65-F5344CB8AC3E}">
        <p14:creationId xmlns:p14="http://schemas.microsoft.com/office/powerpoint/2010/main" val="81581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A6076DBA-2DAC-4AA1-BB9B-11B792C96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3" y="1"/>
            <a:ext cx="2944201" cy="1476744"/>
          </a:xfrm>
          <a:prstGeom prst="rect">
            <a:avLst/>
          </a:prstGeom>
        </p:spPr>
      </p:pic>
      <p:sp>
        <p:nvSpPr>
          <p:cNvPr id="4" name="Footer Placeholder 3">
            <a:extLst>
              <a:ext uri="{FF2B5EF4-FFF2-40B4-BE49-F238E27FC236}">
                <a16:creationId xmlns:a16="http://schemas.microsoft.com/office/drawing/2014/main" id="{146997ED-C33B-4D13-AE97-1575E56175B9}"/>
              </a:ext>
            </a:extLst>
          </p:cNvPr>
          <p:cNvSpPr>
            <a:spLocks noGrp="1"/>
          </p:cNvSpPr>
          <p:nvPr>
            <p:ph type="ftr" sz="quarter" idx="11"/>
          </p:nvPr>
        </p:nvSpPr>
        <p:spPr>
          <a:xfrm>
            <a:off x="9225441" y="6241488"/>
            <a:ext cx="2781846" cy="414018"/>
          </a:xfrm>
        </p:spPr>
        <p:txBody>
          <a:bodyPr/>
          <a:lstStyle/>
          <a:p>
            <a:r>
              <a:rPr lang="es-ES" dirty="0"/>
              <a:t>@</a:t>
            </a:r>
            <a:r>
              <a:rPr lang="es-ES" dirty="0" err="1"/>
              <a:t>LASARCentre</a:t>
            </a:r>
            <a:endParaRPr lang="en-GB" dirty="0"/>
          </a:p>
        </p:txBody>
      </p:sp>
      <p:sp>
        <p:nvSpPr>
          <p:cNvPr id="3" name="Content Placeholder 2">
            <a:extLst>
              <a:ext uri="{FF2B5EF4-FFF2-40B4-BE49-F238E27FC236}">
                <a16:creationId xmlns:a16="http://schemas.microsoft.com/office/drawing/2014/main" id="{7E30BC74-D3DC-4265-8ECA-0348C21CDFCE}"/>
              </a:ext>
            </a:extLst>
          </p:cNvPr>
          <p:cNvSpPr>
            <a:spLocks noGrp="1"/>
          </p:cNvSpPr>
          <p:nvPr>
            <p:ph idx="1"/>
          </p:nvPr>
        </p:nvSpPr>
        <p:spPr/>
        <p:txBody>
          <a:bodyPr vert="horz" lIns="91440" tIns="45720" rIns="91440" bIns="45720" rtlCol="0" anchor="t">
            <a:normAutofit fontScale="92500" lnSpcReduction="20000"/>
          </a:bodyPr>
          <a:lstStyle/>
          <a:p>
            <a:r>
              <a:rPr lang="en-GB" dirty="0"/>
              <a:t>Story 1: Dave is a friend of mine, at a young age he chose to have a vasectomy. He is therefore unlikely to be able to reproduce, (he did not store any sperm before his vasectomy). Is he any less alive than you or I. What about a woman who has gone through the menopause or people who are unable to have biological children? </a:t>
            </a:r>
          </a:p>
          <a:p>
            <a:endParaRPr lang="en-GB" dirty="0"/>
          </a:p>
          <a:p>
            <a:r>
              <a:rPr lang="en-GB" dirty="0"/>
              <a:t>Scenario 2 What about someone in a vegetative state </a:t>
            </a:r>
          </a:p>
          <a:p>
            <a:endParaRPr lang="en-GB" dirty="0"/>
          </a:p>
          <a:p>
            <a:r>
              <a:rPr lang="en-GB" dirty="0"/>
              <a:t>Scenario 3 What about someone in a coma? </a:t>
            </a:r>
          </a:p>
          <a:p>
            <a:r>
              <a:rPr lang="en-GB" dirty="0"/>
              <a:t>In each of the scenarios How many of the characteristics of living things did each person have? What is your reflection? </a:t>
            </a:r>
          </a:p>
          <a:p>
            <a:r>
              <a:rPr lang="en-GB" dirty="0"/>
              <a:t>Does your characteristic list need to change?</a:t>
            </a:r>
          </a:p>
        </p:txBody>
      </p:sp>
      <p:sp>
        <p:nvSpPr>
          <p:cNvPr id="2" name="Title 1">
            <a:extLst>
              <a:ext uri="{FF2B5EF4-FFF2-40B4-BE49-F238E27FC236}">
                <a16:creationId xmlns:a16="http://schemas.microsoft.com/office/drawing/2014/main" id="{8B67F25F-8CAB-42F9-B45E-63C2C5EF276C}"/>
              </a:ext>
            </a:extLst>
          </p:cNvPr>
          <p:cNvSpPr>
            <a:spLocks noGrp="1"/>
          </p:cNvSpPr>
          <p:nvPr>
            <p:ph type="title"/>
          </p:nvPr>
        </p:nvSpPr>
        <p:spPr/>
        <p:txBody>
          <a:bodyPr>
            <a:normAutofit fontScale="90000"/>
          </a:bodyPr>
          <a:lstStyle/>
          <a:p>
            <a:r>
              <a:rPr lang="en-GB" dirty="0"/>
              <a:t>Some scenarios</a:t>
            </a:r>
          </a:p>
        </p:txBody>
      </p:sp>
    </p:spTree>
    <p:extLst>
      <p:ext uri="{BB962C8B-B14F-4D97-AF65-F5344CB8AC3E}">
        <p14:creationId xmlns:p14="http://schemas.microsoft.com/office/powerpoint/2010/main" val="193784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48C40C2-640B-4B93-BB75-FB61524E81ED}"/>
              </a:ext>
            </a:extLst>
          </p:cNvPr>
          <p:cNvSpPr>
            <a:spLocks noGrp="1"/>
          </p:cNvSpPr>
          <p:nvPr>
            <p:ph type="ftr" sz="quarter" idx="11"/>
          </p:nvPr>
        </p:nvSpPr>
        <p:spPr/>
        <p:txBody>
          <a:bodyPr/>
          <a:lstStyle/>
          <a:p>
            <a:r>
              <a:rPr lang="es-ES" dirty="0"/>
              <a:t>@</a:t>
            </a:r>
            <a:r>
              <a:rPr lang="es-ES" dirty="0" err="1"/>
              <a:t>LASARCentre</a:t>
            </a:r>
            <a:endParaRPr lang="en-GB" dirty="0"/>
          </a:p>
        </p:txBody>
      </p:sp>
      <p:pic>
        <p:nvPicPr>
          <p:cNvPr id="7" name="Picture 6" descr="Text&#10;&#10;Description automatically generated">
            <a:extLst>
              <a:ext uri="{FF2B5EF4-FFF2-40B4-BE49-F238E27FC236}">
                <a16:creationId xmlns:a16="http://schemas.microsoft.com/office/drawing/2014/main" id="{AB4360FA-5CBC-4D71-BB2F-7D00372FF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3" y="1"/>
            <a:ext cx="2944201" cy="1476744"/>
          </a:xfrm>
          <a:prstGeom prst="rect">
            <a:avLst/>
          </a:prstGeom>
        </p:spPr>
      </p:pic>
      <p:sp>
        <p:nvSpPr>
          <p:cNvPr id="2" name="Title 1">
            <a:extLst>
              <a:ext uri="{FF2B5EF4-FFF2-40B4-BE49-F238E27FC236}">
                <a16:creationId xmlns:a16="http://schemas.microsoft.com/office/drawing/2014/main" id="{FAAFFAC7-65F2-48B9-94D4-8157AD1B8AAC}"/>
              </a:ext>
            </a:extLst>
          </p:cNvPr>
          <p:cNvSpPr>
            <a:spLocks noGrp="1"/>
          </p:cNvSpPr>
          <p:nvPr>
            <p:ph type="title"/>
          </p:nvPr>
        </p:nvSpPr>
        <p:spPr>
          <a:xfrm>
            <a:off x="763561" y="1860698"/>
            <a:ext cx="10664878" cy="3530009"/>
          </a:xfrm>
          <a:solidFill>
            <a:schemeClr val="tx2">
              <a:lumMod val="50000"/>
            </a:schemeClr>
          </a:solidFill>
        </p:spPr>
        <p:txBody>
          <a:bodyPr anchor="ctr">
            <a:normAutofit fontScale="90000"/>
          </a:bodyPr>
          <a:lstStyle/>
          <a:p>
            <a:r>
              <a:rPr lang="en-GB" sz="4000" dirty="0"/>
              <a:t>Can a robot be alive? </a:t>
            </a:r>
            <a:br>
              <a:rPr lang="en-GB" sz="4000" dirty="0"/>
            </a:br>
            <a:r>
              <a:rPr lang="en-GB" sz="4000" dirty="0"/>
              <a:t>What would it take  to make  robot alive?</a:t>
            </a:r>
            <a:br>
              <a:rPr lang="en-GB" sz="4000" dirty="0"/>
            </a:br>
            <a:r>
              <a:rPr lang="en-GB" sz="4000" dirty="0"/>
              <a:t>Record your ideas on a discipline wheel. Which disciplines do you include? Why are they included/others excluded?</a:t>
            </a:r>
            <a:br>
              <a:rPr lang="en-GB" sz="4000" dirty="0"/>
            </a:br>
            <a:r>
              <a:rPr lang="en-GB" sz="4000" dirty="0"/>
              <a:t>What disciplines did you refer to?</a:t>
            </a:r>
            <a:br>
              <a:rPr lang="en-GB" dirty="0"/>
            </a:br>
            <a:endParaRPr lang="en-GB" dirty="0"/>
          </a:p>
        </p:txBody>
      </p:sp>
    </p:spTree>
    <p:extLst>
      <p:ext uri="{BB962C8B-B14F-4D97-AF65-F5344CB8AC3E}">
        <p14:creationId xmlns:p14="http://schemas.microsoft.com/office/powerpoint/2010/main" val="1430918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50f036e-4dad-4e32-a503-8d97b033be70"/>
</p:tagLst>
</file>

<file path=ppt/theme/theme1.xml><?xml version="1.0" encoding="utf-8"?>
<a:theme xmlns:a="http://schemas.openxmlformats.org/drawingml/2006/main" name="Office Theme">
  <a:themeElements>
    <a:clrScheme name="Custom 4">
      <a:dk1>
        <a:sysClr val="windowText" lastClr="000000"/>
      </a:dk1>
      <a:lt1>
        <a:srgbClr val="FFFFFF"/>
      </a:lt1>
      <a:dk2>
        <a:srgbClr val="233289"/>
      </a:dk2>
      <a:lt2>
        <a:srgbClr val="E7E6E6"/>
      </a:lt2>
      <a:accent1>
        <a:srgbClr val="233289"/>
      </a:accent1>
      <a:accent2>
        <a:srgbClr val="D81E05"/>
      </a:accent2>
      <a:accent3>
        <a:srgbClr val="09A3DF"/>
      </a:accent3>
      <a:accent4>
        <a:srgbClr val="F58426"/>
      </a:accent4>
      <a:accent5>
        <a:srgbClr val="78B442"/>
      </a:accent5>
      <a:accent6>
        <a:srgbClr val="DE3D9A"/>
      </a:accent6>
      <a:hlink>
        <a:srgbClr val="09A3DF"/>
      </a:hlink>
      <a:folHlink>
        <a:srgbClr val="233289"/>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47846A1787E24BAA4B8FCA035797FD" ma:contentTypeVersion="10" ma:contentTypeDescription="Create a new document." ma:contentTypeScope="" ma:versionID="0018a3d53843f67550ed3cfaa112014e">
  <xsd:schema xmlns:xsd="http://www.w3.org/2001/XMLSchema" xmlns:xs="http://www.w3.org/2001/XMLSchema" xmlns:p="http://schemas.microsoft.com/office/2006/metadata/properties" xmlns:ns2="0078ab53-bb02-47a0-9393-a7ee0c0e7637" xmlns:ns3="d0d77455-7254-4fb4-bfd1-be8580902935" targetNamespace="http://schemas.microsoft.com/office/2006/metadata/properties" ma:root="true" ma:fieldsID="d6219b110be263114f6131ddfd775162" ns2:_="" ns3:_="">
    <xsd:import namespace="0078ab53-bb02-47a0-9393-a7ee0c0e7637"/>
    <xsd:import namespace="d0d77455-7254-4fb4-bfd1-be85809029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78ab53-bb02-47a0-9393-a7ee0c0e7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d77455-7254-4fb4-bfd1-be858090293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D27077-8896-4B07-8711-5FC79392A8C8}">
  <ds:schemaRefs>
    <ds:schemaRef ds:uri="http://schemas.microsoft.com/sharepoint/v3/contenttype/forms"/>
  </ds:schemaRefs>
</ds:datastoreItem>
</file>

<file path=customXml/itemProps2.xml><?xml version="1.0" encoding="utf-8"?>
<ds:datastoreItem xmlns:ds="http://schemas.openxmlformats.org/officeDocument/2006/customXml" ds:itemID="{1E4841AC-5FE5-4175-BD76-C63E8D963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78ab53-bb02-47a0-9393-a7ee0c0e7637"/>
    <ds:schemaRef ds:uri="d0d77455-7254-4fb4-bfd1-be85809029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7E94DB-FE78-4F47-809C-A26D4BEB70C6}">
  <ds:schemaRefs>
    <ds:schemaRef ds:uri="http://purl.org/dc/elements/1.1/"/>
    <ds:schemaRef ds:uri="http://schemas.openxmlformats.org/package/2006/metadata/core-properties"/>
    <ds:schemaRef ds:uri="http://purl.org/dc/terms/"/>
    <ds:schemaRef ds:uri="d0d77455-7254-4fb4-bfd1-be8580902935"/>
    <ds:schemaRef ds:uri="http://purl.org/dc/dcmitype/"/>
    <ds:schemaRef ds:uri="http://www.w3.org/XML/1998/namespace"/>
    <ds:schemaRef ds:uri="http://schemas.microsoft.com/office/2006/documentManagement/types"/>
    <ds:schemaRef ds:uri="http://schemas.microsoft.com/office/infopath/2007/PartnerControls"/>
    <ds:schemaRef ds:uri="0078ab53-bb02-47a0-9393-a7ee0c0e763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27</TotalTime>
  <Words>1279</Words>
  <Application>Microsoft Office PowerPoint</Application>
  <PresentationFormat>Widescreen</PresentationFormat>
  <Paragraphs>148</Paragraphs>
  <Slides>20</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Helvetica Neue</vt:lpstr>
      <vt:lpstr>Open Sans</vt:lpstr>
      <vt:lpstr>Symbol</vt:lpstr>
      <vt:lpstr>Tahoma</vt:lpstr>
      <vt:lpstr>Office Theme</vt:lpstr>
      <vt:lpstr> Big question what does it mean to be alive? – Come up with an answer within your subject disciplines</vt:lpstr>
      <vt:lpstr>Linked CCF statements</vt:lpstr>
      <vt:lpstr>Living 1. 2. 3. 4. 5.</vt:lpstr>
      <vt:lpstr>Links in the national curriculum</vt:lpstr>
      <vt:lpstr>Characteristics of Life </vt:lpstr>
      <vt:lpstr>RE GCSE Perspective </vt:lpstr>
      <vt:lpstr>Sensitivity warning</vt:lpstr>
      <vt:lpstr>Some scenarios</vt:lpstr>
      <vt:lpstr>Can a robot be alive?  What would it take  to make  robot alive? Record your ideas on a discipline wheel. Which disciplines do you include? Why are they included/others excluded? What disciplines did you refer to? </vt:lpstr>
      <vt:lpstr>Introducing epistemic insight the epistemic insight framework  </vt:lpstr>
      <vt:lpstr>Specific to the question on robots</vt:lpstr>
      <vt:lpstr>Can a robot reproduce?</vt:lpstr>
      <vt:lpstr>Can a robot ever be curious?</vt:lpstr>
      <vt:lpstr>AI around us? </vt:lpstr>
      <vt:lpstr>My cultural references. Can you identify them?</vt:lpstr>
      <vt:lpstr>AI AROUND US</vt:lpstr>
      <vt:lpstr>Challenges and Promises?</vt:lpstr>
      <vt:lpstr>An update on reproducing Robots</vt:lpstr>
      <vt:lpstr>What is the role of science within our society? </vt:lpstr>
      <vt:lpstr>Plenaries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Finn Lawson</dc:creator>
  <cp:lastModifiedBy>Robert Campbell</cp:lastModifiedBy>
  <cp:revision>50</cp:revision>
  <dcterms:created xsi:type="dcterms:W3CDTF">2019-02-08T10:05:16Z</dcterms:created>
  <dcterms:modified xsi:type="dcterms:W3CDTF">2022-07-13T14:26:01Z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0x010100D347846A1787E24BAA4B8FCA035797FD</vt:lpwstr>
  </property>
</Properties>
</file>