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306" r:id="rId5"/>
    <p:sldId id="304" r:id="rId6"/>
    <p:sldId id="265" r:id="rId7"/>
    <p:sldId id="305" r:id="rId8"/>
    <p:sldId id="347" r:id="rId9"/>
    <p:sldId id="335" r:id="rId10"/>
    <p:sldId id="348" r:id="rId11"/>
    <p:sldId id="256" r:id="rId12"/>
    <p:sldId id="279" r:id="rId13"/>
    <p:sldId id="303" r:id="rId14"/>
    <p:sldId id="301" r:id="rId15"/>
    <p:sldId id="277" r:id="rId16"/>
    <p:sldId id="302" r:id="rId17"/>
    <p:sldId id="281" r:id="rId18"/>
    <p:sldId id="287" r:id="rId19"/>
    <p:sldId id="292" r:id="rId20"/>
    <p:sldId id="293" r:id="rId21"/>
    <p:sldId id="282" r:id="rId22"/>
    <p:sldId id="298" r:id="rId23"/>
    <p:sldId id="288" r:id="rId24"/>
    <p:sldId id="299"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E90C5-8B08-4C4D-BC09-19BE198CCDE8}" v="32" dt="2022-04-08T11:07:41.040"/>
    <p1510:client id="{5A67F9A0-8E2E-4CCE-A132-DDBBCCB9FD2B}" v="15" dt="2021-11-02T13:37:47.5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91" autoAdjust="0"/>
  </p:normalViewPr>
  <p:slideViewPr>
    <p:cSldViewPr snapToGrid="0">
      <p:cViewPr>
        <p:scale>
          <a:sx n="60" d="100"/>
          <a:sy n="60" d="100"/>
        </p:scale>
        <p:origin x="504"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3C720-044A-46FF-80B6-41251C0B7C8B}" type="datetimeFigureOut">
              <a:rPr lang="en-GB" smtClean="0"/>
              <a:t>12/07/2022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9CD689-A47C-418A-8290-3E760F6F7370}" type="slidenum">
              <a:rPr lang="en-GB" smtClean="0"/>
              <a:t>‹#›</a:t>
            </a:fld>
            <a:endParaRPr lang="en-GB" dirty="0"/>
          </a:p>
        </p:txBody>
      </p:sp>
    </p:spTree>
    <p:extLst>
      <p:ext uri="{BB962C8B-B14F-4D97-AF65-F5344CB8AC3E}">
        <p14:creationId xmlns:p14="http://schemas.microsoft.com/office/powerpoint/2010/main" val="397918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DIctYqZ2Bl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Live broadcasts – reoccurring questions on socials then communicated to the broadcasting team. </a:t>
            </a:r>
          </a:p>
          <a:p>
            <a:pPr marL="171450" indent="-171450">
              <a:buFontTx/>
              <a:buChar char="-"/>
            </a:pPr>
            <a:r>
              <a:rPr lang="en-GB" dirty="0"/>
              <a:t>Content packs from us building up to Results Day. </a:t>
            </a:r>
          </a:p>
        </p:txBody>
      </p:sp>
      <p:sp>
        <p:nvSpPr>
          <p:cNvPr id="4" name="Slide Number Placeholder 3"/>
          <p:cNvSpPr>
            <a:spLocks noGrp="1"/>
          </p:cNvSpPr>
          <p:nvPr>
            <p:ph type="sldNum" sz="quarter" idx="5"/>
          </p:nvPr>
        </p:nvSpPr>
        <p:spPr/>
        <p:txBody>
          <a:bodyPr/>
          <a:lstStyle/>
          <a:p>
            <a:fld id="{CCCBC24C-6335-1940-8602-166E9A542861}" type="slidenum">
              <a:rPr lang="en-US" smtClean="0"/>
              <a:t>3</a:t>
            </a:fld>
            <a:endParaRPr lang="en-US" dirty="0"/>
          </a:p>
        </p:txBody>
      </p:sp>
    </p:spTree>
    <p:extLst>
      <p:ext uri="{BB962C8B-B14F-4D97-AF65-F5344CB8AC3E}">
        <p14:creationId xmlns:p14="http://schemas.microsoft.com/office/powerpoint/2010/main" val="725820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The idea here is that there can be a multitude of disciplines that can inform big questions that look at real world problems. Our research is interested in how we support trainee teachers appreciate  the types of questions that are purely scientific and how the distinct lens through which you view a question informs the answer that is given. </a:t>
            </a:r>
          </a:p>
          <a:p>
            <a:endParaRPr lang="en-US" dirty="0">
              <a:cs typeface="Calibri"/>
            </a:endParaRPr>
          </a:p>
          <a:p>
            <a:r>
              <a:rPr lang="en-US" dirty="0">
                <a:cs typeface="Calibri"/>
              </a:rPr>
              <a:t>Take the example of why did the titanic sink useful clip hear if you have time. </a:t>
            </a:r>
            <a:r>
              <a:rPr lang="en-US" dirty="0"/>
              <a:t>Epistemic insight watch from 1 minute stop at around 3 minutes  </a:t>
            </a:r>
            <a:r>
              <a:rPr lang="en-US" dirty="0">
                <a:hlinkClick r:id="rId3"/>
              </a:rPr>
              <a:t>Epistemic insight: engaging with life's Big Questions | Berry Billingsley | TEDxFolkestone - YouTube</a:t>
            </a:r>
            <a:endParaRPr lang="en-US" dirty="0">
              <a:cs typeface="Calibri"/>
              <a:hlinkClick r:id="rId3"/>
            </a:endParaRPr>
          </a:p>
          <a:p>
            <a:endParaRPr lang="en-US" dirty="0">
              <a:cs typeface="Calibri"/>
            </a:endParaRPr>
          </a:p>
        </p:txBody>
      </p:sp>
      <p:sp>
        <p:nvSpPr>
          <p:cNvPr id="4" name="Slide Number Placeholder 3"/>
          <p:cNvSpPr>
            <a:spLocks noGrp="1"/>
          </p:cNvSpPr>
          <p:nvPr>
            <p:ph type="sldNum" sz="quarter" idx="5"/>
          </p:nvPr>
        </p:nvSpPr>
        <p:spPr/>
        <p:txBody>
          <a:bodyPr/>
          <a:lstStyle/>
          <a:p>
            <a:fld id="{67203359-BA13-E345-809C-AB04239343B7}" type="slidenum">
              <a:rPr lang="en-US" smtClean="0"/>
              <a:t>6</a:t>
            </a:fld>
            <a:endParaRPr lang="en-US" dirty="0"/>
          </a:p>
        </p:txBody>
      </p:sp>
    </p:spTree>
    <p:extLst>
      <p:ext uri="{BB962C8B-B14F-4D97-AF65-F5344CB8AC3E}">
        <p14:creationId xmlns:p14="http://schemas.microsoft.com/office/powerpoint/2010/main" val="118322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211BB-1A7F-4231-BB50-6956E910445F}" type="slidenum">
              <a:rPr lang="en-GB" smtClean="0"/>
              <a:t>12</a:t>
            </a:fld>
            <a:endParaRPr lang="en-GB" dirty="0"/>
          </a:p>
        </p:txBody>
      </p:sp>
    </p:spTree>
    <p:extLst>
      <p:ext uri="{BB962C8B-B14F-4D97-AF65-F5344CB8AC3E}">
        <p14:creationId xmlns:p14="http://schemas.microsoft.com/office/powerpoint/2010/main" val="3859471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211BB-1A7F-4231-BB50-6956E910445F}" type="slidenum">
              <a:rPr lang="en-GB" smtClean="0"/>
              <a:t>15</a:t>
            </a:fld>
            <a:endParaRPr lang="en-GB" dirty="0"/>
          </a:p>
        </p:txBody>
      </p:sp>
    </p:spTree>
    <p:extLst>
      <p:ext uri="{BB962C8B-B14F-4D97-AF65-F5344CB8AC3E}">
        <p14:creationId xmlns:p14="http://schemas.microsoft.com/office/powerpoint/2010/main" val="127573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3211BB-1A7F-4231-BB50-6956E910445F}" type="slidenum">
              <a:rPr lang="en-GB" smtClean="0"/>
              <a:t>18</a:t>
            </a:fld>
            <a:endParaRPr lang="en-GB" dirty="0"/>
          </a:p>
        </p:txBody>
      </p:sp>
    </p:spTree>
    <p:extLst>
      <p:ext uri="{BB962C8B-B14F-4D97-AF65-F5344CB8AC3E}">
        <p14:creationId xmlns:p14="http://schemas.microsoft.com/office/powerpoint/2010/main" val="4142973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8F63-38D4-4AFC-88E0-0FFB83AAC2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EF9A79-44A3-42A9-9D4A-25E238AFD3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FBA9888-BC77-4B5C-A4EA-166D497FB7C9}"/>
              </a:ext>
            </a:extLst>
          </p:cNvPr>
          <p:cNvSpPr>
            <a:spLocks noGrp="1"/>
          </p:cNvSpPr>
          <p:nvPr>
            <p:ph type="dt" sz="half" idx="10"/>
          </p:nvPr>
        </p:nvSpPr>
        <p:spPr/>
        <p:txBody>
          <a:bodyPr/>
          <a:lstStyle/>
          <a:p>
            <a:fld id="{CE803BEA-1580-4D26-9FB6-C055C99B1BBF}" type="datetimeFigureOut">
              <a:rPr lang="en-GB" smtClean="0"/>
              <a:t>12/07/2022</a:t>
            </a:fld>
            <a:endParaRPr lang="en-GB" dirty="0"/>
          </a:p>
        </p:txBody>
      </p:sp>
      <p:sp>
        <p:nvSpPr>
          <p:cNvPr id="5" name="Footer Placeholder 4">
            <a:extLst>
              <a:ext uri="{FF2B5EF4-FFF2-40B4-BE49-F238E27FC236}">
                <a16:creationId xmlns:a16="http://schemas.microsoft.com/office/drawing/2014/main" id="{A3538CDB-43A1-45F2-B2B1-EFD3591EA99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EF3A6C4-21D3-4DDB-A789-5BC6ED59212C}"/>
              </a:ext>
            </a:extLst>
          </p:cNvPr>
          <p:cNvSpPr>
            <a:spLocks noGrp="1"/>
          </p:cNvSpPr>
          <p:nvPr>
            <p:ph type="sldNum" sz="quarter" idx="12"/>
          </p:nvPr>
        </p:nvSpPr>
        <p:spPr/>
        <p:txBody>
          <a:bodyPr/>
          <a:lstStyle/>
          <a:p>
            <a:fld id="{31D22155-62AE-4CED-B5B0-E94D94DF97B8}" type="slidenum">
              <a:rPr lang="en-GB" smtClean="0"/>
              <a:t>‹#›</a:t>
            </a:fld>
            <a:endParaRPr lang="en-GB" dirty="0"/>
          </a:p>
        </p:txBody>
      </p:sp>
      <p:pic>
        <p:nvPicPr>
          <p:cNvPr id="7" name="Picture 6" descr="Text&#10;&#10;Description automatically generated with medium confidence">
            <a:extLst>
              <a:ext uri="{FF2B5EF4-FFF2-40B4-BE49-F238E27FC236}">
                <a16:creationId xmlns:a16="http://schemas.microsoft.com/office/drawing/2014/main" id="{431F88EB-D498-476F-96FA-25170463C4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53878" y="300265"/>
            <a:ext cx="2089779" cy="850007"/>
          </a:xfrm>
          <a:prstGeom prst="rect">
            <a:avLst/>
          </a:prstGeom>
        </p:spPr>
      </p:pic>
      <p:pic>
        <p:nvPicPr>
          <p:cNvPr id="8" name="Picture 7" descr="A red sign with white text&#10;&#10;Description automatically generated with medium confidence">
            <a:extLst>
              <a:ext uri="{FF2B5EF4-FFF2-40B4-BE49-F238E27FC236}">
                <a16:creationId xmlns:a16="http://schemas.microsoft.com/office/drawing/2014/main" id="{452C0C4A-4984-472B-B115-5EDB3F3055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645" y="6111318"/>
            <a:ext cx="2089779" cy="395958"/>
          </a:xfrm>
          <a:prstGeom prst="rect">
            <a:avLst/>
          </a:prstGeom>
        </p:spPr>
      </p:pic>
    </p:spTree>
    <p:extLst>
      <p:ext uri="{BB962C8B-B14F-4D97-AF65-F5344CB8AC3E}">
        <p14:creationId xmlns:p14="http://schemas.microsoft.com/office/powerpoint/2010/main" val="3622291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1D1B-BBB3-4CB1-B86C-8FEF0B7716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922912-3E33-4908-8F20-A82045FD3D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F8E64E-0D56-4FED-A4E7-328C69CCBE26}"/>
              </a:ext>
            </a:extLst>
          </p:cNvPr>
          <p:cNvSpPr>
            <a:spLocks noGrp="1"/>
          </p:cNvSpPr>
          <p:nvPr>
            <p:ph type="dt" sz="half" idx="10"/>
          </p:nvPr>
        </p:nvSpPr>
        <p:spPr/>
        <p:txBody>
          <a:bodyPr/>
          <a:lstStyle/>
          <a:p>
            <a:fld id="{CE803BEA-1580-4D26-9FB6-C055C99B1BBF}" type="datetimeFigureOut">
              <a:rPr lang="en-GB" smtClean="0"/>
              <a:t>12/07/2022</a:t>
            </a:fld>
            <a:endParaRPr lang="en-GB" dirty="0"/>
          </a:p>
        </p:txBody>
      </p:sp>
      <p:sp>
        <p:nvSpPr>
          <p:cNvPr id="5" name="Footer Placeholder 4">
            <a:extLst>
              <a:ext uri="{FF2B5EF4-FFF2-40B4-BE49-F238E27FC236}">
                <a16:creationId xmlns:a16="http://schemas.microsoft.com/office/drawing/2014/main" id="{6F2B7532-CB6E-470A-8009-11417683E63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B251A74-8E48-442C-82E0-1723B5802CA1}"/>
              </a:ext>
            </a:extLst>
          </p:cNvPr>
          <p:cNvSpPr>
            <a:spLocks noGrp="1"/>
          </p:cNvSpPr>
          <p:nvPr>
            <p:ph type="sldNum" sz="quarter" idx="12"/>
          </p:nvPr>
        </p:nvSpPr>
        <p:spPr/>
        <p:txBody>
          <a:bodyPr/>
          <a:lstStyle/>
          <a:p>
            <a:fld id="{31D22155-62AE-4CED-B5B0-E94D94DF97B8}" type="slidenum">
              <a:rPr lang="en-GB" smtClean="0"/>
              <a:t>‹#›</a:t>
            </a:fld>
            <a:endParaRPr lang="en-GB" dirty="0"/>
          </a:p>
        </p:txBody>
      </p:sp>
    </p:spTree>
    <p:extLst>
      <p:ext uri="{BB962C8B-B14F-4D97-AF65-F5344CB8AC3E}">
        <p14:creationId xmlns:p14="http://schemas.microsoft.com/office/powerpoint/2010/main" val="3163561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63D183-DACE-4D42-8FAC-776D96B483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969AE0-5F3A-4942-A98F-6F699BCF6F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A10332-DED4-4D59-A492-5AA39BDCA967}"/>
              </a:ext>
            </a:extLst>
          </p:cNvPr>
          <p:cNvSpPr>
            <a:spLocks noGrp="1"/>
          </p:cNvSpPr>
          <p:nvPr>
            <p:ph type="dt" sz="half" idx="10"/>
          </p:nvPr>
        </p:nvSpPr>
        <p:spPr/>
        <p:txBody>
          <a:bodyPr/>
          <a:lstStyle/>
          <a:p>
            <a:fld id="{CE803BEA-1580-4D26-9FB6-C055C99B1BBF}" type="datetimeFigureOut">
              <a:rPr lang="en-GB" smtClean="0"/>
              <a:t>12/07/2022</a:t>
            </a:fld>
            <a:endParaRPr lang="en-GB" dirty="0"/>
          </a:p>
        </p:txBody>
      </p:sp>
      <p:sp>
        <p:nvSpPr>
          <p:cNvPr id="5" name="Footer Placeholder 4">
            <a:extLst>
              <a:ext uri="{FF2B5EF4-FFF2-40B4-BE49-F238E27FC236}">
                <a16:creationId xmlns:a16="http://schemas.microsoft.com/office/drawing/2014/main" id="{57F1222B-E393-401B-80FF-C775EEE2785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4250577-49C4-4F44-96BE-B76FCF0CC883}"/>
              </a:ext>
            </a:extLst>
          </p:cNvPr>
          <p:cNvSpPr>
            <a:spLocks noGrp="1"/>
          </p:cNvSpPr>
          <p:nvPr>
            <p:ph type="sldNum" sz="quarter" idx="12"/>
          </p:nvPr>
        </p:nvSpPr>
        <p:spPr/>
        <p:txBody>
          <a:bodyPr/>
          <a:lstStyle/>
          <a:p>
            <a:fld id="{31D22155-62AE-4CED-B5B0-E94D94DF97B8}" type="slidenum">
              <a:rPr lang="en-GB" smtClean="0"/>
              <a:t>‹#›</a:t>
            </a:fld>
            <a:endParaRPr lang="en-GB" dirty="0"/>
          </a:p>
        </p:txBody>
      </p:sp>
    </p:spTree>
    <p:extLst>
      <p:ext uri="{BB962C8B-B14F-4D97-AF65-F5344CB8AC3E}">
        <p14:creationId xmlns:p14="http://schemas.microsoft.com/office/powerpoint/2010/main" val="3279791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p:cNvSpPr/>
          <p:nvPr userDrawn="1"/>
        </p:nvSpPr>
        <p:spPr>
          <a:xfrm>
            <a:off x="256035" y="265177"/>
            <a:ext cx="11683048"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latin typeface="Segoe UI" panose="020B0502040204020203" pitchFamily="34" charset="0"/>
            </a:endParaRPr>
          </a:p>
        </p:txBody>
      </p:sp>
      <p:cxnSp>
        <p:nvCxnSpPr>
          <p:cNvPr id="12" name="Straight Connector 11"/>
          <p:cNvCxnSpPr/>
          <p:nvPr userDrawn="1"/>
        </p:nvCxnSpPr>
        <p:spPr>
          <a:xfrm>
            <a:off x="604435"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9" y="448056"/>
            <a:ext cx="6877119" cy="640080"/>
          </a:xfrm>
        </p:spPr>
        <p:txBody>
          <a:bodyPr anchor="b" anchorCtr="0">
            <a:normAutofit/>
          </a:bodyPr>
          <a:lstStyle>
            <a:lvl1pPr>
              <a:defRPr sz="2100">
                <a:solidFill>
                  <a:schemeClr val="bg2">
                    <a:lumMod val="25000"/>
                  </a:schemeClr>
                </a:solidFill>
              </a:defRPr>
            </a:lvl1pPr>
          </a:lstStyle>
          <a:p>
            <a:r>
              <a:rPr lang="en-GB"/>
              <a:t>Click to edit Master title style</a:t>
            </a:r>
            <a:endParaRPr lang="en-US"/>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900" smtClean="0">
                <a:solidFill>
                  <a:schemeClr val="tx1">
                    <a:lumMod val="75000"/>
                    <a:lumOff val="25000"/>
                  </a:schemeClr>
                </a:solidFill>
              </a:defRPr>
            </a:lvl1pPr>
            <a:lvl2pPr>
              <a:defRPr lang="en-US" sz="900" smtClean="0">
                <a:solidFill>
                  <a:schemeClr val="tx1">
                    <a:lumMod val="75000"/>
                    <a:lumOff val="25000"/>
                  </a:schemeClr>
                </a:solidFill>
              </a:defRPr>
            </a:lvl2pPr>
            <a:lvl3pPr>
              <a:defRPr lang="en-US" sz="900" smtClean="0">
                <a:solidFill>
                  <a:schemeClr val="tx1">
                    <a:lumMod val="75000"/>
                    <a:lumOff val="25000"/>
                  </a:schemeClr>
                </a:solidFill>
              </a:defRPr>
            </a:lvl3pPr>
            <a:lvl4pPr>
              <a:defRPr lang="en-US" sz="900" smtClean="0">
                <a:solidFill>
                  <a:schemeClr val="tx1">
                    <a:lumMod val="75000"/>
                    <a:lumOff val="25000"/>
                  </a:schemeClr>
                </a:solidFill>
              </a:defRPr>
            </a:lvl4pPr>
            <a:lvl5pPr>
              <a:defRPr lang="en-US" sz="900">
                <a:solidFill>
                  <a:schemeClr val="tx1">
                    <a:lumMod val="75000"/>
                    <a:lumOff val="25000"/>
                  </a:schemeClr>
                </a:solidFill>
              </a:defRPr>
            </a:lvl5pPr>
          </a:lstStyle>
          <a:p>
            <a:pPr marL="0" lvl="0" indent="0">
              <a:lnSpc>
                <a:spcPct val="150000"/>
              </a:lnSpc>
              <a:spcBef>
                <a:spcPts val="750"/>
              </a:spcBef>
              <a:spcAft>
                <a:spcPts val="900"/>
              </a:spcAft>
              <a:buNone/>
            </a:pPr>
            <a:r>
              <a:rPr lang="en-GB"/>
              <a:t>Click to edit Master text styles</a:t>
            </a:r>
          </a:p>
          <a:p>
            <a:pPr marL="0" lvl="1" indent="0">
              <a:lnSpc>
                <a:spcPct val="150000"/>
              </a:lnSpc>
              <a:spcBef>
                <a:spcPts val="750"/>
              </a:spcBef>
              <a:spcAft>
                <a:spcPts val="900"/>
              </a:spcAft>
              <a:buNone/>
            </a:pPr>
            <a:r>
              <a:rPr lang="en-GB"/>
              <a:t>Second level</a:t>
            </a:r>
          </a:p>
          <a:p>
            <a:pPr marL="0" lvl="2" indent="0">
              <a:lnSpc>
                <a:spcPct val="150000"/>
              </a:lnSpc>
              <a:spcBef>
                <a:spcPts val="750"/>
              </a:spcBef>
              <a:spcAft>
                <a:spcPts val="900"/>
              </a:spcAft>
              <a:buNone/>
            </a:pPr>
            <a:r>
              <a:rPr lang="en-GB"/>
              <a:t>Third level</a:t>
            </a:r>
          </a:p>
          <a:p>
            <a:pPr marL="0" lvl="3" indent="0">
              <a:lnSpc>
                <a:spcPct val="150000"/>
              </a:lnSpc>
              <a:spcBef>
                <a:spcPts val="750"/>
              </a:spcBef>
              <a:spcAft>
                <a:spcPts val="900"/>
              </a:spcAft>
              <a:buNone/>
            </a:pPr>
            <a:r>
              <a:rPr lang="en-GB"/>
              <a:t>Fourth level</a:t>
            </a:r>
          </a:p>
          <a:p>
            <a:pPr marL="0" lvl="4" indent="0">
              <a:lnSpc>
                <a:spcPct val="150000"/>
              </a:lnSpc>
              <a:spcBef>
                <a:spcPts val="750"/>
              </a:spcBef>
              <a:spcAft>
                <a:spcPts val="900"/>
              </a:spcAft>
              <a:buNone/>
            </a:pPr>
            <a:r>
              <a:rPr lang="en-GB"/>
              <a:t>Fifth level</a:t>
            </a:r>
            <a:endParaRPr lang="en-US"/>
          </a:p>
        </p:txBody>
      </p:sp>
      <p:sp>
        <p:nvSpPr>
          <p:cNvPr id="6" name="Date Placeholder 3"/>
          <p:cNvSpPr>
            <a:spLocks noGrp="1"/>
          </p:cNvSpPr>
          <p:nvPr>
            <p:ph type="dt" sz="half" idx="2"/>
          </p:nvPr>
        </p:nvSpPr>
        <p:spPr>
          <a:xfrm>
            <a:off x="539496" y="6203955"/>
            <a:ext cx="3276600" cy="365125"/>
          </a:xfrm>
          <a:prstGeom prst="rect">
            <a:avLst/>
          </a:prstGeom>
        </p:spPr>
        <p:txBody>
          <a:bodyPr vert="horz" lIns="91440" tIns="45720" rIns="91440" bIns="45720" rtlCol="0" anchor="ctr"/>
          <a:lstStyle>
            <a:lvl1pPr algn="l">
              <a:defRPr sz="900" baseline="0">
                <a:solidFill>
                  <a:schemeClr val="tx1">
                    <a:lumMod val="65000"/>
                    <a:lumOff val="35000"/>
                  </a:schemeClr>
                </a:solidFill>
              </a:defRPr>
            </a:lvl1pPr>
          </a:lstStyle>
          <a:p>
            <a:fld id="{8BEEBAAA-29B5-4AF5-BC5F-7E580C29002D}" type="datetimeFigureOut">
              <a:rPr lang="en-US" smtClean="0"/>
              <a:pPr/>
              <a:t>7/12/2022</a:t>
            </a:fld>
            <a:endParaRPr lang="en-US" dirty="0"/>
          </a:p>
        </p:txBody>
      </p:sp>
      <p:sp>
        <p:nvSpPr>
          <p:cNvPr id="7" name="Footer Placeholder 4"/>
          <p:cNvSpPr>
            <a:spLocks noGrp="1"/>
          </p:cNvSpPr>
          <p:nvPr>
            <p:ph type="ftr" sz="quarter" idx="3"/>
          </p:nvPr>
        </p:nvSpPr>
        <p:spPr>
          <a:xfrm>
            <a:off x="4648201" y="6203955"/>
            <a:ext cx="2895600" cy="365125"/>
          </a:xfrm>
          <a:prstGeom prst="rect">
            <a:avLst/>
          </a:prstGeom>
        </p:spPr>
        <p:txBody>
          <a:bodyPr vert="horz" lIns="91440" tIns="45720" rIns="91440" bIns="45720" rtlCol="0" anchor="ctr"/>
          <a:lstStyle>
            <a:lvl1pPr algn="ctr">
              <a:defRPr sz="900"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7" y="6203955"/>
            <a:ext cx="3276600" cy="365125"/>
          </a:xfrm>
          <a:prstGeom prst="rect">
            <a:avLst/>
          </a:prstGeom>
        </p:spPr>
        <p:txBody>
          <a:bodyPr vert="horz" lIns="91440" tIns="45720" rIns="91440" bIns="45720" rtlCol="0" anchor="ctr"/>
          <a:lstStyle>
            <a:lvl1pPr algn="r">
              <a:defRPr sz="9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103614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9E5C-13F2-4D21-9385-D2BB40078E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3A8BF4-3A74-471C-9788-8001544B05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D4FE9-1BC6-48EC-81C6-D73AC667EF8D}"/>
              </a:ext>
            </a:extLst>
          </p:cNvPr>
          <p:cNvSpPr>
            <a:spLocks noGrp="1"/>
          </p:cNvSpPr>
          <p:nvPr>
            <p:ph type="dt" sz="half" idx="10"/>
          </p:nvPr>
        </p:nvSpPr>
        <p:spPr/>
        <p:txBody>
          <a:bodyPr/>
          <a:lstStyle/>
          <a:p>
            <a:fld id="{CE803BEA-1580-4D26-9FB6-C055C99B1BBF}" type="datetimeFigureOut">
              <a:rPr lang="en-GB" smtClean="0"/>
              <a:t>12/07/2022</a:t>
            </a:fld>
            <a:endParaRPr lang="en-GB" dirty="0"/>
          </a:p>
        </p:txBody>
      </p:sp>
      <p:sp>
        <p:nvSpPr>
          <p:cNvPr id="5" name="Footer Placeholder 4">
            <a:extLst>
              <a:ext uri="{FF2B5EF4-FFF2-40B4-BE49-F238E27FC236}">
                <a16:creationId xmlns:a16="http://schemas.microsoft.com/office/drawing/2014/main" id="{1859A730-B13D-4466-B6E8-5793738864B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88D83CC-B88F-46D9-ADC8-8E4C11CB73F3}"/>
              </a:ext>
            </a:extLst>
          </p:cNvPr>
          <p:cNvSpPr>
            <a:spLocks noGrp="1"/>
          </p:cNvSpPr>
          <p:nvPr>
            <p:ph type="sldNum" sz="quarter" idx="12"/>
          </p:nvPr>
        </p:nvSpPr>
        <p:spPr/>
        <p:txBody>
          <a:bodyPr/>
          <a:lstStyle/>
          <a:p>
            <a:fld id="{31D22155-62AE-4CED-B5B0-E94D94DF97B8}" type="slidenum">
              <a:rPr lang="en-GB" smtClean="0"/>
              <a:t>‹#›</a:t>
            </a:fld>
            <a:endParaRPr lang="en-GB" dirty="0"/>
          </a:p>
        </p:txBody>
      </p:sp>
    </p:spTree>
    <p:extLst>
      <p:ext uri="{BB962C8B-B14F-4D97-AF65-F5344CB8AC3E}">
        <p14:creationId xmlns:p14="http://schemas.microsoft.com/office/powerpoint/2010/main" val="3016930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A790-31C0-4751-A4DC-195556F315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7EF0BA1-F535-4D16-885D-AC7F2AB63A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80D8FF-E356-464A-8E55-1740FBDB0F41}"/>
              </a:ext>
            </a:extLst>
          </p:cNvPr>
          <p:cNvSpPr>
            <a:spLocks noGrp="1"/>
          </p:cNvSpPr>
          <p:nvPr>
            <p:ph type="dt" sz="half" idx="10"/>
          </p:nvPr>
        </p:nvSpPr>
        <p:spPr/>
        <p:txBody>
          <a:bodyPr/>
          <a:lstStyle/>
          <a:p>
            <a:fld id="{CE803BEA-1580-4D26-9FB6-C055C99B1BBF}" type="datetimeFigureOut">
              <a:rPr lang="en-GB" smtClean="0"/>
              <a:t>12/07/2022</a:t>
            </a:fld>
            <a:endParaRPr lang="en-GB" dirty="0"/>
          </a:p>
        </p:txBody>
      </p:sp>
      <p:sp>
        <p:nvSpPr>
          <p:cNvPr id="5" name="Footer Placeholder 4">
            <a:extLst>
              <a:ext uri="{FF2B5EF4-FFF2-40B4-BE49-F238E27FC236}">
                <a16:creationId xmlns:a16="http://schemas.microsoft.com/office/drawing/2014/main" id="{202F174C-F84A-40E7-9440-D9203AB5AB6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FAD1F0-ECE5-4FD8-A656-DEDCC5E834D2}"/>
              </a:ext>
            </a:extLst>
          </p:cNvPr>
          <p:cNvSpPr>
            <a:spLocks noGrp="1"/>
          </p:cNvSpPr>
          <p:nvPr>
            <p:ph type="sldNum" sz="quarter" idx="12"/>
          </p:nvPr>
        </p:nvSpPr>
        <p:spPr/>
        <p:txBody>
          <a:bodyPr/>
          <a:lstStyle/>
          <a:p>
            <a:fld id="{31D22155-62AE-4CED-B5B0-E94D94DF97B8}" type="slidenum">
              <a:rPr lang="en-GB" smtClean="0"/>
              <a:t>‹#›</a:t>
            </a:fld>
            <a:endParaRPr lang="en-GB" dirty="0"/>
          </a:p>
        </p:txBody>
      </p:sp>
    </p:spTree>
    <p:extLst>
      <p:ext uri="{BB962C8B-B14F-4D97-AF65-F5344CB8AC3E}">
        <p14:creationId xmlns:p14="http://schemas.microsoft.com/office/powerpoint/2010/main" val="4292958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C7EE-481E-4B6F-9076-628E4DC795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FE105C-4AC2-4475-8E3C-A8800A06CA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F5E465C-7BDD-43B6-B391-433675780F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F921024-7740-499C-8D2F-47DFB0B24607}"/>
              </a:ext>
            </a:extLst>
          </p:cNvPr>
          <p:cNvSpPr>
            <a:spLocks noGrp="1"/>
          </p:cNvSpPr>
          <p:nvPr>
            <p:ph type="dt" sz="half" idx="10"/>
          </p:nvPr>
        </p:nvSpPr>
        <p:spPr/>
        <p:txBody>
          <a:bodyPr/>
          <a:lstStyle/>
          <a:p>
            <a:fld id="{CE803BEA-1580-4D26-9FB6-C055C99B1BBF}" type="datetimeFigureOut">
              <a:rPr lang="en-GB" smtClean="0"/>
              <a:t>12/07/2022</a:t>
            </a:fld>
            <a:endParaRPr lang="en-GB" dirty="0"/>
          </a:p>
        </p:txBody>
      </p:sp>
      <p:sp>
        <p:nvSpPr>
          <p:cNvPr id="6" name="Footer Placeholder 5">
            <a:extLst>
              <a:ext uri="{FF2B5EF4-FFF2-40B4-BE49-F238E27FC236}">
                <a16:creationId xmlns:a16="http://schemas.microsoft.com/office/drawing/2014/main" id="{739F0845-7693-4BAF-9187-C47366CBE1A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66C1FF5-43B2-4C86-A073-AA5576FCE0BE}"/>
              </a:ext>
            </a:extLst>
          </p:cNvPr>
          <p:cNvSpPr>
            <a:spLocks noGrp="1"/>
          </p:cNvSpPr>
          <p:nvPr>
            <p:ph type="sldNum" sz="quarter" idx="12"/>
          </p:nvPr>
        </p:nvSpPr>
        <p:spPr/>
        <p:txBody>
          <a:bodyPr/>
          <a:lstStyle/>
          <a:p>
            <a:fld id="{31D22155-62AE-4CED-B5B0-E94D94DF97B8}" type="slidenum">
              <a:rPr lang="en-GB" smtClean="0"/>
              <a:t>‹#›</a:t>
            </a:fld>
            <a:endParaRPr lang="en-GB" dirty="0"/>
          </a:p>
        </p:txBody>
      </p:sp>
    </p:spTree>
    <p:extLst>
      <p:ext uri="{BB962C8B-B14F-4D97-AF65-F5344CB8AC3E}">
        <p14:creationId xmlns:p14="http://schemas.microsoft.com/office/powerpoint/2010/main" val="3911340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142F-000F-4205-9031-0E7343AA29C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C2CBFA-0FF2-45C5-8C6D-30A01F8F21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1DF6D1-93F0-417B-89C9-E94EBC99C8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E0F6BF-A61A-4398-AAC2-8807F6376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8F88C8-F17D-46E0-8AD4-8D8F314283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9EC1543-9AAD-4440-BF38-1C85194E433C}"/>
              </a:ext>
            </a:extLst>
          </p:cNvPr>
          <p:cNvSpPr>
            <a:spLocks noGrp="1"/>
          </p:cNvSpPr>
          <p:nvPr>
            <p:ph type="dt" sz="half" idx="10"/>
          </p:nvPr>
        </p:nvSpPr>
        <p:spPr/>
        <p:txBody>
          <a:bodyPr/>
          <a:lstStyle/>
          <a:p>
            <a:fld id="{CE803BEA-1580-4D26-9FB6-C055C99B1BBF}" type="datetimeFigureOut">
              <a:rPr lang="en-GB" smtClean="0"/>
              <a:t>12/07/2022</a:t>
            </a:fld>
            <a:endParaRPr lang="en-GB" dirty="0"/>
          </a:p>
        </p:txBody>
      </p:sp>
      <p:sp>
        <p:nvSpPr>
          <p:cNvPr id="8" name="Footer Placeholder 7">
            <a:extLst>
              <a:ext uri="{FF2B5EF4-FFF2-40B4-BE49-F238E27FC236}">
                <a16:creationId xmlns:a16="http://schemas.microsoft.com/office/drawing/2014/main" id="{F26EA3D5-B9A9-491E-B2E3-168011FC857F}"/>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7C335EB7-CB16-4158-BE4E-D057D314F254}"/>
              </a:ext>
            </a:extLst>
          </p:cNvPr>
          <p:cNvSpPr>
            <a:spLocks noGrp="1"/>
          </p:cNvSpPr>
          <p:nvPr>
            <p:ph type="sldNum" sz="quarter" idx="12"/>
          </p:nvPr>
        </p:nvSpPr>
        <p:spPr/>
        <p:txBody>
          <a:bodyPr/>
          <a:lstStyle/>
          <a:p>
            <a:fld id="{31D22155-62AE-4CED-B5B0-E94D94DF97B8}" type="slidenum">
              <a:rPr lang="en-GB" smtClean="0"/>
              <a:t>‹#›</a:t>
            </a:fld>
            <a:endParaRPr lang="en-GB" dirty="0"/>
          </a:p>
        </p:txBody>
      </p:sp>
    </p:spTree>
    <p:extLst>
      <p:ext uri="{BB962C8B-B14F-4D97-AF65-F5344CB8AC3E}">
        <p14:creationId xmlns:p14="http://schemas.microsoft.com/office/powerpoint/2010/main" val="4072665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C3BC6-D7A1-4131-B735-F759EC95DD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77543E-EFA1-4CDA-85FF-2B7AA86B83ED}"/>
              </a:ext>
            </a:extLst>
          </p:cNvPr>
          <p:cNvSpPr>
            <a:spLocks noGrp="1"/>
          </p:cNvSpPr>
          <p:nvPr>
            <p:ph type="dt" sz="half" idx="10"/>
          </p:nvPr>
        </p:nvSpPr>
        <p:spPr/>
        <p:txBody>
          <a:bodyPr/>
          <a:lstStyle/>
          <a:p>
            <a:fld id="{CE803BEA-1580-4D26-9FB6-C055C99B1BBF}" type="datetimeFigureOut">
              <a:rPr lang="en-GB" smtClean="0"/>
              <a:t>12/07/2022</a:t>
            </a:fld>
            <a:endParaRPr lang="en-GB" dirty="0"/>
          </a:p>
        </p:txBody>
      </p:sp>
      <p:sp>
        <p:nvSpPr>
          <p:cNvPr id="4" name="Footer Placeholder 3">
            <a:extLst>
              <a:ext uri="{FF2B5EF4-FFF2-40B4-BE49-F238E27FC236}">
                <a16:creationId xmlns:a16="http://schemas.microsoft.com/office/drawing/2014/main" id="{BE7009A8-9E28-423C-82C9-02D4E7F5D71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A390666-58C1-4091-9F1D-7DF49C590969}"/>
              </a:ext>
            </a:extLst>
          </p:cNvPr>
          <p:cNvSpPr>
            <a:spLocks noGrp="1"/>
          </p:cNvSpPr>
          <p:nvPr>
            <p:ph type="sldNum" sz="quarter" idx="12"/>
          </p:nvPr>
        </p:nvSpPr>
        <p:spPr/>
        <p:txBody>
          <a:bodyPr/>
          <a:lstStyle/>
          <a:p>
            <a:fld id="{31D22155-62AE-4CED-B5B0-E94D94DF97B8}" type="slidenum">
              <a:rPr lang="en-GB" smtClean="0"/>
              <a:t>‹#›</a:t>
            </a:fld>
            <a:endParaRPr lang="en-GB" dirty="0"/>
          </a:p>
        </p:txBody>
      </p:sp>
    </p:spTree>
    <p:extLst>
      <p:ext uri="{BB962C8B-B14F-4D97-AF65-F5344CB8AC3E}">
        <p14:creationId xmlns:p14="http://schemas.microsoft.com/office/powerpoint/2010/main" val="3042734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F5795A-6282-475E-A5A9-603140110A62}"/>
              </a:ext>
            </a:extLst>
          </p:cNvPr>
          <p:cNvSpPr>
            <a:spLocks noGrp="1"/>
          </p:cNvSpPr>
          <p:nvPr>
            <p:ph type="dt" sz="half" idx="10"/>
          </p:nvPr>
        </p:nvSpPr>
        <p:spPr/>
        <p:txBody>
          <a:bodyPr/>
          <a:lstStyle/>
          <a:p>
            <a:fld id="{CE803BEA-1580-4D26-9FB6-C055C99B1BBF}" type="datetimeFigureOut">
              <a:rPr lang="en-GB" smtClean="0"/>
              <a:t>12/07/2022</a:t>
            </a:fld>
            <a:endParaRPr lang="en-GB" dirty="0"/>
          </a:p>
        </p:txBody>
      </p:sp>
      <p:sp>
        <p:nvSpPr>
          <p:cNvPr id="3" name="Footer Placeholder 2">
            <a:extLst>
              <a:ext uri="{FF2B5EF4-FFF2-40B4-BE49-F238E27FC236}">
                <a16:creationId xmlns:a16="http://schemas.microsoft.com/office/drawing/2014/main" id="{BCAC9608-E8A5-43F7-968D-5861173DFEA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24EC64B-9DB4-45BB-A125-C3A02B6F86F2}"/>
              </a:ext>
            </a:extLst>
          </p:cNvPr>
          <p:cNvSpPr>
            <a:spLocks noGrp="1"/>
          </p:cNvSpPr>
          <p:nvPr>
            <p:ph type="sldNum" sz="quarter" idx="12"/>
          </p:nvPr>
        </p:nvSpPr>
        <p:spPr/>
        <p:txBody>
          <a:bodyPr/>
          <a:lstStyle/>
          <a:p>
            <a:fld id="{31D22155-62AE-4CED-B5B0-E94D94DF97B8}" type="slidenum">
              <a:rPr lang="en-GB" smtClean="0"/>
              <a:t>‹#›</a:t>
            </a:fld>
            <a:endParaRPr lang="en-GB" dirty="0"/>
          </a:p>
        </p:txBody>
      </p:sp>
    </p:spTree>
    <p:extLst>
      <p:ext uri="{BB962C8B-B14F-4D97-AF65-F5344CB8AC3E}">
        <p14:creationId xmlns:p14="http://schemas.microsoft.com/office/powerpoint/2010/main" val="43454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600F9-244D-4463-86C8-77621E66C7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F536F0E-DA19-4DD1-AB84-50FD328DD6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5E3873-95E2-4662-8CEE-448CD6B74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D7593-6449-4807-9753-7B5C7EB26EF0}"/>
              </a:ext>
            </a:extLst>
          </p:cNvPr>
          <p:cNvSpPr>
            <a:spLocks noGrp="1"/>
          </p:cNvSpPr>
          <p:nvPr>
            <p:ph type="dt" sz="half" idx="10"/>
          </p:nvPr>
        </p:nvSpPr>
        <p:spPr/>
        <p:txBody>
          <a:bodyPr/>
          <a:lstStyle/>
          <a:p>
            <a:fld id="{CE803BEA-1580-4D26-9FB6-C055C99B1BBF}" type="datetimeFigureOut">
              <a:rPr lang="en-GB" smtClean="0"/>
              <a:t>12/07/2022</a:t>
            </a:fld>
            <a:endParaRPr lang="en-GB" dirty="0"/>
          </a:p>
        </p:txBody>
      </p:sp>
      <p:sp>
        <p:nvSpPr>
          <p:cNvPr id="6" name="Footer Placeholder 5">
            <a:extLst>
              <a:ext uri="{FF2B5EF4-FFF2-40B4-BE49-F238E27FC236}">
                <a16:creationId xmlns:a16="http://schemas.microsoft.com/office/drawing/2014/main" id="{F2ABEFF9-F0E4-46B3-BADD-FC0BC2EA6B6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8D4FAFE-6713-4C49-8AB4-9976127B19AE}"/>
              </a:ext>
            </a:extLst>
          </p:cNvPr>
          <p:cNvSpPr>
            <a:spLocks noGrp="1"/>
          </p:cNvSpPr>
          <p:nvPr>
            <p:ph type="sldNum" sz="quarter" idx="12"/>
          </p:nvPr>
        </p:nvSpPr>
        <p:spPr/>
        <p:txBody>
          <a:bodyPr/>
          <a:lstStyle/>
          <a:p>
            <a:fld id="{31D22155-62AE-4CED-B5B0-E94D94DF97B8}" type="slidenum">
              <a:rPr lang="en-GB" smtClean="0"/>
              <a:t>‹#›</a:t>
            </a:fld>
            <a:endParaRPr lang="en-GB" dirty="0"/>
          </a:p>
        </p:txBody>
      </p:sp>
    </p:spTree>
    <p:extLst>
      <p:ext uri="{BB962C8B-B14F-4D97-AF65-F5344CB8AC3E}">
        <p14:creationId xmlns:p14="http://schemas.microsoft.com/office/powerpoint/2010/main" val="364544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E229-519B-4D69-803F-4CB882DFEF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515AA2F-D31A-4AA4-86AC-9CBE28682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7FC88D4C-D680-4E8D-990B-FC6737FEA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BDF870-6422-48A9-80A0-E00BBBA0AACD}"/>
              </a:ext>
            </a:extLst>
          </p:cNvPr>
          <p:cNvSpPr>
            <a:spLocks noGrp="1"/>
          </p:cNvSpPr>
          <p:nvPr>
            <p:ph type="dt" sz="half" idx="10"/>
          </p:nvPr>
        </p:nvSpPr>
        <p:spPr/>
        <p:txBody>
          <a:bodyPr/>
          <a:lstStyle/>
          <a:p>
            <a:fld id="{CE803BEA-1580-4D26-9FB6-C055C99B1BBF}" type="datetimeFigureOut">
              <a:rPr lang="en-GB" smtClean="0"/>
              <a:t>12/07/2022</a:t>
            </a:fld>
            <a:endParaRPr lang="en-GB" dirty="0"/>
          </a:p>
        </p:txBody>
      </p:sp>
      <p:sp>
        <p:nvSpPr>
          <p:cNvPr id="6" name="Footer Placeholder 5">
            <a:extLst>
              <a:ext uri="{FF2B5EF4-FFF2-40B4-BE49-F238E27FC236}">
                <a16:creationId xmlns:a16="http://schemas.microsoft.com/office/drawing/2014/main" id="{35185EA9-3213-4D54-9B39-993FA0E02C0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60D3615-8CC1-4725-AC4D-18476313C696}"/>
              </a:ext>
            </a:extLst>
          </p:cNvPr>
          <p:cNvSpPr>
            <a:spLocks noGrp="1"/>
          </p:cNvSpPr>
          <p:nvPr>
            <p:ph type="sldNum" sz="quarter" idx="12"/>
          </p:nvPr>
        </p:nvSpPr>
        <p:spPr/>
        <p:txBody>
          <a:bodyPr/>
          <a:lstStyle/>
          <a:p>
            <a:fld id="{31D22155-62AE-4CED-B5B0-E94D94DF97B8}" type="slidenum">
              <a:rPr lang="en-GB" smtClean="0"/>
              <a:t>‹#›</a:t>
            </a:fld>
            <a:endParaRPr lang="en-GB" dirty="0"/>
          </a:p>
        </p:txBody>
      </p:sp>
    </p:spTree>
    <p:extLst>
      <p:ext uri="{BB962C8B-B14F-4D97-AF65-F5344CB8AC3E}">
        <p14:creationId xmlns:p14="http://schemas.microsoft.com/office/powerpoint/2010/main" val="3684056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82B618-6462-4788-BCF8-77B718CFCC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791E9B-3000-4191-906B-E5E7CB71E7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30D9F6-4D7C-4F30-AAAE-996D9C9277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03BEA-1580-4D26-9FB6-C055C99B1BBF}" type="datetimeFigureOut">
              <a:rPr lang="en-GB" smtClean="0"/>
              <a:t>12/07/2022</a:t>
            </a:fld>
            <a:endParaRPr lang="en-GB" dirty="0"/>
          </a:p>
        </p:txBody>
      </p:sp>
      <p:sp>
        <p:nvSpPr>
          <p:cNvPr id="5" name="Footer Placeholder 4">
            <a:extLst>
              <a:ext uri="{FF2B5EF4-FFF2-40B4-BE49-F238E27FC236}">
                <a16:creationId xmlns:a16="http://schemas.microsoft.com/office/drawing/2014/main" id="{456AD040-B4F9-4E5E-89A6-4274522DAD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6031743E-7163-4DDE-9F60-D7C5B41C96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D22155-62AE-4CED-B5B0-E94D94DF97B8}" type="slidenum">
              <a:rPr lang="en-GB" smtClean="0"/>
              <a:t>‹#›</a:t>
            </a:fld>
            <a:endParaRPr lang="en-GB" dirty="0"/>
          </a:p>
        </p:txBody>
      </p:sp>
      <p:pic>
        <p:nvPicPr>
          <p:cNvPr id="7" name="Picture 6" descr="Text&#10;&#10;Description automatically generated with medium confidence">
            <a:extLst>
              <a:ext uri="{FF2B5EF4-FFF2-40B4-BE49-F238E27FC236}">
                <a16:creationId xmlns:a16="http://schemas.microsoft.com/office/drawing/2014/main" id="{14A0177F-6F76-467B-9E7E-BF3822A0B2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753878" y="300265"/>
            <a:ext cx="2089779" cy="850007"/>
          </a:xfrm>
          <a:prstGeom prst="rect">
            <a:avLst/>
          </a:prstGeom>
        </p:spPr>
      </p:pic>
      <p:pic>
        <p:nvPicPr>
          <p:cNvPr id="8" name="Picture 7" descr="A red sign with white text&#10;&#10;Description automatically generated with medium confidence">
            <a:extLst>
              <a:ext uri="{FF2B5EF4-FFF2-40B4-BE49-F238E27FC236}">
                <a16:creationId xmlns:a16="http://schemas.microsoft.com/office/drawing/2014/main" id="{B6FD8C41-3414-4A86-AF8D-3E632E5398D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59645" y="6111318"/>
            <a:ext cx="2089779" cy="395958"/>
          </a:xfrm>
          <a:prstGeom prst="rect">
            <a:avLst/>
          </a:prstGeom>
        </p:spPr>
      </p:pic>
    </p:spTree>
    <p:extLst>
      <p:ext uri="{BB962C8B-B14F-4D97-AF65-F5344CB8AC3E}">
        <p14:creationId xmlns:p14="http://schemas.microsoft.com/office/powerpoint/2010/main" val="339761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2.jpeg"/><Relationship Id="rId10" Type="http://schemas.openxmlformats.org/officeDocument/2006/relationships/image" Target="../media/image15.png"/><Relationship Id="rId4" Type="http://schemas.openxmlformats.org/officeDocument/2006/relationships/image" Target="../media/image5.tif"/><Relationship Id="rId9" Type="http://schemas.openxmlformats.org/officeDocument/2006/relationships/image" Target="../media/image14.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2.jpe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5.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hyperlink" Target="http://epistemicinsight.com/wp-content/uploads/2017/06/epistemic-insight-for-KS3-July19.pdf"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descr="a visual prompt of books with symbols coming from one of the books. A possible prompt of where we can get knowledge, but is this the only place?">
            <a:extLst>
              <a:ext uri="{FF2B5EF4-FFF2-40B4-BE49-F238E27FC236}">
                <a16:creationId xmlns:a16="http://schemas.microsoft.com/office/drawing/2014/main" id="{B336FE13-909B-4764-A277-7C260D2E953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3" name="Subtitle 2">
            <a:extLst>
              <a:ext uri="{FF2B5EF4-FFF2-40B4-BE49-F238E27FC236}">
                <a16:creationId xmlns:a16="http://schemas.microsoft.com/office/drawing/2014/main" id="{92ED0EAC-6F06-4E68-8270-3774935375BB}"/>
              </a:ext>
            </a:extLst>
          </p:cNvPr>
          <p:cNvSpPr>
            <a:spLocks noGrp="1"/>
          </p:cNvSpPr>
          <p:nvPr>
            <p:ph type="subTitle" idx="1"/>
          </p:nvPr>
        </p:nvSpPr>
        <p:spPr>
          <a:xfrm>
            <a:off x="318683" y="321733"/>
            <a:ext cx="10675136" cy="1831405"/>
          </a:xfrm>
        </p:spPr>
        <p:txBody>
          <a:bodyPr anchor="t">
            <a:normAutofit fontScale="92500" lnSpcReduction="10000"/>
          </a:bodyPr>
          <a:lstStyle/>
          <a:p>
            <a:pPr algn="l"/>
            <a:r>
              <a:rPr lang="en-GB" sz="3200" dirty="0">
                <a:solidFill>
                  <a:srgbClr val="FFFFFF"/>
                </a:solidFill>
              </a:rPr>
              <a:t>Starter question: </a:t>
            </a:r>
          </a:p>
          <a:p>
            <a:pPr algn="l"/>
            <a:endParaRPr lang="en-GB" sz="3200" dirty="0">
              <a:solidFill>
                <a:srgbClr val="FFFFFF"/>
              </a:solidFill>
            </a:endParaRPr>
          </a:p>
          <a:p>
            <a:pPr algn="l"/>
            <a:r>
              <a:rPr lang="en-GB" sz="3200" dirty="0">
                <a:solidFill>
                  <a:srgbClr val="FFFFFF"/>
                </a:solidFill>
              </a:rPr>
              <a:t>How do people gain knowledge?- where do we get our knowledge from? How does this change as we age? </a:t>
            </a:r>
          </a:p>
        </p:txBody>
      </p:sp>
      <p:sp>
        <p:nvSpPr>
          <p:cNvPr id="2" name="Title 1">
            <a:extLst>
              <a:ext uri="{FF2B5EF4-FFF2-40B4-BE49-F238E27FC236}">
                <a16:creationId xmlns:a16="http://schemas.microsoft.com/office/drawing/2014/main" id="{3728A5C2-FCB9-4B1C-AF1E-15EF9986D4E3}"/>
              </a:ext>
            </a:extLst>
          </p:cNvPr>
          <p:cNvSpPr>
            <a:spLocks noGrp="1"/>
          </p:cNvSpPr>
          <p:nvPr>
            <p:ph type="ctrTitle"/>
          </p:nvPr>
        </p:nvSpPr>
        <p:spPr>
          <a:xfrm>
            <a:off x="321733" y="2306963"/>
            <a:ext cx="10672316" cy="3670255"/>
          </a:xfrm>
        </p:spPr>
        <p:txBody>
          <a:bodyPr anchor="b">
            <a:normAutofit/>
          </a:bodyPr>
          <a:lstStyle/>
          <a:p>
            <a:pPr algn="l"/>
            <a:r>
              <a:rPr lang="en-GB" sz="5200" dirty="0">
                <a:solidFill>
                  <a:srgbClr val="FFFFFF"/>
                </a:solidFill>
              </a:rPr>
              <a:t>Epistemic insight session 1 </a:t>
            </a:r>
          </a:p>
        </p:txBody>
      </p:sp>
    </p:spTree>
    <p:extLst>
      <p:ext uri="{BB962C8B-B14F-4D97-AF65-F5344CB8AC3E}">
        <p14:creationId xmlns:p14="http://schemas.microsoft.com/office/powerpoint/2010/main" val="301759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5039A-6BF2-4DE8-954E-F2DB9E4CC3DC}"/>
              </a:ext>
            </a:extLst>
          </p:cNvPr>
          <p:cNvSpPr>
            <a:spLocks noGrp="1"/>
          </p:cNvSpPr>
          <p:nvPr>
            <p:ph type="title"/>
          </p:nvPr>
        </p:nvSpPr>
        <p:spPr/>
        <p:txBody>
          <a:bodyPr/>
          <a:lstStyle/>
          <a:p>
            <a:r>
              <a:rPr lang="en-GB" dirty="0"/>
              <a:t>Definition of loneliness</a:t>
            </a:r>
          </a:p>
        </p:txBody>
      </p:sp>
      <p:sp>
        <p:nvSpPr>
          <p:cNvPr id="3" name="Content Placeholder 2">
            <a:extLst>
              <a:ext uri="{FF2B5EF4-FFF2-40B4-BE49-F238E27FC236}">
                <a16:creationId xmlns:a16="http://schemas.microsoft.com/office/drawing/2014/main" id="{BE05126B-9244-4E93-A435-9CDD41F00D8F}"/>
              </a:ext>
            </a:extLst>
          </p:cNvPr>
          <p:cNvSpPr>
            <a:spLocks noGrp="1"/>
          </p:cNvSpPr>
          <p:nvPr>
            <p:ph idx="1"/>
          </p:nvPr>
        </p:nvSpPr>
        <p:spPr/>
        <p:txBody>
          <a:bodyPr/>
          <a:lstStyle/>
          <a:p>
            <a:pPr marL="0" indent="0">
              <a:buNone/>
            </a:pPr>
            <a:r>
              <a:rPr lang="en-GB" i="1" dirty="0"/>
              <a:t>“a sometimes long lasting feeling of having no alternative to turn to in times of distress and depression.”</a:t>
            </a:r>
          </a:p>
        </p:txBody>
      </p:sp>
    </p:spTree>
    <p:extLst>
      <p:ext uri="{BB962C8B-B14F-4D97-AF65-F5344CB8AC3E}">
        <p14:creationId xmlns:p14="http://schemas.microsoft.com/office/powerpoint/2010/main" val="3322066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ECBCCF-BDB8-45D5-A032-53A11CA2ED05}"/>
              </a:ext>
            </a:extLst>
          </p:cNvPr>
          <p:cNvSpPr txBox="1">
            <a:spLocks/>
          </p:cNvSpPr>
          <p:nvPr/>
        </p:nvSpPr>
        <p:spPr>
          <a:xfrm>
            <a:off x="343270" y="3560854"/>
            <a:ext cx="115054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What role might science and technology play?</a:t>
            </a:r>
          </a:p>
        </p:txBody>
      </p:sp>
      <p:sp>
        <p:nvSpPr>
          <p:cNvPr id="2" name="Title 1">
            <a:extLst>
              <a:ext uri="{FF2B5EF4-FFF2-40B4-BE49-F238E27FC236}">
                <a16:creationId xmlns:a16="http://schemas.microsoft.com/office/drawing/2014/main" id="{F56FDA4E-48B6-4181-96F0-A839EBC5ECE2}"/>
              </a:ext>
            </a:extLst>
          </p:cNvPr>
          <p:cNvSpPr>
            <a:spLocks noGrp="1"/>
          </p:cNvSpPr>
          <p:nvPr>
            <p:ph type="title"/>
          </p:nvPr>
        </p:nvSpPr>
        <p:spPr>
          <a:xfrm>
            <a:off x="343270" y="1641798"/>
            <a:ext cx="11505460" cy="1325563"/>
          </a:xfrm>
        </p:spPr>
        <p:txBody>
          <a:bodyPr>
            <a:normAutofit/>
          </a:bodyPr>
          <a:lstStyle/>
          <a:p>
            <a:r>
              <a:rPr lang="en-GB" sz="4000" dirty="0"/>
              <a:t>If loneliness could be ‘cured’… how could we do it?</a:t>
            </a:r>
          </a:p>
        </p:txBody>
      </p:sp>
    </p:spTree>
    <p:extLst>
      <p:ext uri="{BB962C8B-B14F-4D97-AF65-F5344CB8AC3E}">
        <p14:creationId xmlns:p14="http://schemas.microsoft.com/office/powerpoint/2010/main" val="2443263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Young girl examines molecular structure">
            <a:extLst>
              <a:ext uri="{FF2B5EF4-FFF2-40B4-BE49-F238E27FC236}">
                <a16:creationId xmlns:a16="http://schemas.microsoft.com/office/drawing/2014/main" id="{FD8B97D3-A4BF-4C1D-9493-87B92382F1BA}"/>
              </a:ext>
            </a:extLst>
          </p:cNvPr>
          <p:cNvPicPr>
            <a:picLocks noChangeAspect="1"/>
          </p:cNvPicPr>
          <p:nvPr/>
        </p:nvPicPr>
        <p:blipFill rotWithShape="1">
          <a:blip r:embed="rId3">
            <a:extLst>
              <a:ext uri="{28A0092B-C50C-407E-A947-70E740481C1C}">
                <a14:useLocalDpi xmlns:a14="http://schemas.microsoft.com/office/drawing/2010/main" val="0"/>
              </a:ext>
            </a:extLst>
          </a:blip>
          <a:srcRect l="45283" t="-2" r="11741" b="-21657"/>
          <a:stretch/>
        </p:blipFill>
        <p:spPr>
          <a:xfrm>
            <a:off x="7991856" y="0"/>
            <a:ext cx="4200144" cy="7961529"/>
          </a:xfrm>
          <a:prstGeom prst="rect">
            <a:avLst/>
          </a:prstGeom>
        </p:spPr>
      </p:pic>
      <p:pic>
        <p:nvPicPr>
          <p:cNvPr id="15" name="Picture 14" descr="Text&#10;&#10;Description automatically generated">
            <a:extLst>
              <a:ext uri="{FF2B5EF4-FFF2-40B4-BE49-F238E27FC236}">
                <a16:creationId xmlns:a16="http://schemas.microsoft.com/office/drawing/2014/main" id="{AD115D11-DD22-48AB-A5A0-D10344EFB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1736" y="126860"/>
            <a:ext cx="2233249" cy="907594"/>
          </a:xfrm>
          <a:prstGeom prst="rect">
            <a:avLst/>
          </a:prstGeom>
        </p:spPr>
      </p:pic>
      <p:sp>
        <p:nvSpPr>
          <p:cNvPr id="26" name="Rectangle 25">
            <a:extLst>
              <a:ext uri="{FF2B5EF4-FFF2-40B4-BE49-F238E27FC236}">
                <a16:creationId xmlns:a16="http://schemas.microsoft.com/office/drawing/2014/main" id="{64C0ACB3-2D40-4956-A12E-4F47D120ED08}"/>
              </a:ext>
              <a:ext uri="{C183D7F6-B498-43B3-948B-1728B52AA6E4}">
                <adec:decorative xmlns:adec="http://schemas.microsoft.com/office/drawing/2017/decorative" val="1"/>
              </a:ext>
            </a:extLst>
          </p:cNvPr>
          <p:cNvSpPr/>
          <p:nvPr/>
        </p:nvSpPr>
        <p:spPr>
          <a:xfrm>
            <a:off x="-1" y="5468907"/>
            <a:ext cx="12192001" cy="1414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F34ECC93-58C0-470C-9BCD-4C885A2E7C86}"/>
              </a:ext>
              <a:ext uri="{C183D7F6-B498-43B3-948B-1728B52AA6E4}">
                <adec:decorative xmlns:adec="http://schemas.microsoft.com/office/drawing/2017/decorative" val="1"/>
              </a:ext>
            </a:extLst>
          </p:cNvPr>
          <p:cNvSpPr/>
          <p:nvPr/>
        </p:nvSpPr>
        <p:spPr>
          <a:xfrm>
            <a:off x="508051" y="-32897"/>
            <a:ext cx="8332755" cy="6469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red sign with white text&#10;&#10;Description automatically generated with medium confidence">
            <a:extLst>
              <a:ext uri="{FF2B5EF4-FFF2-40B4-BE49-F238E27FC236}">
                <a16:creationId xmlns:a16="http://schemas.microsoft.com/office/drawing/2014/main" id="{24732736-E9CB-46D7-A809-B8DEEF1918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645" y="6111318"/>
            <a:ext cx="2089779" cy="395958"/>
          </a:xfrm>
          <a:prstGeom prst="rect">
            <a:avLst/>
          </a:prstGeom>
        </p:spPr>
      </p:pic>
      <p:sp>
        <p:nvSpPr>
          <p:cNvPr id="14" name="TextBox 13">
            <a:extLst>
              <a:ext uri="{FF2B5EF4-FFF2-40B4-BE49-F238E27FC236}">
                <a16:creationId xmlns:a16="http://schemas.microsoft.com/office/drawing/2014/main" id="{50897F78-48FB-4CF4-A451-30CF1FFADE5F}"/>
              </a:ext>
            </a:extLst>
          </p:cNvPr>
          <p:cNvSpPr txBox="1"/>
          <p:nvPr/>
        </p:nvSpPr>
        <p:spPr>
          <a:xfrm>
            <a:off x="1930214" y="1132053"/>
            <a:ext cx="6517041" cy="3539430"/>
          </a:xfrm>
          <a:prstGeom prst="rect">
            <a:avLst/>
          </a:prstGeom>
          <a:noFill/>
        </p:spPr>
        <p:txBody>
          <a:bodyPr wrap="square">
            <a:spAutoFit/>
          </a:bodyPr>
          <a:lstStyle/>
          <a:p>
            <a:pPr marL="0" indent="0">
              <a:buNone/>
            </a:pPr>
            <a:r>
              <a:rPr lang="en-GB" sz="2800" dirty="0">
                <a:latin typeface="Humnst777 BT" panose="020B0603030504020204" pitchFamily="34" charset="0"/>
              </a:rPr>
              <a:t>Many different forms of knowledge</a:t>
            </a:r>
          </a:p>
          <a:p>
            <a:pPr marL="0" indent="0">
              <a:buNone/>
            </a:pPr>
            <a:endParaRPr lang="en-GB" sz="2800" dirty="0">
              <a:latin typeface="Humnst777 BT" panose="020B0603030504020204" pitchFamily="34" charset="0"/>
            </a:endParaRPr>
          </a:p>
          <a:p>
            <a:pPr marL="0" indent="0">
              <a:buNone/>
            </a:pPr>
            <a:endParaRPr lang="en-GB" sz="2800" dirty="0">
              <a:latin typeface="Humnst777 BT" panose="020B0603030504020204" pitchFamily="34" charset="0"/>
            </a:endParaRPr>
          </a:p>
          <a:p>
            <a:pPr marL="0" indent="0">
              <a:buNone/>
            </a:pPr>
            <a:r>
              <a:rPr lang="en-GB" sz="2800" dirty="0">
                <a:latin typeface="Humnst777 BT" panose="020B0603030504020204" pitchFamily="34" charset="0"/>
              </a:rPr>
              <a:t>We call these </a:t>
            </a:r>
            <a:r>
              <a:rPr lang="en-GB" sz="2800" b="1" dirty="0">
                <a:latin typeface="Humnst777 BT" panose="020B0603030504020204" pitchFamily="34" charset="0"/>
              </a:rPr>
              <a:t>disciplines</a:t>
            </a:r>
          </a:p>
          <a:p>
            <a:pPr marL="0" indent="0">
              <a:buNone/>
            </a:pPr>
            <a:endParaRPr lang="en-GB" sz="2800" dirty="0">
              <a:latin typeface="Humnst777 BT" panose="020B0603030504020204" pitchFamily="34" charset="0"/>
            </a:endParaRPr>
          </a:p>
          <a:p>
            <a:pPr marL="0" indent="0">
              <a:buNone/>
            </a:pPr>
            <a:endParaRPr lang="en-GB" sz="2800" dirty="0">
              <a:latin typeface="Humnst777 BT" panose="020B0603030504020204" pitchFamily="34" charset="0"/>
            </a:endParaRPr>
          </a:p>
          <a:p>
            <a:pPr marL="0" indent="0">
              <a:buNone/>
            </a:pPr>
            <a:r>
              <a:rPr lang="en-GB" sz="2800" dirty="0">
                <a:latin typeface="Humnst777 BT" panose="020B0603030504020204" pitchFamily="34" charset="0"/>
              </a:rPr>
              <a:t>Some of these disciplines correspond to the </a:t>
            </a:r>
            <a:r>
              <a:rPr lang="en-GB" sz="2800" b="1" dirty="0">
                <a:latin typeface="Humnst777 BT" panose="020B0603030504020204" pitchFamily="34" charset="0"/>
              </a:rPr>
              <a:t>subjects </a:t>
            </a:r>
            <a:r>
              <a:rPr lang="en-GB" sz="2800" dirty="0">
                <a:latin typeface="Humnst777 BT" panose="020B0603030504020204" pitchFamily="34" charset="0"/>
              </a:rPr>
              <a:t>you study in school</a:t>
            </a:r>
          </a:p>
        </p:txBody>
      </p:sp>
      <p:pic>
        <p:nvPicPr>
          <p:cNvPr id="22" name="Graphic 21" descr="Monthly calendar with solid fill">
            <a:extLst>
              <a:ext uri="{FF2B5EF4-FFF2-40B4-BE49-F238E27FC236}">
                <a16:creationId xmlns:a16="http://schemas.microsoft.com/office/drawing/2014/main" id="{CD6DE7D1-D36D-4DFF-B45E-40964D270B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2293" y="3674783"/>
            <a:ext cx="914400" cy="914400"/>
          </a:xfrm>
          <a:prstGeom prst="rect">
            <a:avLst/>
          </a:prstGeom>
        </p:spPr>
      </p:pic>
      <p:pic>
        <p:nvPicPr>
          <p:cNvPr id="18" name="Graphic 17" descr="Books with solid fill">
            <a:extLst>
              <a:ext uri="{FF2B5EF4-FFF2-40B4-BE49-F238E27FC236}">
                <a16:creationId xmlns:a16="http://schemas.microsoft.com/office/drawing/2014/main" id="{DA3F6E9E-CCCE-4FB5-8CFC-5DBE4EDB3B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2708" y="2347441"/>
            <a:ext cx="724329" cy="724329"/>
          </a:xfrm>
          <a:prstGeom prst="rect">
            <a:avLst/>
          </a:prstGeom>
        </p:spPr>
      </p:pic>
      <p:pic>
        <p:nvPicPr>
          <p:cNvPr id="20" name="Graphic 19" descr="Brain in head with solid fill">
            <a:extLst>
              <a:ext uri="{FF2B5EF4-FFF2-40B4-BE49-F238E27FC236}">
                <a16:creationId xmlns:a16="http://schemas.microsoft.com/office/drawing/2014/main" id="{A1D337D1-AE79-418D-BDB9-9ACBCD603F2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8798" y="897603"/>
            <a:ext cx="914400" cy="914400"/>
          </a:xfrm>
          <a:prstGeom prst="rect">
            <a:avLst/>
          </a:prstGeom>
        </p:spPr>
      </p:pic>
      <p:sp>
        <p:nvSpPr>
          <p:cNvPr id="2" name="Title 1">
            <a:extLst>
              <a:ext uri="{FF2B5EF4-FFF2-40B4-BE49-F238E27FC236}">
                <a16:creationId xmlns:a16="http://schemas.microsoft.com/office/drawing/2014/main" id="{7643EABB-A551-478E-81B6-375FF42FF5A3}"/>
              </a:ext>
            </a:extLst>
          </p:cNvPr>
          <p:cNvSpPr>
            <a:spLocks noGrp="1"/>
          </p:cNvSpPr>
          <p:nvPr>
            <p:ph type="title"/>
          </p:nvPr>
        </p:nvSpPr>
        <p:spPr>
          <a:xfrm>
            <a:off x="0" y="-32897"/>
            <a:ext cx="10515600" cy="1325563"/>
          </a:xfrm>
        </p:spPr>
        <p:txBody>
          <a:bodyPr>
            <a:normAutofit/>
          </a:bodyPr>
          <a:lstStyle/>
          <a:p>
            <a:r>
              <a:rPr lang="en-GB" sz="3600" dirty="0"/>
              <a:t>Questions methods and norms </a:t>
            </a:r>
            <a:br>
              <a:rPr lang="en-GB" sz="3600" dirty="0"/>
            </a:br>
            <a:r>
              <a:rPr lang="en-GB" sz="3600" dirty="0"/>
              <a:t>of thought</a:t>
            </a:r>
          </a:p>
        </p:txBody>
      </p:sp>
    </p:spTree>
    <p:extLst>
      <p:ext uri="{BB962C8B-B14F-4D97-AF65-F5344CB8AC3E}">
        <p14:creationId xmlns:p14="http://schemas.microsoft.com/office/powerpoint/2010/main" val="196574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83FA3A0-7EC2-445A-8678-59E5154076AD}"/>
              </a:ext>
            </a:extLst>
          </p:cNvPr>
          <p:cNvSpPr txBox="1">
            <a:spLocks/>
          </p:cNvSpPr>
          <p:nvPr/>
        </p:nvSpPr>
        <p:spPr>
          <a:xfrm>
            <a:off x="2687716" y="4608021"/>
            <a:ext cx="9246833" cy="13255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3200" dirty="0">
                <a:latin typeface="Lucida Bright" panose="02040602050505020304" pitchFamily="18" charset="0"/>
              </a:rPr>
              <a:t>“Innovative new app proven to improve your social life”</a:t>
            </a:r>
          </a:p>
        </p:txBody>
      </p:sp>
      <p:sp>
        <p:nvSpPr>
          <p:cNvPr id="5" name="Title 1">
            <a:extLst>
              <a:ext uri="{FF2B5EF4-FFF2-40B4-BE49-F238E27FC236}">
                <a16:creationId xmlns:a16="http://schemas.microsoft.com/office/drawing/2014/main" id="{45FF2CF7-7E70-42C2-9B0E-6411F2BFE5B2}"/>
              </a:ext>
            </a:extLst>
          </p:cNvPr>
          <p:cNvSpPr txBox="1">
            <a:spLocks/>
          </p:cNvSpPr>
          <p:nvPr/>
        </p:nvSpPr>
        <p:spPr>
          <a:xfrm>
            <a:off x="1656428" y="2863874"/>
            <a:ext cx="9246833" cy="13255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3200" dirty="0">
                <a:latin typeface="Lucida Bright" panose="02040602050505020304" pitchFamily="18" charset="0"/>
              </a:rPr>
              <a:t>“Scientists develop pill that will cure loneliness”</a:t>
            </a:r>
          </a:p>
        </p:txBody>
      </p:sp>
      <p:sp>
        <p:nvSpPr>
          <p:cNvPr id="2" name="Title 1">
            <a:extLst>
              <a:ext uri="{FF2B5EF4-FFF2-40B4-BE49-F238E27FC236}">
                <a16:creationId xmlns:a16="http://schemas.microsoft.com/office/drawing/2014/main" id="{873145F8-E5A2-4192-A72E-CD9FFB735A53}"/>
              </a:ext>
            </a:extLst>
          </p:cNvPr>
          <p:cNvSpPr>
            <a:spLocks noGrp="1"/>
          </p:cNvSpPr>
          <p:nvPr>
            <p:ph type="title"/>
          </p:nvPr>
        </p:nvSpPr>
        <p:spPr>
          <a:xfrm>
            <a:off x="456460" y="1119727"/>
            <a:ext cx="9246833" cy="1325563"/>
          </a:xfrm>
        </p:spPr>
        <p:style>
          <a:lnRef idx="2">
            <a:schemeClr val="dk1"/>
          </a:lnRef>
          <a:fillRef idx="1">
            <a:schemeClr val="lt1"/>
          </a:fillRef>
          <a:effectRef idx="0">
            <a:schemeClr val="dk1"/>
          </a:effectRef>
          <a:fontRef idx="minor">
            <a:schemeClr val="dk1"/>
          </a:fontRef>
        </p:style>
        <p:txBody>
          <a:bodyPr>
            <a:normAutofit/>
          </a:bodyPr>
          <a:lstStyle/>
          <a:p>
            <a:r>
              <a:rPr lang="en-GB" sz="3200" dirty="0">
                <a:latin typeface="Lucida Bright" panose="02040602050505020304" pitchFamily="18" charset="0"/>
              </a:rPr>
              <a:t>“Study finds robots just as good as care home nurses”</a:t>
            </a:r>
          </a:p>
        </p:txBody>
      </p:sp>
      <p:sp>
        <p:nvSpPr>
          <p:cNvPr id="8" name="TextBox 7">
            <a:extLst>
              <a:ext uri="{FF2B5EF4-FFF2-40B4-BE49-F238E27FC236}">
                <a16:creationId xmlns:a16="http://schemas.microsoft.com/office/drawing/2014/main" id="{02A64265-7D80-4C94-9F98-42D479EC2C87}"/>
              </a:ext>
            </a:extLst>
          </p:cNvPr>
          <p:cNvSpPr txBox="1"/>
          <p:nvPr/>
        </p:nvSpPr>
        <p:spPr>
          <a:xfrm>
            <a:off x="456460" y="369460"/>
            <a:ext cx="7360524" cy="523220"/>
          </a:xfrm>
          <a:prstGeom prst="rect">
            <a:avLst/>
          </a:prstGeom>
          <a:noFill/>
        </p:spPr>
        <p:txBody>
          <a:bodyPr wrap="square" rtlCol="0">
            <a:spAutoFit/>
          </a:bodyPr>
          <a:lstStyle/>
          <a:p>
            <a:r>
              <a:rPr lang="en-GB" sz="2800" dirty="0">
                <a:solidFill>
                  <a:srgbClr val="FF0000"/>
                </a:solidFill>
              </a:rPr>
              <a:t>How might we question these headlines?</a:t>
            </a:r>
          </a:p>
        </p:txBody>
      </p:sp>
    </p:spTree>
    <p:extLst>
      <p:ext uri="{BB962C8B-B14F-4D97-AF65-F5344CB8AC3E}">
        <p14:creationId xmlns:p14="http://schemas.microsoft.com/office/powerpoint/2010/main" val="2247092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spaper headlines about using AI to solve loneliness.">
            <a:extLst>
              <a:ext uri="{FF2B5EF4-FFF2-40B4-BE49-F238E27FC236}">
                <a16:creationId xmlns:a16="http://schemas.microsoft.com/office/drawing/2014/main" id="{1C3D5FE5-1066-405D-94DE-895AD10EF742}"/>
              </a:ext>
            </a:extLst>
          </p:cNvPr>
          <p:cNvPicPr>
            <a:picLocks noChangeAspect="1"/>
          </p:cNvPicPr>
          <p:nvPr/>
        </p:nvPicPr>
        <p:blipFill rotWithShape="1">
          <a:blip r:embed="rId2"/>
          <a:srcRect l="21417" t="15852" r="33583" b="3703"/>
          <a:stretch/>
        </p:blipFill>
        <p:spPr>
          <a:xfrm>
            <a:off x="8530202" y="1467723"/>
            <a:ext cx="3661798" cy="3682140"/>
          </a:xfrm>
          <a:prstGeom prst="rect">
            <a:avLst/>
          </a:prstGeom>
        </p:spPr>
      </p:pic>
      <p:pic>
        <p:nvPicPr>
          <p:cNvPr id="5" name="Picture 4" descr="Newspaper headlines about using AI to solve loneliness.">
            <a:extLst>
              <a:ext uri="{FF2B5EF4-FFF2-40B4-BE49-F238E27FC236}">
                <a16:creationId xmlns:a16="http://schemas.microsoft.com/office/drawing/2014/main" id="{991BE32C-6FBD-4A1E-B1C9-2C7B3800FADF}"/>
              </a:ext>
            </a:extLst>
          </p:cNvPr>
          <p:cNvPicPr>
            <a:picLocks noChangeAspect="1"/>
          </p:cNvPicPr>
          <p:nvPr/>
        </p:nvPicPr>
        <p:blipFill rotWithShape="1">
          <a:blip r:embed="rId3"/>
          <a:srcRect l="17983" t="14519" r="31917" b="6370"/>
          <a:stretch/>
        </p:blipFill>
        <p:spPr>
          <a:xfrm>
            <a:off x="4126817" y="496069"/>
            <a:ext cx="4346529" cy="3860665"/>
          </a:xfrm>
          <a:prstGeom prst="rect">
            <a:avLst/>
          </a:prstGeom>
        </p:spPr>
      </p:pic>
      <p:pic>
        <p:nvPicPr>
          <p:cNvPr id="4" name="Picture 3" descr="Newspaper headlines about using AI to solve loneliness.">
            <a:extLst>
              <a:ext uri="{FF2B5EF4-FFF2-40B4-BE49-F238E27FC236}">
                <a16:creationId xmlns:a16="http://schemas.microsoft.com/office/drawing/2014/main" id="{F637E68B-3725-426B-9E9F-D05606E06B0A}"/>
              </a:ext>
            </a:extLst>
          </p:cNvPr>
          <p:cNvPicPr>
            <a:picLocks noChangeAspect="1"/>
          </p:cNvPicPr>
          <p:nvPr/>
        </p:nvPicPr>
        <p:blipFill rotWithShape="1">
          <a:blip r:embed="rId4"/>
          <a:srcRect l="18417" t="14963" r="31750" b="6371"/>
          <a:stretch/>
        </p:blipFill>
        <p:spPr>
          <a:xfrm>
            <a:off x="121921" y="84499"/>
            <a:ext cx="4184132" cy="3715341"/>
          </a:xfrm>
          <a:prstGeom prst="rect">
            <a:avLst/>
          </a:prstGeom>
        </p:spPr>
      </p:pic>
      <p:sp>
        <p:nvSpPr>
          <p:cNvPr id="7" name="Title 1">
            <a:extLst>
              <a:ext uri="{FF2B5EF4-FFF2-40B4-BE49-F238E27FC236}">
                <a16:creationId xmlns:a16="http://schemas.microsoft.com/office/drawing/2014/main" id="{1E0E2895-0F9B-4006-923B-7F1A71BA65E0}"/>
              </a:ext>
            </a:extLst>
          </p:cNvPr>
          <p:cNvSpPr txBox="1">
            <a:spLocks/>
          </p:cNvSpPr>
          <p:nvPr/>
        </p:nvSpPr>
        <p:spPr>
          <a:xfrm>
            <a:off x="292508" y="4487081"/>
            <a:ext cx="46634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Real headlines!</a:t>
            </a:r>
          </a:p>
          <a:p>
            <a:r>
              <a:rPr lang="en-GB" dirty="0"/>
              <a:t>What do you think?</a:t>
            </a:r>
          </a:p>
        </p:txBody>
      </p:sp>
    </p:spTree>
    <p:extLst>
      <p:ext uri="{BB962C8B-B14F-4D97-AF65-F5344CB8AC3E}">
        <p14:creationId xmlns:p14="http://schemas.microsoft.com/office/powerpoint/2010/main" val="3427400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ext&#10;&#10;Description automatically generated with medium confidence">
            <a:extLst>
              <a:ext uri="{FF2B5EF4-FFF2-40B4-BE49-F238E27FC236}">
                <a16:creationId xmlns:a16="http://schemas.microsoft.com/office/drawing/2014/main" id="{DE45CC0F-B131-4716-AD3B-B7E5A3D1D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878" y="300265"/>
            <a:ext cx="2089779" cy="850007"/>
          </a:xfrm>
          <a:prstGeom prst="rect">
            <a:avLst/>
          </a:prstGeom>
        </p:spPr>
      </p:pic>
      <p:pic>
        <p:nvPicPr>
          <p:cNvPr id="14" name="Picture 13" descr="A red sign with white text&#10;&#10;Description automatically generated with medium confidence">
            <a:extLst>
              <a:ext uri="{FF2B5EF4-FFF2-40B4-BE49-F238E27FC236}">
                <a16:creationId xmlns:a16="http://schemas.microsoft.com/office/drawing/2014/main" id="{75704E45-15F9-4F75-9857-89657CE04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45" y="6111318"/>
            <a:ext cx="2089779" cy="395958"/>
          </a:xfrm>
          <a:prstGeom prst="rect">
            <a:avLst/>
          </a:prstGeom>
        </p:spPr>
      </p:pic>
      <p:sp>
        <p:nvSpPr>
          <p:cNvPr id="20" name="TextBox 19">
            <a:extLst>
              <a:ext uri="{FF2B5EF4-FFF2-40B4-BE49-F238E27FC236}">
                <a16:creationId xmlns:a16="http://schemas.microsoft.com/office/drawing/2014/main" id="{44E4C6B8-09CD-4BD9-B1D7-46B710055294}"/>
              </a:ext>
            </a:extLst>
          </p:cNvPr>
          <p:cNvSpPr txBox="1"/>
          <p:nvPr/>
        </p:nvSpPr>
        <p:spPr>
          <a:xfrm>
            <a:off x="7897984" y="2896930"/>
            <a:ext cx="3294579" cy="2677656"/>
          </a:xfrm>
          <a:prstGeom prst="rect">
            <a:avLst/>
          </a:prstGeom>
          <a:noFill/>
        </p:spPr>
        <p:txBody>
          <a:bodyPr wrap="square" rtlCol="0">
            <a:spAutoFit/>
          </a:bodyPr>
          <a:lstStyle/>
          <a:p>
            <a:r>
              <a:rPr lang="en-GB" sz="3200" dirty="0">
                <a:solidFill>
                  <a:srgbClr val="263682"/>
                </a:solidFill>
                <a:latin typeface="Humnst777 BT" panose="020B0603030504020204" pitchFamily="34" charset="0"/>
              </a:rPr>
              <a:t>Ways of thinking</a:t>
            </a:r>
          </a:p>
          <a:p>
            <a:endParaRPr lang="en-GB" sz="3200" b="1" dirty="0">
              <a:solidFill>
                <a:srgbClr val="263682"/>
              </a:solidFill>
            </a:endParaRPr>
          </a:p>
          <a:p>
            <a:pPr marL="457200" indent="-457200">
              <a:buClr>
                <a:srgbClr val="D41308"/>
              </a:buClr>
              <a:buFont typeface="Arial" panose="020B0604020202020204" pitchFamily="34" charset="0"/>
              <a:buChar char="•"/>
            </a:pPr>
            <a:r>
              <a:rPr lang="en-GB" sz="2400" kern="0" dirty="0">
                <a:latin typeface="Humnst777 Lt BT" panose="020B0402030504020204" pitchFamily="34" charset="0"/>
              </a:rPr>
              <a:t>Objectivity</a:t>
            </a:r>
          </a:p>
          <a:p>
            <a:pPr marL="457200" indent="-457200">
              <a:buClr>
                <a:srgbClr val="D41308"/>
              </a:buClr>
              <a:buFont typeface="Arial" panose="020B0604020202020204" pitchFamily="34" charset="0"/>
              <a:buChar char="•"/>
            </a:pPr>
            <a:r>
              <a:rPr lang="en-GB" sz="2400" kern="0" dirty="0">
                <a:latin typeface="Humnst777 Lt BT" panose="020B0402030504020204" pitchFamily="34" charset="0"/>
              </a:rPr>
              <a:t>Replicability</a:t>
            </a:r>
          </a:p>
          <a:p>
            <a:pPr marL="457200" indent="-457200">
              <a:buClr>
                <a:srgbClr val="D41308"/>
              </a:buClr>
              <a:buFont typeface="Arial" panose="020B0604020202020204" pitchFamily="34" charset="0"/>
              <a:buChar char="•"/>
            </a:pPr>
            <a:r>
              <a:rPr lang="en-GB" sz="2400" kern="0" dirty="0">
                <a:latin typeface="Humnst777 Lt BT" panose="020B0402030504020204" pitchFamily="34" charset="0"/>
              </a:rPr>
              <a:t>Consensus</a:t>
            </a:r>
          </a:p>
          <a:p>
            <a:endParaRPr lang="en-GB" sz="3200" b="1" dirty="0">
              <a:solidFill>
                <a:srgbClr val="263682"/>
              </a:solidFill>
            </a:endParaRPr>
          </a:p>
        </p:txBody>
      </p:sp>
      <p:pic>
        <p:nvPicPr>
          <p:cNvPr id="10" name="Graphic 9" descr="Brain with solid fill">
            <a:extLst>
              <a:ext uri="{FF2B5EF4-FFF2-40B4-BE49-F238E27FC236}">
                <a16:creationId xmlns:a16="http://schemas.microsoft.com/office/drawing/2014/main" id="{AB0B512A-A370-4CFE-B818-F6DCBFD303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52693" y="1130123"/>
            <a:ext cx="1508428" cy="1508428"/>
          </a:xfrm>
          <a:prstGeom prst="rect">
            <a:avLst/>
          </a:prstGeom>
        </p:spPr>
      </p:pic>
      <p:sp>
        <p:nvSpPr>
          <p:cNvPr id="19" name="TextBox 18">
            <a:extLst>
              <a:ext uri="{FF2B5EF4-FFF2-40B4-BE49-F238E27FC236}">
                <a16:creationId xmlns:a16="http://schemas.microsoft.com/office/drawing/2014/main" id="{AAEEE53C-DF98-4A52-8301-0DF16C1088DD}"/>
              </a:ext>
            </a:extLst>
          </p:cNvPr>
          <p:cNvSpPr txBox="1"/>
          <p:nvPr/>
        </p:nvSpPr>
        <p:spPr>
          <a:xfrm>
            <a:off x="4598478" y="2879541"/>
            <a:ext cx="2559466" cy="3416320"/>
          </a:xfrm>
          <a:prstGeom prst="rect">
            <a:avLst/>
          </a:prstGeom>
          <a:noFill/>
        </p:spPr>
        <p:txBody>
          <a:bodyPr wrap="square" rtlCol="0">
            <a:spAutoFit/>
          </a:bodyPr>
          <a:lstStyle/>
          <a:p>
            <a:r>
              <a:rPr lang="en-GB" sz="3200" dirty="0">
                <a:solidFill>
                  <a:srgbClr val="263682"/>
                </a:solidFill>
                <a:latin typeface="Humnst777 BT" panose="020B0603030504020204" pitchFamily="34" charset="0"/>
              </a:rPr>
              <a:t>Methods</a:t>
            </a:r>
          </a:p>
          <a:p>
            <a:endParaRPr lang="en-GB" sz="3200" b="1" dirty="0">
              <a:solidFill>
                <a:srgbClr val="263682"/>
              </a:solidFill>
            </a:endParaRPr>
          </a:p>
          <a:p>
            <a:pPr marL="342900" indent="-342900">
              <a:buClr>
                <a:srgbClr val="D41308"/>
              </a:buClr>
              <a:buFont typeface="Arial" panose="020B0604020202020204" pitchFamily="34" charset="0"/>
              <a:buChar char="•"/>
            </a:pPr>
            <a:r>
              <a:rPr lang="en-GB" sz="2400" kern="0" dirty="0">
                <a:latin typeface="Humnst777 Lt BT" panose="020B0402030504020204" pitchFamily="34" charset="0"/>
              </a:rPr>
              <a:t>Hypothesis</a:t>
            </a:r>
          </a:p>
          <a:p>
            <a:pPr marL="342900" indent="-342900">
              <a:buClr>
                <a:srgbClr val="D41308"/>
              </a:buClr>
              <a:buFont typeface="Arial" panose="020B0604020202020204" pitchFamily="34" charset="0"/>
              <a:buChar char="•"/>
            </a:pPr>
            <a:r>
              <a:rPr lang="en-GB" sz="2400" kern="0" dirty="0">
                <a:latin typeface="Humnst777 Lt BT" panose="020B0402030504020204" pitchFamily="34" charset="0"/>
              </a:rPr>
              <a:t>Observation</a:t>
            </a:r>
          </a:p>
          <a:p>
            <a:pPr marL="342900" indent="-342900">
              <a:buClr>
                <a:srgbClr val="D41308"/>
              </a:buClr>
              <a:buFont typeface="Arial" panose="020B0604020202020204" pitchFamily="34" charset="0"/>
              <a:buChar char="•"/>
            </a:pPr>
            <a:r>
              <a:rPr lang="en-GB" sz="2400" kern="0" dirty="0">
                <a:latin typeface="Humnst777 Lt BT" panose="020B0402030504020204" pitchFamily="34" charset="0"/>
              </a:rPr>
              <a:t>Data collection</a:t>
            </a:r>
          </a:p>
          <a:p>
            <a:pPr marL="342900" indent="-342900">
              <a:buClr>
                <a:srgbClr val="D41308"/>
              </a:buClr>
              <a:buFont typeface="Arial" panose="020B0604020202020204" pitchFamily="34" charset="0"/>
              <a:buChar char="•"/>
            </a:pPr>
            <a:r>
              <a:rPr lang="en-GB" sz="2400" kern="0" dirty="0">
                <a:latin typeface="Humnst777 Lt BT" panose="020B0402030504020204" pitchFamily="34" charset="0"/>
              </a:rPr>
              <a:t>Analysis</a:t>
            </a:r>
          </a:p>
          <a:p>
            <a:pPr marL="342900" indent="-342900">
              <a:buClr>
                <a:srgbClr val="D41308"/>
              </a:buClr>
              <a:buFont typeface="Arial" panose="020B0604020202020204" pitchFamily="34" charset="0"/>
              <a:buChar char="•"/>
            </a:pPr>
            <a:r>
              <a:rPr lang="en-GB" sz="2400" kern="0" dirty="0">
                <a:latin typeface="Humnst777 Lt BT" panose="020B0402030504020204" pitchFamily="34" charset="0"/>
              </a:rPr>
              <a:t>Proof/evidence</a:t>
            </a:r>
          </a:p>
          <a:p>
            <a:endParaRPr lang="en-GB" sz="3200" b="1" dirty="0">
              <a:solidFill>
                <a:srgbClr val="263682"/>
              </a:solidFill>
            </a:endParaRPr>
          </a:p>
        </p:txBody>
      </p:sp>
      <p:pic>
        <p:nvPicPr>
          <p:cNvPr id="9" name="Graphic 8" descr="Document outline">
            <a:extLst>
              <a:ext uri="{FF2B5EF4-FFF2-40B4-BE49-F238E27FC236}">
                <a16:creationId xmlns:a16="http://schemas.microsoft.com/office/drawing/2014/main" id="{8DC00AAC-D5E4-4A40-AA2B-2B0BB3DD34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42712" y="1274098"/>
            <a:ext cx="1364453" cy="1364453"/>
          </a:xfrm>
          <a:prstGeom prst="rect">
            <a:avLst/>
          </a:prstGeom>
        </p:spPr>
      </p:pic>
      <p:sp>
        <p:nvSpPr>
          <p:cNvPr id="15" name="TextBox 14">
            <a:extLst>
              <a:ext uri="{FF2B5EF4-FFF2-40B4-BE49-F238E27FC236}">
                <a16:creationId xmlns:a16="http://schemas.microsoft.com/office/drawing/2014/main" id="{9EE948AF-252F-44A0-B045-D44CA727C907}"/>
              </a:ext>
            </a:extLst>
          </p:cNvPr>
          <p:cNvSpPr txBox="1"/>
          <p:nvPr/>
        </p:nvSpPr>
        <p:spPr>
          <a:xfrm>
            <a:off x="1244807" y="2879541"/>
            <a:ext cx="2434643" cy="2554545"/>
          </a:xfrm>
          <a:prstGeom prst="rect">
            <a:avLst/>
          </a:prstGeom>
          <a:noFill/>
        </p:spPr>
        <p:txBody>
          <a:bodyPr wrap="square" rtlCol="0">
            <a:spAutoFit/>
          </a:bodyPr>
          <a:lstStyle/>
          <a:p>
            <a:r>
              <a:rPr lang="en-GB" sz="3200" dirty="0">
                <a:solidFill>
                  <a:srgbClr val="263682"/>
                </a:solidFill>
                <a:latin typeface="Humnst777 BT" panose="020B0603030504020204" pitchFamily="34" charset="0"/>
              </a:rPr>
              <a:t>Questions</a:t>
            </a:r>
          </a:p>
          <a:p>
            <a:endParaRPr lang="en-GB" sz="3200" b="1" dirty="0">
              <a:solidFill>
                <a:srgbClr val="263682"/>
              </a:solidFill>
            </a:endParaRPr>
          </a:p>
          <a:p>
            <a:r>
              <a:rPr lang="en-GB" sz="2400" dirty="0">
                <a:latin typeface="Humnst777 Lt BT" panose="020B0402030504020204" pitchFamily="34" charset="0"/>
              </a:rPr>
              <a:t>Questions which investigate the nature of the world around us</a:t>
            </a:r>
          </a:p>
        </p:txBody>
      </p:sp>
      <p:pic>
        <p:nvPicPr>
          <p:cNvPr id="12" name="Graphic 11" descr="Question Mark with solid fill">
            <a:extLst>
              <a:ext uri="{FF2B5EF4-FFF2-40B4-BE49-F238E27FC236}">
                <a16:creationId xmlns:a16="http://schemas.microsoft.com/office/drawing/2014/main" id="{FC2CFC10-CCBB-425F-87D8-47357F7836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38097" y="1299479"/>
            <a:ext cx="1259088" cy="1259088"/>
          </a:xfrm>
          <a:prstGeom prst="rect">
            <a:avLst/>
          </a:prstGeom>
        </p:spPr>
      </p:pic>
      <p:sp>
        <p:nvSpPr>
          <p:cNvPr id="2" name="Title 1">
            <a:extLst>
              <a:ext uri="{FF2B5EF4-FFF2-40B4-BE49-F238E27FC236}">
                <a16:creationId xmlns:a16="http://schemas.microsoft.com/office/drawing/2014/main" id="{A10AC821-8B41-4ED3-8A29-F2AFC601147D}"/>
              </a:ext>
            </a:extLst>
          </p:cNvPr>
          <p:cNvSpPr>
            <a:spLocks noGrp="1"/>
          </p:cNvSpPr>
          <p:nvPr>
            <p:ph type="title"/>
          </p:nvPr>
        </p:nvSpPr>
        <p:spPr/>
        <p:txBody>
          <a:bodyPr>
            <a:normAutofit/>
          </a:bodyPr>
          <a:lstStyle/>
          <a:p>
            <a:r>
              <a:rPr lang="en-GB" sz="3200" dirty="0"/>
              <a:t>Questions, methods and norms of thought</a:t>
            </a:r>
          </a:p>
        </p:txBody>
      </p:sp>
    </p:spTree>
    <p:extLst>
      <p:ext uri="{BB962C8B-B14F-4D97-AF65-F5344CB8AC3E}">
        <p14:creationId xmlns:p14="http://schemas.microsoft.com/office/powerpoint/2010/main" val="3495238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7122DAE-2C76-4E01-8E4A-68DF51AA4C67}"/>
              </a:ext>
            </a:extLst>
          </p:cNvPr>
          <p:cNvSpPr>
            <a:spLocks noGrp="1"/>
          </p:cNvSpPr>
          <p:nvPr>
            <p:ph idx="1"/>
          </p:nvPr>
        </p:nvSpPr>
        <p:spPr>
          <a:xfrm>
            <a:off x="7936992" y="4803965"/>
            <a:ext cx="3874008" cy="4351338"/>
          </a:xfrm>
        </p:spPr>
        <p:txBody>
          <a:bodyPr/>
          <a:lstStyle/>
          <a:p>
            <a:r>
              <a:rPr lang="en-GB" dirty="0"/>
              <a:t>We can observe differences in the brains of people reporting loneliness</a:t>
            </a:r>
          </a:p>
        </p:txBody>
      </p:sp>
      <p:pic>
        <p:nvPicPr>
          <p:cNvPr id="3076" name="Picture 4" descr="See the source image">
            <a:extLst>
              <a:ext uri="{FF2B5EF4-FFF2-40B4-BE49-F238E27FC236}">
                <a16:creationId xmlns:a16="http://schemas.microsoft.com/office/drawing/2014/main" id="{9E5F16C4-77FF-4355-892C-76EE139F4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2930" y="169418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bstract from a paper that claims loneliness is a state of mind that can be cured.">
            <a:extLst>
              <a:ext uri="{FF2B5EF4-FFF2-40B4-BE49-F238E27FC236}">
                <a16:creationId xmlns:a16="http://schemas.microsoft.com/office/drawing/2014/main" id="{A273D5F0-C03E-46F7-84B6-7685DC15D5C5}"/>
              </a:ext>
            </a:extLst>
          </p:cNvPr>
          <p:cNvPicPr>
            <a:picLocks noChangeAspect="1"/>
          </p:cNvPicPr>
          <p:nvPr/>
        </p:nvPicPr>
        <p:blipFill rotWithShape="1">
          <a:blip r:embed="rId3"/>
          <a:srcRect l="20500" t="21333" r="22250" b="3034"/>
          <a:stretch/>
        </p:blipFill>
        <p:spPr>
          <a:xfrm>
            <a:off x="231648" y="835533"/>
            <a:ext cx="6979920" cy="5186934"/>
          </a:xfrm>
          <a:prstGeom prst="rect">
            <a:avLst/>
          </a:prstGeom>
        </p:spPr>
      </p:pic>
      <p:sp>
        <p:nvSpPr>
          <p:cNvPr id="3" name="Title 2">
            <a:extLst>
              <a:ext uri="{FF2B5EF4-FFF2-40B4-BE49-F238E27FC236}">
                <a16:creationId xmlns:a16="http://schemas.microsoft.com/office/drawing/2014/main" id="{A7786823-5ECD-46F9-9253-EFB30052A71D}"/>
              </a:ext>
            </a:extLst>
          </p:cNvPr>
          <p:cNvSpPr>
            <a:spLocks noGrp="1"/>
          </p:cNvSpPr>
          <p:nvPr>
            <p:ph type="title"/>
          </p:nvPr>
        </p:nvSpPr>
        <p:spPr>
          <a:xfrm>
            <a:off x="544830" y="0"/>
            <a:ext cx="10515600" cy="1325563"/>
          </a:xfrm>
        </p:spPr>
        <p:txBody>
          <a:bodyPr/>
          <a:lstStyle/>
          <a:p>
            <a:r>
              <a:rPr lang="en-GB" dirty="0"/>
              <a:t>Observing loneliness</a:t>
            </a:r>
          </a:p>
        </p:txBody>
      </p:sp>
    </p:spTree>
    <p:extLst>
      <p:ext uri="{BB962C8B-B14F-4D97-AF65-F5344CB8AC3E}">
        <p14:creationId xmlns:p14="http://schemas.microsoft.com/office/powerpoint/2010/main" val="4231346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 in white dress shirt and black pants standing on sidewalk during night time">
            <a:extLst>
              <a:ext uri="{FF2B5EF4-FFF2-40B4-BE49-F238E27FC236}">
                <a16:creationId xmlns:a16="http://schemas.microsoft.com/office/drawing/2014/main" id="{6A81EF13-F0C3-4B5D-BB4C-560553432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8253" y="1133044"/>
            <a:ext cx="4262516" cy="53281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331074-FF5E-458D-8D41-F3017B6D0856}"/>
              </a:ext>
            </a:extLst>
          </p:cNvPr>
          <p:cNvSpPr>
            <a:spLocks noGrp="1"/>
          </p:cNvSpPr>
          <p:nvPr>
            <p:ph type="title"/>
          </p:nvPr>
        </p:nvSpPr>
        <p:spPr>
          <a:xfrm>
            <a:off x="660646" y="2185047"/>
            <a:ext cx="5989320" cy="1325563"/>
          </a:xfrm>
        </p:spPr>
        <p:txBody>
          <a:bodyPr>
            <a:normAutofit fontScale="90000"/>
          </a:bodyPr>
          <a:lstStyle/>
          <a:p>
            <a:r>
              <a:rPr lang="en-GB" dirty="0"/>
              <a:t>Key question:</a:t>
            </a:r>
            <a:br>
              <a:rPr lang="en-GB" dirty="0"/>
            </a:br>
            <a:br>
              <a:rPr lang="en-GB" dirty="0"/>
            </a:br>
            <a:r>
              <a:rPr lang="en-GB" b="1" i="1" dirty="0"/>
              <a:t>Can science and technology cure loneliness </a:t>
            </a:r>
            <a:r>
              <a:rPr lang="en-GB" b="1" i="1" u="sng" dirty="0"/>
              <a:t>on their own?</a:t>
            </a:r>
            <a:br>
              <a:rPr lang="en-GB" dirty="0"/>
            </a:br>
            <a:br>
              <a:rPr lang="en-GB" dirty="0"/>
            </a:br>
            <a:r>
              <a:rPr lang="en-GB" dirty="0"/>
              <a:t>What do you think?</a:t>
            </a:r>
          </a:p>
        </p:txBody>
      </p:sp>
    </p:spTree>
    <p:extLst>
      <p:ext uri="{BB962C8B-B14F-4D97-AF65-F5344CB8AC3E}">
        <p14:creationId xmlns:p14="http://schemas.microsoft.com/office/powerpoint/2010/main" val="3564489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with medium confidence">
            <a:extLst>
              <a:ext uri="{FF2B5EF4-FFF2-40B4-BE49-F238E27FC236}">
                <a16:creationId xmlns:a16="http://schemas.microsoft.com/office/drawing/2014/main" id="{098DD893-6578-4B40-B85D-29D3FE81B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878" y="300265"/>
            <a:ext cx="2089779" cy="850007"/>
          </a:xfrm>
          <a:prstGeom prst="rect">
            <a:avLst/>
          </a:prstGeom>
        </p:spPr>
      </p:pic>
      <p:pic>
        <p:nvPicPr>
          <p:cNvPr id="11" name="Picture 10" descr="A red sign with white text&#10;&#10;Description automatically generated with medium confidence">
            <a:extLst>
              <a:ext uri="{FF2B5EF4-FFF2-40B4-BE49-F238E27FC236}">
                <a16:creationId xmlns:a16="http://schemas.microsoft.com/office/drawing/2014/main" id="{8D1B137F-3B22-4889-954F-DF0301760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45" y="6111318"/>
            <a:ext cx="2089779" cy="395958"/>
          </a:xfrm>
          <a:prstGeom prst="rect">
            <a:avLst/>
          </a:prstGeom>
        </p:spPr>
      </p:pic>
      <p:sp>
        <p:nvSpPr>
          <p:cNvPr id="2" name="Oval 1" descr="the big question asked">
            <a:extLst>
              <a:ext uri="{FF2B5EF4-FFF2-40B4-BE49-F238E27FC236}">
                <a16:creationId xmlns:a16="http://schemas.microsoft.com/office/drawing/2014/main" id="{C3A7D70D-B7B0-4637-84F9-4D328C05458C}"/>
              </a:ext>
            </a:extLst>
          </p:cNvPr>
          <p:cNvSpPr/>
          <p:nvPr/>
        </p:nvSpPr>
        <p:spPr>
          <a:xfrm>
            <a:off x="7529867" y="2566314"/>
            <a:ext cx="2365695" cy="22314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Questions outline">
            <a:extLst>
              <a:ext uri="{FF2B5EF4-FFF2-40B4-BE49-F238E27FC236}">
                <a16:creationId xmlns:a16="http://schemas.microsoft.com/office/drawing/2014/main" id="{8446C5DF-F34B-4F5F-B272-23EA900EF4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93105" y="2784810"/>
            <a:ext cx="1595394" cy="1595394"/>
          </a:xfrm>
          <a:prstGeom prst="rect">
            <a:avLst/>
          </a:prstGeom>
        </p:spPr>
      </p:pic>
      <p:pic>
        <p:nvPicPr>
          <p:cNvPr id="9" name="Picture 8" descr="discipline wheel">
            <a:extLst>
              <a:ext uri="{FF2B5EF4-FFF2-40B4-BE49-F238E27FC236}">
                <a16:creationId xmlns:a16="http://schemas.microsoft.com/office/drawing/2014/main" id="{409FB978-5C96-48C1-AB84-50442B11AE8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9305" l="3544" r="99494">
                        <a14:foregroundMark x1="44430" y1="7650" x2="44430" y2="7650"/>
                        <a14:foregroundMark x1="66456" y1="19332" x2="66456" y2="19332"/>
                        <a14:foregroundMark x1="5823" y1="4729" x2="10886" y2="33519"/>
                        <a14:foregroundMark x1="10886" y1="33519" x2="17595" y2="38804"/>
                        <a14:foregroundMark x1="17595" y1="38804" x2="23671" y2="39082"/>
                        <a14:foregroundMark x1="34040" y1="37097" x2="34975" y2="36918"/>
                        <a14:foregroundMark x1="23671" y1="39082" x2="33970" y2="37110"/>
                        <a14:foregroundMark x1="51310" y1="30302" x2="61899" y2="24896"/>
                        <a14:foregroundMark x1="61899" y1="24896" x2="68987" y2="24200"/>
                        <a14:foregroundMark x1="68987" y1="24200" x2="74430" y2="28651"/>
                        <a14:foregroundMark x1="74430" y1="28651" x2="79241" y2="38387"/>
                        <a14:foregroundMark x1="79241" y1="38387" x2="81646" y2="62865"/>
                        <a14:foregroundMark x1="81646" y1="62865" x2="75949" y2="83310"/>
                        <a14:foregroundMark x1="75949" y1="83310" x2="40633" y2="88039"/>
                        <a14:foregroundMark x1="40633" y1="88039" x2="29620" y2="86926"/>
                        <a14:foregroundMark x1="29620" y1="86926" x2="23291" y2="83171"/>
                        <a14:foregroundMark x1="23291" y1="83171" x2="18861" y2="75661"/>
                        <a14:foregroundMark x1="18861" y1="75661" x2="10253" y2="25591"/>
                        <a14:foregroundMark x1="28228" y1="3060" x2="35063" y2="3199"/>
                        <a14:foregroundMark x1="35063" y1="3199" x2="52025" y2="2782"/>
                        <a14:foregroundMark x1="52025" y1="2782" x2="82025" y2="3060"/>
                        <a14:foregroundMark x1="82025" y1="3060" x2="86329" y2="10153"/>
                        <a14:foregroundMark x1="86329" y1="10153" x2="88228" y2="27399"/>
                        <a14:foregroundMark x1="88228" y1="27399" x2="76329" y2="31015"/>
                        <a14:foregroundMark x1="76329" y1="31015" x2="24557" y2="25869"/>
                        <a14:foregroundMark x1="24557" y1="25869" x2="21013" y2="17942"/>
                        <a14:foregroundMark x1="21013" y1="17942" x2="25696" y2="3060"/>
                        <a14:foregroundMark x1="25696" y1="3060" x2="31013" y2="4312"/>
                        <a14:foregroundMark x1="61772" y1="1530" x2="84684" y2="5702"/>
                        <a14:foregroundMark x1="84684" y1="5702" x2="90759" y2="9179"/>
                        <a14:foregroundMark x1="90759" y1="9179" x2="90886" y2="18637"/>
                        <a14:foregroundMark x1="90886" y1="18637" x2="86962" y2="25313"/>
                        <a14:foregroundMark x1="86962" y1="25313" x2="55316" y2="25313"/>
                        <a14:foregroundMark x1="55316" y1="25313" x2="54304" y2="15160"/>
                        <a14:foregroundMark x1="54304" y1="15160" x2="63924" y2="1252"/>
                        <a14:foregroundMark x1="75443" y1="23783" x2="91013" y2="24618"/>
                        <a14:foregroundMark x1="91013" y1="24618" x2="97089" y2="27399"/>
                        <a14:foregroundMark x1="97089" y1="27399" x2="93291" y2="93046"/>
                        <a14:foregroundMark x1="93291" y1="93046" x2="86709" y2="94993"/>
                        <a14:foregroundMark x1="86709" y1="94993" x2="66962" y2="93463"/>
                        <a14:foregroundMark x1="66962" y1="93463" x2="62785" y2="86509"/>
                        <a14:foregroundMark x1="62785" y1="86509" x2="64304" y2="70515"/>
                        <a14:foregroundMark x1="69288" y1="50646" x2="75190" y2="27121"/>
                        <a14:foregroundMark x1="68211" y1="54943" x2="68618" y2="53320"/>
                        <a14:foregroundMark x1="64304" y1="70515" x2="67167" y2="59104"/>
                        <a14:foregroundMark x1="80759" y1="0" x2="72278" y2="85118"/>
                        <a14:foregroundMark x1="72278" y1="85118" x2="69114" y2="98470"/>
                        <a14:foregroundMark x1="69114" y1="98470" x2="99241" y2="78720"/>
                        <a14:foregroundMark x1="99241" y1="78720" x2="97595" y2="26565"/>
                        <a14:foregroundMark x1="97595" y1="26565" x2="98354" y2="3477"/>
                        <a14:foregroundMark x1="98354" y1="3477" x2="81772" y2="139"/>
                        <a14:foregroundMark x1="81772" y1="139" x2="79873" y2="1530"/>
                        <a14:foregroundMark x1="4051" y1="14465" x2="4051" y2="14465"/>
                        <a14:foregroundMark x1="26709" y1="13491" x2="26709" y2="13491"/>
                        <a14:foregroundMark x1="50506" y1="10431" x2="50506" y2="10431"/>
                        <a14:foregroundMark x1="46582" y1="12378" x2="43924" y2="18220"/>
                        <a14:foregroundMark x1="43924" y1="18220" x2="50253" y2="17663"/>
                        <a14:foregroundMark x1="50253" y1="17663" x2="46835" y2="12378"/>
                        <a14:foregroundMark x1="46835" y1="12378" x2="44051" y2="12378"/>
                        <a14:foregroundMark x1="68734" y1="9318" x2="63038" y2="10987"/>
                        <a14:foregroundMark x1="63038" y1="10987" x2="66582" y2="16968"/>
                        <a14:foregroundMark x1="66582" y1="16968" x2="70000" y2="11683"/>
                        <a14:foregroundMark x1="70000" y1="11683" x2="66709" y2="10153"/>
                        <a14:foregroundMark x1="95063" y1="32406" x2="93797" y2="38804"/>
                        <a14:foregroundMark x1="93797" y1="38804" x2="99494" y2="36579"/>
                        <a14:foregroundMark x1="99494" y1="36579" x2="94430" y2="33241"/>
                        <a14:foregroundMark x1="9114" y1="85257" x2="6709" y2="91794"/>
                        <a14:foregroundMark x1="6709" y1="91794" x2="14937" y2="93463"/>
                        <a14:foregroundMark x1="14937" y1="93463" x2="12532" y2="86509"/>
                        <a14:foregroundMark x1="12532" y1="86509" x2="7468" y2="85257"/>
                        <a14:foregroundMark x1="32152" y1="71905" x2="35443" y2="77469"/>
                        <a14:foregroundMark x1="35443" y1="77469" x2="31013" y2="73157"/>
                        <a14:foregroundMark x1="23924" y1="94437" x2="17975" y2="93880"/>
                        <a14:foregroundMark x1="17975" y1="93880" x2="21139" y2="99305"/>
                        <a14:foregroundMark x1="21139" y1="99305" x2="23671" y2="93741"/>
                        <a14:foregroundMark x1="2911" y1="68846" x2="3165" y2="82754"/>
                        <a14:foregroundMark x1="3165" y1="82754" x2="5190" y2="76078"/>
                        <a14:foregroundMark x1="5190" y1="76078" x2="3544" y2="69680"/>
                        <a14:foregroundMark x1="3544" y1="69680" x2="3544" y2="69541"/>
                        <a14:backgroundMark x1="52152" y1="43672" x2="46329" y2="45897"/>
                        <a14:backgroundMark x1="46329" y1="45897" x2="46456" y2="52990"/>
                        <a14:backgroundMark x1="46456" y1="52990" x2="53544" y2="53686"/>
                        <a14:backgroundMark x1="53544" y1="53686" x2="54430" y2="46732"/>
                        <a14:backgroundMark x1="54430" y1="46732" x2="50506" y2="43950"/>
                        <a14:backgroundMark x1="35443" y1="36022" x2="54937" y2="32406"/>
                        <a14:backgroundMark x1="54937" y1="32406" x2="60506" y2="34771"/>
                        <a14:backgroundMark x1="60506" y1="34771" x2="66962" y2="53964"/>
                        <a14:backgroundMark x1="66962" y1="53964" x2="62911" y2="59110"/>
                        <a14:backgroundMark x1="62911" y1="59110" x2="48987" y2="60501"/>
                        <a14:backgroundMark x1="48987" y1="60501" x2="43544" y2="62587"/>
                        <a14:backgroundMark x1="43544" y1="62587" x2="37595" y2="60640"/>
                        <a14:backgroundMark x1="37595" y1="60640" x2="34937" y2="40056"/>
                        <a14:backgroundMark x1="34937" y1="40056" x2="36203" y2="37274"/>
                      </a14:backgroundRemoval>
                    </a14:imgEffect>
                  </a14:imgLayer>
                </a14:imgProps>
              </a:ext>
            </a:extLst>
          </a:blip>
          <a:stretch>
            <a:fillRect/>
          </a:stretch>
        </p:blipFill>
        <p:spPr>
          <a:xfrm>
            <a:off x="5844509" y="1000550"/>
            <a:ext cx="5892587" cy="5363000"/>
          </a:xfrm>
          <a:prstGeom prst="rect">
            <a:avLst/>
          </a:prstGeom>
        </p:spPr>
      </p:pic>
      <p:sp>
        <p:nvSpPr>
          <p:cNvPr id="16" name="Title 1">
            <a:extLst>
              <a:ext uri="{FF2B5EF4-FFF2-40B4-BE49-F238E27FC236}">
                <a16:creationId xmlns:a16="http://schemas.microsoft.com/office/drawing/2014/main" id="{1F91F255-8593-4C5D-992E-A3FCD979AF3B}"/>
              </a:ext>
            </a:extLst>
          </p:cNvPr>
          <p:cNvSpPr>
            <a:spLocks noGrp="1"/>
          </p:cNvSpPr>
          <p:nvPr>
            <p:ph type="title"/>
          </p:nvPr>
        </p:nvSpPr>
        <p:spPr>
          <a:xfrm>
            <a:off x="295873" y="2433845"/>
            <a:ext cx="5424321" cy="1325563"/>
          </a:xfrm>
        </p:spPr>
        <p:txBody>
          <a:bodyPr>
            <a:noAutofit/>
          </a:bodyPr>
          <a:lstStyle/>
          <a:p>
            <a:r>
              <a:rPr lang="en-GB" sz="3600" dirty="0"/>
              <a:t>You are a team of doctors treating patients who are saying they are </a:t>
            </a:r>
            <a:r>
              <a:rPr lang="en-GB" sz="3600" dirty="0">
                <a:cs typeface="Calibri Light"/>
              </a:rPr>
              <a:t>very</a:t>
            </a:r>
            <a:r>
              <a:rPr lang="en-GB" sz="3600" dirty="0"/>
              <a:t> lonely.</a:t>
            </a:r>
            <a:br>
              <a:rPr lang="en-GB" sz="3600" dirty="0"/>
            </a:br>
            <a:br>
              <a:rPr lang="en-GB" sz="3600" dirty="0"/>
            </a:br>
            <a:br>
              <a:rPr lang="en-GB" sz="3600" dirty="0"/>
            </a:br>
            <a:r>
              <a:rPr lang="en-GB" sz="3600" b="1" dirty="0"/>
              <a:t>Task 1 – Unpack the problem!</a:t>
            </a:r>
            <a:br>
              <a:rPr lang="en-GB" sz="3600" dirty="0"/>
            </a:br>
            <a:br>
              <a:rPr lang="en-GB" sz="3600" dirty="0"/>
            </a:br>
            <a:r>
              <a:rPr lang="en-GB" sz="3600" dirty="0"/>
              <a:t>What are all the possible reasons that might contribute to loneliness?</a:t>
            </a:r>
          </a:p>
        </p:txBody>
      </p:sp>
    </p:spTree>
    <p:extLst>
      <p:ext uri="{BB962C8B-B14F-4D97-AF65-F5344CB8AC3E}">
        <p14:creationId xmlns:p14="http://schemas.microsoft.com/office/powerpoint/2010/main" val="4226811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descr="the big question being asked">
            <a:extLst>
              <a:ext uri="{FF2B5EF4-FFF2-40B4-BE49-F238E27FC236}">
                <a16:creationId xmlns:a16="http://schemas.microsoft.com/office/drawing/2014/main" id="{413AF079-5DF9-4E0B-B251-B55DA2DE50D4}"/>
              </a:ext>
            </a:extLst>
          </p:cNvPr>
          <p:cNvSpPr/>
          <p:nvPr/>
        </p:nvSpPr>
        <p:spPr>
          <a:xfrm>
            <a:off x="6420158" y="2601824"/>
            <a:ext cx="2365695" cy="22314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Graphic 5" descr="Questions outline">
            <a:extLst>
              <a:ext uri="{FF2B5EF4-FFF2-40B4-BE49-F238E27FC236}">
                <a16:creationId xmlns:a16="http://schemas.microsoft.com/office/drawing/2014/main" id="{E1AE8D07-A784-40C3-9A55-4A815299F6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3396" y="2820320"/>
            <a:ext cx="1595394" cy="1595394"/>
          </a:xfrm>
          <a:prstGeom prst="rect">
            <a:avLst/>
          </a:prstGeom>
        </p:spPr>
      </p:pic>
      <p:pic>
        <p:nvPicPr>
          <p:cNvPr id="3" name="Picture 2" descr="discipline wheel">
            <a:extLst>
              <a:ext uri="{FF2B5EF4-FFF2-40B4-BE49-F238E27FC236}">
                <a16:creationId xmlns:a16="http://schemas.microsoft.com/office/drawing/2014/main" id="{609B8FA0-F214-4C61-8ED0-C45A3C35C3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305" l="3544" r="99494">
                        <a14:foregroundMark x1="44430" y1="7650" x2="44430" y2="7650"/>
                        <a14:foregroundMark x1="66456" y1="19332" x2="66456" y2="19332"/>
                        <a14:foregroundMark x1="5823" y1="4729" x2="10886" y2="33519"/>
                        <a14:foregroundMark x1="10886" y1="33519" x2="17595" y2="38804"/>
                        <a14:foregroundMark x1="17595" y1="38804" x2="23671" y2="39082"/>
                        <a14:foregroundMark x1="34040" y1="37097" x2="34975" y2="36918"/>
                        <a14:foregroundMark x1="23671" y1="39082" x2="33970" y2="37110"/>
                        <a14:foregroundMark x1="51310" y1="30302" x2="61899" y2="24896"/>
                        <a14:foregroundMark x1="61899" y1="24896" x2="68987" y2="24200"/>
                        <a14:foregroundMark x1="68987" y1="24200" x2="74430" y2="28651"/>
                        <a14:foregroundMark x1="74430" y1="28651" x2="79241" y2="38387"/>
                        <a14:foregroundMark x1="79241" y1="38387" x2="81646" y2="62865"/>
                        <a14:foregroundMark x1="81646" y1="62865" x2="75949" y2="83310"/>
                        <a14:foregroundMark x1="75949" y1="83310" x2="40633" y2="88039"/>
                        <a14:foregroundMark x1="40633" y1="88039" x2="29620" y2="86926"/>
                        <a14:foregroundMark x1="29620" y1="86926" x2="23291" y2="83171"/>
                        <a14:foregroundMark x1="23291" y1="83171" x2="18861" y2="75661"/>
                        <a14:foregroundMark x1="18861" y1="75661" x2="10253" y2="25591"/>
                        <a14:foregroundMark x1="28228" y1="3060" x2="35063" y2="3199"/>
                        <a14:foregroundMark x1="35063" y1="3199" x2="52025" y2="2782"/>
                        <a14:foregroundMark x1="52025" y1="2782" x2="82025" y2="3060"/>
                        <a14:foregroundMark x1="82025" y1="3060" x2="86329" y2="10153"/>
                        <a14:foregroundMark x1="86329" y1="10153" x2="88228" y2="27399"/>
                        <a14:foregroundMark x1="88228" y1="27399" x2="76329" y2="31015"/>
                        <a14:foregroundMark x1="76329" y1="31015" x2="24557" y2="25869"/>
                        <a14:foregroundMark x1="24557" y1="25869" x2="21013" y2="17942"/>
                        <a14:foregroundMark x1="21013" y1="17942" x2="25696" y2="3060"/>
                        <a14:foregroundMark x1="25696" y1="3060" x2="31013" y2="4312"/>
                        <a14:foregroundMark x1="61772" y1="1530" x2="84684" y2="5702"/>
                        <a14:foregroundMark x1="84684" y1="5702" x2="90759" y2="9179"/>
                        <a14:foregroundMark x1="90759" y1="9179" x2="90886" y2="18637"/>
                        <a14:foregroundMark x1="90886" y1="18637" x2="86962" y2="25313"/>
                        <a14:foregroundMark x1="86962" y1="25313" x2="55316" y2="25313"/>
                        <a14:foregroundMark x1="55316" y1="25313" x2="54304" y2="15160"/>
                        <a14:foregroundMark x1="54304" y1="15160" x2="63924" y2="1252"/>
                        <a14:foregroundMark x1="75443" y1="23783" x2="91013" y2="24618"/>
                        <a14:foregroundMark x1="91013" y1="24618" x2="97089" y2="27399"/>
                        <a14:foregroundMark x1="97089" y1="27399" x2="93291" y2="93046"/>
                        <a14:foregroundMark x1="93291" y1="93046" x2="86709" y2="94993"/>
                        <a14:foregroundMark x1="86709" y1="94993" x2="66962" y2="93463"/>
                        <a14:foregroundMark x1="66962" y1="93463" x2="62785" y2="86509"/>
                        <a14:foregroundMark x1="62785" y1="86509" x2="64304" y2="70515"/>
                        <a14:foregroundMark x1="69288" y1="50646" x2="75190" y2="27121"/>
                        <a14:foregroundMark x1="68211" y1="54943" x2="68618" y2="53320"/>
                        <a14:foregroundMark x1="64304" y1="70515" x2="67167" y2="59104"/>
                        <a14:foregroundMark x1="80759" y1="0" x2="72278" y2="85118"/>
                        <a14:foregroundMark x1="72278" y1="85118" x2="69114" y2="98470"/>
                        <a14:foregroundMark x1="69114" y1="98470" x2="99241" y2="78720"/>
                        <a14:foregroundMark x1="99241" y1="78720" x2="97595" y2="26565"/>
                        <a14:foregroundMark x1="97595" y1="26565" x2="98354" y2="3477"/>
                        <a14:foregroundMark x1="98354" y1="3477" x2="81772" y2="139"/>
                        <a14:foregroundMark x1="81772" y1="139" x2="79873" y2="1530"/>
                        <a14:foregroundMark x1="4051" y1="14465" x2="4051" y2="14465"/>
                        <a14:foregroundMark x1="26709" y1="13491" x2="26709" y2="13491"/>
                        <a14:foregroundMark x1="50506" y1="10431" x2="50506" y2="10431"/>
                        <a14:foregroundMark x1="46582" y1="12378" x2="43924" y2="18220"/>
                        <a14:foregroundMark x1="43924" y1="18220" x2="50253" y2="17663"/>
                        <a14:foregroundMark x1="50253" y1="17663" x2="46835" y2="12378"/>
                        <a14:foregroundMark x1="46835" y1="12378" x2="44051" y2="12378"/>
                        <a14:foregroundMark x1="68734" y1="9318" x2="63038" y2="10987"/>
                        <a14:foregroundMark x1="63038" y1="10987" x2="66582" y2="16968"/>
                        <a14:foregroundMark x1="66582" y1="16968" x2="70000" y2="11683"/>
                        <a14:foregroundMark x1="70000" y1="11683" x2="66709" y2="10153"/>
                        <a14:foregroundMark x1="95063" y1="32406" x2="93797" y2="38804"/>
                        <a14:foregroundMark x1="93797" y1="38804" x2="99494" y2="36579"/>
                        <a14:foregroundMark x1="99494" y1="36579" x2="94430" y2="33241"/>
                        <a14:foregroundMark x1="9114" y1="85257" x2="6709" y2="91794"/>
                        <a14:foregroundMark x1="6709" y1="91794" x2="14937" y2="93463"/>
                        <a14:foregroundMark x1="14937" y1="93463" x2="12532" y2="86509"/>
                        <a14:foregroundMark x1="12532" y1="86509" x2="7468" y2="85257"/>
                        <a14:foregroundMark x1="32152" y1="71905" x2="35443" y2="77469"/>
                        <a14:foregroundMark x1="35443" y1="77469" x2="31013" y2="73157"/>
                        <a14:foregroundMark x1="23924" y1="94437" x2="17975" y2="93880"/>
                        <a14:foregroundMark x1="17975" y1="93880" x2="21139" y2="99305"/>
                        <a14:foregroundMark x1="21139" y1="99305" x2="23671" y2="93741"/>
                        <a14:foregroundMark x1="2911" y1="68846" x2="3165" y2="82754"/>
                        <a14:foregroundMark x1="3165" y1="82754" x2="5190" y2="76078"/>
                        <a14:foregroundMark x1="5190" y1="76078" x2="3544" y2="69680"/>
                        <a14:foregroundMark x1="3544" y1="69680" x2="3544" y2="69541"/>
                        <a14:backgroundMark x1="52152" y1="43672" x2="46329" y2="45897"/>
                        <a14:backgroundMark x1="46329" y1="45897" x2="46456" y2="52990"/>
                        <a14:backgroundMark x1="46456" y1="52990" x2="53544" y2="53686"/>
                        <a14:backgroundMark x1="53544" y1="53686" x2="54430" y2="46732"/>
                        <a14:backgroundMark x1="54430" y1="46732" x2="50506" y2="43950"/>
                        <a14:backgroundMark x1="35443" y1="36022" x2="54937" y2="32406"/>
                        <a14:backgroundMark x1="54937" y1="32406" x2="60506" y2="34771"/>
                        <a14:backgroundMark x1="60506" y1="34771" x2="66962" y2="53964"/>
                        <a14:backgroundMark x1="66962" y1="53964" x2="62911" y2="59110"/>
                        <a14:backgroundMark x1="62911" y1="59110" x2="48987" y2="60501"/>
                        <a14:backgroundMark x1="48987" y1="60501" x2="43544" y2="62587"/>
                        <a14:backgroundMark x1="43544" y1="62587" x2="37595" y2="60640"/>
                        <a14:backgroundMark x1="37595" y1="60640" x2="34937" y2="40056"/>
                        <a14:backgroundMark x1="34937" y1="40056" x2="36203" y2="37274"/>
                      </a14:backgroundRemoval>
                    </a14:imgEffect>
                  </a14:imgLayer>
                </a14:imgProps>
              </a:ext>
            </a:extLst>
          </a:blip>
          <a:stretch>
            <a:fillRect/>
          </a:stretch>
        </p:blipFill>
        <p:spPr>
          <a:xfrm>
            <a:off x="4749552" y="1058219"/>
            <a:ext cx="5892587" cy="5363000"/>
          </a:xfrm>
          <a:prstGeom prst="rect">
            <a:avLst/>
          </a:prstGeom>
        </p:spPr>
      </p:pic>
      <p:sp>
        <p:nvSpPr>
          <p:cNvPr id="4" name="TextBox 3">
            <a:extLst>
              <a:ext uri="{FF2B5EF4-FFF2-40B4-BE49-F238E27FC236}">
                <a16:creationId xmlns:a16="http://schemas.microsoft.com/office/drawing/2014/main" id="{3C4576A8-BBE7-46CE-B44A-40F8729680C8}"/>
              </a:ext>
            </a:extLst>
          </p:cNvPr>
          <p:cNvSpPr txBox="1"/>
          <p:nvPr/>
        </p:nvSpPr>
        <p:spPr>
          <a:xfrm>
            <a:off x="386277" y="1632858"/>
            <a:ext cx="4363275" cy="3970318"/>
          </a:xfrm>
          <a:prstGeom prst="rect">
            <a:avLst/>
          </a:prstGeom>
          <a:noFill/>
        </p:spPr>
        <p:txBody>
          <a:bodyPr wrap="square">
            <a:spAutoFit/>
          </a:bodyPr>
          <a:lstStyle/>
          <a:p>
            <a:pPr marL="0" indent="0">
              <a:buNone/>
            </a:pPr>
            <a:r>
              <a:rPr lang="en-GB" sz="3600" dirty="0">
                <a:latin typeface="Humnst777 Lt BT" panose="020B0402030504020204" pitchFamily="34" charset="0"/>
              </a:rPr>
              <a:t>Task: Put together a treatment plan </a:t>
            </a:r>
          </a:p>
          <a:p>
            <a:pPr marL="0" indent="0">
              <a:buNone/>
            </a:pPr>
            <a:endParaRPr lang="en-GB" sz="3600" dirty="0">
              <a:latin typeface="Humnst777 Lt BT" panose="020B0402030504020204" pitchFamily="34" charset="0"/>
            </a:endParaRPr>
          </a:p>
          <a:p>
            <a:pPr marL="0" indent="0">
              <a:buNone/>
            </a:pPr>
            <a:r>
              <a:rPr lang="en-GB" sz="2400" dirty="0">
                <a:latin typeface="Humnst777 Lt BT" panose="020B0402030504020204" pitchFamily="34" charset="0"/>
              </a:rPr>
              <a:t>CONSIDER</a:t>
            </a:r>
          </a:p>
          <a:p>
            <a:pPr marL="342900" indent="-342900">
              <a:buFontTx/>
              <a:buChar char="-"/>
            </a:pPr>
            <a:r>
              <a:rPr lang="en-GB" sz="2400" dirty="0">
                <a:latin typeface="Humnst777 Lt BT" panose="020B0402030504020204" pitchFamily="34" charset="0"/>
              </a:rPr>
              <a:t>The different causes of different patients loneliness</a:t>
            </a:r>
          </a:p>
          <a:p>
            <a:pPr marL="342900" indent="-342900">
              <a:buFontTx/>
              <a:buChar char="-"/>
            </a:pPr>
            <a:endParaRPr lang="en-GB" sz="2400" dirty="0">
              <a:latin typeface="Humnst777 Lt BT" panose="020B0402030504020204" pitchFamily="34" charset="0"/>
            </a:endParaRPr>
          </a:p>
          <a:p>
            <a:r>
              <a:rPr lang="en-GB" sz="2400" dirty="0">
                <a:latin typeface="Humnst777 Lt BT" panose="020B0402030504020204" pitchFamily="34" charset="0"/>
              </a:rPr>
              <a:t>INCLUDE IN YOUR PLAN</a:t>
            </a:r>
          </a:p>
          <a:p>
            <a:r>
              <a:rPr lang="en-GB" sz="2400" dirty="0">
                <a:latin typeface="Humnst777 Lt BT" panose="020B0402030504020204" pitchFamily="34" charset="0"/>
              </a:rPr>
              <a:t>- The pill, the app, the robot</a:t>
            </a:r>
          </a:p>
        </p:txBody>
      </p:sp>
      <p:sp>
        <p:nvSpPr>
          <p:cNvPr id="2" name="Title 1">
            <a:extLst>
              <a:ext uri="{FF2B5EF4-FFF2-40B4-BE49-F238E27FC236}">
                <a16:creationId xmlns:a16="http://schemas.microsoft.com/office/drawing/2014/main" id="{0D5B823E-4155-492B-AA9B-26F8556A5C62}"/>
              </a:ext>
            </a:extLst>
          </p:cNvPr>
          <p:cNvSpPr>
            <a:spLocks noGrp="1"/>
          </p:cNvSpPr>
          <p:nvPr>
            <p:ph type="title"/>
          </p:nvPr>
        </p:nvSpPr>
        <p:spPr>
          <a:xfrm>
            <a:off x="655320" y="-69014"/>
            <a:ext cx="10515600" cy="1325563"/>
          </a:xfrm>
        </p:spPr>
        <p:txBody>
          <a:bodyPr/>
          <a:lstStyle/>
          <a:p>
            <a:r>
              <a:rPr lang="en-GB" dirty="0">
                <a:latin typeface="Humnst777 Lt BT" panose="020B0402030504020204" pitchFamily="34" charset="0"/>
              </a:rPr>
              <a:t>Task 2 – Using the discipline wheel</a:t>
            </a:r>
            <a:endParaRPr lang="en-GB" dirty="0"/>
          </a:p>
        </p:txBody>
      </p:sp>
    </p:spTree>
    <p:extLst>
      <p:ext uri="{BB962C8B-B14F-4D97-AF65-F5344CB8AC3E}">
        <p14:creationId xmlns:p14="http://schemas.microsoft.com/office/powerpoint/2010/main" val="186359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BA25-6FF0-4973-B2AC-6E417DFEA237}"/>
              </a:ext>
            </a:extLst>
          </p:cNvPr>
          <p:cNvSpPr>
            <a:spLocks noGrp="1"/>
          </p:cNvSpPr>
          <p:nvPr>
            <p:ph type="title"/>
          </p:nvPr>
        </p:nvSpPr>
        <p:spPr/>
        <p:txBody>
          <a:bodyPr/>
          <a:lstStyle/>
          <a:p>
            <a:r>
              <a:rPr lang="en-GB" dirty="0"/>
              <a:t>Linked CCF statements</a:t>
            </a:r>
          </a:p>
        </p:txBody>
      </p:sp>
      <p:graphicFrame>
        <p:nvGraphicFramePr>
          <p:cNvPr id="4" name="Content Placeholder 3">
            <a:extLst>
              <a:ext uri="{FF2B5EF4-FFF2-40B4-BE49-F238E27FC236}">
                <a16:creationId xmlns:a16="http://schemas.microsoft.com/office/drawing/2014/main" id="{7D8841CC-02BC-41E4-B9F2-9CD3F4CD7478}"/>
              </a:ext>
            </a:extLst>
          </p:cNvPr>
          <p:cNvGraphicFramePr>
            <a:graphicFrameLocks noGrp="1"/>
          </p:cNvGraphicFramePr>
          <p:nvPr>
            <p:ph idx="1"/>
            <p:extLst>
              <p:ext uri="{D42A27DB-BD31-4B8C-83A1-F6EECF244321}">
                <p14:modId xmlns:p14="http://schemas.microsoft.com/office/powerpoint/2010/main" val="3593059839"/>
              </p:ext>
            </p:extLst>
          </p:nvPr>
        </p:nvGraphicFramePr>
        <p:xfrm>
          <a:off x="506776" y="1813459"/>
          <a:ext cx="10719412" cy="5182880"/>
        </p:xfrm>
        <a:graphic>
          <a:graphicData uri="http://schemas.openxmlformats.org/drawingml/2006/table">
            <a:tbl>
              <a:tblPr/>
              <a:tblGrid>
                <a:gridCol w="5662670">
                  <a:extLst>
                    <a:ext uri="{9D8B030D-6E8A-4147-A177-3AD203B41FA5}">
                      <a16:colId xmlns:a16="http://schemas.microsoft.com/office/drawing/2014/main" val="3818530666"/>
                    </a:ext>
                  </a:extLst>
                </a:gridCol>
                <a:gridCol w="5056742">
                  <a:extLst>
                    <a:ext uri="{9D8B030D-6E8A-4147-A177-3AD203B41FA5}">
                      <a16:colId xmlns:a16="http://schemas.microsoft.com/office/drawing/2014/main" val="1681690815"/>
                    </a:ext>
                  </a:extLst>
                </a:gridCol>
              </a:tblGrid>
              <a:tr h="3959004">
                <a:tc>
                  <a:txBody>
                    <a:bodyPr/>
                    <a:lstStyle/>
                    <a:p>
                      <a:pPr algn="l" rtl="0" fontAlgn="base"/>
                      <a:r>
                        <a:rPr lang="en-GB" sz="2400" b="0" i="1" dirty="0">
                          <a:effectLst/>
                          <a:latin typeface="Calibri" panose="020F0502020204030204" pitchFamily="34" charset="0"/>
                        </a:rPr>
                        <a:t>‘Learn that…’</a:t>
                      </a:r>
                      <a:r>
                        <a:rPr lang="en-GB" sz="2400" b="0" i="0" dirty="0">
                          <a:effectLst/>
                          <a:latin typeface="Calibri" panose="020F0502020204030204" pitchFamily="34" charset="0"/>
                        </a:rPr>
                        <a:t> </a:t>
                      </a:r>
                      <a:endParaRPr lang="en-GB" sz="2400" b="0" i="0" dirty="0">
                        <a:effectLst/>
                      </a:endParaRPr>
                    </a:p>
                    <a:p>
                      <a:pPr algn="l" rtl="0" fontAlgn="base"/>
                      <a:r>
                        <a:rPr lang="en-GB" sz="2400" b="0" i="0" dirty="0">
                          <a:effectLst/>
                          <a:latin typeface="Calibri" panose="020F0502020204030204" pitchFamily="34" charset="0"/>
                        </a:rPr>
                        <a:t>1. In order for pupils to think critically, they must have a secure understanding of knowledge within the subject area they are being asked to think critically about. </a:t>
                      </a:r>
                      <a:endParaRPr lang="en-GB" sz="2400" b="0" i="0" dirty="0">
                        <a:effectLst/>
                      </a:endParaRPr>
                    </a:p>
                    <a:p>
                      <a:pPr algn="l" rtl="0" fontAlgn="base"/>
                      <a:r>
                        <a:rPr lang="en-GB" sz="2400" b="0" i="0" dirty="0">
                          <a:effectLst/>
                          <a:latin typeface="Calibri" panose="020F0502020204030204" pitchFamily="34" charset="0"/>
                        </a:rPr>
                        <a:t>2. In all subject areas, pupils learn new ideas by linking those ideas to existing knowledge, organising this knowledge into increasingly complex mental models (or “schemata”); carefully sequencing teaching to facilitate this process is important. </a:t>
                      </a:r>
                      <a:endParaRPr lang="en-GB" sz="2400" b="0" i="0" dirty="0">
                        <a:effectLst/>
                      </a:endParaRPr>
                    </a:p>
                    <a:p>
                      <a:pPr algn="l" rtl="0" fontAlgn="base"/>
                      <a:r>
                        <a:rPr lang="en-GB" sz="2400" b="0" i="0" dirty="0">
                          <a:effectLst/>
                          <a:latin typeface="Calibri" panose="020F0502020204030204" pitchFamily="34" charset="0"/>
                        </a:rPr>
                        <a:t>. </a:t>
                      </a:r>
                      <a:endParaRPr lang="en-GB" sz="2400" b="0" i="0" dirty="0">
                        <a:effectLst/>
                      </a:endParaRPr>
                    </a:p>
                    <a:p>
                      <a:pPr algn="l" rtl="0" fontAlgn="base"/>
                      <a:r>
                        <a:rPr lang="en-GB" sz="2400" b="0" i="0" dirty="0">
                          <a:effectLst/>
                          <a:latin typeface="Calibri" panose="020F0502020204030204" pitchFamily="34" charset="0"/>
                        </a:rPr>
                        <a:t> </a:t>
                      </a:r>
                      <a:endParaRPr lang="en-GB" sz="2400" b="0" i="0" dirty="0">
                        <a:effectLst/>
                      </a:endParaRPr>
                    </a:p>
                  </a:txBody>
                  <a:tcPr marL="35667" marR="35667" marT="17833" marB="17833">
                    <a:lnL w="6350" cap="flat" cmpd="sng" algn="ctr">
                      <a:solidFill>
                        <a:srgbClr val="4019F3"/>
                      </a:solidFill>
                      <a:prstDash val="solid"/>
                      <a:round/>
                      <a:headEnd type="none" w="med" len="med"/>
                      <a:tailEnd type="none" w="med" len="med"/>
                    </a:lnL>
                    <a:lnR w="6350" cap="flat" cmpd="sng" algn="ctr">
                      <a:solidFill>
                        <a:srgbClr val="4019F3"/>
                      </a:solidFill>
                      <a:prstDash val="solid"/>
                      <a:round/>
                      <a:headEnd type="none" w="med" len="med"/>
                      <a:tailEnd type="none" w="med" len="med"/>
                    </a:lnR>
                    <a:lnT w="6350" cap="flat" cmpd="sng" algn="ctr">
                      <a:solidFill>
                        <a:srgbClr val="4019F3"/>
                      </a:solidFill>
                      <a:prstDash val="solid"/>
                      <a:round/>
                      <a:headEnd type="none" w="med" len="med"/>
                      <a:tailEnd type="none" w="med" len="med"/>
                    </a:lnT>
                    <a:lnB w="6350" cap="flat" cmpd="sng" algn="ctr">
                      <a:solidFill>
                        <a:srgbClr val="4019F3"/>
                      </a:solidFill>
                      <a:prstDash val="solid"/>
                      <a:round/>
                      <a:headEnd type="none" w="med" len="med"/>
                      <a:tailEnd type="none" w="med" len="med"/>
                    </a:lnB>
                  </a:tcPr>
                </a:tc>
                <a:tc>
                  <a:txBody>
                    <a:bodyPr/>
                    <a:lstStyle/>
                    <a:p>
                      <a:pPr algn="l" rtl="0" fontAlgn="base"/>
                      <a:r>
                        <a:rPr lang="en-GB" sz="2400" b="0" i="0" dirty="0">
                          <a:effectLst/>
                          <a:latin typeface="Calibri" panose="020F0502020204030204" pitchFamily="34" charset="0"/>
                        </a:rPr>
                        <a:t>How this foundation knowledge supports key skills, i.e. </a:t>
                      </a:r>
                      <a:r>
                        <a:rPr lang="en-GB" sz="2400" b="0" i="1" dirty="0">
                          <a:effectLst/>
                          <a:latin typeface="Calibri" panose="020F0502020204030204" pitchFamily="34" charset="0"/>
                        </a:rPr>
                        <a:t>‘Learn how to…’:</a:t>
                      </a:r>
                      <a:r>
                        <a:rPr lang="en-GB" sz="2400" b="0" i="0" dirty="0">
                          <a:effectLst/>
                          <a:latin typeface="Calibri" panose="020F0502020204030204" pitchFamily="34" charset="0"/>
                        </a:rPr>
                        <a:t> </a:t>
                      </a:r>
                      <a:endParaRPr lang="en-GB" sz="2400" b="0" i="0" dirty="0">
                        <a:effectLst/>
                      </a:endParaRPr>
                    </a:p>
                    <a:p>
                      <a:pPr algn="l" rtl="0" fontAlgn="base"/>
                      <a:r>
                        <a:rPr lang="en-GB" sz="2400" b="0" i="0" dirty="0">
                          <a:effectLst/>
                          <a:latin typeface="Calibri" panose="020F0502020204030204" pitchFamily="34" charset="0"/>
                        </a:rPr>
                        <a:t>1. And - following expert input - by taking opportunities to practise, receive feedback and improve at: Enabling critical thinking and problem solving by first teaching the necessary foundational content knowledge. </a:t>
                      </a:r>
                      <a:endParaRPr lang="en-GB" sz="2400" b="0" i="0" dirty="0">
                        <a:effectLst/>
                      </a:endParaRPr>
                    </a:p>
                    <a:p>
                      <a:pPr algn="l" rtl="0" fontAlgn="base"/>
                      <a:r>
                        <a:rPr lang="en-GB" sz="2400" b="0" i="0" dirty="0">
                          <a:effectLst/>
                          <a:latin typeface="Calibri" panose="020F0502020204030204" pitchFamily="34" charset="0"/>
                        </a:rPr>
                        <a:t> </a:t>
                      </a:r>
                      <a:endParaRPr lang="en-GB" sz="2400" b="0" i="0" dirty="0">
                        <a:effectLst/>
                      </a:endParaRPr>
                    </a:p>
                  </a:txBody>
                  <a:tcPr marL="35667" marR="35667" marT="17833" marB="17833">
                    <a:lnL w="6350" cap="flat" cmpd="sng" algn="ctr">
                      <a:solidFill>
                        <a:srgbClr val="4019F3"/>
                      </a:solidFill>
                      <a:prstDash val="solid"/>
                      <a:round/>
                      <a:headEnd type="none" w="med" len="med"/>
                      <a:tailEnd type="none" w="med" len="med"/>
                    </a:lnL>
                    <a:lnR w="6350" cap="flat" cmpd="sng" algn="ctr">
                      <a:solidFill>
                        <a:srgbClr val="003AF3"/>
                      </a:solidFill>
                      <a:prstDash val="solid"/>
                      <a:round/>
                      <a:headEnd type="none" w="med" len="med"/>
                      <a:tailEnd type="none" w="med" len="med"/>
                    </a:lnR>
                    <a:lnT w="6350" cap="flat" cmpd="sng" algn="ctr">
                      <a:solidFill>
                        <a:srgbClr val="003AF3"/>
                      </a:solidFill>
                      <a:prstDash val="solid"/>
                      <a:round/>
                      <a:headEnd type="none" w="med" len="med"/>
                      <a:tailEnd type="none" w="med" len="med"/>
                    </a:lnT>
                    <a:lnB w="6350" cap="flat" cmpd="sng" algn="ctr">
                      <a:solidFill>
                        <a:srgbClr val="003AF3"/>
                      </a:solidFill>
                      <a:prstDash val="solid"/>
                      <a:round/>
                      <a:headEnd type="none" w="med" len="med"/>
                      <a:tailEnd type="none" w="med" len="med"/>
                    </a:lnB>
                  </a:tcPr>
                </a:tc>
                <a:extLst>
                  <a:ext uri="{0D108BD9-81ED-4DB2-BD59-A6C34878D82A}">
                    <a16:rowId xmlns:a16="http://schemas.microsoft.com/office/drawing/2014/main" val="757340102"/>
                  </a:ext>
                </a:extLst>
              </a:tr>
              <a:tr h="392334">
                <a:tc>
                  <a:txBody>
                    <a:bodyPr/>
                    <a:lstStyle/>
                    <a:p>
                      <a:pPr algn="l" rtl="0" fontAlgn="base"/>
                      <a:r>
                        <a:rPr lang="en-GB" sz="500" b="1" i="0" dirty="0">
                          <a:effectLst/>
                          <a:latin typeface="Calibri" panose="020F0502020204030204" pitchFamily="34" charset="0"/>
                        </a:rPr>
                        <a:t>Key Content / Activities:</a:t>
                      </a:r>
                      <a:r>
                        <a:rPr lang="en-GB" sz="500" b="0" i="0" dirty="0">
                          <a:effectLst/>
                          <a:latin typeface="Calibri" panose="020F0502020204030204" pitchFamily="34" charset="0"/>
                        </a:rPr>
                        <a:t> </a:t>
                      </a:r>
                      <a:endParaRPr lang="en-GB" sz="700" b="0" i="0" dirty="0">
                        <a:effectLst/>
                      </a:endParaRPr>
                    </a:p>
                  </a:txBody>
                  <a:tcPr marL="35667" marR="35667" marT="17833" marB="17833">
                    <a:lnL w="6350" cap="flat" cmpd="sng" algn="ctr">
                      <a:solidFill>
                        <a:srgbClr val="8031F3"/>
                      </a:solidFill>
                      <a:prstDash val="solid"/>
                      <a:round/>
                      <a:headEnd type="none" w="med" len="med"/>
                      <a:tailEnd type="none" w="med" len="med"/>
                    </a:lnL>
                    <a:lnR w="6350" cap="flat" cmpd="sng" algn="ctr">
                      <a:solidFill>
                        <a:srgbClr val="8031F3"/>
                      </a:solidFill>
                      <a:prstDash val="solid"/>
                      <a:round/>
                      <a:headEnd type="none" w="med" len="med"/>
                      <a:tailEnd type="none" w="med" len="med"/>
                    </a:lnR>
                    <a:lnT w="6350" cap="flat" cmpd="sng" algn="ctr">
                      <a:solidFill>
                        <a:srgbClr val="4019F3"/>
                      </a:solidFill>
                      <a:prstDash val="solid"/>
                      <a:round/>
                      <a:headEnd type="none" w="med" len="med"/>
                      <a:tailEnd type="none" w="med" len="med"/>
                    </a:lnT>
                    <a:lnB w="6350" cap="flat" cmpd="sng" algn="ctr">
                      <a:solidFill>
                        <a:srgbClr val="8031F3"/>
                      </a:solidFill>
                      <a:prstDash val="solid"/>
                      <a:round/>
                      <a:headEnd type="none" w="med" len="med"/>
                      <a:tailEnd type="none" w="med" len="med"/>
                    </a:lnB>
                    <a:solidFill>
                      <a:srgbClr val="D9D9D9"/>
                    </a:solidFill>
                  </a:tcPr>
                </a:tc>
                <a:tc>
                  <a:txBody>
                    <a:bodyPr/>
                    <a:lstStyle/>
                    <a:p>
                      <a:pPr algn="l" rtl="0" fontAlgn="base"/>
                      <a:r>
                        <a:rPr lang="en-GB" sz="500" b="1" i="0" dirty="0">
                          <a:effectLst/>
                          <a:latin typeface="Calibri" panose="020F0502020204030204" pitchFamily="34" charset="0"/>
                        </a:rPr>
                        <a:t> </a:t>
                      </a:r>
                    </a:p>
                  </a:txBody>
                  <a:tcPr marL="35667" marR="35667" marT="17833" marB="17833">
                    <a:lnL w="6350" cap="flat" cmpd="sng" algn="ctr">
                      <a:solidFill>
                        <a:srgbClr val="8031F3"/>
                      </a:solidFill>
                      <a:prstDash val="solid"/>
                      <a:round/>
                      <a:headEnd type="none" w="med" len="med"/>
                      <a:tailEnd type="none" w="med" len="med"/>
                    </a:lnL>
                    <a:lnR w="6350" cap="flat" cmpd="sng" algn="ctr">
                      <a:solidFill>
                        <a:srgbClr val="C038F3"/>
                      </a:solidFill>
                      <a:prstDash val="solid"/>
                      <a:round/>
                      <a:headEnd type="none" w="med" len="med"/>
                      <a:tailEnd type="none" w="med" len="med"/>
                    </a:lnR>
                    <a:lnT w="6350" cap="flat" cmpd="sng" algn="ctr">
                      <a:solidFill>
                        <a:srgbClr val="003AF3"/>
                      </a:solidFill>
                      <a:prstDash val="solid"/>
                      <a:round/>
                      <a:headEnd type="none" w="med" len="med"/>
                      <a:tailEnd type="none" w="med" len="med"/>
                    </a:lnT>
                    <a:lnB w="6350" cap="flat" cmpd="sng" algn="ctr">
                      <a:solidFill>
                        <a:srgbClr val="C038F3"/>
                      </a:solidFill>
                      <a:prstDash val="solid"/>
                      <a:round/>
                      <a:headEnd type="none" w="med" len="med"/>
                      <a:tailEnd type="none" w="med" len="med"/>
                    </a:lnB>
                    <a:solidFill>
                      <a:srgbClr val="D9D9D9"/>
                    </a:solidFill>
                  </a:tcPr>
                </a:tc>
                <a:extLst>
                  <a:ext uri="{0D108BD9-81ED-4DB2-BD59-A6C34878D82A}">
                    <a16:rowId xmlns:a16="http://schemas.microsoft.com/office/drawing/2014/main" val="3273088919"/>
                  </a:ext>
                </a:extLst>
              </a:tr>
            </a:tbl>
          </a:graphicData>
        </a:graphic>
      </p:graphicFrame>
    </p:spTree>
    <p:extLst>
      <p:ext uri="{BB962C8B-B14F-4D97-AF65-F5344CB8AC3E}">
        <p14:creationId xmlns:p14="http://schemas.microsoft.com/office/powerpoint/2010/main" val="4273738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72B79-50BB-42AB-97F4-58D85E511400}"/>
              </a:ext>
            </a:extLst>
          </p:cNvPr>
          <p:cNvSpPr>
            <a:spLocks noGrp="1"/>
          </p:cNvSpPr>
          <p:nvPr>
            <p:ph type="title"/>
          </p:nvPr>
        </p:nvSpPr>
        <p:spPr>
          <a:xfrm>
            <a:off x="305539" y="1998616"/>
            <a:ext cx="10515600" cy="1325563"/>
          </a:xfrm>
        </p:spPr>
        <p:txBody>
          <a:bodyPr>
            <a:normAutofit fontScale="90000"/>
          </a:bodyPr>
          <a:lstStyle/>
          <a:p>
            <a:r>
              <a:rPr lang="en-GB" dirty="0"/>
              <a:t>Follow up question: </a:t>
            </a:r>
            <a:br>
              <a:rPr lang="en-GB" dirty="0"/>
            </a:br>
            <a:br>
              <a:rPr lang="en-GB" dirty="0"/>
            </a:br>
            <a:r>
              <a:rPr lang="en-GB" dirty="0"/>
              <a:t>Lets say we do a brain scan before/after our treatment. We see the loneliness parts of the brain have reduced. </a:t>
            </a:r>
            <a:br>
              <a:rPr lang="en-GB" dirty="0"/>
            </a:br>
            <a:br>
              <a:rPr lang="en-GB" dirty="0"/>
            </a:br>
            <a:r>
              <a:rPr lang="en-GB" b="1" dirty="0"/>
              <a:t>Do we know FOR SURE that the patient has become less lonely?</a:t>
            </a:r>
          </a:p>
        </p:txBody>
      </p:sp>
    </p:spTree>
    <p:extLst>
      <p:ext uri="{BB962C8B-B14F-4D97-AF65-F5344CB8AC3E}">
        <p14:creationId xmlns:p14="http://schemas.microsoft.com/office/powerpoint/2010/main" val="123967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spaper headlines about using AI to solve loneliness.">
            <a:extLst>
              <a:ext uri="{FF2B5EF4-FFF2-40B4-BE49-F238E27FC236}">
                <a16:creationId xmlns:a16="http://schemas.microsoft.com/office/drawing/2014/main" id="{1C3D5FE5-1066-405D-94DE-895AD10EF742}"/>
              </a:ext>
            </a:extLst>
          </p:cNvPr>
          <p:cNvPicPr>
            <a:picLocks noChangeAspect="1"/>
          </p:cNvPicPr>
          <p:nvPr/>
        </p:nvPicPr>
        <p:blipFill rotWithShape="1">
          <a:blip r:embed="rId2"/>
          <a:srcRect l="21417" t="15852" r="33583" b="3703"/>
          <a:stretch/>
        </p:blipFill>
        <p:spPr>
          <a:xfrm>
            <a:off x="8530202" y="1412240"/>
            <a:ext cx="3661798" cy="3682140"/>
          </a:xfrm>
          <a:prstGeom prst="rect">
            <a:avLst/>
          </a:prstGeom>
        </p:spPr>
      </p:pic>
      <p:pic>
        <p:nvPicPr>
          <p:cNvPr id="5" name="Picture 4" descr="Newspaper headlines about using AI to solve loneliness.">
            <a:extLst>
              <a:ext uri="{FF2B5EF4-FFF2-40B4-BE49-F238E27FC236}">
                <a16:creationId xmlns:a16="http://schemas.microsoft.com/office/drawing/2014/main" id="{991BE32C-6FBD-4A1E-B1C9-2C7B3800FADF}"/>
              </a:ext>
            </a:extLst>
          </p:cNvPr>
          <p:cNvPicPr>
            <a:picLocks noChangeAspect="1"/>
          </p:cNvPicPr>
          <p:nvPr/>
        </p:nvPicPr>
        <p:blipFill rotWithShape="1">
          <a:blip r:embed="rId3"/>
          <a:srcRect l="17983" t="14519" r="31917" b="6370"/>
          <a:stretch/>
        </p:blipFill>
        <p:spPr>
          <a:xfrm>
            <a:off x="4231547" y="242344"/>
            <a:ext cx="4346529" cy="3860665"/>
          </a:xfrm>
          <a:prstGeom prst="rect">
            <a:avLst/>
          </a:prstGeom>
        </p:spPr>
      </p:pic>
      <p:pic>
        <p:nvPicPr>
          <p:cNvPr id="4" name="Picture 3" descr="Newspaper headlines about using AI to solve loneliness.">
            <a:extLst>
              <a:ext uri="{FF2B5EF4-FFF2-40B4-BE49-F238E27FC236}">
                <a16:creationId xmlns:a16="http://schemas.microsoft.com/office/drawing/2014/main" id="{F637E68B-3725-426B-9E9F-D05606E06B0A}"/>
              </a:ext>
            </a:extLst>
          </p:cNvPr>
          <p:cNvPicPr>
            <a:picLocks noChangeAspect="1"/>
          </p:cNvPicPr>
          <p:nvPr/>
        </p:nvPicPr>
        <p:blipFill rotWithShape="1">
          <a:blip r:embed="rId4"/>
          <a:srcRect l="18417" t="14963" r="31750" b="6371"/>
          <a:stretch/>
        </p:blipFill>
        <p:spPr>
          <a:xfrm>
            <a:off x="95288" y="0"/>
            <a:ext cx="4184132" cy="3715341"/>
          </a:xfrm>
          <a:prstGeom prst="rect">
            <a:avLst/>
          </a:prstGeom>
        </p:spPr>
      </p:pic>
      <p:sp>
        <p:nvSpPr>
          <p:cNvPr id="8" name="Title 1">
            <a:extLst>
              <a:ext uri="{FF2B5EF4-FFF2-40B4-BE49-F238E27FC236}">
                <a16:creationId xmlns:a16="http://schemas.microsoft.com/office/drawing/2014/main" id="{BF67CC8D-48EB-421A-BF1F-803D401EDAA9}"/>
              </a:ext>
            </a:extLst>
          </p:cNvPr>
          <p:cNvSpPr txBox="1">
            <a:spLocks/>
          </p:cNvSpPr>
          <p:nvPr/>
        </p:nvSpPr>
        <p:spPr>
          <a:xfrm>
            <a:off x="-149403" y="4685323"/>
            <a:ext cx="8910911"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Think again – what do these stories communicate about science and technology?</a:t>
            </a:r>
          </a:p>
        </p:txBody>
      </p:sp>
      <p:sp>
        <p:nvSpPr>
          <p:cNvPr id="7" name="Title 6">
            <a:extLst>
              <a:ext uri="{FF2B5EF4-FFF2-40B4-BE49-F238E27FC236}">
                <a16:creationId xmlns:a16="http://schemas.microsoft.com/office/drawing/2014/main" id="{6C99A02C-71E1-4128-9DF8-505355509D07}"/>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4239042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DF14CACD-2547-4113-B276-9AB7B78C0202}"/>
              </a:ext>
            </a:extLst>
          </p:cNvPr>
          <p:cNvSpPr/>
          <p:nvPr/>
        </p:nvSpPr>
        <p:spPr>
          <a:xfrm>
            <a:off x="4209335" y="5116134"/>
            <a:ext cx="3973467" cy="150500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Precise questions that are easy to investigate scientifically</a:t>
            </a:r>
          </a:p>
        </p:txBody>
      </p:sp>
      <p:sp>
        <p:nvSpPr>
          <p:cNvPr id="5" name="Oval 4">
            <a:extLst>
              <a:ext uri="{FF2B5EF4-FFF2-40B4-BE49-F238E27FC236}">
                <a16:creationId xmlns:a16="http://schemas.microsoft.com/office/drawing/2014/main" id="{6C7108F2-97C8-4118-8B33-27FB94019462}"/>
              </a:ext>
            </a:extLst>
          </p:cNvPr>
          <p:cNvSpPr/>
          <p:nvPr/>
        </p:nvSpPr>
        <p:spPr>
          <a:xfrm>
            <a:off x="3931184" y="3356888"/>
            <a:ext cx="4529770" cy="191738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Some questions can be investigated  in different ways using distinctive disciplinary lenses</a:t>
            </a:r>
          </a:p>
        </p:txBody>
      </p:sp>
      <p:sp>
        <p:nvSpPr>
          <p:cNvPr id="6" name="Flowchart: Connector 5">
            <a:extLst>
              <a:ext uri="{FF2B5EF4-FFF2-40B4-BE49-F238E27FC236}">
                <a16:creationId xmlns:a16="http://schemas.microsoft.com/office/drawing/2014/main" id="{3C45F25D-3CC0-4B34-9F89-D0BFA08D7FEB}"/>
              </a:ext>
            </a:extLst>
          </p:cNvPr>
          <p:cNvSpPr/>
          <p:nvPr/>
        </p:nvSpPr>
        <p:spPr>
          <a:xfrm>
            <a:off x="3711764" y="2390661"/>
            <a:ext cx="5189865" cy="111045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Big questions are less answerable using only one discipline. </a:t>
            </a:r>
          </a:p>
        </p:txBody>
      </p:sp>
      <p:sp>
        <p:nvSpPr>
          <p:cNvPr id="3" name="TextBox 2">
            <a:extLst>
              <a:ext uri="{FF2B5EF4-FFF2-40B4-BE49-F238E27FC236}">
                <a16:creationId xmlns:a16="http://schemas.microsoft.com/office/drawing/2014/main" id="{E2EA1394-410A-462C-84A9-F10CDF85D19B}"/>
              </a:ext>
            </a:extLst>
          </p:cNvPr>
          <p:cNvSpPr txBox="1"/>
          <p:nvPr/>
        </p:nvSpPr>
        <p:spPr>
          <a:xfrm>
            <a:off x="338117" y="827952"/>
            <a:ext cx="11482981" cy="2677656"/>
          </a:xfrm>
          <a:prstGeom prst="rect">
            <a:avLst/>
          </a:prstGeom>
          <a:noFill/>
        </p:spPr>
        <p:txBody>
          <a:bodyPr wrap="square" rtlCol="0">
            <a:spAutoFit/>
          </a:bodyPr>
          <a:lstStyle/>
          <a:p>
            <a:r>
              <a:rPr lang="en-GB" sz="2400" dirty="0"/>
              <a:t>This session has allowed you to explore that some questions are not answerable by one discipline alone. A common preconception is that big questions can either be answered by science alone ( scientism), or that science has no role to play. EI models how science models how science is interested in why questions that can be investigated to test a hypothesis. </a:t>
            </a:r>
          </a:p>
          <a:p>
            <a:endParaRPr lang="en-GB" sz="2400" dirty="0"/>
          </a:p>
          <a:p>
            <a:r>
              <a:rPr lang="en-GB" sz="2400" dirty="0"/>
              <a:t>A new bubble tool… </a:t>
            </a:r>
          </a:p>
        </p:txBody>
      </p:sp>
      <p:sp>
        <p:nvSpPr>
          <p:cNvPr id="2" name="Title 1">
            <a:extLst>
              <a:ext uri="{FF2B5EF4-FFF2-40B4-BE49-F238E27FC236}">
                <a16:creationId xmlns:a16="http://schemas.microsoft.com/office/drawing/2014/main" id="{EB83CD1B-62C8-41A3-9810-71D9C377B722}"/>
              </a:ext>
            </a:extLst>
          </p:cNvPr>
          <p:cNvSpPr>
            <a:spLocks noGrp="1"/>
          </p:cNvSpPr>
          <p:nvPr>
            <p:ph type="title"/>
          </p:nvPr>
        </p:nvSpPr>
        <p:spPr>
          <a:xfrm>
            <a:off x="256309" y="0"/>
            <a:ext cx="10515600" cy="1325563"/>
          </a:xfrm>
        </p:spPr>
        <p:txBody>
          <a:bodyPr>
            <a:normAutofit/>
          </a:bodyPr>
          <a:lstStyle/>
          <a:p>
            <a:pPr algn="ctr"/>
            <a:r>
              <a:rPr lang="en-GB" sz="5400" dirty="0"/>
              <a:t>Conclusions</a:t>
            </a:r>
          </a:p>
        </p:txBody>
      </p:sp>
    </p:spTree>
    <p:extLst>
      <p:ext uri="{BB962C8B-B14F-4D97-AF65-F5344CB8AC3E}">
        <p14:creationId xmlns:p14="http://schemas.microsoft.com/office/powerpoint/2010/main" val="345970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C78FB0-692A-4B3A-9528-2559E960A4C0}"/>
              </a:ext>
              <a:ext uri="{C183D7F6-B498-43B3-948B-1728B52AA6E4}">
                <adec:decorative xmlns:adec="http://schemas.microsoft.com/office/drawing/2017/decorative" val="1"/>
              </a:ext>
            </a:extLst>
          </p:cNvPr>
          <p:cNvPicPr>
            <a:picLocks noChangeAspect="1"/>
          </p:cNvPicPr>
          <p:nvPr/>
        </p:nvPicPr>
        <p:blipFill rotWithShape="1">
          <a:blip r:embed="rId3"/>
          <a:srcRect t="16740" r="1917" b="27259"/>
          <a:stretch/>
        </p:blipFill>
        <p:spPr>
          <a:xfrm>
            <a:off x="-1" y="-182554"/>
            <a:ext cx="12210391" cy="3921434"/>
          </a:xfrm>
          <a:prstGeom prst="rect">
            <a:avLst/>
          </a:prstGeom>
        </p:spPr>
      </p:pic>
      <p:pic>
        <p:nvPicPr>
          <p:cNvPr id="19" name="Picture 18" descr="Text&#10;&#10;Description automatically generated">
            <a:extLst>
              <a:ext uri="{FF2B5EF4-FFF2-40B4-BE49-F238E27FC236}">
                <a16:creationId xmlns:a16="http://schemas.microsoft.com/office/drawing/2014/main" id="{E5D837B6-F9E0-4340-ACCD-F931889A4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1736" y="126860"/>
            <a:ext cx="2233249" cy="907594"/>
          </a:xfrm>
          <a:prstGeom prst="rect">
            <a:avLst/>
          </a:prstGeom>
        </p:spPr>
      </p:pic>
      <p:sp>
        <p:nvSpPr>
          <p:cNvPr id="13" name="Rectangle 12" descr="Aims of the session">
            <a:extLst>
              <a:ext uri="{FF2B5EF4-FFF2-40B4-BE49-F238E27FC236}">
                <a16:creationId xmlns:a16="http://schemas.microsoft.com/office/drawing/2014/main" id="{2DC5AE9D-1CF5-4556-A91C-0F479724B924}"/>
              </a:ext>
            </a:extLst>
          </p:cNvPr>
          <p:cNvSpPr/>
          <p:nvPr/>
        </p:nvSpPr>
        <p:spPr>
          <a:xfrm>
            <a:off x="531734" y="264793"/>
            <a:ext cx="4964942" cy="821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4ABE84D-4BF8-4DC1-B546-6C89E7D5461F}"/>
              </a:ext>
              <a:ext uri="{C183D7F6-B498-43B3-948B-1728B52AA6E4}">
                <adec:decorative xmlns:adec="http://schemas.microsoft.com/office/drawing/2017/decorative" val="1"/>
              </a:ext>
            </a:extLst>
          </p:cNvPr>
          <p:cNvSpPr/>
          <p:nvPr/>
        </p:nvSpPr>
        <p:spPr>
          <a:xfrm>
            <a:off x="75747" y="1835169"/>
            <a:ext cx="8675952" cy="5022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descr="A red sign with white text&#10;&#10;Description automatically generated with medium confidence">
            <a:extLst>
              <a:ext uri="{FF2B5EF4-FFF2-40B4-BE49-F238E27FC236}">
                <a16:creationId xmlns:a16="http://schemas.microsoft.com/office/drawing/2014/main" id="{581E43F0-9F95-482C-99F4-BAC30A30C6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645" y="6111318"/>
            <a:ext cx="2089779" cy="395958"/>
          </a:xfrm>
          <a:prstGeom prst="rect">
            <a:avLst/>
          </a:prstGeom>
        </p:spPr>
      </p:pic>
      <p:sp>
        <p:nvSpPr>
          <p:cNvPr id="15" name="TextBox 14" descr="&#10;&#10;Learn how different disciplines contribute to answering real-world problems&#10;&#10;Our current thinking and responses to the loneliness epidemic&#10;&#10;What makes a question a science question&#10;&#10;How science and technology contributes to solving a problem&#10;&#10;Develop a treatment plan to address loneliness&#10;">
            <a:extLst>
              <a:ext uri="{FF2B5EF4-FFF2-40B4-BE49-F238E27FC236}">
                <a16:creationId xmlns:a16="http://schemas.microsoft.com/office/drawing/2014/main" id="{3C407D9E-AE88-4939-BE59-BB38806E39E6}"/>
              </a:ext>
            </a:extLst>
          </p:cNvPr>
          <p:cNvSpPr txBox="1"/>
          <p:nvPr/>
        </p:nvSpPr>
        <p:spPr>
          <a:xfrm>
            <a:off x="857664" y="1630610"/>
            <a:ext cx="8228878" cy="4031873"/>
          </a:xfrm>
          <a:prstGeom prst="rect">
            <a:avLst/>
          </a:prstGeom>
          <a:noFill/>
        </p:spPr>
        <p:txBody>
          <a:bodyPr wrap="square" rtlCol="0">
            <a:spAutoFit/>
          </a:bodyPr>
          <a:lstStyle/>
          <a:p>
            <a:endParaRPr lang="en-US" dirty="0"/>
          </a:p>
          <a:p>
            <a:pPr marL="285750" indent="-285750">
              <a:buFont typeface="Arial" panose="020B0604020202020204" pitchFamily="34" charset="0"/>
              <a:buChar char="•"/>
            </a:pPr>
            <a:endParaRPr lang="en-US" sz="2000" dirty="0"/>
          </a:p>
          <a:p>
            <a:pPr marL="342900" indent="-342900">
              <a:buClr>
                <a:srgbClr val="D41308"/>
              </a:buClr>
              <a:buFont typeface="Arial" panose="020B0604020202020204" pitchFamily="34" charset="0"/>
              <a:buChar char="•"/>
            </a:pPr>
            <a:r>
              <a:rPr lang="en-US" sz="2000" dirty="0">
                <a:latin typeface="Humnst777 Lt BT" panose="020B0402030504020204" pitchFamily="34" charset="0"/>
              </a:rPr>
              <a:t>Learn how different disciplines contribute to answering real-world problems</a:t>
            </a:r>
          </a:p>
          <a:p>
            <a:pPr marL="342900" indent="-342900">
              <a:buClr>
                <a:srgbClr val="D41308"/>
              </a:buClr>
              <a:buFont typeface="Arial" panose="020B0604020202020204" pitchFamily="34" charset="0"/>
              <a:buChar char="•"/>
            </a:pPr>
            <a:endParaRPr lang="en-US" sz="2000" dirty="0">
              <a:latin typeface="Humnst777 Lt BT" panose="020B0402030504020204" pitchFamily="34" charset="0"/>
            </a:endParaRPr>
          </a:p>
          <a:p>
            <a:pPr marL="342900" indent="-342900">
              <a:buClr>
                <a:srgbClr val="D41308"/>
              </a:buClr>
              <a:buFont typeface="Arial" panose="020B0604020202020204" pitchFamily="34" charset="0"/>
              <a:buChar char="•"/>
            </a:pPr>
            <a:r>
              <a:rPr lang="en-US" sz="2000" dirty="0">
                <a:latin typeface="Humnst777 Lt BT" panose="020B0402030504020204" pitchFamily="34" charset="0"/>
              </a:rPr>
              <a:t>Our current thinking and responses to the loneliness epidemic</a:t>
            </a:r>
          </a:p>
          <a:p>
            <a:pPr marL="342900" indent="-342900">
              <a:buClr>
                <a:srgbClr val="D41308"/>
              </a:buClr>
              <a:buFont typeface="Arial" panose="020B0604020202020204" pitchFamily="34" charset="0"/>
              <a:buChar char="•"/>
            </a:pPr>
            <a:endParaRPr lang="en-US" sz="2000" dirty="0">
              <a:latin typeface="Humnst777 Lt BT" panose="020B0402030504020204" pitchFamily="34" charset="0"/>
            </a:endParaRPr>
          </a:p>
          <a:p>
            <a:pPr marL="342900" indent="-342900">
              <a:buClr>
                <a:srgbClr val="D41308"/>
              </a:buClr>
              <a:buFont typeface="Arial" panose="020B0604020202020204" pitchFamily="34" charset="0"/>
              <a:buChar char="•"/>
            </a:pPr>
            <a:r>
              <a:rPr lang="en-US" sz="2000" dirty="0">
                <a:latin typeface="Humnst777 Lt BT" panose="020B0402030504020204" pitchFamily="34" charset="0"/>
              </a:rPr>
              <a:t>What makes a question a science question</a:t>
            </a:r>
          </a:p>
          <a:p>
            <a:pPr marL="342900" indent="-342900">
              <a:buClr>
                <a:srgbClr val="D41308"/>
              </a:buClr>
              <a:buFont typeface="Arial" panose="020B0604020202020204" pitchFamily="34" charset="0"/>
              <a:buChar char="•"/>
            </a:pPr>
            <a:endParaRPr lang="en-US" sz="2000" dirty="0">
              <a:latin typeface="Humnst777 Lt BT" panose="020B0402030504020204" pitchFamily="34" charset="0"/>
            </a:endParaRPr>
          </a:p>
          <a:p>
            <a:pPr marL="342900" indent="-342900">
              <a:buClr>
                <a:srgbClr val="D41308"/>
              </a:buClr>
              <a:buFont typeface="Arial" panose="020B0604020202020204" pitchFamily="34" charset="0"/>
              <a:buChar char="•"/>
            </a:pPr>
            <a:r>
              <a:rPr lang="en-US" sz="2000" dirty="0">
                <a:latin typeface="Humnst777 Lt BT" panose="020B0402030504020204" pitchFamily="34" charset="0"/>
              </a:rPr>
              <a:t>How science and technology contributes to solving a problem</a:t>
            </a:r>
          </a:p>
          <a:p>
            <a:pPr marL="342900" indent="-342900">
              <a:buClr>
                <a:srgbClr val="D41308"/>
              </a:buClr>
              <a:buFont typeface="Arial" panose="020B0604020202020204" pitchFamily="34" charset="0"/>
              <a:buChar char="•"/>
            </a:pPr>
            <a:endParaRPr lang="en-US" sz="2000" dirty="0">
              <a:latin typeface="Humnst777 Lt BT" panose="020B0402030504020204" pitchFamily="34" charset="0"/>
            </a:endParaRPr>
          </a:p>
          <a:p>
            <a:pPr marL="342900" indent="-342900">
              <a:buClr>
                <a:srgbClr val="D41308"/>
              </a:buClr>
              <a:buFont typeface="Arial" panose="020B0604020202020204" pitchFamily="34" charset="0"/>
              <a:buChar char="•"/>
            </a:pPr>
            <a:r>
              <a:rPr lang="en-US" sz="2000" dirty="0">
                <a:latin typeface="Humnst777 Lt BT" panose="020B0402030504020204" pitchFamily="34" charset="0"/>
              </a:rPr>
              <a:t>Develop a treatment plan to address loneliness</a:t>
            </a:r>
          </a:p>
          <a:p>
            <a:pPr marL="285750" indent="-285750">
              <a:buFont typeface="Arial" panose="020B0604020202020204" pitchFamily="34" charset="0"/>
              <a:buChar char="•"/>
            </a:pPr>
            <a:endParaRPr lang="en-US" dirty="0"/>
          </a:p>
        </p:txBody>
      </p:sp>
      <p:sp>
        <p:nvSpPr>
          <p:cNvPr id="10" name="Title 1">
            <a:extLst>
              <a:ext uri="{FF2B5EF4-FFF2-40B4-BE49-F238E27FC236}">
                <a16:creationId xmlns:a16="http://schemas.microsoft.com/office/drawing/2014/main" id="{8525F715-5811-4461-8BD6-5A68E2DF407B}"/>
              </a:ext>
            </a:extLst>
          </p:cNvPr>
          <p:cNvSpPr>
            <a:spLocks noGrp="1"/>
          </p:cNvSpPr>
          <p:nvPr>
            <p:ph type="title"/>
          </p:nvPr>
        </p:nvSpPr>
        <p:spPr>
          <a:xfrm>
            <a:off x="813723" y="264793"/>
            <a:ext cx="7200000" cy="1438386"/>
          </a:xfrm>
        </p:spPr>
        <p:txBody>
          <a:bodyPr lIns="0" tIns="144000" rIns="0" bIns="0" anchor="t" anchorCtr="0">
            <a:normAutofit/>
          </a:bodyPr>
          <a:lstStyle/>
          <a:p>
            <a:pPr>
              <a:lnSpc>
                <a:spcPct val="100000"/>
              </a:lnSpc>
              <a:spcAft>
                <a:spcPts val="2400"/>
              </a:spcAft>
            </a:pPr>
            <a:r>
              <a:rPr lang="en-US" sz="4000" dirty="0">
                <a:solidFill>
                  <a:srgbClr val="263682"/>
                </a:solidFill>
                <a:latin typeface="Humnst777 BT" panose="020B0603030504020204" pitchFamily="34" charset="0"/>
              </a:rPr>
              <a:t>Aims of the session</a:t>
            </a:r>
            <a:endParaRPr lang="en-GB" sz="1600" dirty="0">
              <a:latin typeface="Humnst777 BT" panose="020B0603030504020204" pitchFamily="34" charset="0"/>
            </a:endParaRPr>
          </a:p>
        </p:txBody>
      </p:sp>
    </p:spTree>
    <p:extLst>
      <p:ext uri="{BB962C8B-B14F-4D97-AF65-F5344CB8AC3E}">
        <p14:creationId xmlns:p14="http://schemas.microsoft.com/office/powerpoint/2010/main" val="3266425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16DD-C0CE-413A-AD1B-65B82FB7FCF2}"/>
              </a:ext>
            </a:extLst>
          </p:cNvPr>
          <p:cNvSpPr>
            <a:spLocks noGrp="1"/>
          </p:cNvSpPr>
          <p:nvPr>
            <p:ph type="title"/>
          </p:nvPr>
        </p:nvSpPr>
        <p:spPr/>
        <p:txBody>
          <a:bodyPr/>
          <a:lstStyle/>
          <a:p>
            <a:r>
              <a:rPr lang="en-GB" dirty="0"/>
              <a:t>Introducing epistemic insight </a:t>
            </a:r>
          </a:p>
        </p:txBody>
      </p:sp>
      <p:sp>
        <p:nvSpPr>
          <p:cNvPr id="3" name="Content Placeholder 2">
            <a:extLst>
              <a:ext uri="{FF2B5EF4-FFF2-40B4-BE49-F238E27FC236}">
                <a16:creationId xmlns:a16="http://schemas.microsoft.com/office/drawing/2014/main" id="{8F84B54B-294C-42DE-94C5-9415CEC4E31B}"/>
              </a:ext>
            </a:extLst>
          </p:cNvPr>
          <p:cNvSpPr>
            <a:spLocks noGrp="1"/>
          </p:cNvSpPr>
          <p:nvPr>
            <p:ph idx="1"/>
          </p:nvPr>
        </p:nvSpPr>
        <p:spPr/>
        <p:txBody>
          <a:bodyPr/>
          <a:lstStyle/>
          <a:p>
            <a:r>
              <a:rPr lang="en-GB" dirty="0"/>
              <a:t>Epistemic insight refers to knowledge about knowledge. It helps you articulate the similarities between subjects but also their distinctive features. Someone who is epistemically insightful can identify that not all questions re answerable by one subject in isolation and depending on the disciplinary lens you use you may come up with different answers to the same question. </a:t>
            </a:r>
          </a:p>
        </p:txBody>
      </p:sp>
    </p:spTree>
    <p:extLst>
      <p:ext uri="{BB962C8B-B14F-4D97-AF65-F5344CB8AC3E}">
        <p14:creationId xmlns:p14="http://schemas.microsoft.com/office/powerpoint/2010/main" val="1909826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pistemic insight bubbe tool">
            <a:extLst>
              <a:ext uri="{FF2B5EF4-FFF2-40B4-BE49-F238E27FC236}">
                <a16:creationId xmlns:a16="http://schemas.microsoft.com/office/drawing/2014/main" id="{9916A470-B45A-42A4-9CC6-20B997288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535" y="770469"/>
            <a:ext cx="8655452" cy="59063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1FB91D-1A90-45DF-BBB1-A379AC9A29BA}"/>
              </a:ext>
            </a:extLst>
          </p:cNvPr>
          <p:cNvSpPr>
            <a:spLocks noGrp="1"/>
          </p:cNvSpPr>
          <p:nvPr>
            <p:ph type="title"/>
          </p:nvPr>
        </p:nvSpPr>
        <p:spPr>
          <a:xfrm>
            <a:off x="252050" y="-185065"/>
            <a:ext cx="10515600" cy="1325563"/>
          </a:xfrm>
        </p:spPr>
        <p:txBody>
          <a:bodyPr/>
          <a:lstStyle/>
          <a:p>
            <a:r>
              <a:rPr lang="en-GB" dirty="0"/>
              <a:t>The bubble tool</a:t>
            </a:r>
          </a:p>
        </p:txBody>
      </p:sp>
    </p:spTree>
    <p:extLst>
      <p:ext uri="{BB962C8B-B14F-4D97-AF65-F5344CB8AC3E}">
        <p14:creationId xmlns:p14="http://schemas.microsoft.com/office/powerpoint/2010/main" val="3275275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72CE89-6240-4EF5-88D9-5847CBCAB093}"/>
              </a:ext>
            </a:extLst>
          </p:cNvPr>
          <p:cNvSpPr/>
          <p:nvPr/>
        </p:nvSpPr>
        <p:spPr>
          <a:xfrm>
            <a:off x="0" y="6355080"/>
            <a:ext cx="12192000" cy="502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Relevant link Epistemic insight booklet discipline wheel (page 9)</a:t>
            </a:r>
          </a:p>
        </p:txBody>
      </p:sp>
      <p:sp>
        <p:nvSpPr>
          <p:cNvPr id="6" name="TextBox 5">
            <a:extLst>
              <a:ext uri="{FF2B5EF4-FFF2-40B4-BE49-F238E27FC236}">
                <a16:creationId xmlns:a16="http://schemas.microsoft.com/office/drawing/2014/main" id="{12677E59-6CD1-40A8-B65F-A87239135349}"/>
              </a:ext>
            </a:extLst>
          </p:cNvPr>
          <p:cNvSpPr txBox="1"/>
          <p:nvPr/>
        </p:nvSpPr>
        <p:spPr>
          <a:xfrm>
            <a:off x="6492240" y="1905000"/>
            <a:ext cx="4831080" cy="2031325"/>
          </a:xfrm>
          <a:prstGeom prst="rect">
            <a:avLst/>
          </a:prstGeom>
          <a:noFill/>
        </p:spPr>
        <p:txBody>
          <a:bodyPr wrap="square" rtlCol="0">
            <a:spAutoFit/>
          </a:bodyPr>
          <a:lstStyle/>
          <a:p>
            <a:r>
              <a:rPr lang="en-GB" dirty="0"/>
              <a:t>We Can use the discipline wheel to identify which subjects inform a complete answer to our big questions. This will not always be static so once you and your students develop confidence with this, you can introduce a blank discipline wheel and get your students to work out which disciplines are relevant. </a:t>
            </a:r>
          </a:p>
        </p:txBody>
      </p:sp>
      <p:sp>
        <p:nvSpPr>
          <p:cNvPr id="4" name="TextBox 3">
            <a:extLst>
              <a:ext uri="{FF2B5EF4-FFF2-40B4-BE49-F238E27FC236}">
                <a16:creationId xmlns:a16="http://schemas.microsoft.com/office/drawing/2014/main" id="{E4213177-44C7-CE44-A28A-F7FE7809A5F0}"/>
              </a:ext>
            </a:extLst>
          </p:cNvPr>
          <p:cNvSpPr txBox="1"/>
          <p:nvPr/>
        </p:nvSpPr>
        <p:spPr>
          <a:xfrm rot="20868919">
            <a:off x="2532842" y="3352962"/>
            <a:ext cx="1517434" cy="1477328"/>
          </a:xfrm>
          <a:prstGeom prst="rect">
            <a:avLst/>
          </a:prstGeom>
          <a:solidFill>
            <a:srgbClr val="FFFF00"/>
          </a:solidFill>
        </p:spPr>
        <p:txBody>
          <a:bodyPr wrap="square" rtlCol="0">
            <a:spAutoFit/>
          </a:bodyPr>
          <a:lstStyle/>
          <a:p>
            <a:pPr algn="ctr"/>
            <a:endParaRPr lang="en-GB" dirty="0">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Big Question</a:t>
            </a:r>
          </a:p>
          <a:p>
            <a:pPr algn="ctr"/>
            <a:endParaRPr lang="en-GB" sz="2400" dirty="0">
              <a:latin typeface="Arial" panose="020B0604020202020204" pitchFamily="34" charset="0"/>
              <a:cs typeface="Arial" panose="020B0604020202020204" pitchFamily="34" charset="0"/>
            </a:endParaRPr>
          </a:p>
        </p:txBody>
      </p:sp>
      <p:pic>
        <p:nvPicPr>
          <p:cNvPr id="3" name="Picture 2" descr="a picture of the discipline wheel, used to list the subject that can interlink to answer a big question">
            <a:extLst>
              <a:ext uri="{FF2B5EF4-FFF2-40B4-BE49-F238E27FC236}">
                <a16:creationId xmlns:a16="http://schemas.microsoft.com/office/drawing/2014/main" id="{9A57A4F3-FAFD-F141-8F32-FC5420AAB855}"/>
              </a:ext>
            </a:extLst>
          </p:cNvPr>
          <p:cNvPicPr>
            <a:picLocks noChangeAspect="1"/>
          </p:cNvPicPr>
          <p:nvPr/>
        </p:nvPicPr>
        <p:blipFill>
          <a:blip r:embed="rId3"/>
          <a:stretch>
            <a:fillRect/>
          </a:stretch>
        </p:blipFill>
        <p:spPr>
          <a:xfrm>
            <a:off x="416070" y="1255786"/>
            <a:ext cx="5283691" cy="5183114"/>
          </a:xfrm>
          <a:prstGeom prst="rect">
            <a:avLst/>
          </a:prstGeom>
        </p:spPr>
      </p:pic>
      <p:sp>
        <p:nvSpPr>
          <p:cNvPr id="5" name="Title 4">
            <a:extLst>
              <a:ext uri="{FF2B5EF4-FFF2-40B4-BE49-F238E27FC236}">
                <a16:creationId xmlns:a16="http://schemas.microsoft.com/office/drawing/2014/main" id="{063B56B9-BC69-4296-B8FE-2FC90E66385F}"/>
              </a:ext>
            </a:extLst>
          </p:cNvPr>
          <p:cNvSpPr>
            <a:spLocks noGrp="1"/>
          </p:cNvSpPr>
          <p:nvPr>
            <p:ph type="title"/>
          </p:nvPr>
        </p:nvSpPr>
        <p:spPr>
          <a:xfrm>
            <a:off x="448887" y="266007"/>
            <a:ext cx="11255433" cy="822129"/>
          </a:xfrm>
        </p:spPr>
        <p:txBody>
          <a:bodyPr>
            <a:normAutofit/>
          </a:bodyPr>
          <a:lstStyle/>
          <a:p>
            <a:pPr algn="l"/>
            <a:r>
              <a:rPr lang="en-GB" sz="4000" b="1" dirty="0">
                <a:solidFill>
                  <a:schemeClr val="tx1"/>
                </a:solidFill>
                <a:latin typeface="Segoe UI" panose="020B0502040204020203" pitchFamily="34" charset="0"/>
                <a:ea typeface="Segoe UI Emoji" panose="020B0502040204020203" pitchFamily="34" charset="0"/>
                <a:cs typeface="Segoe UI" panose="020B0502040204020203" pitchFamily="34" charset="0"/>
              </a:rPr>
              <a:t>The discipline wheel</a:t>
            </a:r>
          </a:p>
        </p:txBody>
      </p:sp>
    </p:spTree>
    <p:extLst>
      <p:ext uri="{BB962C8B-B14F-4D97-AF65-F5344CB8AC3E}">
        <p14:creationId xmlns:p14="http://schemas.microsoft.com/office/powerpoint/2010/main" val="811884312"/>
      </p:ext>
    </p:extLst>
  </p:cSld>
  <p:clrMapOvr>
    <a:masterClrMapping/>
  </p:clrMapOvr>
  <mc:AlternateContent xmlns:mc="http://schemas.openxmlformats.org/markup-compatibility/2006" xmlns:p14="http://schemas.microsoft.com/office/powerpoint/2010/main">
    <mc:Choice Requires="p14">
      <p:transition p14:dur="10" advTm="28868"/>
    </mc:Choice>
    <mc:Fallback xmlns="">
      <p:transition advTm="28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EA25-58E5-487E-9E63-2368EB33B6B1}"/>
              </a:ext>
            </a:extLst>
          </p:cNvPr>
          <p:cNvSpPr>
            <a:spLocks noGrp="1"/>
          </p:cNvSpPr>
          <p:nvPr>
            <p:ph type="title"/>
          </p:nvPr>
        </p:nvSpPr>
        <p:spPr/>
        <p:txBody>
          <a:bodyPr>
            <a:normAutofit/>
          </a:bodyPr>
          <a:lstStyle/>
          <a:p>
            <a:r>
              <a:rPr lang="en-GB" dirty="0"/>
              <a:t>Epistemic insight framework Link </a:t>
            </a:r>
            <a:r>
              <a:rPr lang="en-GB" dirty="0">
                <a:hlinkClick r:id="rId2"/>
              </a:rPr>
              <a:t>epistemic insight framework</a:t>
            </a:r>
            <a:r>
              <a:rPr lang="en-GB" dirty="0"/>
              <a:t> </a:t>
            </a:r>
          </a:p>
        </p:txBody>
      </p:sp>
      <p:graphicFrame>
        <p:nvGraphicFramePr>
          <p:cNvPr id="4" name="Table 4">
            <a:extLst>
              <a:ext uri="{FF2B5EF4-FFF2-40B4-BE49-F238E27FC236}">
                <a16:creationId xmlns:a16="http://schemas.microsoft.com/office/drawing/2014/main" id="{28D4E686-0587-4487-8387-949473626930}"/>
              </a:ext>
            </a:extLst>
          </p:cNvPr>
          <p:cNvGraphicFramePr>
            <a:graphicFrameLocks noGrp="1"/>
          </p:cNvGraphicFramePr>
          <p:nvPr>
            <p:ph sz="quarter" idx="10"/>
            <p:extLst>
              <p:ext uri="{D42A27DB-BD31-4B8C-83A1-F6EECF244321}">
                <p14:modId xmlns:p14="http://schemas.microsoft.com/office/powerpoint/2010/main" val="3691109388"/>
              </p:ext>
            </p:extLst>
          </p:nvPr>
        </p:nvGraphicFramePr>
        <p:xfrm>
          <a:off x="539750" y="1435100"/>
          <a:ext cx="11147945" cy="5082080"/>
        </p:xfrm>
        <a:graphic>
          <a:graphicData uri="http://schemas.openxmlformats.org/drawingml/2006/table">
            <a:tbl>
              <a:tblPr firstRow="1" bandRow="1">
                <a:tableStyleId>{5C22544A-7EE6-4342-B048-85BDC9FD1C3A}</a:tableStyleId>
              </a:tblPr>
              <a:tblGrid>
                <a:gridCol w="1313988">
                  <a:extLst>
                    <a:ext uri="{9D8B030D-6E8A-4147-A177-3AD203B41FA5}">
                      <a16:colId xmlns:a16="http://schemas.microsoft.com/office/drawing/2014/main" val="278763820"/>
                    </a:ext>
                  </a:extLst>
                </a:gridCol>
                <a:gridCol w="3145190">
                  <a:extLst>
                    <a:ext uri="{9D8B030D-6E8A-4147-A177-3AD203B41FA5}">
                      <a16:colId xmlns:a16="http://schemas.microsoft.com/office/drawing/2014/main" val="1154213350"/>
                    </a:ext>
                  </a:extLst>
                </a:gridCol>
                <a:gridCol w="3513305">
                  <a:extLst>
                    <a:ext uri="{9D8B030D-6E8A-4147-A177-3AD203B41FA5}">
                      <a16:colId xmlns:a16="http://schemas.microsoft.com/office/drawing/2014/main" val="876467049"/>
                    </a:ext>
                  </a:extLst>
                </a:gridCol>
                <a:gridCol w="3175462">
                  <a:extLst>
                    <a:ext uri="{9D8B030D-6E8A-4147-A177-3AD203B41FA5}">
                      <a16:colId xmlns:a16="http://schemas.microsoft.com/office/drawing/2014/main" val="3908155755"/>
                    </a:ext>
                  </a:extLst>
                </a:gridCol>
              </a:tblGrid>
              <a:tr h="1270520">
                <a:tc>
                  <a:txBody>
                    <a:bodyPr/>
                    <a:lstStyle/>
                    <a:p>
                      <a:r>
                        <a:rPr lang="en-GB" dirty="0"/>
                        <a:t>Stage of school</a:t>
                      </a:r>
                    </a:p>
                  </a:txBody>
                  <a:tcPr/>
                </a:tc>
                <a:tc>
                  <a:txBody>
                    <a:bodyPr/>
                    <a:lstStyle/>
                    <a:p>
                      <a:r>
                        <a:rPr lang="en-GB" dirty="0"/>
                        <a:t>Relationships between science and religion</a:t>
                      </a:r>
                    </a:p>
                  </a:txBody>
                  <a:tcPr/>
                </a:tc>
                <a:tc>
                  <a:txBody>
                    <a:bodyPr/>
                    <a:lstStyle/>
                    <a:p>
                      <a:r>
                        <a:rPr lang="en-GB" dirty="0"/>
                        <a:t>The nature of science in real world contexts and multidisciplinary arenas</a:t>
                      </a:r>
                    </a:p>
                  </a:txBody>
                  <a:tcPr/>
                </a:tc>
                <a:tc>
                  <a:txBody>
                    <a:bodyPr/>
                    <a:lstStyle/>
                    <a:p>
                      <a:r>
                        <a:rPr lang="en-GB" dirty="0"/>
                        <a:t>Ways of knowing and how they interact</a:t>
                      </a:r>
                    </a:p>
                  </a:txBody>
                  <a:tcPr/>
                </a:tc>
                <a:extLst>
                  <a:ext uri="{0D108BD9-81ED-4DB2-BD59-A6C34878D82A}">
                    <a16:rowId xmlns:a16="http://schemas.microsoft.com/office/drawing/2014/main" val="159743178"/>
                  </a:ext>
                </a:extLst>
              </a:tr>
              <a:tr h="1270520">
                <a:tc>
                  <a:txBody>
                    <a:bodyPr/>
                    <a:lstStyle/>
                    <a:p>
                      <a:r>
                        <a:rPr lang="en-GB" dirty="0"/>
                        <a:t>Upper KS2</a:t>
                      </a:r>
                    </a:p>
                  </a:txBody>
                  <a:tcPr/>
                </a:tc>
                <a:tc>
                  <a:txBody>
                    <a:bodyPr/>
                    <a:lstStyle/>
                    <a:p>
                      <a:r>
                        <a:rPr lang="en-GB" dirty="0"/>
                        <a:t>Science and religion are mostly concerned with different types of questions, including different types of why question.</a:t>
                      </a:r>
                    </a:p>
                  </a:txBody>
                  <a:tcPr/>
                </a:tc>
                <a:tc>
                  <a:txBody>
                    <a:bodyPr/>
                    <a:lstStyle/>
                    <a:p>
                      <a:r>
                        <a:rPr lang="en-GB" dirty="0"/>
                        <a:t>Science begins with observations of the natural world and constructing ways to explain our observation</a:t>
                      </a:r>
                    </a:p>
                  </a:txBody>
                  <a:tcPr/>
                </a:tc>
                <a:tc>
                  <a:txBody>
                    <a:bodyPr/>
                    <a:lstStyle/>
                    <a:p>
                      <a:r>
                        <a:rPr lang="en-GB" dirty="0"/>
                        <a:t>Science has some similarities and some differences with other ways of knowing that we learn about in school.</a:t>
                      </a:r>
                    </a:p>
                  </a:txBody>
                  <a:tcPr/>
                </a:tc>
                <a:extLst>
                  <a:ext uri="{0D108BD9-81ED-4DB2-BD59-A6C34878D82A}">
                    <a16:rowId xmlns:a16="http://schemas.microsoft.com/office/drawing/2014/main" val="4235310951"/>
                  </a:ext>
                </a:extLst>
              </a:tr>
              <a:tr h="1270520">
                <a:tc>
                  <a:txBody>
                    <a:bodyPr/>
                    <a:lstStyle/>
                    <a:p>
                      <a:r>
                        <a:rPr lang="en-GB" dirty="0"/>
                        <a:t>ks3</a:t>
                      </a:r>
                    </a:p>
                  </a:txBody>
                  <a:tcPr/>
                </a:tc>
                <a:tc>
                  <a:txBody>
                    <a:bodyPr/>
                    <a:lstStyle/>
                    <a:p>
                      <a:r>
                        <a:rPr lang="en-GB" dirty="0"/>
                        <a:t>Some people say that science and religion are compatible and some people say they are not.. </a:t>
                      </a:r>
                    </a:p>
                  </a:txBody>
                  <a:tcPr/>
                </a:tc>
                <a:tc>
                  <a:txBody>
                    <a:bodyPr/>
                    <a:lstStyle/>
                    <a:p>
                      <a:r>
                        <a:rPr lang="en-GB" dirty="0"/>
                        <a:t>Some questions are more amenable to science than others. </a:t>
                      </a:r>
                    </a:p>
                  </a:txBody>
                  <a:tcPr/>
                </a:tc>
                <a:tc>
                  <a:txBody>
                    <a:bodyPr/>
                    <a:lstStyle/>
                    <a:p>
                      <a:r>
                        <a:rPr lang="en-GB" dirty="0"/>
                        <a:t>. Different disciplines have different preferred questions, methods and norms of thought</a:t>
                      </a:r>
                    </a:p>
                  </a:txBody>
                  <a:tcPr/>
                </a:tc>
                <a:extLst>
                  <a:ext uri="{0D108BD9-81ED-4DB2-BD59-A6C34878D82A}">
                    <a16:rowId xmlns:a16="http://schemas.microsoft.com/office/drawing/2014/main" val="1077406539"/>
                  </a:ext>
                </a:extLst>
              </a:tr>
              <a:tr h="1270520">
                <a:tc>
                  <a:txBody>
                    <a:bodyPr/>
                    <a:lstStyle/>
                    <a:p>
                      <a:r>
                        <a:rPr lang="en-GB" dirty="0"/>
                        <a:t>KS4</a:t>
                      </a:r>
                    </a:p>
                  </a:txBody>
                  <a:tcPr/>
                </a:tc>
                <a:tc>
                  <a:txBody>
                    <a:bodyPr/>
                    <a:lstStyle/>
                    <a:p>
                      <a:r>
                        <a:rPr lang="en-GB" dirty="0"/>
                        <a:t>Learning Outcomes Science and religion are not necessarily incompatible.</a:t>
                      </a:r>
                    </a:p>
                  </a:txBody>
                  <a:tcPr/>
                </a:tc>
                <a:tc>
                  <a:txBody>
                    <a:bodyPr/>
                    <a:lstStyle/>
                    <a:p>
                      <a:r>
                        <a:rPr lang="en-GB" dirty="0"/>
                        <a:t>Scientism is not a necessary presupposition of science.</a:t>
                      </a:r>
                    </a:p>
                  </a:txBody>
                  <a:tcPr/>
                </a:tc>
                <a:tc>
                  <a:txBody>
                    <a:bodyPr/>
                    <a:lstStyle/>
                    <a:p>
                      <a:r>
                        <a:rPr lang="en-GB" dirty="0"/>
                        <a:t>Some questions are more metaphysically sensitive than others.</a:t>
                      </a:r>
                    </a:p>
                  </a:txBody>
                  <a:tcPr/>
                </a:tc>
                <a:extLst>
                  <a:ext uri="{0D108BD9-81ED-4DB2-BD59-A6C34878D82A}">
                    <a16:rowId xmlns:a16="http://schemas.microsoft.com/office/drawing/2014/main" val="2423042059"/>
                  </a:ext>
                </a:extLst>
              </a:tr>
            </a:tbl>
          </a:graphicData>
        </a:graphic>
      </p:graphicFrame>
    </p:spTree>
    <p:extLst>
      <p:ext uri="{BB962C8B-B14F-4D97-AF65-F5344CB8AC3E}">
        <p14:creationId xmlns:p14="http://schemas.microsoft.com/office/powerpoint/2010/main" val="2184381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oto of girl laying left hand on white digital robot">
            <a:extLst>
              <a:ext uri="{FF2B5EF4-FFF2-40B4-BE49-F238E27FC236}">
                <a16:creationId xmlns:a16="http://schemas.microsoft.com/office/drawing/2014/main" id="{D64028E1-677B-4188-9B49-8AF9F97C7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644" y="0"/>
            <a:ext cx="10273766" cy="68526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BFBF05-104C-48C6-B65C-33B135763F23}"/>
              </a:ext>
            </a:extLst>
          </p:cNvPr>
          <p:cNvSpPr>
            <a:spLocks noGrp="1"/>
          </p:cNvSpPr>
          <p:nvPr>
            <p:ph type="ctrTitle"/>
          </p:nvPr>
        </p:nvSpPr>
        <p:spPr>
          <a:xfrm>
            <a:off x="2655903" y="0"/>
            <a:ext cx="6880194" cy="2387600"/>
          </a:xfrm>
          <a:solidFill>
            <a:schemeClr val="bg1"/>
          </a:solidFill>
        </p:spPr>
        <p:txBody>
          <a:bodyPr>
            <a:normAutofit fontScale="90000"/>
          </a:bodyPr>
          <a:lstStyle/>
          <a:p>
            <a:r>
              <a:rPr lang="en-GB" dirty="0">
                <a:latin typeface="Tahoma" panose="020B0604030504040204" pitchFamily="34" charset="0"/>
                <a:ea typeface="Tahoma" panose="020B0604030504040204" pitchFamily="34" charset="0"/>
                <a:cs typeface="Tahoma" panose="020B0604030504040204" pitchFamily="34" charset="0"/>
              </a:rPr>
              <a:t>Can science and technology cure loneliness?</a:t>
            </a:r>
          </a:p>
        </p:txBody>
      </p:sp>
    </p:spTree>
    <p:extLst>
      <p:ext uri="{BB962C8B-B14F-4D97-AF65-F5344CB8AC3E}">
        <p14:creationId xmlns:p14="http://schemas.microsoft.com/office/powerpoint/2010/main" val="463198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spaper headline 3.7million over 16's in britain often or always feel lonely ONS finds">
            <a:extLst>
              <a:ext uri="{FF2B5EF4-FFF2-40B4-BE49-F238E27FC236}">
                <a16:creationId xmlns:a16="http://schemas.microsoft.com/office/drawing/2014/main" id="{C209AB6D-9667-4CFE-B20F-2D6C9E5B27AF}"/>
              </a:ext>
            </a:extLst>
          </p:cNvPr>
          <p:cNvPicPr>
            <a:picLocks noChangeAspect="1"/>
          </p:cNvPicPr>
          <p:nvPr/>
        </p:nvPicPr>
        <p:blipFill rotWithShape="1">
          <a:blip r:embed="rId2"/>
          <a:srcRect l="17750" t="19407" r="31750"/>
          <a:stretch/>
        </p:blipFill>
        <p:spPr>
          <a:xfrm>
            <a:off x="143227" y="204187"/>
            <a:ext cx="6156960" cy="5527040"/>
          </a:xfrm>
          <a:prstGeom prst="rect">
            <a:avLst/>
          </a:prstGeom>
        </p:spPr>
      </p:pic>
      <p:sp>
        <p:nvSpPr>
          <p:cNvPr id="5" name="Title 1">
            <a:extLst>
              <a:ext uri="{FF2B5EF4-FFF2-40B4-BE49-F238E27FC236}">
                <a16:creationId xmlns:a16="http://schemas.microsoft.com/office/drawing/2014/main" id="{687BC3C4-42AE-4D78-B90D-12486549D3A9}"/>
              </a:ext>
            </a:extLst>
          </p:cNvPr>
          <p:cNvSpPr>
            <a:spLocks noGrp="1"/>
          </p:cNvSpPr>
          <p:nvPr>
            <p:ph type="title"/>
          </p:nvPr>
        </p:nvSpPr>
        <p:spPr>
          <a:xfrm>
            <a:off x="7141492" y="2269757"/>
            <a:ext cx="4907281" cy="2318485"/>
          </a:xfrm>
        </p:spPr>
        <p:txBody>
          <a:bodyPr>
            <a:normAutofit/>
          </a:bodyPr>
          <a:lstStyle/>
          <a:p>
            <a:r>
              <a:rPr lang="en-GB" dirty="0">
                <a:latin typeface="Humnst777 BT" panose="020B0603030504020204"/>
              </a:rPr>
              <a:t>Evidence for a ‘loneliness epidemic’</a:t>
            </a:r>
          </a:p>
        </p:txBody>
      </p:sp>
    </p:spTree>
    <p:extLst>
      <p:ext uri="{BB962C8B-B14F-4D97-AF65-F5344CB8AC3E}">
        <p14:creationId xmlns:p14="http://schemas.microsoft.com/office/powerpoint/2010/main" val="501234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1630908-7b3e-4941-83e6-af37a40dc51b">
      <Terms xmlns="http://schemas.microsoft.com/office/infopath/2007/PartnerControls"/>
    </lcf76f155ced4ddcb4097134ff3c332f>
    <TaxCatchAll xmlns="a9596f9c-41d5-4e0a-a632-1d6b799ad79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D62F80DC2C1214A831CE6D71D68C7D7" ma:contentTypeVersion="14" ma:contentTypeDescription="Create a new document." ma:contentTypeScope="" ma:versionID="e2ce67d061a3bddf455d337dd0147f60">
  <xsd:schema xmlns:xsd="http://www.w3.org/2001/XMLSchema" xmlns:xs="http://www.w3.org/2001/XMLSchema" xmlns:p="http://schemas.microsoft.com/office/2006/metadata/properties" xmlns:ns2="41630908-7b3e-4941-83e6-af37a40dc51b" xmlns:ns3="a9596f9c-41d5-4e0a-a632-1d6b799ad79c" targetNamespace="http://schemas.microsoft.com/office/2006/metadata/properties" ma:root="true" ma:fieldsID="e63762f49a536fbce35aa6bda474ae28" ns2:_="" ns3:_="">
    <xsd:import namespace="41630908-7b3e-4941-83e6-af37a40dc51b"/>
    <xsd:import namespace="a9596f9c-41d5-4e0a-a632-1d6b799ad7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630908-7b3e-4941-83e6-af37a40dc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ae5fb22-0559-4a01-99f6-a695058b864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596f9c-41d5-4e0a-a632-1d6b799ad79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fe45fd1-65eb-4579-9854-4a8463082a99}" ma:internalName="TaxCatchAll" ma:showField="CatchAllData" ma:web="a9596f9c-41d5-4e0a-a632-1d6b799ad7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2A2D4-0F38-4939-B9A8-CD57410A4568}">
  <ds:schemaRefs>
    <ds:schemaRef ds:uri="http://schemas.microsoft.com/sharepoint/v3/contenttype/forms"/>
  </ds:schemaRefs>
</ds:datastoreItem>
</file>

<file path=customXml/itemProps2.xml><?xml version="1.0" encoding="utf-8"?>
<ds:datastoreItem xmlns:ds="http://schemas.openxmlformats.org/officeDocument/2006/customXml" ds:itemID="{66618CB5-C686-4512-BF8A-7D52CF0FFF15}">
  <ds:schemaRefs>
    <ds:schemaRef ds:uri="http://purl.org/dc/dcmitype/"/>
    <ds:schemaRef ds:uri="http://purl.org/dc/elements/1.1/"/>
    <ds:schemaRef ds:uri="http://schemas.microsoft.com/office/infopath/2007/PartnerControls"/>
    <ds:schemaRef ds:uri="41630908-7b3e-4941-83e6-af37a40dc51b"/>
    <ds:schemaRef ds:uri="http://schemas.openxmlformats.org/package/2006/metadata/core-properties"/>
    <ds:schemaRef ds:uri="a9596f9c-41d5-4e0a-a632-1d6b799ad79c"/>
    <ds:schemaRef ds:uri="http://schemas.microsoft.com/office/2006/documentManagement/type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59009A9E-C9BF-487C-986F-07C8AB9B33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630908-7b3e-4941-83e6-af37a40dc51b"/>
    <ds:schemaRef ds:uri="a9596f9c-41d5-4e0a-a632-1d6b799ad7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TotalTime>
  <Words>1097</Words>
  <Application>Microsoft Office PowerPoint</Application>
  <PresentationFormat>Widescreen</PresentationFormat>
  <Paragraphs>119</Paragraphs>
  <Slides>22</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Calibri</vt:lpstr>
      <vt:lpstr>Calibri Light</vt:lpstr>
      <vt:lpstr>Humnst777 BT</vt:lpstr>
      <vt:lpstr>Humnst777 Lt BT</vt:lpstr>
      <vt:lpstr>Lucida Bright</vt:lpstr>
      <vt:lpstr>Segoe UI</vt:lpstr>
      <vt:lpstr>Segoe UI Emoji</vt:lpstr>
      <vt:lpstr>Tahoma</vt:lpstr>
      <vt:lpstr>Office Theme</vt:lpstr>
      <vt:lpstr>Epistemic insight session 1 </vt:lpstr>
      <vt:lpstr>Linked CCF statements</vt:lpstr>
      <vt:lpstr>Aims of the session</vt:lpstr>
      <vt:lpstr>Introducing epistemic insight </vt:lpstr>
      <vt:lpstr>The bubble tool</vt:lpstr>
      <vt:lpstr>The discipline wheel</vt:lpstr>
      <vt:lpstr>Epistemic insight framework Link epistemic insight framework </vt:lpstr>
      <vt:lpstr>Can science and technology cure loneliness?</vt:lpstr>
      <vt:lpstr>Evidence for a ‘loneliness epidemic’</vt:lpstr>
      <vt:lpstr>Definition of loneliness</vt:lpstr>
      <vt:lpstr>If loneliness could be ‘cured’… how could we do it?</vt:lpstr>
      <vt:lpstr>Questions methods and norms  of thought</vt:lpstr>
      <vt:lpstr>“Study finds robots just as good as care home nurses”</vt:lpstr>
      <vt:lpstr>PowerPoint Presentation</vt:lpstr>
      <vt:lpstr>Questions, methods and norms of thought</vt:lpstr>
      <vt:lpstr>Observing loneliness</vt:lpstr>
      <vt:lpstr>Key question:  Can science and technology cure loneliness on their own?  What do you think?</vt:lpstr>
      <vt:lpstr>You are a team of doctors treating patients who are saying they are very lonely.   Task 1 – Unpack the problem!  What are all the possible reasons that might contribute to loneliness?</vt:lpstr>
      <vt:lpstr>Task 2 – Using the discipline wheel</vt:lpstr>
      <vt:lpstr>Follow up question:   Lets say we do a brain scan before/after our treatment. We see the loneliness parts of the brain have reduced.   Do we know FOR SURE that the patient has become less lonely?</vt:lpstr>
      <vt:lpstr>PowerPoint Presentation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science and technology cure loneliness?</dc:title>
  <dc:creator>Joshua Heyes</dc:creator>
  <cp:lastModifiedBy>Robert Campbell</cp:lastModifiedBy>
  <cp:revision>9</cp:revision>
  <dcterms:created xsi:type="dcterms:W3CDTF">2021-09-09T09:56:23Z</dcterms:created>
  <dcterms:modified xsi:type="dcterms:W3CDTF">2022-07-12T21:12:12Z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0x0101005D62F80DC2C1214A831CE6D71D68C7D7</vt:lpwstr>
  </property>
</Properties>
</file>