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19"/>
  </p:notesMasterIdLst>
  <p:sldIdLst>
    <p:sldId id="256" r:id="rId5"/>
    <p:sldId id="349" r:id="rId6"/>
    <p:sldId id="287" r:id="rId7"/>
    <p:sldId id="357" r:id="rId8"/>
    <p:sldId id="359" r:id="rId9"/>
    <p:sldId id="360" r:id="rId10"/>
    <p:sldId id="353" r:id="rId11"/>
    <p:sldId id="361" r:id="rId12"/>
    <p:sldId id="358" r:id="rId13"/>
    <p:sldId id="348" r:id="rId14"/>
    <p:sldId id="354" r:id="rId15"/>
    <p:sldId id="355" r:id="rId16"/>
    <p:sldId id="356" r:id="rId17"/>
    <p:sldId id="362"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19BA98C-E2D7-4D40-9270-57A874868E08}" v="3" dt="2022-02-14T15:21:34.854"/>
    <p1510:client id="{B6AA2B5B-56EC-4DA9-9E03-2A837A0A0755}" v="6" dt="2021-12-07T23:06:06.236"/>
    <p1510:client id="{FE967F13-65E8-47B7-8C5B-995156190D21}" v="3" dt="2022-01-31T22:01:36.529"/>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4" autoAdjust="0"/>
    <p:restoredTop sz="78519" autoAdjust="0"/>
  </p:normalViewPr>
  <p:slideViewPr>
    <p:cSldViewPr snapToGrid="0">
      <p:cViewPr varScale="1">
        <p:scale>
          <a:sx n="54" d="100"/>
          <a:sy n="54" d="100"/>
        </p:scale>
        <p:origin x="90" y="18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customXml" Target="../customXml/item3.xml"/><Relationship Id="rId21"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7F07349-6494-4218-A54B-19F95C484654}" type="datetimeFigureOut">
              <a:rPr lang="en-GB" smtClean="0"/>
              <a:t>12/07/2022</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E7B37FE-961C-4784-9AC9-8BA835907BF4}" type="slidenum">
              <a:rPr lang="en-GB" smtClean="0"/>
              <a:t>‹#›</a:t>
            </a:fld>
            <a:endParaRPr lang="en-GB"/>
          </a:p>
        </p:txBody>
      </p:sp>
    </p:spTree>
    <p:extLst>
      <p:ext uri="{BB962C8B-B14F-4D97-AF65-F5344CB8AC3E}">
        <p14:creationId xmlns:p14="http://schemas.microsoft.com/office/powerpoint/2010/main" val="124548064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C63211BB-1A7F-4231-BB50-6956E910445F}" type="slidenum">
              <a:rPr lang="en-GB" smtClean="0"/>
              <a:t>3</a:t>
            </a:fld>
            <a:endParaRPr lang="en-GB"/>
          </a:p>
        </p:txBody>
      </p:sp>
    </p:spTree>
    <p:extLst>
      <p:ext uri="{BB962C8B-B14F-4D97-AF65-F5344CB8AC3E}">
        <p14:creationId xmlns:p14="http://schemas.microsoft.com/office/powerpoint/2010/main" val="127573432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Quotations from Sophie’s lecture to emphasise Substantive knowledge different ways of learning different lenses to understand the world around them </a:t>
            </a:r>
          </a:p>
          <a:p>
            <a:endParaRPr lang="en-GB" dirty="0"/>
          </a:p>
          <a:p>
            <a:r>
              <a:rPr lang="en-GB" dirty="0"/>
              <a:t>Disciplinary knowledge provides objectivity through its different ways of thinking knowing.</a:t>
            </a:r>
          </a:p>
          <a:p>
            <a:endParaRPr lang="en-GB" dirty="0"/>
          </a:p>
          <a:p>
            <a:r>
              <a:rPr lang="en-GB" dirty="0"/>
              <a:t>Point to make</a:t>
            </a:r>
          </a:p>
          <a:p>
            <a:r>
              <a:rPr lang="en-GB" dirty="0"/>
              <a:t> Articulating what is distinctive about your discipline is therefore valuable</a:t>
            </a:r>
          </a:p>
        </p:txBody>
      </p:sp>
      <p:sp>
        <p:nvSpPr>
          <p:cNvPr id="4" name="Slide Number Placeholder 3"/>
          <p:cNvSpPr>
            <a:spLocks noGrp="1"/>
          </p:cNvSpPr>
          <p:nvPr>
            <p:ph type="sldNum" sz="quarter" idx="5"/>
          </p:nvPr>
        </p:nvSpPr>
        <p:spPr/>
        <p:txBody>
          <a:bodyPr/>
          <a:lstStyle/>
          <a:p>
            <a:fld id="{2E7B37FE-961C-4784-9AC9-8BA835907BF4}" type="slidenum">
              <a:rPr lang="en-GB" smtClean="0"/>
              <a:t>8</a:t>
            </a:fld>
            <a:endParaRPr lang="en-GB"/>
          </a:p>
        </p:txBody>
      </p:sp>
    </p:spTree>
    <p:extLst>
      <p:ext uri="{BB962C8B-B14F-4D97-AF65-F5344CB8AC3E}">
        <p14:creationId xmlns:p14="http://schemas.microsoft.com/office/powerpoint/2010/main" val="25754321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As Sophie explained to you, we have summarised the distinct purposes of each individual subject within the curriculum. It is valuable not only to see the distinctive purposes of each individual subject, but also how they interrelate within a holistic curriculum.  I would argue that encouraging pupils to see how distinctive disciplines interlink is invaluable. When seeking to solve real world problems an understanding of the distinctive role of each discipline is essential to support students move beyond an approach that reverts to scientism. </a:t>
            </a:r>
          </a:p>
        </p:txBody>
      </p:sp>
      <p:sp>
        <p:nvSpPr>
          <p:cNvPr id="4" name="Slide Number Placeholder 3"/>
          <p:cNvSpPr>
            <a:spLocks noGrp="1"/>
          </p:cNvSpPr>
          <p:nvPr>
            <p:ph type="sldNum" sz="quarter" idx="5"/>
          </p:nvPr>
        </p:nvSpPr>
        <p:spPr/>
        <p:txBody>
          <a:bodyPr/>
          <a:lstStyle/>
          <a:p>
            <a:fld id="{2E7B37FE-961C-4784-9AC9-8BA835907BF4}" type="slidenum">
              <a:rPr lang="en-GB" smtClean="0"/>
              <a:t>9</a:t>
            </a:fld>
            <a:endParaRPr lang="en-GB"/>
          </a:p>
        </p:txBody>
      </p:sp>
    </p:spTree>
    <p:extLst>
      <p:ext uri="{BB962C8B-B14F-4D97-AF65-F5344CB8AC3E}">
        <p14:creationId xmlns:p14="http://schemas.microsoft.com/office/powerpoint/2010/main" val="151290180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A20121-4381-4719-A88E-0A813CE5042F}"/>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7A120E44-3C22-4F19-B491-1C74A8EF7D1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0F6E78D4-D6E9-483E-A6CA-2E5650804D93}"/>
              </a:ext>
            </a:extLst>
          </p:cNvPr>
          <p:cNvSpPr>
            <a:spLocks noGrp="1"/>
          </p:cNvSpPr>
          <p:nvPr>
            <p:ph type="dt" sz="half" idx="10"/>
          </p:nvPr>
        </p:nvSpPr>
        <p:spPr/>
        <p:txBody>
          <a:bodyPr/>
          <a:lstStyle/>
          <a:p>
            <a:fld id="{455BB454-5131-4143-9DDC-F10DDC370DA6}" type="datetimeFigureOut">
              <a:rPr lang="en-GB" smtClean="0"/>
              <a:t>12/07/2022</a:t>
            </a:fld>
            <a:endParaRPr lang="en-GB"/>
          </a:p>
        </p:txBody>
      </p:sp>
      <p:sp>
        <p:nvSpPr>
          <p:cNvPr id="5" name="Footer Placeholder 4">
            <a:extLst>
              <a:ext uri="{FF2B5EF4-FFF2-40B4-BE49-F238E27FC236}">
                <a16:creationId xmlns:a16="http://schemas.microsoft.com/office/drawing/2014/main" id="{256AC41E-B856-4A31-98E2-164D4213049D}"/>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1A2D76B4-6D53-489F-9FFC-05F1CA21CCBC}"/>
              </a:ext>
            </a:extLst>
          </p:cNvPr>
          <p:cNvSpPr>
            <a:spLocks noGrp="1"/>
          </p:cNvSpPr>
          <p:nvPr>
            <p:ph type="sldNum" sz="quarter" idx="12"/>
          </p:nvPr>
        </p:nvSpPr>
        <p:spPr/>
        <p:txBody>
          <a:bodyPr/>
          <a:lstStyle/>
          <a:p>
            <a:fld id="{61563AFE-D243-4521-BC85-07BBFF5D1D9B}" type="slidenum">
              <a:rPr lang="en-GB" smtClean="0"/>
              <a:t>‹#›</a:t>
            </a:fld>
            <a:endParaRPr lang="en-GB"/>
          </a:p>
        </p:txBody>
      </p:sp>
    </p:spTree>
    <p:extLst>
      <p:ext uri="{BB962C8B-B14F-4D97-AF65-F5344CB8AC3E}">
        <p14:creationId xmlns:p14="http://schemas.microsoft.com/office/powerpoint/2010/main" val="417309008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AEF688-165F-4236-8D32-5726E91C8849}"/>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9E36D414-3EAF-40A1-AC7A-E8E8E7F56665}"/>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3B458049-1051-4A37-98A6-A09A44FDA37C}"/>
              </a:ext>
            </a:extLst>
          </p:cNvPr>
          <p:cNvSpPr>
            <a:spLocks noGrp="1"/>
          </p:cNvSpPr>
          <p:nvPr>
            <p:ph type="dt" sz="half" idx="10"/>
          </p:nvPr>
        </p:nvSpPr>
        <p:spPr/>
        <p:txBody>
          <a:bodyPr/>
          <a:lstStyle/>
          <a:p>
            <a:fld id="{455BB454-5131-4143-9DDC-F10DDC370DA6}" type="datetimeFigureOut">
              <a:rPr lang="en-GB" smtClean="0"/>
              <a:t>12/07/2022</a:t>
            </a:fld>
            <a:endParaRPr lang="en-GB"/>
          </a:p>
        </p:txBody>
      </p:sp>
      <p:sp>
        <p:nvSpPr>
          <p:cNvPr id="5" name="Footer Placeholder 4">
            <a:extLst>
              <a:ext uri="{FF2B5EF4-FFF2-40B4-BE49-F238E27FC236}">
                <a16:creationId xmlns:a16="http://schemas.microsoft.com/office/drawing/2014/main" id="{AB0244FC-6179-4F6F-B15D-B1466BCE416D}"/>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5D505556-F693-4316-80EB-C6DD39F27EA9}"/>
              </a:ext>
            </a:extLst>
          </p:cNvPr>
          <p:cNvSpPr>
            <a:spLocks noGrp="1"/>
          </p:cNvSpPr>
          <p:nvPr>
            <p:ph type="sldNum" sz="quarter" idx="12"/>
          </p:nvPr>
        </p:nvSpPr>
        <p:spPr/>
        <p:txBody>
          <a:bodyPr/>
          <a:lstStyle/>
          <a:p>
            <a:fld id="{61563AFE-D243-4521-BC85-07BBFF5D1D9B}" type="slidenum">
              <a:rPr lang="en-GB" smtClean="0"/>
              <a:t>‹#›</a:t>
            </a:fld>
            <a:endParaRPr lang="en-GB"/>
          </a:p>
        </p:txBody>
      </p:sp>
    </p:spTree>
    <p:extLst>
      <p:ext uri="{BB962C8B-B14F-4D97-AF65-F5344CB8AC3E}">
        <p14:creationId xmlns:p14="http://schemas.microsoft.com/office/powerpoint/2010/main" val="409892442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98E5BE6-7F37-412A-8AE3-449CC5225153}"/>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BCFD2128-CB9A-4F3F-B79E-8F98ECB121AF}"/>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B584B48C-ACEF-40E7-B8FA-A914AD651EDF}"/>
              </a:ext>
            </a:extLst>
          </p:cNvPr>
          <p:cNvSpPr>
            <a:spLocks noGrp="1"/>
          </p:cNvSpPr>
          <p:nvPr>
            <p:ph type="dt" sz="half" idx="10"/>
          </p:nvPr>
        </p:nvSpPr>
        <p:spPr/>
        <p:txBody>
          <a:bodyPr/>
          <a:lstStyle/>
          <a:p>
            <a:fld id="{455BB454-5131-4143-9DDC-F10DDC370DA6}" type="datetimeFigureOut">
              <a:rPr lang="en-GB" smtClean="0"/>
              <a:t>12/07/2022</a:t>
            </a:fld>
            <a:endParaRPr lang="en-GB"/>
          </a:p>
        </p:txBody>
      </p:sp>
      <p:sp>
        <p:nvSpPr>
          <p:cNvPr id="5" name="Footer Placeholder 4">
            <a:extLst>
              <a:ext uri="{FF2B5EF4-FFF2-40B4-BE49-F238E27FC236}">
                <a16:creationId xmlns:a16="http://schemas.microsoft.com/office/drawing/2014/main" id="{A8162250-9808-4390-9C05-0F826A843E5E}"/>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754621AC-6B00-46CC-98ED-A3C4C8815544}"/>
              </a:ext>
            </a:extLst>
          </p:cNvPr>
          <p:cNvSpPr>
            <a:spLocks noGrp="1"/>
          </p:cNvSpPr>
          <p:nvPr>
            <p:ph type="sldNum" sz="quarter" idx="12"/>
          </p:nvPr>
        </p:nvSpPr>
        <p:spPr/>
        <p:txBody>
          <a:bodyPr/>
          <a:lstStyle/>
          <a:p>
            <a:fld id="{61563AFE-D243-4521-BC85-07BBFF5D1D9B}" type="slidenum">
              <a:rPr lang="en-GB" smtClean="0"/>
              <a:t>‹#›</a:t>
            </a:fld>
            <a:endParaRPr lang="en-GB"/>
          </a:p>
        </p:txBody>
      </p:sp>
    </p:spTree>
    <p:extLst>
      <p:ext uri="{BB962C8B-B14F-4D97-AF65-F5344CB8AC3E}">
        <p14:creationId xmlns:p14="http://schemas.microsoft.com/office/powerpoint/2010/main" val="2750786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BDA475-35CF-437A-BB08-89F2D01F2796}"/>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64C955C4-47C2-4787-94D9-20C601A4D031}"/>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6EF6A3AA-2B95-4D7B-98B3-BCFAB6707920}"/>
              </a:ext>
            </a:extLst>
          </p:cNvPr>
          <p:cNvSpPr>
            <a:spLocks noGrp="1"/>
          </p:cNvSpPr>
          <p:nvPr>
            <p:ph type="dt" sz="half" idx="10"/>
          </p:nvPr>
        </p:nvSpPr>
        <p:spPr/>
        <p:txBody>
          <a:bodyPr/>
          <a:lstStyle/>
          <a:p>
            <a:fld id="{455BB454-5131-4143-9DDC-F10DDC370DA6}" type="datetimeFigureOut">
              <a:rPr lang="en-GB" smtClean="0"/>
              <a:t>12/07/2022</a:t>
            </a:fld>
            <a:endParaRPr lang="en-GB"/>
          </a:p>
        </p:txBody>
      </p:sp>
      <p:sp>
        <p:nvSpPr>
          <p:cNvPr id="5" name="Footer Placeholder 4">
            <a:extLst>
              <a:ext uri="{FF2B5EF4-FFF2-40B4-BE49-F238E27FC236}">
                <a16:creationId xmlns:a16="http://schemas.microsoft.com/office/drawing/2014/main" id="{7A99F6ED-751A-49E0-9480-372093C2BB19}"/>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F1906C21-6327-416D-8E5B-2C494190766C}"/>
              </a:ext>
            </a:extLst>
          </p:cNvPr>
          <p:cNvSpPr>
            <a:spLocks noGrp="1"/>
          </p:cNvSpPr>
          <p:nvPr>
            <p:ph type="sldNum" sz="quarter" idx="12"/>
          </p:nvPr>
        </p:nvSpPr>
        <p:spPr/>
        <p:txBody>
          <a:bodyPr/>
          <a:lstStyle/>
          <a:p>
            <a:fld id="{61563AFE-D243-4521-BC85-07BBFF5D1D9B}" type="slidenum">
              <a:rPr lang="en-GB" smtClean="0"/>
              <a:t>‹#›</a:t>
            </a:fld>
            <a:endParaRPr lang="en-GB"/>
          </a:p>
        </p:txBody>
      </p:sp>
    </p:spTree>
    <p:extLst>
      <p:ext uri="{BB962C8B-B14F-4D97-AF65-F5344CB8AC3E}">
        <p14:creationId xmlns:p14="http://schemas.microsoft.com/office/powerpoint/2010/main" val="333307000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C38497-1378-47CB-90BC-6EAB918E7BE5}"/>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8A9A712D-E4C8-4A58-AD28-863A66BC511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178C1622-F092-4DF4-8628-A79FBA8B677F}"/>
              </a:ext>
            </a:extLst>
          </p:cNvPr>
          <p:cNvSpPr>
            <a:spLocks noGrp="1"/>
          </p:cNvSpPr>
          <p:nvPr>
            <p:ph type="dt" sz="half" idx="10"/>
          </p:nvPr>
        </p:nvSpPr>
        <p:spPr/>
        <p:txBody>
          <a:bodyPr/>
          <a:lstStyle/>
          <a:p>
            <a:fld id="{455BB454-5131-4143-9DDC-F10DDC370DA6}" type="datetimeFigureOut">
              <a:rPr lang="en-GB" smtClean="0"/>
              <a:t>12/07/2022</a:t>
            </a:fld>
            <a:endParaRPr lang="en-GB"/>
          </a:p>
        </p:txBody>
      </p:sp>
      <p:sp>
        <p:nvSpPr>
          <p:cNvPr id="5" name="Footer Placeholder 4">
            <a:extLst>
              <a:ext uri="{FF2B5EF4-FFF2-40B4-BE49-F238E27FC236}">
                <a16:creationId xmlns:a16="http://schemas.microsoft.com/office/drawing/2014/main" id="{17D8AB78-ECAE-4332-8FAD-8DE6B89AEBD2}"/>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28239CDE-8ECA-4356-A534-67084DEEAE4A}"/>
              </a:ext>
            </a:extLst>
          </p:cNvPr>
          <p:cNvSpPr>
            <a:spLocks noGrp="1"/>
          </p:cNvSpPr>
          <p:nvPr>
            <p:ph type="sldNum" sz="quarter" idx="12"/>
          </p:nvPr>
        </p:nvSpPr>
        <p:spPr/>
        <p:txBody>
          <a:bodyPr/>
          <a:lstStyle/>
          <a:p>
            <a:fld id="{61563AFE-D243-4521-BC85-07BBFF5D1D9B}" type="slidenum">
              <a:rPr lang="en-GB" smtClean="0"/>
              <a:t>‹#›</a:t>
            </a:fld>
            <a:endParaRPr lang="en-GB"/>
          </a:p>
        </p:txBody>
      </p:sp>
    </p:spTree>
    <p:extLst>
      <p:ext uri="{BB962C8B-B14F-4D97-AF65-F5344CB8AC3E}">
        <p14:creationId xmlns:p14="http://schemas.microsoft.com/office/powerpoint/2010/main" val="133952049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F5D9E4-3581-4A24-8B22-8EF7CCEC42E3}"/>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7618E734-5F12-4DEA-A7B0-1F920244E43C}"/>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C1B80FFE-039F-43A4-BBFB-4CC248F050EF}"/>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DDC34655-2ED2-4071-A90C-5BF65488447B}"/>
              </a:ext>
            </a:extLst>
          </p:cNvPr>
          <p:cNvSpPr>
            <a:spLocks noGrp="1"/>
          </p:cNvSpPr>
          <p:nvPr>
            <p:ph type="dt" sz="half" idx="10"/>
          </p:nvPr>
        </p:nvSpPr>
        <p:spPr/>
        <p:txBody>
          <a:bodyPr/>
          <a:lstStyle/>
          <a:p>
            <a:fld id="{455BB454-5131-4143-9DDC-F10DDC370DA6}" type="datetimeFigureOut">
              <a:rPr lang="en-GB" smtClean="0"/>
              <a:t>12/07/2022</a:t>
            </a:fld>
            <a:endParaRPr lang="en-GB"/>
          </a:p>
        </p:txBody>
      </p:sp>
      <p:sp>
        <p:nvSpPr>
          <p:cNvPr id="6" name="Footer Placeholder 5">
            <a:extLst>
              <a:ext uri="{FF2B5EF4-FFF2-40B4-BE49-F238E27FC236}">
                <a16:creationId xmlns:a16="http://schemas.microsoft.com/office/drawing/2014/main" id="{22B2AC2E-2201-43D2-B8AA-6D4CF6E044E3}"/>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AA76658C-B27B-469D-99EB-E49A4C900B95}"/>
              </a:ext>
            </a:extLst>
          </p:cNvPr>
          <p:cNvSpPr>
            <a:spLocks noGrp="1"/>
          </p:cNvSpPr>
          <p:nvPr>
            <p:ph type="sldNum" sz="quarter" idx="12"/>
          </p:nvPr>
        </p:nvSpPr>
        <p:spPr/>
        <p:txBody>
          <a:bodyPr/>
          <a:lstStyle/>
          <a:p>
            <a:fld id="{61563AFE-D243-4521-BC85-07BBFF5D1D9B}" type="slidenum">
              <a:rPr lang="en-GB" smtClean="0"/>
              <a:t>‹#›</a:t>
            </a:fld>
            <a:endParaRPr lang="en-GB"/>
          </a:p>
        </p:txBody>
      </p:sp>
    </p:spTree>
    <p:extLst>
      <p:ext uri="{BB962C8B-B14F-4D97-AF65-F5344CB8AC3E}">
        <p14:creationId xmlns:p14="http://schemas.microsoft.com/office/powerpoint/2010/main" val="339571267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5DB477-71E9-4F5A-B801-019EC1EA7A35}"/>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D8BF5A35-19E5-4152-AD2B-521209AB387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8082E364-7304-48F2-A77E-13676F114DD2}"/>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DF712733-2CDB-45F9-9EBD-C16CB7AC53D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FC0BAD67-4EC4-42DF-840C-93393D240698}"/>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22638D40-0FE2-43BD-A2C8-5BA96890773D}"/>
              </a:ext>
            </a:extLst>
          </p:cNvPr>
          <p:cNvSpPr>
            <a:spLocks noGrp="1"/>
          </p:cNvSpPr>
          <p:nvPr>
            <p:ph type="dt" sz="half" idx="10"/>
          </p:nvPr>
        </p:nvSpPr>
        <p:spPr/>
        <p:txBody>
          <a:bodyPr/>
          <a:lstStyle/>
          <a:p>
            <a:fld id="{455BB454-5131-4143-9DDC-F10DDC370DA6}" type="datetimeFigureOut">
              <a:rPr lang="en-GB" smtClean="0"/>
              <a:t>12/07/2022</a:t>
            </a:fld>
            <a:endParaRPr lang="en-GB"/>
          </a:p>
        </p:txBody>
      </p:sp>
      <p:sp>
        <p:nvSpPr>
          <p:cNvPr id="8" name="Footer Placeholder 7">
            <a:extLst>
              <a:ext uri="{FF2B5EF4-FFF2-40B4-BE49-F238E27FC236}">
                <a16:creationId xmlns:a16="http://schemas.microsoft.com/office/drawing/2014/main" id="{C3E33680-E057-406B-8B3B-789DA70E6A3E}"/>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BB876506-426B-4616-9008-6AD45B5507FE}"/>
              </a:ext>
            </a:extLst>
          </p:cNvPr>
          <p:cNvSpPr>
            <a:spLocks noGrp="1"/>
          </p:cNvSpPr>
          <p:nvPr>
            <p:ph type="sldNum" sz="quarter" idx="12"/>
          </p:nvPr>
        </p:nvSpPr>
        <p:spPr/>
        <p:txBody>
          <a:bodyPr/>
          <a:lstStyle/>
          <a:p>
            <a:fld id="{61563AFE-D243-4521-BC85-07BBFF5D1D9B}" type="slidenum">
              <a:rPr lang="en-GB" smtClean="0"/>
              <a:t>‹#›</a:t>
            </a:fld>
            <a:endParaRPr lang="en-GB"/>
          </a:p>
        </p:txBody>
      </p:sp>
    </p:spTree>
    <p:extLst>
      <p:ext uri="{BB962C8B-B14F-4D97-AF65-F5344CB8AC3E}">
        <p14:creationId xmlns:p14="http://schemas.microsoft.com/office/powerpoint/2010/main" val="34201458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D6EF06-D351-49E8-84C4-CCB216197E22}"/>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A855C0D1-896D-4EFA-8863-AF787CD4E4F9}"/>
              </a:ext>
            </a:extLst>
          </p:cNvPr>
          <p:cNvSpPr>
            <a:spLocks noGrp="1"/>
          </p:cNvSpPr>
          <p:nvPr>
            <p:ph type="dt" sz="half" idx="10"/>
          </p:nvPr>
        </p:nvSpPr>
        <p:spPr/>
        <p:txBody>
          <a:bodyPr/>
          <a:lstStyle/>
          <a:p>
            <a:fld id="{455BB454-5131-4143-9DDC-F10DDC370DA6}" type="datetimeFigureOut">
              <a:rPr lang="en-GB" smtClean="0"/>
              <a:t>12/07/2022</a:t>
            </a:fld>
            <a:endParaRPr lang="en-GB"/>
          </a:p>
        </p:txBody>
      </p:sp>
      <p:sp>
        <p:nvSpPr>
          <p:cNvPr id="4" name="Footer Placeholder 3">
            <a:extLst>
              <a:ext uri="{FF2B5EF4-FFF2-40B4-BE49-F238E27FC236}">
                <a16:creationId xmlns:a16="http://schemas.microsoft.com/office/drawing/2014/main" id="{01B030A2-0707-4D5D-81F2-A5006EFB3BE8}"/>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B66644C2-488D-4B9D-A871-A66C49C2657A}"/>
              </a:ext>
            </a:extLst>
          </p:cNvPr>
          <p:cNvSpPr>
            <a:spLocks noGrp="1"/>
          </p:cNvSpPr>
          <p:nvPr>
            <p:ph type="sldNum" sz="quarter" idx="12"/>
          </p:nvPr>
        </p:nvSpPr>
        <p:spPr/>
        <p:txBody>
          <a:bodyPr/>
          <a:lstStyle/>
          <a:p>
            <a:fld id="{61563AFE-D243-4521-BC85-07BBFF5D1D9B}" type="slidenum">
              <a:rPr lang="en-GB" smtClean="0"/>
              <a:t>‹#›</a:t>
            </a:fld>
            <a:endParaRPr lang="en-GB"/>
          </a:p>
        </p:txBody>
      </p:sp>
    </p:spTree>
    <p:extLst>
      <p:ext uri="{BB962C8B-B14F-4D97-AF65-F5344CB8AC3E}">
        <p14:creationId xmlns:p14="http://schemas.microsoft.com/office/powerpoint/2010/main" val="377329444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99AB706-799F-46EF-A754-3E21C768F008}"/>
              </a:ext>
            </a:extLst>
          </p:cNvPr>
          <p:cNvSpPr>
            <a:spLocks noGrp="1"/>
          </p:cNvSpPr>
          <p:nvPr>
            <p:ph type="dt" sz="half" idx="10"/>
          </p:nvPr>
        </p:nvSpPr>
        <p:spPr/>
        <p:txBody>
          <a:bodyPr/>
          <a:lstStyle/>
          <a:p>
            <a:fld id="{455BB454-5131-4143-9DDC-F10DDC370DA6}" type="datetimeFigureOut">
              <a:rPr lang="en-GB" smtClean="0"/>
              <a:t>12/07/2022</a:t>
            </a:fld>
            <a:endParaRPr lang="en-GB"/>
          </a:p>
        </p:txBody>
      </p:sp>
      <p:sp>
        <p:nvSpPr>
          <p:cNvPr id="3" name="Footer Placeholder 2">
            <a:extLst>
              <a:ext uri="{FF2B5EF4-FFF2-40B4-BE49-F238E27FC236}">
                <a16:creationId xmlns:a16="http://schemas.microsoft.com/office/drawing/2014/main" id="{DD386050-F676-4EB5-9764-C69EB9F8AA99}"/>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612F745E-6D47-433F-B2EB-CEA12B96EA89}"/>
              </a:ext>
            </a:extLst>
          </p:cNvPr>
          <p:cNvSpPr>
            <a:spLocks noGrp="1"/>
          </p:cNvSpPr>
          <p:nvPr>
            <p:ph type="sldNum" sz="quarter" idx="12"/>
          </p:nvPr>
        </p:nvSpPr>
        <p:spPr/>
        <p:txBody>
          <a:bodyPr/>
          <a:lstStyle/>
          <a:p>
            <a:fld id="{61563AFE-D243-4521-BC85-07BBFF5D1D9B}" type="slidenum">
              <a:rPr lang="en-GB" smtClean="0"/>
              <a:t>‹#›</a:t>
            </a:fld>
            <a:endParaRPr lang="en-GB"/>
          </a:p>
        </p:txBody>
      </p:sp>
    </p:spTree>
    <p:extLst>
      <p:ext uri="{BB962C8B-B14F-4D97-AF65-F5344CB8AC3E}">
        <p14:creationId xmlns:p14="http://schemas.microsoft.com/office/powerpoint/2010/main" val="56665675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75363E-E109-49F4-869E-476A874FFFF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6C59CEB8-3F74-4573-BD0A-0DBE3E2D1D2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29341820-17E9-40CC-B71F-83742E9ECA5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0D150568-F746-4575-8E5D-226E46E666B0}"/>
              </a:ext>
            </a:extLst>
          </p:cNvPr>
          <p:cNvSpPr>
            <a:spLocks noGrp="1"/>
          </p:cNvSpPr>
          <p:nvPr>
            <p:ph type="dt" sz="half" idx="10"/>
          </p:nvPr>
        </p:nvSpPr>
        <p:spPr/>
        <p:txBody>
          <a:bodyPr/>
          <a:lstStyle/>
          <a:p>
            <a:fld id="{455BB454-5131-4143-9DDC-F10DDC370DA6}" type="datetimeFigureOut">
              <a:rPr lang="en-GB" smtClean="0"/>
              <a:t>12/07/2022</a:t>
            </a:fld>
            <a:endParaRPr lang="en-GB"/>
          </a:p>
        </p:txBody>
      </p:sp>
      <p:sp>
        <p:nvSpPr>
          <p:cNvPr id="6" name="Footer Placeholder 5">
            <a:extLst>
              <a:ext uri="{FF2B5EF4-FFF2-40B4-BE49-F238E27FC236}">
                <a16:creationId xmlns:a16="http://schemas.microsoft.com/office/drawing/2014/main" id="{C84225A7-EDD5-403A-8DCE-E243B2EC53DD}"/>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39AA063B-AA8A-49BA-97C9-1EAB6C5D44BE}"/>
              </a:ext>
            </a:extLst>
          </p:cNvPr>
          <p:cNvSpPr>
            <a:spLocks noGrp="1"/>
          </p:cNvSpPr>
          <p:nvPr>
            <p:ph type="sldNum" sz="quarter" idx="12"/>
          </p:nvPr>
        </p:nvSpPr>
        <p:spPr/>
        <p:txBody>
          <a:bodyPr/>
          <a:lstStyle/>
          <a:p>
            <a:fld id="{61563AFE-D243-4521-BC85-07BBFF5D1D9B}" type="slidenum">
              <a:rPr lang="en-GB" smtClean="0"/>
              <a:t>‹#›</a:t>
            </a:fld>
            <a:endParaRPr lang="en-GB"/>
          </a:p>
        </p:txBody>
      </p:sp>
    </p:spTree>
    <p:extLst>
      <p:ext uri="{BB962C8B-B14F-4D97-AF65-F5344CB8AC3E}">
        <p14:creationId xmlns:p14="http://schemas.microsoft.com/office/powerpoint/2010/main" val="381849840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E3A212-5C9B-481D-A449-23F343D1A34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49EC1A42-1CE4-48D1-AD6E-D6933E87131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2287F2C6-7B41-4388-9C84-3AA7B60DCCF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4D19D5CF-B8E0-415C-8BA1-9563C5F09302}"/>
              </a:ext>
            </a:extLst>
          </p:cNvPr>
          <p:cNvSpPr>
            <a:spLocks noGrp="1"/>
          </p:cNvSpPr>
          <p:nvPr>
            <p:ph type="dt" sz="half" idx="10"/>
          </p:nvPr>
        </p:nvSpPr>
        <p:spPr/>
        <p:txBody>
          <a:bodyPr/>
          <a:lstStyle/>
          <a:p>
            <a:fld id="{455BB454-5131-4143-9DDC-F10DDC370DA6}" type="datetimeFigureOut">
              <a:rPr lang="en-GB" smtClean="0"/>
              <a:t>12/07/2022</a:t>
            </a:fld>
            <a:endParaRPr lang="en-GB"/>
          </a:p>
        </p:txBody>
      </p:sp>
      <p:sp>
        <p:nvSpPr>
          <p:cNvPr id="6" name="Footer Placeholder 5">
            <a:extLst>
              <a:ext uri="{FF2B5EF4-FFF2-40B4-BE49-F238E27FC236}">
                <a16:creationId xmlns:a16="http://schemas.microsoft.com/office/drawing/2014/main" id="{673ED009-5713-4453-AD1A-5E3C1632EBE6}"/>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57D496B7-B459-48D8-BD5D-00770949CFE1}"/>
              </a:ext>
            </a:extLst>
          </p:cNvPr>
          <p:cNvSpPr>
            <a:spLocks noGrp="1"/>
          </p:cNvSpPr>
          <p:nvPr>
            <p:ph type="sldNum" sz="quarter" idx="12"/>
          </p:nvPr>
        </p:nvSpPr>
        <p:spPr/>
        <p:txBody>
          <a:bodyPr/>
          <a:lstStyle/>
          <a:p>
            <a:fld id="{61563AFE-D243-4521-BC85-07BBFF5D1D9B}" type="slidenum">
              <a:rPr lang="en-GB" smtClean="0"/>
              <a:t>‹#›</a:t>
            </a:fld>
            <a:endParaRPr lang="en-GB"/>
          </a:p>
        </p:txBody>
      </p:sp>
    </p:spTree>
    <p:extLst>
      <p:ext uri="{BB962C8B-B14F-4D97-AF65-F5344CB8AC3E}">
        <p14:creationId xmlns:p14="http://schemas.microsoft.com/office/powerpoint/2010/main" val="215953400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B57622A-8021-4E58-84B1-A25A481053E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8D869CC7-D176-4D5E-A46A-2E641396805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D6E7D372-23A5-4A50-8FD9-60D585C79BD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55BB454-5131-4143-9DDC-F10DDC370DA6}" type="datetimeFigureOut">
              <a:rPr lang="en-GB" smtClean="0"/>
              <a:t>12/07/2022</a:t>
            </a:fld>
            <a:endParaRPr lang="en-GB"/>
          </a:p>
        </p:txBody>
      </p:sp>
      <p:sp>
        <p:nvSpPr>
          <p:cNvPr id="5" name="Footer Placeholder 4">
            <a:extLst>
              <a:ext uri="{FF2B5EF4-FFF2-40B4-BE49-F238E27FC236}">
                <a16:creationId xmlns:a16="http://schemas.microsoft.com/office/drawing/2014/main" id="{08B76C9C-DC46-4054-8838-3E1FFF22FFE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271EECD2-9742-4CEC-A753-A95DC4F8F7A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1563AFE-D243-4521-BC85-07BBFF5D1D9B}" type="slidenum">
              <a:rPr lang="en-GB" smtClean="0"/>
              <a:t>‹#›</a:t>
            </a:fld>
            <a:endParaRPr lang="en-GB"/>
          </a:p>
        </p:txBody>
      </p:sp>
    </p:spTree>
    <p:extLst>
      <p:ext uri="{BB962C8B-B14F-4D97-AF65-F5344CB8AC3E}">
        <p14:creationId xmlns:p14="http://schemas.microsoft.com/office/powerpoint/2010/main" val="388157644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https://mymodules.stmarys.ac.uk/mod/book/view.php?id=605996&amp;chapterid=27429" TargetMode="External"/><Relationship Id="rId2" Type="http://schemas.openxmlformats.org/officeDocument/2006/relationships/hyperlink" Target="https://www.independent.co.uk/climate-change/news/bees-died-extinct-important-food-b1850196.html" TargetMode="External"/><Relationship Id="rId1" Type="http://schemas.openxmlformats.org/officeDocument/2006/relationships/slideLayout" Target="../slideLayouts/slideLayout2.xml"/><Relationship Id="rId6" Type="http://schemas.openxmlformats.org/officeDocument/2006/relationships/hyperlink" Target="https://mymodules.stmarys.ac.uk/mod/book/view.php?id=605996&amp;chapterid=27454" TargetMode="External"/><Relationship Id="rId5" Type="http://schemas.openxmlformats.org/officeDocument/2006/relationships/hyperlink" Target="https://mymodules.stmarys.ac.uk/mod/book/view.php?id=605996&amp;chapterid=27430" TargetMode="External"/><Relationship Id="rId4" Type="http://schemas.openxmlformats.org/officeDocument/2006/relationships/hyperlink" Target="https://www.youtube.com/watch?v=XL5p6MBplgM" TargetMode="Externa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jpeg"/><Relationship Id="rId7" Type="http://schemas.openxmlformats.org/officeDocument/2006/relationships/image" Target="../media/image6.svg"/><Relationship Id="rId2" Type="http://schemas.openxmlformats.org/officeDocument/2006/relationships/notesSlide" Target="../notesSlides/notesSlide1.xml"/><Relationship Id="rId1" Type="http://schemas.openxmlformats.org/officeDocument/2006/relationships/slideLayout" Target="../slideLayouts/slideLayout6.xml"/><Relationship Id="rId6" Type="http://schemas.openxmlformats.org/officeDocument/2006/relationships/image" Target="../media/image5.png"/><Relationship Id="rId5" Type="http://schemas.openxmlformats.org/officeDocument/2006/relationships/image" Target="../media/image4.svg"/><Relationship Id="rId4" Type="http://schemas.openxmlformats.org/officeDocument/2006/relationships/image" Target="../media/image3.png"/><Relationship Id="rId9" Type="http://schemas.openxmlformats.org/officeDocument/2006/relationships/image" Target="../media/image8.svg"/></Relationships>
</file>

<file path=ppt/slides/_rels/slide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 Id="rId5" Type="http://schemas.openxmlformats.org/officeDocument/2006/relationships/hyperlink" Target="https://sdgs.un.org/goals" TargetMode="External"/><Relationship Id="rId4" Type="http://schemas.openxmlformats.org/officeDocument/2006/relationships/image" Target="../media/image16.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6913BC05-27AD-4669-AF18-620B3A0205B6}"/>
              </a:ext>
            </a:extLst>
          </p:cNvPr>
          <p:cNvSpPr txBox="1"/>
          <p:nvPr/>
        </p:nvSpPr>
        <p:spPr>
          <a:xfrm>
            <a:off x="876300" y="4103370"/>
            <a:ext cx="10248900" cy="1754326"/>
          </a:xfrm>
          <a:prstGeom prst="rect">
            <a:avLst/>
          </a:prstGeom>
          <a:noFill/>
        </p:spPr>
        <p:txBody>
          <a:bodyPr wrap="square" rtlCol="0">
            <a:spAutoFit/>
          </a:bodyPr>
          <a:lstStyle/>
          <a:p>
            <a:r>
              <a:rPr lang="en-GB" dirty="0"/>
              <a:t>Session aims:</a:t>
            </a:r>
          </a:p>
          <a:p>
            <a:r>
              <a:rPr lang="en-GB" dirty="0"/>
              <a:t>Describe the type of question your disciplinary lens will raise</a:t>
            </a:r>
          </a:p>
          <a:p>
            <a:r>
              <a:rPr lang="en-GB" dirty="0"/>
              <a:t>Explore how to use the EI tools when answering big questions</a:t>
            </a:r>
          </a:p>
          <a:p>
            <a:r>
              <a:rPr lang="en-GB" dirty="0"/>
              <a:t>Explain the limitations of your own discipline when seeking to solve real world problems.. </a:t>
            </a:r>
          </a:p>
          <a:p>
            <a:endParaRPr lang="en-GB" dirty="0"/>
          </a:p>
          <a:p>
            <a:endParaRPr lang="en-GB" dirty="0"/>
          </a:p>
        </p:txBody>
      </p:sp>
      <p:sp>
        <p:nvSpPr>
          <p:cNvPr id="2" name="Title 1">
            <a:extLst>
              <a:ext uri="{FF2B5EF4-FFF2-40B4-BE49-F238E27FC236}">
                <a16:creationId xmlns:a16="http://schemas.microsoft.com/office/drawing/2014/main" id="{6F52D89D-2822-4EEF-9199-A4655BE48F77}"/>
              </a:ext>
            </a:extLst>
          </p:cNvPr>
          <p:cNvSpPr>
            <a:spLocks noGrp="1"/>
          </p:cNvSpPr>
          <p:nvPr>
            <p:ph type="ctrTitle"/>
          </p:nvPr>
        </p:nvSpPr>
        <p:spPr>
          <a:xfrm>
            <a:off x="1524000" y="2731770"/>
            <a:ext cx="9144000" cy="870268"/>
          </a:xfrm>
        </p:spPr>
        <p:txBody>
          <a:bodyPr>
            <a:normAutofit fontScale="90000"/>
          </a:bodyPr>
          <a:lstStyle/>
          <a:p>
            <a:r>
              <a:rPr lang="en-GB" dirty="0"/>
              <a:t>Epistemic insight session 2</a:t>
            </a:r>
          </a:p>
        </p:txBody>
      </p:sp>
    </p:spTree>
    <p:extLst>
      <p:ext uri="{BB962C8B-B14F-4D97-AF65-F5344CB8AC3E}">
        <p14:creationId xmlns:p14="http://schemas.microsoft.com/office/powerpoint/2010/main" val="11008835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0A1840A-B033-4459-BFD9-FE3DB51F483F}"/>
              </a:ext>
            </a:extLst>
          </p:cNvPr>
          <p:cNvSpPr txBox="1"/>
          <p:nvPr/>
        </p:nvSpPr>
        <p:spPr>
          <a:xfrm>
            <a:off x="356886" y="5356536"/>
            <a:ext cx="11519087" cy="954107"/>
          </a:xfrm>
          <a:prstGeom prst="rect">
            <a:avLst/>
          </a:prstGeom>
          <a:noFill/>
        </p:spPr>
        <p:txBody>
          <a:bodyPr wrap="square" rtlCol="0">
            <a:spAutoFit/>
          </a:bodyPr>
          <a:lstStyle/>
          <a:p>
            <a:r>
              <a:rPr lang="en-GB" sz="2800" dirty="0"/>
              <a:t>What do you notice about each of these questions? How easy are they to investigate? </a:t>
            </a:r>
          </a:p>
        </p:txBody>
      </p:sp>
      <p:pic>
        <p:nvPicPr>
          <p:cNvPr id="2050" name="Picture 2" descr="24,898 Post It Note Illustrations &amp;amp; Clip Art - iStock">
            <a:extLst>
              <a:ext uri="{FF2B5EF4-FFF2-40B4-BE49-F238E27FC236}">
                <a16:creationId xmlns:a16="http://schemas.microsoft.com/office/drawing/2014/main" id="{3C56204A-D9EC-46DD-9532-CAF12C1A4463}"/>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b="53222"/>
          <a:stretch/>
        </p:blipFill>
        <p:spPr bwMode="auto">
          <a:xfrm>
            <a:off x="-104174" y="1501464"/>
            <a:ext cx="11980147" cy="3855072"/>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a:extLst>
              <a:ext uri="{FF2B5EF4-FFF2-40B4-BE49-F238E27FC236}">
                <a16:creationId xmlns:a16="http://schemas.microsoft.com/office/drawing/2014/main" id="{32157D41-EB2C-4ED6-9246-C16974CC196E}"/>
              </a:ext>
            </a:extLst>
          </p:cNvPr>
          <p:cNvSpPr txBox="1"/>
          <p:nvPr/>
        </p:nvSpPr>
        <p:spPr>
          <a:xfrm>
            <a:off x="8890591" y="1896209"/>
            <a:ext cx="2621246" cy="2677656"/>
          </a:xfrm>
          <a:prstGeom prst="rect">
            <a:avLst/>
          </a:prstGeom>
          <a:noFill/>
        </p:spPr>
        <p:txBody>
          <a:bodyPr wrap="square" rtlCol="0">
            <a:spAutoFit/>
          </a:bodyPr>
          <a:lstStyle/>
          <a:p>
            <a:r>
              <a:rPr lang="en-GB" sz="2800" dirty="0"/>
              <a:t>Write an example of a bridging/ big question that is partly amenable to science</a:t>
            </a:r>
          </a:p>
        </p:txBody>
      </p:sp>
      <p:sp>
        <p:nvSpPr>
          <p:cNvPr id="8" name="TextBox 7">
            <a:extLst>
              <a:ext uri="{FF2B5EF4-FFF2-40B4-BE49-F238E27FC236}">
                <a16:creationId xmlns:a16="http://schemas.microsoft.com/office/drawing/2014/main" id="{3DBA2AEB-FC63-415E-B782-4081BFAF48BD}"/>
              </a:ext>
            </a:extLst>
          </p:cNvPr>
          <p:cNvSpPr txBox="1"/>
          <p:nvPr/>
        </p:nvSpPr>
        <p:spPr>
          <a:xfrm>
            <a:off x="4861516" y="1709384"/>
            <a:ext cx="2333745" cy="3385542"/>
          </a:xfrm>
          <a:prstGeom prst="rect">
            <a:avLst/>
          </a:prstGeom>
          <a:noFill/>
        </p:spPr>
        <p:txBody>
          <a:bodyPr wrap="square" rtlCol="0">
            <a:spAutoFit/>
          </a:bodyPr>
          <a:lstStyle/>
          <a:p>
            <a:r>
              <a:rPr lang="en-GB" sz="2800" dirty="0"/>
              <a:t>Write an example of a question another discipline alone can answer.</a:t>
            </a:r>
          </a:p>
          <a:p>
            <a:endParaRPr lang="en-GB" dirty="0"/>
          </a:p>
        </p:txBody>
      </p:sp>
      <p:sp>
        <p:nvSpPr>
          <p:cNvPr id="5" name="TextBox 4">
            <a:extLst>
              <a:ext uri="{FF2B5EF4-FFF2-40B4-BE49-F238E27FC236}">
                <a16:creationId xmlns:a16="http://schemas.microsoft.com/office/drawing/2014/main" id="{018557C4-B27A-4E34-ABC8-68E20CB42069}"/>
              </a:ext>
            </a:extLst>
          </p:cNvPr>
          <p:cNvSpPr txBox="1"/>
          <p:nvPr/>
        </p:nvSpPr>
        <p:spPr>
          <a:xfrm>
            <a:off x="626779" y="1916468"/>
            <a:ext cx="2651931" cy="2523768"/>
          </a:xfrm>
          <a:prstGeom prst="rect">
            <a:avLst/>
          </a:prstGeom>
          <a:noFill/>
        </p:spPr>
        <p:txBody>
          <a:bodyPr wrap="square" rtlCol="0">
            <a:spAutoFit/>
          </a:bodyPr>
          <a:lstStyle/>
          <a:p>
            <a:r>
              <a:rPr lang="en-GB" sz="2800" dirty="0"/>
              <a:t>Write an examples of a question science alone can answer.</a:t>
            </a:r>
          </a:p>
          <a:p>
            <a:endParaRPr lang="en-GB" dirty="0"/>
          </a:p>
        </p:txBody>
      </p:sp>
      <p:sp>
        <p:nvSpPr>
          <p:cNvPr id="2" name="Title 1">
            <a:extLst>
              <a:ext uri="{FF2B5EF4-FFF2-40B4-BE49-F238E27FC236}">
                <a16:creationId xmlns:a16="http://schemas.microsoft.com/office/drawing/2014/main" id="{BEF0F8EB-5313-4CF0-8737-6B49E0C615DC}"/>
              </a:ext>
            </a:extLst>
          </p:cNvPr>
          <p:cNvSpPr>
            <a:spLocks noGrp="1"/>
          </p:cNvSpPr>
          <p:nvPr>
            <p:ph type="title"/>
          </p:nvPr>
        </p:nvSpPr>
        <p:spPr>
          <a:xfrm>
            <a:off x="356886" y="-156740"/>
            <a:ext cx="10515600" cy="1325563"/>
          </a:xfrm>
        </p:spPr>
        <p:txBody>
          <a:bodyPr/>
          <a:lstStyle/>
          <a:p>
            <a:r>
              <a:rPr lang="en-GB" dirty="0"/>
              <a:t>Writing questions activity.</a:t>
            </a:r>
          </a:p>
        </p:txBody>
      </p:sp>
    </p:spTree>
    <p:extLst>
      <p:ext uri="{BB962C8B-B14F-4D97-AF65-F5344CB8AC3E}">
        <p14:creationId xmlns:p14="http://schemas.microsoft.com/office/powerpoint/2010/main" val="29497983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0A2C48EE-9C25-486E-865D-4EAD9504269B}"/>
              </a:ext>
            </a:extLst>
          </p:cNvPr>
          <p:cNvSpPr txBox="1"/>
          <p:nvPr/>
        </p:nvSpPr>
        <p:spPr>
          <a:xfrm>
            <a:off x="6366510" y="1343303"/>
            <a:ext cx="5337810" cy="5632311"/>
          </a:xfrm>
          <a:prstGeom prst="rect">
            <a:avLst/>
          </a:prstGeom>
          <a:noFill/>
        </p:spPr>
        <p:txBody>
          <a:bodyPr wrap="square" rtlCol="0">
            <a:spAutoFit/>
          </a:bodyPr>
          <a:lstStyle/>
          <a:p>
            <a:r>
              <a:rPr lang="en-GB" dirty="0"/>
              <a:t>The discipline wheel can be used when posing big questions. It helps us articulate the role of a multitude of disciplines. </a:t>
            </a:r>
          </a:p>
          <a:p>
            <a:endParaRPr lang="en-GB" dirty="0"/>
          </a:p>
          <a:p>
            <a:r>
              <a:rPr lang="en-GB" dirty="0"/>
              <a:t>Big question:</a:t>
            </a:r>
          </a:p>
          <a:p>
            <a:r>
              <a:rPr lang="en-GB" dirty="0"/>
              <a:t>Even if I don’t like honey, should I care if the honey bees die out? </a:t>
            </a:r>
          </a:p>
          <a:p>
            <a:r>
              <a:rPr lang="en-GB" dirty="0"/>
              <a:t>Task explain the role of each of the following disciplines</a:t>
            </a:r>
          </a:p>
          <a:p>
            <a:endParaRPr lang="en-GB" dirty="0"/>
          </a:p>
          <a:p>
            <a:r>
              <a:rPr lang="en-GB" dirty="0"/>
              <a:t>Science</a:t>
            </a:r>
          </a:p>
          <a:p>
            <a:r>
              <a:rPr lang="en-GB" dirty="0"/>
              <a:t>Mathematics</a:t>
            </a:r>
          </a:p>
          <a:p>
            <a:r>
              <a:rPr lang="en-GB" dirty="0"/>
              <a:t>Geography</a:t>
            </a:r>
          </a:p>
          <a:p>
            <a:r>
              <a:rPr lang="en-GB" dirty="0"/>
              <a:t>History</a:t>
            </a:r>
          </a:p>
          <a:p>
            <a:r>
              <a:rPr lang="en-GB" dirty="0"/>
              <a:t>English/ The arts</a:t>
            </a:r>
          </a:p>
          <a:p>
            <a:r>
              <a:rPr lang="en-GB" dirty="0"/>
              <a:t>RE</a:t>
            </a:r>
          </a:p>
          <a:p>
            <a:r>
              <a:rPr lang="en-GB" dirty="0"/>
              <a:t>PE</a:t>
            </a:r>
          </a:p>
          <a:p>
            <a:endParaRPr lang="en-GB" dirty="0"/>
          </a:p>
          <a:p>
            <a:endParaRPr lang="en-GB" dirty="0"/>
          </a:p>
          <a:p>
            <a:endParaRPr lang="en-GB" dirty="0"/>
          </a:p>
          <a:p>
            <a:endParaRPr lang="en-GB" dirty="0"/>
          </a:p>
        </p:txBody>
      </p:sp>
      <p:pic>
        <p:nvPicPr>
          <p:cNvPr id="2050" name="Picture 2" descr="Epistemic insight keynote">
            <a:extLst>
              <a:ext uri="{FF2B5EF4-FFF2-40B4-BE49-F238E27FC236}">
                <a16:creationId xmlns:a16="http://schemas.microsoft.com/office/drawing/2014/main" id="{DB6EE499-330B-4745-AFA9-01430D2192BE}"/>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8952" t="16240" r="48151" b="14568"/>
          <a:stretch/>
        </p:blipFill>
        <p:spPr bwMode="auto">
          <a:xfrm>
            <a:off x="838200" y="1360169"/>
            <a:ext cx="5337810" cy="4804029"/>
          </a:xfrm>
          <a:prstGeom prst="round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7122F2D2-B562-4A79-AF47-7C4E58C01526}"/>
              </a:ext>
            </a:extLst>
          </p:cNvPr>
          <p:cNvSpPr>
            <a:spLocks noGrp="1"/>
          </p:cNvSpPr>
          <p:nvPr>
            <p:ph type="title"/>
          </p:nvPr>
        </p:nvSpPr>
        <p:spPr>
          <a:xfrm>
            <a:off x="598170" y="17740"/>
            <a:ext cx="10515600" cy="1325563"/>
          </a:xfrm>
          <a:prstGeom prst="roundRect">
            <a:avLst/>
          </a:prstGeom>
        </p:spPr>
        <p:txBody>
          <a:bodyPr>
            <a:normAutofit fontScale="90000"/>
          </a:bodyPr>
          <a:lstStyle/>
          <a:p>
            <a:r>
              <a:rPr lang="en-GB" dirty="0"/>
              <a:t>Introducing big questions using the discipline wheel</a:t>
            </a:r>
          </a:p>
        </p:txBody>
      </p:sp>
    </p:spTree>
    <p:extLst>
      <p:ext uri="{BB962C8B-B14F-4D97-AF65-F5344CB8AC3E}">
        <p14:creationId xmlns:p14="http://schemas.microsoft.com/office/powerpoint/2010/main" val="130173035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C7E7F8A-94C6-4028-905F-1734E632409F}"/>
              </a:ext>
            </a:extLst>
          </p:cNvPr>
          <p:cNvSpPr>
            <a:spLocks noGrp="1"/>
          </p:cNvSpPr>
          <p:nvPr>
            <p:ph idx="1"/>
          </p:nvPr>
        </p:nvSpPr>
        <p:spPr>
          <a:xfrm>
            <a:off x="5772150" y="365125"/>
            <a:ext cx="5932170" cy="6483985"/>
          </a:xfrm>
        </p:spPr>
        <p:txBody>
          <a:bodyPr>
            <a:normAutofit lnSpcReduction="10000"/>
          </a:bodyPr>
          <a:lstStyle/>
          <a:p>
            <a:pPr marL="0" indent="0">
              <a:buNone/>
            </a:pPr>
            <a:r>
              <a:rPr lang="en-GB" dirty="0"/>
              <a:t>Choose one of the following goals </a:t>
            </a:r>
          </a:p>
          <a:p>
            <a:r>
              <a:rPr lang="en-GB" dirty="0"/>
              <a:t>Conserve and sustainably use the oceans, seas and marine resources for sustainable development.</a:t>
            </a:r>
          </a:p>
          <a:p>
            <a:r>
              <a:rPr lang="en-GB" dirty="0"/>
              <a:t>Protect, restore and promote sustainable use of terrestrial ecosystems, sustainably manage forests, combat desertification, and halt and reverse land degradation and halt biodiversity loss.</a:t>
            </a:r>
          </a:p>
          <a:p>
            <a:r>
              <a:rPr lang="en-GB" dirty="0"/>
              <a:t>Ensure access to affordable, reliable, sustainable and modern energy for all.</a:t>
            </a:r>
          </a:p>
          <a:p>
            <a:r>
              <a:rPr lang="en-GB" dirty="0"/>
              <a:t>Use the resources available on the UN’s sustainable development goal website to help you.</a:t>
            </a:r>
          </a:p>
          <a:p>
            <a:endParaRPr lang="en-GB" dirty="0"/>
          </a:p>
          <a:p>
            <a:endParaRPr lang="en-GB" dirty="0"/>
          </a:p>
          <a:p>
            <a:endParaRPr lang="en-GB" dirty="0"/>
          </a:p>
        </p:txBody>
      </p:sp>
      <p:pic>
        <p:nvPicPr>
          <p:cNvPr id="3074" name="Picture 2" descr="Epistemic insight keynote">
            <a:extLst>
              <a:ext uri="{FF2B5EF4-FFF2-40B4-BE49-F238E27FC236}">
                <a16:creationId xmlns:a16="http://schemas.microsoft.com/office/drawing/2014/main" id="{40C0F6E9-FDFE-4994-A554-70B54F0C2B39}"/>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50000" t="15571" r="7179" b="13900"/>
          <a:stretch/>
        </p:blipFill>
        <p:spPr bwMode="auto">
          <a:xfrm>
            <a:off x="259080" y="1324927"/>
            <a:ext cx="5368290" cy="4975295"/>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43DE0075-0EDD-4C4D-B2B3-B2BBCF5790F4}"/>
              </a:ext>
            </a:extLst>
          </p:cNvPr>
          <p:cNvSpPr>
            <a:spLocks noGrp="1"/>
          </p:cNvSpPr>
          <p:nvPr>
            <p:ph type="title"/>
          </p:nvPr>
        </p:nvSpPr>
        <p:spPr/>
        <p:txBody>
          <a:bodyPr/>
          <a:lstStyle/>
          <a:p>
            <a:r>
              <a:rPr lang="en-GB" dirty="0"/>
              <a:t>A new big question</a:t>
            </a:r>
          </a:p>
        </p:txBody>
      </p:sp>
    </p:spTree>
    <p:extLst>
      <p:ext uri="{BB962C8B-B14F-4D97-AF65-F5344CB8AC3E}">
        <p14:creationId xmlns:p14="http://schemas.microsoft.com/office/powerpoint/2010/main" val="1119827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The Science of Writing - Learning Difficulties Australia">
            <a:extLst>
              <a:ext uri="{FF2B5EF4-FFF2-40B4-BE49-F238E27FC236}">
                <a16:creationId xmlns:a16="http://schemas.microsoft.com/office/drawing/2014/main" id="{F450D0DA-FD21-4193-9E96-D247E7A55FF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0" y="1825625"/>
            <a:ext cx="5861865" cy="3900805"/>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a:extLst>
              <a:ext uri="{FF2B5EF4-FFF2-40B4-BE49-F238E27FC236}">
                <a16:creationId xmlns:a16="http://schemas.microsoft.com/office/drawing/2014/main" id="{F5580BCB-996F-48BE-BEDE-6F97E492592B}"/>
              </a:ext>
            </a:extLst>
          </p:cNvPr>
          <p:cNvSpPr>
            <a:spLocks noGrp="1"/>
          </p:cNvSpPr>
          <p:nvPr>
            <p:ph idx="1"/>
          </p:nvPr>
        </p:nvSpPr>
        <p:spPr>
          <a:xfrm>
            <a:off x="525780" y="1404619"/>
            <a:ext cx="5059680" cy="4351338"/>
          </a:xfrm>
        </p:spPr>
        <p:txBody>
          <a:bodyPr>
            <a:normAutofit fontScale="92500" lnSpcReduction="10000"/>
          </a:bodyPr>
          <a:lstStyle/>
          <a:p>
            <a:r>
              <a:rPr lang="en-GB" dirty="0"/>
              <a:t>As you prepare for your next placement reflect on how/where your could include epistemic insight in your teaching. </a:t>
            </a:r>
          </a:p>
          <a:p>
            <a:endParaRPr lang="en-GB" dirty="0"/>
          </a:p>
          <a:p>
            <a:r>
              <a:rPr lang="en-GB" dirty="0"/>
              <a:t>How else could you teach the skills and objectives set out in your subject’s curriculum?</a:t>
            </a:r>
          </a:p>
          <a:p>
            <a:r>
              <a:rPr lang="en-GB" dirty="0"/>
              <a:t>What should the balance between subject knowledge and developing disciplinary skills be?</a:t>
            </a:r>
          </a:p>
        </p:txBody>
      </p:sp>
      <p:sp>
        <p:nvSpPr>
          <p:cNvPr id="2" name="Title 1">
            <a:extLst>
              <a:ext uri="{FF2B5EF4-FFF2-40B4-BE49-F238E27FC236}">
                <a16:creationId xmlns:a16="http://schemas.microsoft.com/office/drawing/2014/main" id="{1555C761-9355-4A71-88FA-C7137035EAEB}"/>
              </a:ext>
            </a:extLst>
          </p:cNvPr>
          <p:cNvSpPr>
            <a:spLocks noGrp="1"/>
          </p:cNvSpPr>
          <p:nvPr>
            <p:ph type="title"/>
          </p:nvPr>
        </p:nvSpPr>
        <p:spPr>
          <a:xfrm>
            <a:off x="327660" y="105091"/>
            <a:ext cx="10515600" cy="1325563"/>
          </a:xfrm>
        </p:spPr>
        <p:txBody>
          <a:bodyPr/>
          <a:lstStyle/>
          <a:p>
            <a:r>
              <a:rPr lang="en-GB" dirty="0"/>
              <a:t>Final reflection </a:t>
            </a:r>
          </a:p>
        </p:txBody>
      </p:sp>
    </p:spTree>
    <p:extLst>
      <p:ext uri="{BB962C8B-B14F-4D97-AF65-F5344CB8AC3E}">
        <p14:creationId xmlns:p14="http://schemas.microsoft.com/office/powerpoint/2010/main" val="50211409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3EE473-1350-4FDE-9F41-EE6DDB48EE85}"/>
              </a:ext>
            </a:extLst>
          </p:cNvPr>
          <p:cNvSpPr>
            <a:spLocks noGrp="1"/>
          </p:cNvSpPr>
          <p:nvPr>
            <p:ph type="title"/>
          </p:nvPr>
        </p:nvSpPr>
        <p:spPr/>
        <p:txBody>
          <a:bodyPr/>
          <a:lstStyle/>
          <a:p>
            <a:r>
              <a:rPr lang="en-GB" dirty="0"/>
              <a:t>References</a:t>
            </a:r>
          </a:p>
        </p:txBody>
      </p:sp>
      <p:sp>
        <p:nvSpPr>
          <p:cNvPr id="3" name="Content Placeholder 2">
            <a:extLst>
              <a:ext uri="{FF2B5EF4-FFF2-40B4-BE49-F238E27FC236}">
                <a16:creationId xmlns:a16="http://schemas.microsoft.com/office/drawing/2014/main" id="{BC6E2880-9211-47FA-8110-4C113F9A92DE}"/>
              </a:ext>
            </a:extLst>
          </p:cNvPr>
          <p:cNvSpPr>
            <a:spLocks noGrp="1"/>
          </p:cNvSpPr>
          <p:nvPr>
            <p:ph idx="1"/>
          </p:nvPr>
        </p:nvSpPr>
        <p:spPr>
          <a:xfrm>
            <a:off x="524435" y="1331258"/>
            <a:ext cx="11667565" cy="5526741"/>
          </a:xfrm>
        </p:spPr>
        <p:txBody>
          <a:bodyPr>
            <a:normAutofit fontScale="70000" lnSpcReduction="20000"/>
          </a:bodyPr>
          <a:lstStyle/>
          <a:p>
            <a:r>
              <a:rPr lang="en-GB" dirty="0"/>
              <a:t>Billingsley, B., </a:t>
            </a:r>
            <a:r>
              <a:rPr lang="en-GB" dirty="0" err="1"/>
              <a:t>Nasaji</a:t>
            </a:r>
            <a:r>
              <a:rPr lang="en-GB" dirty="0"/>
              <a:t>, M., Fraser, S. and Lawson, F. (2018)  A framework for teaching epistemic insight in schools, Research in science education 48, pp. 1115-1131 DOI 10.1007/s11165-018-9788-6</a:t>
            </a:r>
          </a:p>
          <a:p>
            <a:r>
              <a:rPr lang="en-GB" dirty="0"/>
              <a:t>Cockburn, H. (2021) “World bee day, what will happen if bees go extinct?” </a:t>
            </a:r>
            <a:r>
              <a:rPr lang="en-GB" i="1" dirty="0"/>
              <a:t>The Independent </a:t>
            </a:r>
            <a:r>
              <a:rPr lang="en-GB" dirty="0"/>
              <a:t>19</a:t>
            </a:r>
            <a:r>
              <a:rPr lang="en-GB" baseline="30000" dirty="0"/>
              <a:t>th</a:t>
            </a:r>
            <a:r>
              <a:rPr lang="en-GB" dirty="0"/>
              <a:t> May 2021. Available at </a:t>
            </a:r>
            <a:r>
              <a:rPr lang="en-GB" dirty="0">
                <a:hlinkClick r:id="rId2"/>
              </a:rPr>
              <a:t>https://www.independent.co.uk/climate-change/news/bees-died-extinct-important-food-b1850196.html</a:t>
            </a:r>
            <a:r>
              <a:rPr lang="en-GB" dirty="0"/>
              <a:t> date accessed 13th December 2021.</a:t>
            </a:r>
          </a:p>
          <a:p>
            <a:r>
              <a:rPr lang="en-GB" dirty="0"/>
              <a:t>Dell, M (2021) </a:t>
            </a:r>
            <a:r>
              <a:rPr lang="en-GB" i="1" dirty="0"/>
              <a:t>How pupils learn 1 Cognition. Lecture for PGS6054 module </a:t>
            </a:r>
            <a:r>
              <a:rPr lang="en-GB" dirty="0"/>
              <a:t>available at </a:t>
            </a:r>
            <a:r>
              <a:rPr lang="en-GB" dirty="0">
                <a:hlinkClick r:id="rId3"/>
              </a:rPr>
              <a:t>https://mymodules.stmarys.ac.uk/mod/book/view.php?id=605996&amp;chapterid=27429</a:t>
            </a:r>
            <a:r>
              <a:rPr lang="en-GB" dirty="0"/>
              <a:t> date accessed 13</a:t>
            </a:r>
            <a:r>
              <a:rPr lang="en-GB" baseline="30000" dirty="0"/>
              <a:t>th</a:t>
            </a:r>
            <a:r>
              <a:rPr lang="en-GB" dirty="0"/>
              <a:t> December 2021. </a:t>
            </a:r>
          </a:p>
          <a:p>
            <a:r>
              <a:rPr lang="en-GB" dirty="0"/>
              <a:t>Howard Jones, P. (2020) </a:t>
            </a:r>
            <a:r>
              <a:rPr lang="en-GB" i="1" dirty="0"/>
              <a:t>Building new knowledge </a:t>
            </a:r>
            <a:r>
              <a:rPr lang="en-GB" dirty="0"/>
              <a:t>available at </a:t>
            </a:r>
            <a:r>
              <a:rPr lang="en-GB" dirty="0">
                <a:hlinkClick r:id="rId4"/>
              </a:rPr>
              <a:t>https://www.youtube.com/watch?v=XL5p6MBplgM</a:t>
            </a:r>
            <a:r>
              <a:rPr lang="en-GB" dirty="0"/>
              <a:t> date accessed 13</a:t>
            </a:r>
            <a:r>
              <a:rPr lang="en-GB" baseline="30000" dirty="0"/>
              <a:t>th</a:t>
            </a:r>
            <a:r>
              <a:rPr lang="en-GB" dirty="0"/>
              <a:t> December 2021. </a:t>
            </a:r>
          </a:p>
          <a:p>
            <a:r>
              <a:rPr lang="en-GB" dirty="0"/>
              <a:t>Myatt, M. (2020) Back on Track: Fewer things, greater depth, John Catt Educational Ltd, Woodbridge. </a:t>
            </a:r>
          </a:p>
          <a:p>
            <a:r>
              <a:rPr lang="en-GB" dirty="0" err="1"/>
              <a:t>Unesco</a:t>
            </a:r>
            <a:r>
              <a:rPr lang="en-GB" dirty="0"/>
              <a:t> (no date) UNESCO and the sustainable development goals. Available at https://en.unesco.org/sustainabledevelopmentgoals date accessed 13th December 2021.</a:t>
            </a:r>
          </a:p>
          <a:p>
            <a:r>
              <a:rPr lang="en-GB" dirty="0"/>
              <a:t>Ward, P (2021) </a:t>
            </a:r>
            <a:r>
              <a:rPr lang="en-GB" i="1" dirty="0"/>
              <a:t>Curriculum landscape. Lecture for PGS6054 module </a:t>
            </a:r>
            <a:r>
              <a:rPr lang="en-GB" dirty="0"/>
              <a:t>available at </a:t>
            </a:r>
            <a:r>
              <a:rPr lang="en-GB" dirty="0">
                <a:hlinkClick r:id="rId5"/>
              </a:rPr>
              <a:t>https://mymodules.stmarys.ac.uk/mod/book/view.php?id=605996&amp;chapterid=27430</a:t>
            </a:r>
            <a:r>
              <a:rPr lang="en-GB" dirty="0"/>
              <a:t> date accessed 13</a:t>
            </a:r>
            <a:r>
              <a:rPr lang="en-GB" baseline="30000" dirty="0"/>
              <a:t>th</a:t>
            </a:r>
            <a:r>
              <a:rPr lang="en-GB" dirty="0"/>
              <a:t> December 2021. </a:t>
            </a:r>
          </a:p>
          <a:p>
            <a:r>
              <a:rPr lang="en-GB" dirty="0"/>
              <a:t>Wilson, S (2021) </a:t>
            </a:r>
            <a:r>
              <a:rPr lang="en-GB" i="1" dirty="0"/>
              <a:t>Curriculum making: your role as a curriculum maker. Lecture for PGS6054 module</a:t>
            </a:r>
            <a:r>
              <a:rPr lang="en-GB" dirty="0"/>
              <a:t> available at </a:t>
            </a:r>
            <a:r>
              <a:rPr lang="en-GB" dirty="0">
                <a:hlinkClick r:id="rId6"/>
              </a:rPr>
              <a:t>https://mymodules.stmarys.ac.uk/mod/book/view.php?id=605996&amp;chapterid=27454</a:t>
            </a:r>
            <a:r>
              <a:rPr lang="en-GB" dirty="0"/>
              <a:t> date accessed 13</a:t>
            </a:r>
            <a:r>
              <a:rPr lang="en-GB" baseline="30000" dirty="0"/>
              <a:t>th</a:t>
            </a:r>
            <a:r>
              <a:rPr lang="en-GB" dirty="0"/>
              <a:t> December 2021.  </a:t>
            </a:r>
          </a:p>
        </p:txBody>
      </p:sp>
    </p:spTree>
    <p:extLst>
      <p:ext uri="{BB962C8B-B14F-4D97-AF65-F5344CB8AC3E}">
        <p14:creationId xmlns:p14="http://schemas.microsoft.com/office/powerpoint/2010/main" val="173306341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3" descr="Calendar&#10;&#10;Description automatically generated">
            <a:extLst>
              <a:ext uri="{FF2B5EF4-FFF2-40B4-BE49-F238E27FC236}">
                <a16:creationId xmlns:a16="http://schemas.microsoft.com/office/drawing/2014/main" id="{BC571D0A-0584-4B94-AA87-0461905E46DE}"/>
              </a:ext>
            </a:extLst>
          </p:cNvPr>
          <p:cNvPicPr>
            <a:picLocks noChangeAspect="1"/>
          </p:cNvPicPr>
          <p:nvPr/>
        </p:nvPicPr>
        <p:blipFill rotWithShape="1">
          <a:blip r:embed="rId2"/>
          <a:srcRect b="72275"/>
          <a:stretch/>
        </p:blipFill>
        <p:spPr>
          <a:xfrm>
            <a:off x="2973955" y="61797"/>
            <a:ext cx="8933804" cy="2567278"/>
          </a:xfrm>
          <a:prstGeom prst="rect">
            <a:avLst/>
          </a:prstGeom>
        </p:spPr>
      </p:pic>
      <p:pic>
        <p:nvPicPr>
          <p:cNvPr id="4" name="Content Placeholder 3" descr="Calendar&#10;&#10;Description automatically generated">
            <a:extLst>
              <a:ext uri="{FF2B5EF4-FFF2-40B4-BE49-F238E27FC236}">
                <a16:creationId xmlns:a16="http://schemas.microsoft.com/office/drawing/2014/main" id="{46258E41-7964-4278-9956-F48F319BBB63}"/>
              </a:ext>
            </a:extLst>
          </p:cNvPr>
          <p:cNvPicPr>
            <a:picLocks noGrp="1" noChangeAspect="1"/>
          </p:cNvPicPr>
          <p:nvPr>
            <p:ph idx="1"/>
          </p:nvPr>
        </p:nvPicPr>
        <p:blipFill rotWithShape="1">
          <a:blip r:embed="rId2"/>
          <a:srcRect l="-53" t="51485" b="1414"/>
          <a:stretch/>
        </p:blipFill>
        <p:spPr>
          <a:xfrm>
            <a:off x="3048000" y="2670175"/>
            <a:ext cx="8977303" cy="4380364"/>
          </a:xfrm>
          <a:prstGeom prst="rect">
            <a:avLst/>
          </a:prstGeom>
        </p:spPr>
      </p:pic>
      <p:sp>
        <p:nvSpPr>
          <p:cNvPr id="5" name="Rectangle 4">
            <a:extLst>
              <a:ext uri="{FF2B5EF4-FFF2-40B4-BE49-F238E27FC236}">
                <a16:creationId xmlns:a16="http://schemas.microsoft.com/office/drawing/2014/main" id="{D6E0BADD-4D94-4B74-B559-822F9D6E53BB}"/>
              </a:ext>
              <a:ext uri="{C183D7F6-B498-43B3-948B-1728B52AA6E4}">
                <adec:decorative xmlns:adec="http://schemas.microsoft.com/office/drawing/2017/decorative" val="1"/>
              </a:ext>
            </a:extLst>
          </p:cNvPr>
          <p:cNvSpPr/>
          <p:nvPr/>
        </p:nvSpPr>
        <p:spPr>
          <a:xfrm>
            <a:off x="5709684" y="4380614"/>
            <a:ext cx="3104707" cy="2307265"/>
          </a:xfrm>
          <a:prstGeom prst="rect">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Rectangle 8">
            <a:extLst>
              <a:ext uri="{FF2B5EF4-FFF2-40B4-BE49-F238E27FC236}">
                <a16:creationId xmlns:a16="http://schemas.microsoft.com/office/drawing/2014/main" id="{100D2426-4561-42F6-98E7-419E249B5543}"/>
              </a:ext>
              <a:ext uri="{C183D7F6-B498-43B3-948B-1728B52AA6E4}">
                <adec:decorative xmlns:adec="http://schemas.microsoft.com/office/drawing/2017/decorative" val="1"/>
              </a:ext>
            </a:extLst>
          </p:cNvPr>
          <p:cNvSpPr/>
          <p:nvPr/>
        </p:nvSpPr>
        <p:spPr>
          <a:xfrm>
            <a:off x="4541310" y="2922059"/>
            <a:ext cx="2582332" cy="3555211"/>
          </a:xfrm>
          <a:prstGeom prst="rect">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F12177BC-0202-4CB4-80C2-C63C1D963F8D}"/>
              </a:ext>
            </a:extLst>
          </p:cNvPr>
          <p:cNvSpPr>
            <a:spLocks noGrp="1"/>
          </p:cNvSpPr>
          <p:nvPr>
            <p:ph type="title"/>
          </p:nvPr>
        </p:nvSpPr>
        <p:spPr>
          <a:xfrm>
            <a:off x="284241" y="309863"/>
            <a:ext cx="10515600" cy="499398"/>
          </a:xfrm>
        </p:spPr>
        <p:txBody>
          <a:bodyPr>
            <a:normAutofit fontScale="90000"/>
          </a:bodyPr>
          <a:lstStyle/>
          <a:p>
            <a:r>
              <a:rPr lang="en-GB" sz="3200" dirty="0"/>
              <a:t>Epistemic insight framework </a:t>
            </a:r>
            <a:br>
              <a:rPr lang="en-GB" sz="3200" dirty="0"/>
            </a:br>
            <a:r>
              <a:rPr lang="en-GB" sz="3200" dirty="0"/>
              <a:t>Billingsley et. al (2018)</a:t>
            </a:r>
          </a:p>
        </p:txBody>
      </p:sp>
    </p:spTree>
    <p:extLst>
      <p:ext uri="{BB962C8B-B14F-4D97-AF65-F5344CB8AC3E}">
        <p14:creationId xmlns:p14="http://schemas.microsoft.com/office/powerpoint/2010/main" val="39657221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descr="A red sign with white text&#10;&#10;Description automatically generated with medium confidence">
            <a:extLst>
              <a:ext uri="{FF2B5EF4-FFF2-40B4-BE49-F238E27FC236}">
                <a16:creationId xmlns:a16="http://schemas.microsoft.com/office/drawing/2014/main" id="{75704E45-15F9-4F75-9857-89657CE04F4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9645" y="6111318"/>
            <a:ext cx="2089779" cy="395958"/>
          </a:xfrm>
          <a:prstGeom prst="rect">
            <a:avLst/>
          </a:prstGeom>
        </p:spPr>
      </p:pic>
      <p:sp>
        <p:nvSpPr>
          <p:cNvPr id="20" name="TextBox 19">
            <a:extLst>
              <a:ext uri="{FF2B5EF4-FFF2-40B4-BE49-F238E27FC236}">
                <a16:creationId xmlns:a16="http://schemas.microsoft.com/office/drawing/2014/main" id="{44E4C6B8-09CD-4BD9-B1D7-46B710055294}"/>
              </a:ext>
            </a:extLst>
          </p:cNvPr>
          <p:cNvSpPr txBox="1"/>
          <p:nvPr/>
        </p:nvSpPr>
        <p:spPr>
          <a:xfrm>
            <a:off x="7897984" y="2896930"/>
            <a:ext cx="3294579" cy="2677656"/>
          </a:xfrm>
          <a:prstGeom prst="rect">
            <a:avLst/>
          </a:prstGeom>
          <a:noFill/>
        </p:spPr>
        <p:txBody>
          <a:bodyPr wrap="square" rtlCol="0">
            <a:spAutoFit/>
          </a:bodyPr>
          <a:lstStyle/>
          <a:p>
            <a:r>
              <a:rPr lang="en-GB" sz="3200">
                <a:solidFill>
                  <a:srgbClr val="263682"/>
                </a:solidFill>
                <a:latin typeface="Humnst777 BT" panose="020B0603030504020204" pitchFamily="34" charset="0"/>
              </a:rPr>
              <a:t>Ways of thinking</a:t>
            </a:r>
          </a:p>
          <a:p>
            <a:endParaRPr lang="en-GB" sz="3200" b="1">
              <a:solidFill>
                <a:srgbClr val="263682"/>
              </a:solidFill>
            </a:endParaRPr>
          </a:p>
          <a:p>
            <a:pPr marL="457200" indent="-457200">
              <a:buClr>
                <a:srgbClr val="D41308"/>
              </a:buClr>
              <a:buFont typeface="Arial" panose="020B0604020202020204" pitchFamily="34" charset="0"/>
              <a:buChar char="•"/>
            </a:pPr>
            <a:r>
              <a:rPr lang="en-GB" sz="2400" kern="0">
                <a:latin typeface="Humnst777 Lt BT" panose="020B0402030504020204" pitchFamily="34" charset="0"/>
              </a:rPr>
              <a:t>Objectivity</a:t>
            </a:r>
          </a:p>
          <a:p>
            <a:pPr marL="457200" indent="-457200">
              <a:buClr>
                <a:srgbClr val="D41308"/>
              </a:buClr>
              <a:buFont typeface="Arial" panose="020B0604020202020204" pitchFamily="34" charset="0"/>
              <a:buChar char="•"/>
            </a:pPr>
            <a:r>
              <a:rPr lang="en-GB" sz="2400" kern="0">
                <a:latin typeface="Humnst777 Lt BT" panose="020B0402030504020204" pitchFamily="34" charset="0"/>
              </a:rPr>
              <a:t>Replicability</a:t>
            </a:r>
          </a:p>
          <a:p>
            <a:pPr marL="457200" indent="-457200">
              <a:buClr>
                <a:srgbClr val="D41308"/>
              </a:buClr>
              <a:buFont typeface="Arial" panose="020B0604020202020204" pitchFamily="34" charset="0"/>
              <a:buChar char="•"/>
            </a:pPr>
            <a:r>
              <a:rPr lang="en-GB" sz="2400" kern="0">
                <a:latin typeface="Humnst777 Lt BT" panose="020B0402030504020204" pitchFamily="34" charset="0"/>
              </a:rPr>
              <a:t>Consensus</a:t>
            </a:r>
          </a:p>
          <a:p>
            <a:endParaRPr lang="en-GB" sz="3200" b="1">
              <a:solidFill>
                <a:srgbClr val="263682"/>
              </a:solidFill>
            </a:endParaRPr>
          </a:p>
        </p:txBody>
      </p:sp>
      <p:pic>
        <p:nvPicPr>
          <p:cNvPr id="10" name="Graphic 9" descr="Brain &#10;">
            <a:extLst>
              <a:ext uri="{FF2B5EF4-FFF2-40B4-BE49-F238E27FC236}">
                <a16:creationId xmlns:a16="http://schemas.microsoft.com/office/drawing/2014/main" id="{AB0B512A-A370-4CFE-B818-F6DCBFD303BE}"/>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8252693" y="1130123"/>
            <a:ext cx="1508428" cy="1508428"/>
          </a:xfrm>
          <a:prstGeom prst="rect">
            <a:avLst/>
          </a:prstGeom>
        </p:spPr>
      </p:pic>
      <p:sp>
        <p:nvSpPr>
          <p:cNvPr id="19" name="TextBox 18">
            <a:extLst>
              <a:ext uri="{FF2B5EF4-FFF2-40B4-BE49-F238E27FC236}">
                <a16:creationId xmlns:a16="http://schemas.microsoft.com/office/drawing/2014/main" id="{AAEEE53C-DF98-4A52-8301-0DF16C1088DD}"/>
              </a:ext>
            </a:extLst>
          </p:cNvPr>
          <p:cNvSpPr txBox="1"/>
          <p:nvPr/>
        </p:nvSpPr>
        <p:spPr>
          <a:xfrm>
            <a:off x="4598478" y="2879541"/>
            <a:ext cx="2559466" cy="3416320"/>
          </a:xfrm>
          <a:prstGeom prst="rect">
            <a:avLst/>
          </a:prstGeom>
          <a:noFill/>
        </p:spPr>
        <p:txBody>
          <a:bodyPr wrap="square" rtlCol="0">
            <a:spAutoFit/>
          </a:bodyPr>
          <a:lstStyle/>
          <a:p>
            <a:r>
              <a:rPr lang="en-GB" sz="3200">
                <a:solidFill>
                  <a:srgbClr val="263682"/>
                </a:solidFill>
                <a:latin typeface="Humnst777 BT" panose="020B0603030504020204" pitchFamily="34" charset="0"/>
              </a:rPr>
              <a:t>Methods</a:t>
            </a:r>
          </a:p>
          <a:p>
            <a:endParaRPr lang="en-GB" sz="3200" b="1">
              <a:solidFill>
                <a:srgbClr val="263682"/>
              </a:solidFill>
            </a:endParaRPr>
          </a:p>
          <a:p>
            <a:pPr marL="342900" indent="-342900">
              <a:buClr>
                <a:srgbClr val="D41308"/>
              </a:buClr>
              <a:buFont typeface="Arial" panose="020B0604020202020204" pitchFamily="34" charset="0"/>
              <a:buChar char="•"/>
            </a:pPr>
            <a:r>
              <a:rPr lang="en-GB" sz="2400" kern="0">
                <a:latin typeface="Humnst777 Lt BT" panose="020B0402030504020204" pitchFamily="34" charset="0"/>
              </a:rPr>
              <a:t>Hypothesis</a:t>
            </a:r>
          </a:p>
          <a:p>
            <a:pPr marL="342900" indent="-342900">
              <a:buClr>
                <a:srgbClr val="D41308"/>
              </a:buClr>
              <a:buFont typeface="Arial" panose="020B0604020202020204" pitchFamily="34" charset="0"/>
              <a:buChar char="•"/>
            </a:pPr>
            <a:r>
              <a:rPr lang="en-GB" sz="2400" kern="0">
                <a:latin typeface="Humnst777 Lt BT" panose="020B0402030504020204" pitchFamily="34" charset="0"/>
              </a:rPr>
              <a:t>Observation</a:t>
            </a:r>
          </a:p>
          <a:p>
            <a:pPr marL="342900" indent="-342900">
              <a:buClr>
                <a:srgbClr val="D41308"/>
              </a:buClr>
              <a:buFont typeface="Arial" panose="020B0604020202020204" pitchFamily="34" charset="0"/>
              <a:buChar char="•"/>
            </a:pPr>
            <a:r>
              <a:rPr lang="en-GB" sz="2400" kern="0">
                <a:latin typeface="Humnst777 Lt BT" panose="020B0402030504020204" pitchFamily="34" charset="0"/>
              </a:rPr>
              <a:t>Data collection</a:t>
            </a:r>
          </a:p>
          <a:p>
            <a:pPr marL="342900" indent="-342900">
              <a:buClr>
                <a:srgbClr val="D41308"/>
              </a:buClr>
              <a:buFont typeface="Arial" panose="020B0604020202020204" pitchFamily="34" charset="0"/>
              <a:buChar char="•"/>
            </a:pPr>
            <a:r>
              <a:rPr lang="en-GB" sz="2400" kern="0">
                <a:latin typeface="Humnst777 Lt BT" panose="020B0402030504020204" pitchFamily="34" charset="0"/>
              </a:rPr>
              <a:t>Analysis</a:t>
            </a:r>
          </a:p>
          <a:p>
            <a:pPr marL="342900" indent="-342900">
              <a:buClr>
                <a:srgbClr val="D41308"/>
              </a:buClr>
              <a:buFont typeface="Arial" panose="020B0604020202020204" pitchFamily="34" charset="0"/>
              <a:buChar char="•"/>
            </a:pPr>
            <a:r>
              <a:rPr lang="en-GB" sz="2400" kern="0">
                <a:latin typeface="Humnst777 Lt BT" panose="020B0402030504020204" pitchFamily="34" charset="0"/>
              </a:rPr>
              <a:t>Proof/evidence</a:t>
            </a:r>
          </a:p>
          <a:p>
            <a:endParaRPr lang="en-GB" sz="3200" b="1">
              <a:solidFill>
                <a:srgbClr val="263682"/>
              </a:solidFill>
            </a:endParaRPr>
          </a:p>
        </p:txBody>
      </p:sp>
      <p:pic>
        <p:nvPicPr>
          <p:cNvPr id="9" name="Graphic 8" descr="picture of a document with text on it.">
            <a:extLst>
              <a:ext uri="{FF2B5EF4-FFF2-40B4-BE49-F238E27FC236}">
                <a16:creationId xmlns:a16="http://schemas.microsoft.com/office/drawing/2014/main" id="{8DC00AAC-D5E4-4A40-AA2B-2B0BB3DD3455}"/>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4842712" y="1274098"/>
            <a:ext cx="1364453" cy="1364453"/>
          </a:xfrm>
          <a:prstGeom prst="rect">
            <a:avLst/>
          </a:prstGeom>
        </p:spPr>
      </p:pic>
      <p:sp>
        <p:nvSpPr>
          <p:cNvPr id="15" name="TextBox 14">
            <a:extLst>
              <a:ext uri="{FF2B5EF4-FFF2-40B4-BE49-F238E27FC236}">
                <a16:creationId xmlns:a16="http://schemas.microsoft.com/office/drawing/2014/main" id="{9EE948AF-252F-44A0-B045-D44CA727C907}"/>
              </a:ext>
            </a:extLst>
          </p:cNvPr>
          <p:cNvSpPr txBox="1"/>
          <p:nvPr/>
        </p:nvSpPr>
        <p:spPr>
          <a:xfrm>
            <a:off x="1244807" y="2879541"/>
            <a:ext cx="2434643" cy="2554545"/>
          </a:xfrm>
          <a:prstGeom prst="rect">
            <a:avLst/>
          </a:prstGeom>
          <a:noFill/>
        </p:spPr>
        <p:txBody>
          <a:bodyPr wrap="square" rtlCol="0">
            <a:spAutoFit/>
          </a:bodyPr>
          <a:lstStyle/>
          <a:p>
            <a:r>
              <a:rPr lang="en-GB" sz="3200">
                <a:solidFill>
                  <a:srgbClr val="263682"/>
                </a:solidFill>
                <a:latin typeface="Humnst777 BT" panose="020B0603030504020204" pitchFamily="34" charset="0"/>
              </a:rPr>
              <a:t>Questions</a:t>
            </a:r>
          </a:p>
          <a:p>
            <a:endParaRPr lang="en-GB" sz="3200" b="1">
              <a:solidFill>
                <a:srgbClr val="263682"/>
              </a:solidFill>
            </a:endParaRPr>
          </a:p>
          <a:p>
            <a:r>
              <a:rPr lang="en-GB" sz="2400">
                <a:latin typeface="Humnst777 Lt BT" panose="020B0402030504020204" pitchFamily="34" charset="0"/>
              </a:rPr>
              <a:t>Questions which investigate the nature of the world around us</a:t>
            </a:r>
          </a:p>
        </p:txBody>
      </p:sp>
      <p:pic>
        <p:nvPicPr>
          <p:cNvPr id="12" name="Graphic 11" descr="Question Mark ">
            <a:extLst>
              <a:ext uri="{FF2B5EF4-FFF2-40B4-BE49-F238E27FC236}">
                <a16:creationId xmlns:a16="http://schemas.microsoft.com/office/drawing/2014/main" id="{FC2CFC10-CCBB-425F-87D8-47357F783632}"/>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1538097" y="1299479"/>
            <a:ext cx="1259088" cy="1259088"/>
          </a:xfrm>
          <a:prstGeom prst="rect">
            <a:avLst/>
          </a:prstGeom>
        </p:spPr>
      </p:pic>
      <p:sp>
        <p:nvSpPr>
          <p:cNvPr id="3" name="Title 2">
            <a:extLst>
              <a:ext uri="{FF2B5EF4-FFF2-40B4-BE49-F238E27FC236}">
                <a16:creationId xmlns:a16="http://schemas.microsoft.com/office/drawing/2014/main" id="{35CD24E0-E8CE-4025-A3B7-0C727B8182A2}"/>
              </a:ext>
            </a:extLst>
          </p:cNvPr>
          <p:cNvSpPr>
            <a:spLocks noGrp="1"/>
          </p:cNvSpPr>
          <p:nvPr>
            <p:ph type="title"/>
          </p:nvPr>
        </p:nvSpPr>
        <p:spPr>
          <a:xfrm>
            <a:off x="620411" y="-51465"/>
            <a:ext cx="10515600" cy="1325563"/>
          </a:xfrm>
        </p:spPr>
        <p:txBody>
          <a:bodyPr>
            <a:normAutofit/>
          </a:bodyPr>
          <a:lstStyle/>
          <a:p>
            <a:r>
              <a:rPr lang="en-GB" sz="2800" dirty="0"/>
              <a:t>Appreciating the distinctiveness of an individual discipline.</a:t>
            </a:r>
          </a:p>
        </p:txBody>
      </p:sp>
    </p:spTree>
    <p:extLst>
      <p:ext uri="{BB962C8B-B14F-4D97-AF65-F5344CB8AC3E}">
        <p14:creationId xmlns:p14="http://schemas.microsoft.com/office/powerpoint/2010/main" val="349523819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Image result for honey bee pollen">
            <a:extLst>
              <a:ext uri="{FF2B5EF4-FFF2-40B4-BE49-F238E27FC236}">
                <a16:creationId xmlns:a16="http://schemas.microsoft.com/office/drawing/2014/main" id="{AAA8F456-147A-41E3-91E1-61C575204BB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01467" y="3537341"/>
            <a:ext cx="4228040" cy="3119046"/>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See the source image">
            <a:extLst>
              <a:ext uri="{FF2B5EF4-FFF2-40B4-BE49-F238E27FC236}">
                <a16:creationId xmlns:a16="http://schemas.microsoft.com/office/drawing/2014/main" id="{6B9F267A-BFB9-4839-BF11-1C7CD596372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05568" y="3520546"/>
            <a:ext cx="4762500" cy="3152775"/>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3AFA32DE-9EA1-4950-A2A0-C6373B5F6EE0}"/>
              </a:ext>
            </a:extLst>
          </p:cNvPr>
          <p:cNvSpPr txBox="1"/>
          <p:nvPr/>
        </p:nvSpPr>
        <p:spPr>
          <a:xfrm>
            <a:off x="1100667" y="1487488"/>
            <a:ext cx="10134600" cy="1200329"/>
          </a:xfrm>
          <a:prstGeom prst="rect">
            <a:avLst/>
          </a:prstGeom>
          <a:noFill/>
        </p:spPr>
        <p:txBody>
          <a:bodyPr wrap="square" rtlCol="0">
            <a:spAutoFit/>
          </a:bodyPr>
          <a:lstStyle/>
          <a:p>
            <a:r>
              <a:rPr lang="en-GB" sz="3600"/>
              <a:t>Even if I don’t like honey, should  I care if the honeybees die out?</a:t>
            </a:r>
          </a:p>
        </p:txBody>
      </p:sp>
      <p:sp>
        <p:nvSpPr>
          <p:cNvPr id="2" name="Title 1">
            <a:extLst>
              <a:ext uri="{FF2B5EF4-FFF2-40B4-BE49-F238E27FC236}">
                <a16:creationId xmlns:a16="http://schemas.microsoft.com/office/drawing/2014/main" id="{8A93CCF4-F62B-49AA-85BA-A73685F1B95D}"/>
              </a:ext>
            </a:extLst>
          </p:cNvPr>
          <p:cNvSpPr>
            <a:spLocks noGrp="1"/>
          </p:cNvSpPr>
          <p:nvPr>
            <p:ph type="title"/>
          </p:nvPr>
        </p:nvSpPr>
        <p:spPr>
          <a:xfrm>
            <a:off x="838200" y="383054"/>
            <a:ext cx="10515600" cy="1325563"/>
          </a:xfrm>
        </p:spPr>
        <p:txBody>
          <a:bodyPr/>
          <a:lstStyle/>
          <a:p>
            <a:r>
              <a:rPr lang="en-GB"/>
              <a:t>A new big question</a:t>
            </a:r>
          </a:p>
        </p:txBody>
      </p:sp>
    </p:spTree>
    <p:extLst>
      <p:ext uri="{BB962C8B-B14F-4D97-AF65-F5344CB8AC3E}">
        <p14:creationId xmlns:p14="http://schemas.microsoft.com/office/powerpoint/2010/main" val="113672959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4" descr="Data in Everyday Life: Are Honey Bees on the Decline? | PQ Systems -  Quality Blog">
            <a:extLst>
              <a:ext uri="{FF2B5EF4-FFF2-40B4-BE49-F238E27FC236}">
                <a16:creationId xmlns:a16="http://schemas.microsoft.com/office/drawing/2014/main" id="{92ACFCC5-B76B-4736-B65E-001653A9D32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41894" y="1150748"/>
            <a:ext cx="6450106" cy="5707251"/>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Deciphering the mysterious decline of honey bees">
            <a:extLst>
              <a:ext uri="{FF2B5EF4-FFF2-40B4-BE49-F238E27FC236}">
                <a16:creationId xmlns:a16="http://schemas.microsoft.com/office/drawing/2014/main" id="{B5579253-4594-4A3F-A6C2-55D94FF4EF7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7563" y="1300774"/>
            <a:ext cx="5624331" cy="5700047"/>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B79F2479-6C56-43F7-B85B-C794E36C8D74}"/>
              </a:ext>
            </a:extLst>
          </p:cNvPr>
          <p:cNvSpPr>
            <a:spLocks noGrp="1"/>
          </p:cNvSpPr>
          <p:nvPr>
            <p:ph type="title"/>
          </p:nvPr>
        </p:nvSpPr>
        <p:spPr>
          <a:xfrm>
            <a:off x="838200" y="-24789"/>
            <a:ext cx="10515600" cy="1325563"/>
          </a:xfrm>
        </p:spPr>
        <p:txBody>
          <a:bodyPr/>
          <a:lstStyle/>
          <a:p>
            <a:r>
              <a:rPr lang="en-GB"/>
              <a:t>Graphs on honey bee population a mathematical lens?</a:t>
            </a:r>
          </a:p>
        </p:txBody>
      </p:sp>
    </p:spTree>
    <p:extLst>
      <p:ext uri="{BB962C8B-B14F-4D97-AF65-F5344CB8AC3E}">
        <p14:creationId xmlns:p14="http://schemas.microsoft.com/office/powerpoint/2010/main" val="28691138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xit" presetSubtype="4" fill="hold" nodeType="clickEffect">
                                  <p:stCondLst>
                                    <p:cond delay="0"/>
                                  </p:stCondLst>
                                  <p:childTnLst>
                                    <p:animEffect transition="out" filter="wipe(down)">
                                      <p:cBhvr>
                                        <p:cTn id="6" dur="500"/>
                                        <p:tgtEl>
                                          <p:spTgt spid="2050"/>
                                        </p:tgtEl>
                                      </p:cBhvr>
                                    </p:animEffect>
                                    <p:set>
                                      <p:cBhvr>
                                        <p:cTn id="7" dur="1" fill="hold">
                                          <p:stCondLst>
                                            <p:cond delay="499"/>
                                          </p:stCondLst>
                                        </p:cTn>
                                        <p:tgtEl>
                                          <p:spTgt spid="2050"/>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205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icture of a headline that reads World Bee day: What will happen in the ees die out?&#10;">
            <a:extLst>
              <a:ext uri="{FF2B5EF4-FFF2-40B4-BE49-F238E27FC236}">
                <a16:creationId xmlns:a16="http://schemas.microsoft.com/office/drawing/2014/main" id="{3DF1C987-4D5F-4BA0-B6C0-E7AFAD297622}"/>
              </a:ext>
            </a:extLst>
          </p:cNvPr>
          <p:cNvPicPr>
            <a:picLocks noChangeAspect="1"/>
          </p:cNvPicPr>
          <p:nvPr/>
        </p:nvPicPr>
        <p:blipFill rotWithShape="1">
          <a:blip r:embed="rId2"/>
          <a:srcRect l="7313" t="27570" r="9523" b="30848"/>
          <a:stretch/>
        </p:blipFill>
        <p:spPr>
          <a:xfrm>
            <a:off x="125199" y="2487667"/>
            <a:ext cx="11653513" cy="3884504"/>
          </a:xfrm>
          <a:prstGeom prst="rect">
            <a:avLst/>
          </a:prstGeom>
        </p:spPr>
      </p:pic>
      <p:pic>
        <p:nvPicPr>
          <p:cNvPr id="7" name="Picture 6" descr="Nrespaper article from the independent">
            <a:extLst>
              <a:ext uri="{FF2B5EF4-FFF2-40B4-BE49-F238E27FC236}">
                <a16:creationId xmlns:a16="http://schemas.microsoft.com/office/drawing/2014/main" id="{CD193B6B-0648-4F13-A545-CDAA70F35AB3}"/>
              </a:ext>
            </a:extLst>
          </p:cNvPr>
          <p:cNvPicPr>
            <a:picLocks noChangeAspect="1"/>
          </p:cNvPicPr>
          <p:nvPr/>
        </p:nvPicPr>
        <p:blipFill rotWithShape="1">
          <a:blip r:embed="rId2"/>
          <a:srcRect l="82" t="9040" r="76566" b="84977"/>
          <a:stretch/>
        </p:blipFill>
        <p:spPr>
          <a:xfrm>
            <a:off x="413288" y="1266107"/>
            <a:ext cx="6736518" cy="1150748"/>
          </a:xfrm>
          <a:prstGeom prst="rect">
            <a:avLst/>
          </a:prstGeom>
        </p:spPr>
      </p:pic>
      <p:sp>
        <p:nvSpPr>
          <p:cNvPr id="4" name="TextBox 3">
            <a:extLst>
              <a:ext uri="{FF2B5EF4-FFF2-40B4-BE49-F238E27FC236}">
                <a16:creationId xmlns:a16="http://schemas.microsoft.com/office/drawing/2014/main" id="{E6613DB2-93A5-425B-8AA7-928BEF238A03}"/>
              </a:ext>
            </a:extLst>
          </p:cNvPr>
          <p:cNvSpPr txBox="1"/>
          <p:nvPr/>
        </p:nvSpPr>
        <p:spPr>
          <a:xfrm>
            <a:off x="7758953" y="766482"/>
            <a:ext cx="1797287" cy="369332"/>
          </a:xfrm>
          <a:prstGeom prst="rect">
            <a:avLst/>
          </a:prstGeom>
          <a:noFill/>
        </p:spPr>
        <p:txBody>
          <a:bodyPr wrap="none" rtlCol="0">
            <a:spAutoFit/>
          </a:bodyPr>
          <a:lstStyle/>
          <a:p>
            <a:r>
              <a:rPr lang="en-GB"/>
              <a:t>Cockburn, (2021)</a:t>
            </a:r>
          </a:p>
        </p:txBody>
      </p:sp>
      <p:sp>
        <p:nvSpPr>
          <p:cNvPr id="2" name="Title 1">
            <a:extLst>
              <a:ext uri="{FF2B5EF4-FFF2-40B4-BE49-F238E27FC236}">
                <a16:creationId xmlns:a16="http://schemas.microsoft.com/office/drawing/2014/main" id="{25255CE0-11FA-4ED3-979B-F484ADC97D86}"/>
              </a:ext>
            </a:extLst>
          </p:cNvPr>
          <p:cNvSpPr>
            <a:spLocks noGrp="1"/>
          </p:cNvSpPr>
          <p:nvPr>
            <p:ph type="ctrTitle"/>
          </p:nvPr>
        </p:nvSpPr>
        <p:spPr>
          <a:xfrm>
            <a:off x="-486404" y="-1266354"/>
            <a:ext cx="9144000" cy="2387600"/>
          </a:xfrm>
        </p:spPr>
        <p:txBody>
          <a:bodyPr/>
          <a:lstStyle/>
          <a:p>
            <a:r>
              <a:rPr lang="en-GB" dirty="0"/>
              <a:t>Bees in the news</a:t>
            </a:r>
          </a:p>
        </p:txBody>
      </p:sp>
    </p:spTree>
    <p:extLst>
      <p:ext uri="{BB962C8B-B14F-4D97-AF65-F5344CB8AC3E}">
        <p14:creationId xmlns:p14="http://schemas.microsoft.com/office/powerpoint/2010/main" val="1604038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descr="2.37billion people are without food or unable to eat a healthy balanced diet on a regular basis">
            <a:extLst>
              <a:ext uri="{FF2B5EF4-FFF2-40B4-BE49-F238E27FC236}">
                <a16:creationId xmlns:a16="http://schemas.microsoft.com/office/drawing/2014/main" id="{20AF7AC7-4731-4C2C-B0AC-A1FE55D9F5B0}"/>
              </a:ext>
            </a:extLst>
          </p:cNvPr>
          <p:cNvPicPr>
            <a:picLocks noChangeAspect="1"/>
          </p:cNvPicPr>
          <p:nvPr/>
        </p:nvPicPr>
        <p:blipFill rotWithShape="1">
          <a:blip r:embed="rId2"/>
          <a:srcRect l="14545" t="59435" r="19919" b="22599"/>
          <a:stretch/>
        </p:blipFill>
        <p:spPr>
          <a:xfrm>
            <a:off x="5178055" y="5837167"/>
            <a:ext cx="5585697" cy="1020833"/>
          </a:xfrm>
          <a:prstGeom prst="rect">
            <a:avLst/>
          </a:prstGeom>
        </p:spPr>
      </p:pic>
      <p:pic>
        <p:nvPicPr>
          <p:cNvPr id="9" name="Picture 8" descr="The pandemic will worsen child malnutrition. 22% of children under 5 are stunted, 6.7% of children under 5 suffer from wasting.">
            <a:extLst>
              <a:ext uri="{FF2B5EF4-FFF2-40B4-BE49-F238E27FC236}">
                <a16:creationId xmlns:a16="http://schemas.microsoft.com/office/drawing/2014/main" id="{0297B16B-9D50-4CE9-A633-76C2A2F355C6}"/>
              </a:ext>
            </a:extLst>
          </p:cNvPr>
          <p:cNvPicPr>
            <a:picLocks noChangeAspect="1"/>
          </p:cNvPicPr>
          <p:nvPr/>
        </p:nvPicPr>
        <p:blipFill rotWithShape="1">
          <a:blip r:embed="rId3"/>
          <a:srcRect l="57213" t="15819" r="9372" b="35028"/>
          <a:stretch/>
        </p:blipFill>
        <p:spPr>
          <a:xfrm>
            <a:off x="5316279" y="2177638"/>
            <a:ext cx="3378272" cy="3808584"/>
          </a:xfrm>
          <a:prstGeom prst="rect">
            <a:avLst/>
          </a:prstGeom>
        </p:spPr>
      </p:pic>
      <p:pic>
        <p:nvPicPr>
          <p:cNvPr id="7" name="Picture 6" descr="The global pandemic exacerbated world hunger. Worldwide and additional 70-161 million people are likely to have experienced hunger  as a result of the pandemic in 2020.">
            <a:extLst>
              <a:ext uri="{FF2B5EF4-FFF2-40B4-BE49-F238E27FC236}">
                <a16:creationId xmlns:a16="http://schemas.microsoft.com/office/drawing/2014/main" id="{EA2A2173-3496-4667-83AC-02A7A5DB62B7}"/>
              </a:ext>
            </a:extLst>
          </p:cNvPr>
          <p:cNvPicPr>
            <a:picLocks noChangeAspect="1"/>
          </p:cNvPicPr>
          <p:nvPr/>
        </p:nvPicPr>
        <p:blipFill rotWithShape="1">
          <a:blip r:embed="rId3"/>
          <a:srcRect l="10929" t="14462" r="46284" b="16837"/>
          <a:stretch/>
        </p:blipFill>
        <p:spPr>
          <a:xfrm>
            <a:off x="946298" y="2371988"/>
            <a:ext cx="3493968" cy="3740020"/>
          </a:xfrm>
          <a:prstGeom prst="rect">
            <a:avLst/>
          </a:prstGeom>
        </p:spPr>
      </p:pic>
      <p:sp>
        <p:nvSpPr>
          <p:cNvPr id="3" name="TextBox 2">
            <a:extLst>
              <a:ext uri="{FF2B5EF4-FFF2-40B4-BE49-F238E27FC236}">
                <a16:creationId xmlns:a16="http://schemas.microsoft.com/office/drawing/2014/main" id="{4FB099AF-8467-416E-BDC2-82409DE328E3}"/>
              </a:ext>
            </a:extLst>
          </p:cNvPr>
          <p:cNvSpPr txBox="1"/>
          <p:nvPr/>
        </p:nvSpPr>
        <p:spPr>
          <a:xfrm>
            <a:off x="10676965" y="389965"/>
            <a:ext cx="1344706" cy="646331"/>
          </a:xfrm>
          <a:prstGeom prst="rect">
            <a:avLst/>
          </a:prstGeom>
          <a:noFill/>
        </p:spPr>
        <p:txBody>
          <a:bodyPr wrap="square" rtlCol="0">
            <a:spAutoFit/>
          </a:bodyPr>
          <a:lstStyle/>
          <a:p>
            <a:r>
              <a:rPr lang="en-GB"/>
              <a:t>UNESCO (no date)</a:t>
            </a:r>
          </a:p>
        </p:txBody>
      </p:sp>
      <p:pic>
        <p:nvPicPr>
          <p:cNvPr id="5" name="Picture 4" descr="SDG 2 End hunger, achieve food security and improved nutrition and promote sustainable acgriculture">
            <a:extLst>
              <a:ext uri="{FF2B5EF4-FFF2-40B4-BE49-F238E27FC236}">
                <a16:creationId xmlns:a16="http://schemas.microsoft.com/office/drawing/2014/main" id="{CE098FDC-E20B-4297-AB5B-8B5DD48BD065}"/>
              </a:ext>
            </a:extLst>
          </p:cNvPr>
          <p:cNvPicPr>
            <a:picLocks noChangeAspect="1"/>
          </p:cNvPicPr>
          <p:nvPr/>
        </p:nvPicPr>
        <p:blipFill rotWithShape="1">
          <a:blip r:embed="rId4"/>
          <a:srcRect l="5956" t="11299" r="7037" b="67684"/>
          <a:stretch/>
        </p:blipFill>
        <p:spPr>
          <a:xfrm>
            <a:off x="0" y="623368"/>
            <a:ext cx="10515600" cy="1693422"/>
          </a:xfrm>
          <a:prstGeom prst="rect">
            <a:avLst/>
          </a:prstGeom>
        </p:spPr>
      </p:pic>
      <p:sp>
        <p:nvSpPr>
          <p:cNvPr id="2" name="Title 1">
            <a:extLst>
              <a:ext uri="{FF2B5EF4-FFF2-40B4-BE49-F238E27FC236}">
                <a16:creationId xmlns:a16="http://schemas.microsoft.com/office/drawing/2014/main" id="{D0284147-E492-4B4E-A333-DAB20940F48C}"/>
              </a:ext>
            </a:extLst>
          </p:cNvPr>
          <p:cNvSpPr>
            <a:spLocks noGrp="1"/>
          </p:cNvSpPr>
          <p:nvPr>
            <p:ph type="title"/>
          </p:nvPr>
        </p:nvSpPr>
        <p:spPr>
          <a:xfrm>
            <a:off x="0" y="-145652"/>
            <a:ext cx="10515600" cy="741998"/>
          </a:xfrm>
        </p:spPr>
        <p:txBody>
          <a:bodyPr>
            <a:normAutofit/>
          </a:bodyPr>
          <a:lstStyle/>
          <a:p>
            <a:r>
              <a:rPr lang="en-GB" sz="2800"/>
              <a:t>Big questions linked to real world problems: Sustainability. </a:t>
            </a:r>
            <a:r>
              <a:rPr lang="en-GB" sz="2800">
                <a:hlinkClick r:id="rId5"/>
              </a:rPr>
              <a:t>UN SDGs</a:t>
            </a:r>
            <a:endParaRPr lang="en-GB" sz="2800"/>
          </a:p>
        </p:txBody>
      </p:sp>
    </p:spTree>
    <p:extLst>
      <p:ext uri="{BB962C8B-B14F-4D97-AF65-F5344CB8AC3E}">
        <p14:creationId xmlns:p14="http://schemas.microsoft.com/office/powerpoint/2010/main" val="5569372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2DAAAF93-AD5A-4726-910A-017670084FF1}"/>
              </a:ext>
            </a:extLst>
          </p:cNvPr>
          <p:cNvSpPr txBox="1"/>
          <p:nvPr/>
        </p:nvSpPr>
        <p:spPr>
          <a:xfrm>
            <a:off x="838200" y="1881963"/>
            <a:ext cx="10081437" cy="4278094"/>
          </a:xfrm>
          <a:prstGeom prst="rect">
            <a:avLst/>
          </a:prstGeom>
          <a:noFill/>
        </p:spPr>
        <p:txBody>
          <a:bodyPr wrap="square" rtlCol="0">
            <a:spAutoFit/>
          </a:bodyPr>
          <a:lstStyle/>
          <a:p>
            <a:r>
              <a:rPr lang="en-GB" sz="2800" dirty="0"/>
              <a:t>Curriculum Landscape Peter Ward – </a:t>
            </a:r>
            <a:r>
              <a:rPr lang="en-GB" dirty="0"/>
              <a:t>defining the term curriculum and articulating how the definition of the term has changed. </a:t>
            </a:r>
          </a:p>
          <a:p>
            <a:endParaRPr lang="en-GB" sz="2800" dirty="0"/>
          </a:p>
          <a:p>
            <a:r>
              <a:rPr lang="en-GB" sz="2800" dirty="0"/>
              <a:t>How pupils Learn Matthew Dell- Video from Prof Paul Howard Jones- </a:t>
            </a:r>
            <a:r>
              <a:rPr lang="en-GB" dirty="0"/>
              <a:t>working memory is limited- to ensure learning occurs the quality of communication is key. </a:t>
            </a:r>
          </a:p>
          <a:p>
            <a:endParaRPr lang="en-GB" sz="3200" dirty="0"/>
          </a:p>
          <a:p>
            <a:r>
              <a:rPr lang="en-GB" sz="2800" dirty="0"/>
              <a:t>Curriculum making: your role as a curriculum maker – Sophie Wilson- </a:t>
            </a:r>
            <a:r>
              <a:rPr lang="en-GB" dirty="0"/>
              <a:t>The role and purpose of a curriculum. Definitions of terms disciplinary knowledge and substantive knowledge. </a:t>
            </a:r>
          </a:p>
          <a:p>
            <a:endParaRPr lang="en-GB" dirty="0"/>
          </a:p>
          <a:p>
            <a:endParaRPr lang="en-GB" dirty="0"/>
          </a:p>
        </p:txBody>
      </p:sp>
      <p:sp>
        <p:nvSpPr>
          <p:cNvPr id="2" name="Title 1">
            <a:extLst>
              <a:ext uri="{FF2B5EF4-FFF2-40B4-BE49-F238E27FC236}">
                <a16:creationId xmlns:a16="http://schemas.microsoft.com/office/drawing/2014/main" id="{F69DBB00-43C1-4901-B47D-12BD17DEB129}"/>
              </a:ext>
            </a:extLst>
          </p:cNvPr>
          <p:cNvSpPr>
            <a:spLocks noGrp="1"/>
          </p:cNvSpPr>
          <p:nvPr>
            <p:ph type="title"/>
          </p:nvPr>
        </p:nvSpPr>
        <p:spPr/>
        <p:txBody>
          <a:bodyPr/>
          <a:lstStyle/>
          <a:p>
            <a:r>
              <a:rPr lang="en-GB" dirty="0"/>
              <a:t>Where does this fit into your Lectures on the PS module?</a:t>
            </a:r>
          </a:p>
        </p:txBody>
      </p:sp>
    </p:spTree>
    <p:extLst>
      <p:ext uri="{BB962C8B-B14F-4D97-AF65-F5344CB8AC3E}">
        <p14:creationId xmlns:p14="http://schemas.microsoft.com/office/powerpoint/2010/main" val="14754007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3">
            <a:extLst>
              <a:ext uri="{FF2B5EF4-FFF2-40B4-BE49-F238E27FC236}">
                <a16:creationId xmlns:a16="http://schemas.microsoft.com/office/drawing/2014/main" id="{D0511B60-4835-43C4-9EF8-E5CD5C580594}"/>
              </a:ext>
            </a:extLst>
          </p:cNvPr>
          <p:cNvGraphicFramePr>
            <a:graphicFrameLocks noGrp="1"/>
          </p:cNvGraphicFramePr>
          <p:nvPr>
            <p:extLst>
              <p:ext uri="{D42A27DB-BD31-4B8C-83A1-F6EECF244321}">
                <p14:modId xmlns:p14="http://schemas.microsoft.com/office/powerpoint/2010/main" val="3579681514"/>
              </p:ext>
            </p:extLst>
          </p:nvPr>
        </p:nvGraphicFramePr>
        <p:xfrm>
          <a:off x="0" y="0"/>
          <a:ext cx="12259733" cy="6892798"/>
        </p:xfrm>
        <a:graphic>
          <a:graphicData uri="http://schemas.openxmlformats.org/drawingml/2006/table">
            <a:tbl>
              <a:tblPr firstRow="1" bandRow="1">
                <a:tableStyleId>{5C22544A-7EE6-4342-B048-85BDC9FD1C3A}</a:tableStyleId>
              </a:tblPr>
              <a:tblGrid>
                <a:gridCol w="1344951">
                  <a:extLst>
                    <a:ext uri="{9D8B030D-6E8A-4147-A177-3AD203B41FA5}">
                      <a16:colId xmlns:a16="http://schemas.microsoft.com/office/drawing/2014/main" val="849403407"/>
                    </a:ext>
                  </a:extLst>
                </a:gridCol>
                <a:gridCol w="10914782">
                  <a:extLst>
                    <a:ext uri="{9D8B030D-6E8A-4147-A177-3AD203B41FA5}">
                      <a16:colId xmlns:a16="http://schemas.microsoft.com/office/drawing/2014/main" val="101678800"/>
                    </a:ext>
                  </a:extLst>
                </a:gridCol>
              </a:tblGrid>
              <a:tr h="569943">
                <a:tc>
                  <a:txBody>
                    <a:bodyPr/>
                    <a:lstStyle/>
                    <a:p>
                      <a:r>
                        <a:rPr lang="en-GB" dirty="0"/>
                        <a:t>Subject</a:t>
                      </a:r>
                    </a:p>
                  </a:txBody>
                  <a:tcPr/>
                </a:tc>
                <a:tc>
                  <a:txBody>
                    <a:bodyPr/>
                    <a:lstStyle/>
                    <a:p>
                      <a:r>
                        <a:rPr lang="en-GB" dirty="0"/>
                        <a:t>Relevant curriculum statements (Wilson, 2021; Myatt 2021)</a:t>
                      </a:r>
                    </a:p>
                  </a:txBody>
                  <a:tcPr/>
                </a:tc>
                <a:extLst>
                  <a:ext uri="{0D108BD9-81ED-4DB2-BD59-A6C34878D82A}">
                    <a16:rowId xmlns:a16="http://schemas.microsoft.com/office/drawing/2014/main" val="635597359"/>
                  </a:ext>
                </a:extLst>
              </a:tr>
              <a:tr h="569943">
                <a:tc>
                  <a:txBody>
                    <a:bodyPr/>
                    <a:lstStyle/>
                    <a:p>
                      <a:r>
                        <a:rPr lang="en-GB" dirty="0"/>
                        <a:t>English</a:t>
                      </a:r>
                    </a:p>
                  </a:txBody>
                  <a:tcPr/>
                </a:tc>
                <a:tc>
                  <a:txBody>
                    <a:bodyPr/>
                    <a:lstStyle/>
                    <a:p>
                      <a:r>
                        <a:rPr lang="en-GB" sz="1600" dirty="0"/>
                        <a:t>Through reading in particular, pupils have a chance to develop culturally, emotionally, intellectually, socially and spiritually. Understand and critically evaluate texts through: seeking evidence in the text to support a point of view, including justifying inferences with evidence</a:t>
                      </a:r>
                    </a:p>
                  </a:txBody>
                  <a:tcPr/>
                </a:tc>
                <a:extLst>
                  <a:ext uri="{0D108BD9-81ED-4DB2-BD59-A6C34878D82A}">
                    <a16:rowId xmlns:a16="http://schemas.microsoft.com/office/drawing/2014/main" val="3051309318"/>
                  </a:ext>
                </a:extLst>
              </a:tr>
              <a:tr h="569943">
                <a:tc>
                  <a:txBody>
                    <a:bodyPr/>
                    <a:lstStyle/>
                    <a:p>
                      <a:r>
                        <a:rPr lang="en-GB" dirty="0"/>
                        <a:t>Geography</a:t>
                      </a:r>
                    </a:p>
                  </a:txBody>
                  <a:tcPr/>
                </a:tc>
                <a:tc>
                  <a:txBody>
                    <a:bodyPr/>
                    <a:lstStyle/>
                    <a:p>
                      <a:r>
                        <a:rPr lang="en-GB" sz="1600" dirty="0"/>
                        <a:t>Apply geographical knowledge, understanding, skills and approaches appropriately and creatively to real world contexts, including fieldwork, and to contemporary situations and issues; and develop well-evidenced arguments drawing on their geographical knowledge and understanding (applying geography).</a:t>
                      </a:r>
                    </a:p>
                  </a:txBody>
                  <a:tcPr/>
                </a:tc>
                <a:extLst>
                  <a:ext uri="{0D108BD9-81ED-4DB2-BD59-A6C34878D82A}">
                    <a16:rowId xmlns:a16="http://schemas.microsoft.com/office/drawing/2014/main" val="1066257267"/>
                  </a:ext>
                </a:extLst>
              </a:tr>
              <a:tr h="569943">
                <a:tc>
                  <a:txBody>
                    <a:bodyPr/>
                    <a:lstStyle/>
                    <a:p>
                      <a:r>
                        <a:rPr lang="en-GB" dirty="0"/>
                        <a:t>History</a:t>
                      </a:r>
                    </a:p>
                  </a:txBody>
                  <a:tcPr/>
                </a:tc>
                <a:tc>
                  <a:txBody>
                    <a:bodyPr/>
                    <a:lstStyle/>
                    <a:p>
                      <a:r>
                        <a:rPr lang="en-GB" sz="1600" dirty="0"/>
                        <a:t>Enable pupils  to think critically, weigh evidence, sift arguments, make informed decisions and develop perspective and judgement. This, in turn, will prepare them for a role as informed, thoughtful and active citizens.</a:t>
                      </a:r>
                    </a:p>
                    <a:p>
                      <a:r>
                        <a:rPr lang="en-GB" sz="1600" dirty="0"/>
                        <a:t>Understanding of how evidence is used rigorously to make historical claims, discerning how and why different interpretations of the past have been constructed  </a:t>
                      </a:r>
                    </a:p>
                  </a:txBody>
                  <a:tcPr/>
                </a:tc>
                <a:extLst>
                  <a:ext uri="{0D108BD9-81ED-4DB2-BD59-A6C34878D82A}">
                    <a16:rowId xmlns:a16="http://schemas.microsoft.com/office/drawing/2014/main" val="2166593093"/>
                  </a:ext>
                </a:extLst>
              </a:tr>
              <a:tr h="569943">
                <a:tc>
                  <a:txBody>
                    <a:bodyPr/>
                    <a:lstStyle/>
                    <a:p>
                      <a:r>
                        <a:rPr lang="en-GB" dirty="0"/>
                        <a:t>MFL</a:t>
                      </a:r>
                    </a:p>
                  </a:txBody>
                  <a:tcPr/>
                </a:tc>
                <a:tc>
                  <a:txBody>
                    <a:bodyPr/>
                    <a:lstStyle/>
                    <a:p>
                      <a:r>
                        <a:rPr lang="en-GB" sz="1600" dirty="0"/>
                        <a:t>Develop awareness and understanding of the culture and identity of the countries and communities where the language is spoken. Students will be expected to understand different types of written language, including relevant personal communication, public information, factual and literary texts, appropriate to this level </a:t>
                      </a:r>
                    </a:p>
                  </a:txBody>
                  <a:tcPr/>
                </a:tc>
                <a:extLst>
                  <a:ext uri="{0D108BD9-81ED-4DB2-BD59-A6C34878D82A}">
                    <a16:rowId xmlns:a16="http://schemas.microsoft.com/office/drawing/2014/main" val="1394994143"/>
                  </a:ext>
                </a:extLst>
              </a:tr>
              <a:tr h="569943">
                <a:tc>
                  <a:txBody>
                    <a:bodyPr/>
                    <a:lstStyle/>
                    <a:p>
                      <a:r>
                        <a:rPr lang="en-GB" dirty="0"/>
                        <a:t>Maths</a:t>
                      </a:r>
                    </a:p>
                  </a:txBody>
                  <a:tcPr/>
                </a:tc>
                <a:tc>
                  <a:txBody>
                    <a:bodyPr/>
                    <a:lstStyle/>
                    <a:p>
                      <a:r>
                        <a:rPr lang="en-GB" sz="1600" dirty="0"/>
                        <a:t>Reason mathematically by following a line of enquiry, conjecturing relationships and generalisations, and developing an argument, justification or proof using mathematical language  can solve problems by applying their mathematics to a variety of routine and nonroutine problems with increasing sophistication, including breaking down problems into a series of simpler steps and persevering in seeking solutions.</a:t>
                      </a:r>
                    </a:p>
                  </a:txBody>
                  <a:tcPr/>
                </a:tc>
                <a:extLst>
                  <a:ext uri="{0D108BD9-81ED-4DB2-BD59-A6C34878D82A}">
                    <a16:rowId xmlns:a16="http://schemas.microsoft.com/office/drawing/2014/main" val="202397226"/>
                  </a:ext>
                </a:extLst>
              </a:tr>
              <a:tr h="569943">
                <a:tc>
                  <a:txBody>
                    <a:bodyPr/>
                    <a:lstStyle/>
                    <a:p>
                      <a:r>
                        <a:rPr lang="en-GB" dirty="0"/>
                        <a:t>RE</a:t>
                      </a:r>
                    </a:p>
                  </a:txBody>
                  <a:tcPr/>
                </a:tc>
                <a:tc>
                  <a:txBody>
                    <a:bodyPr/>
                    <a:lstStyle/>
                    <a:p>
                      <a:r>
                        <a:rPr lang="en-GB" sz="1600" dirty="0"/>
                        <a:t>The role of the Church in the local community, including food banks and street pastors. • The place of mission, evangelism and Church growth. • The importance of the worldwide Church including: • working for reconciliation</a:t>
                      </a:r>
                    </a:p>
                  </a:txBody>
                  <a:tcPr/>
                </a:tc>
                <a:extLst>
                  <a:ext uri="{0D108BD9-81ED-4DB2-BD59-A6C34878D82A}">
                    <a16:rowId xmlns:a16="http://schemas.microsoft.com/office/drawing/2014/main" val="220821912"/>
                  </a:ext>
                </a:extLst>
              </a:tr>
              <a:tr h="562135">
                <a:tc>
                  <a:txBody>
                    <a:bodyPr/>
                    <a:lstStyle/>
                    <a:p>
                      <a:r>
                        <a:rPr lang="en-GB" dirty="0"/>
                        <a:t>PE</a:t>
                      </a:r>
                    </a:p>
                  </a:txBody>
                  <a:tcPr/>
                </a:tc>
                <a:tc>
                  <a:txBody>
                    <a:bodyPr/>
                    <a:lstStyle/>
                    <a:p>
                      <a:r>
                        <a:rPr lang="en-GB" sz="1600" dirty="0"/>
                        <a:t>Engagement patterns of different social groups in physical activity and sport </a:t>
                      </a:r>
                    </a:p>
                  </a:txBody>
                  <a:tcPr/>
                </a:tc>
                <a:extLst>
                  <a:ext uri="{0D108BD9-81ED-4DB2-BD59-A6C34878D82A}">
                    <a16:rowId xmlns:a16="http://schemas.microsoft.com/office/drawing/2014/main" val="1990451650"/>
                  </a:ext>
                </a:extLst>
              </a:tr>
              <a:tr h="562135">
                <a:tc>
                  <a:txBody>
                    <a:bodyPr/>
                    <a:lstStyle/>
                    <a:p>
                      <a:r>
                        <a:rPr lang="en-GB" dirty="0"/>
                        <a:t>Science</a:t>
                      </a:r>
                    </a:p>
                  </a:txBody>
                  <a:tcPr/>
                </a:tc>
                <a:tc>
                  <a:txBody>
                    <a:bodyPr/>
                    <a:lstStyle/>
                    <a:p>
                      <a:r>
                        <a:rPr lang="en-GB" sz="1600" dirty="0"/>
                        <a:t>explaining everyday and technological applications of science; evaluating associated personal, social, economic and environmental implications; and making decisions based on the evaluation of evidence and arguments.</a:t>
                      </a:r>
                    </a:p>
                  </a:txBody>
                  <a:tcPr/>
                </a:tc>
                <a:extLst>
                  <a:ext uri="{0D108BD9-81ED-4DB2-BD59-A6C34878D82A}">
                    <a16:rowId xmlns:a16="http://schemas.microsoft.com/office/drawing/2014/main" val="223461016"/>
                  </a:ext>
                </a:extLst>
              </a:tr>
            </a:tbl>
          </a:graphicData>
        </a:graphic>
      </p:graphicFrame>
    </p:spTree>
    <p:extLst>
      <p:ext uri="{BB962C8B-B14F-4D97-AF65-F5344CB8AC3E}">
        <p14:creationId xmlns:p14="http://schemas.microsoft.com/office/powerpoint/2010/main" val="7546046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41630908-7b3e-4941-83e6-af37a40dc51b">
      <Terms xmlns="http://schemas.microsoft.com/office/infopath/2007/PartnerControls"/>
    </lcf76f155ced4ddcb4097134ff3c332f>
    <TaxCatchAll xmlns="a9596f9c-41d5-4e0a-a632-1d6b799ad79c"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5D62F80DC2C1214A831CE6D71D68C7D7" ma:contentTypeVersion="14" ma:contentTypeDescription="Create a new document." ma:contentTypeScope="" ma:versionID="e2ce67d061a3bddf455d337dd0147f60">
  <xsd:schema xmlns:xsd="http://www.w3.org/2001/XMLSchema" xmlns:xs="http://www.w3.org/2001/XMLSchema" xmlns:p="http://schemas.microsoft.com/office/2006/metadata/properties" xmlns:ns2="41630908-7b3e-4941-83e6-af37a40dc51b" xmlns:ns3="a9596f9c-41d5-4e0a-a632-1d6b799ad79c" targetNamespace="http://schemas.microsoft.com/office/2006/metadata/properties" ma:root="true" ma:fieldsID="e63762f49a536fbce35aa6bda474ae28" ns2:_="" ns3:_="">
    <xsd:import namespace="41630908-7b3e-4941-83e6-af37a40dc51b"/>
    <xsd:import namespace="a9596f9c-41d5-4e0a-a632-1d6b799ad79c"/>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LengthInSeconds" minOccurs="0"/>
                <xsd:element ref="ns2:MediaServiceDateTaken" minOccurs="0"/>
                <xsd:element ref="ns3:SharedWithUsers" minOccurs="0"/>
                <xsd:element ref="ns3:SharedWithDetails" minOccurs="0"/>
                <xsd:element ref="ns2:lcf76f155ced4ddcb4097134ff3c332f" minOccurs="0"/>
                <xsd:element ref="ns3:TaxCatchAll" minOccurs="0"/>
                <xsd:element ref="ns2:MediaServiceOCR" minOccurs="0"/>
                <xsd:element ref="ns2:MediaServiceGenerationTime" minOccurs="0"/>
                <xsd:element ref="ns2: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1630908-7b3e-4941-83e6-af37a40dc51b"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LengthInSeconds" ma:index="12" nillable="true" ma:displayName="MediaLengthInSeconds" ma:hidden="true" ma:internalName="MediaLengthInSeconds" ma:readOnly="true">
      <xsd:simpleType>
        <xsd:restriction base="dms:Unknown"/>
      </xsd:simpleType>
    </xsd:element>
    <xsd:element name="MediaServiceDateTaken" ma:index="13" nillable="true" ma:displayName="MediaServiceDateTaken" ma:hidden="true" ma:internalName="MediaServiceDateTaken" ma:readOnly="true">
      <xsd:simpleType>
        <xsd:restriction base="dms:Text"/>
      </xsd:simpleType>
    </xsd:element>
    <xsd:element name="lcf76f155ced4ddcb4097134ff3c332f" ma:index="17" nillable="true" ma:taxonomy="true" ma:internalName="lcf76f155ced4ddcb4097134ff3c332f" ma:taxonomyFieldName="MediaServiceImageTags" ma:displayName="Image Tags" ma:readOnly="false" ma:fieldId="{5cf76f15-5ced-4ddc-b409-7134ff3c332f}" ma:taxonomyMulti="true" ma:sspId="5ae5fb22-0559-4a01-99f6-a695058b864a" ma:termSetId="09814cd3-568e-fe90-9814-8d621ff8fb84" ma:anchorId="fba54fb3-c3e1-fe81-a776-ca4b69148c4d" ma:open="true" ma:isKeyword="false">
      <xsd:complexType>
        <xsd:sequence>
          <xsd:element ref="pc:Terms" minOccurs="0" maxOccurs="1"/>
        </xsd:sequence>
      </xsd:complexType>
    </xsd:element>
    <xsd:element name="MediaServiceOCR" ma:index="19" nillable="true" ma:displayName="Extracted Text" ma:internalName="MediaServiceOCR" ma:readOnly="true">
      <xsd:simpleType>
        <xsd:restriction base="dms:Note">
          <xsd:maxLength value="255"/>
        </xsd:restriction>
      </xsd:simpleType>
    </xsd:element>
    <xsd:element name="MediaServiceGenerationTime" ma:index="20" nillable="true" ma:displayName="MediaServiceGenerationTime" ma:hidden="true" ma:internalName="MediaServiceGenerationTime" ma:readOnly="true">
      <xsd:simpleType>
        <xsd:restriction base="dms:Text"/>
      </xsd:simpleType>
    </xsd:element>
    <xsd:element name="MediaServiceEventHashCode" ma:index="21"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a9596f9c-41d5-4e0a-a632-1d6b799ad79c"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element name="TaxCatchAll" ma:index="18" nillable="true" ma:displayName="Taxonomy Catch All Column" ma:hidden="true" ma:list="{2fe45fd1-65eb-4579-9854-4a8463082a99}" ma:internalName="TaxCatchAll" ma:showField="CatchAllData" ma:web="a9596f9c-41d5-4e0a-a632-1d6b799ad79c">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2B708F84-EAA2-4DFA-8A0D-6244952429B0}">
  <ds:schemaRefs>
    <ds:schemaRef ds:uri="http://purl.org/dc/dcmitype/"/>
    <ds:schemaRef ds:uri="http://schemas.microsoft.com/office/2006/metadata/properties"/>
    <ds:schemaRef ds:uri="http://www.w3.org/XML/1998/namespace"/>
    <ds:schemaRef ds:uri="http://purl.org/dc/elements/1.1/"/>
    <ds:schemaRef ds:uri="http://schemas.microsoft.com/office/2006/documentManagement/types"/>
    <ds:schemaRef ds:uri="41630908-7b3e-4941-83e6-af37a40dc51b"/>
    <ds:schemaRef ds:uri="http://schemas.microsoft.com/office/infopath/2007/PartnerControls"/>
    <ds:schemaRef ds:uri="http://schemas.openxmlformats.org/package/2006/metadata/core-properties"/>
    <ds:schemaRef ds:uri="a9596f9c-41d5-4e0a-a632-1d6b799ad79c"/>
    <ds:schemaRef ds:uri="http://purl.org/dc/terms/"/>
  </ds:schemaRefs>
</ds:datastoreItem>
</file>

<file path=customXml/itemProps2.xml><?xml version="1.0" encoding="utf-8"?>
<ds:datastoreItem xmlns:ds="http://schemas.openxmlformats.org/officeDocument/2006/customXml" ds:itemID="{E5CDD251-AE95-45E1-B3DD-F8AE7C1CE8A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1630908-7b3e-4941-83e6-af37a40dc51b"/>
    <ds:schemaRef ds:uri="a9596f9c-41d5-4e0a-a632-1d6b799ad79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B16FD56F-BBC2-4E8D-A55C-320DB2582631}">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68</TotalTime>
  <Words>1324</Words>
  <Application>Microsoft Office PowerPoint</Application>
  <PresentationFormat>Widescreen</PresentationFormat>
  <Paragraphs>106</Paragraphs>
  <Slides>14</Slides>
  <Notes>3</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14</vt:i4>
      </vt:variant>
    </vt:vector>
  </HeadingPairs>
  <TitlesOfParts>
    <vt:vector size="20" baseType="lpstr">
      <vt:lpstr>Arial</vt:lpstr>
      <vt:lpstr>Calibri</vt:lpstr>
      <vt:lpstr>Calibri Light</vt:lpstr>
      <vt:lpstr>Humnst777 BT</vt:lpstr>
      <vt:lpstr>Humnst777 Lt BT</vt:lpstr>
      <vt:lpstr>Office Theme</vt:lpstr>
      <vt:lpstr>Epistemic insight session 2</vt:lpstr>
      <vt:lpstr>Epistemic insight framework  Billingsley et. al (2018)</vt:lpstr>
      <vt:lpstr>Appreciating the distinctiveness of an individual discipline.</vt:lpstr>
      <vt:lpstr>A new big question</vt:lpstr>
      <vt:lpstr>Graphs on honey bee population a mathematical lens?</vt:lpstr>
      <vt:lpstr>Bees in the news</vt:lpstr>
      <vt:lpstr>Big questions linked to real world problems: Sustainability. UN SDGs</vt:lpstr>
      <vt:lpstr>Where does this fit into your Lectures on the PS module?</vt:lpstr>
      <vt:lpstr>PowerPoint Presentation</vt:lpstr>
      <vt:lpstr>Writing questions activity.</vt:lpstr>
      <vt:lpstr>Introducing big questions using the discipline wheel</vt:lpstr>
      <vt:lpstr>A new big question</vt:lpstr>
      <vt:lpstr>Final reflection </vt:lpstr>
      <vt:lpstr>References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Robert Campbell</dc:creator>
  <cp:lastModifiedBy>Robert Campbell</cp:lastModifiedBy>
  <cp:revision>32</cp:revision>
  <dcterms:created xsi:type="dcterms:W3CDTF">2021-12-02T11:16:21Z</dcterms:created>
  <dcterms:modified xsi:type="dcterms:W3CDTF">2022-07-12T21:19:44Z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0x0101005D62F80DC2C1214A831CE6D71D68C7D7</vt:lpwstr>
  </property>
</Properties>
</file>