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6" r:id="rId5"/>
    <p:sldId id="257" r:id="rId6"/>
    <p:sldId id="265" r:id="rId7"/>
    <p:sldId id="258" r:id="rId8"/>
    <p:sldId id="262" r:id="rId9"/>
    <p:sldId id="263" r:id="rId10"/>
    <p:sldId id="260" r:id="rId11"/>
    <p:sldId id="267" r:id="rId12"/>
    <p:sldId id="261" r:id="rId13"/>
    <p:sldId id="264"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BC783-545F-4099-88E7-33EFA9A3774B}" v="1" dt="2021-09-16T08:28:01.107"/>
    <p1510:client id="{7567E2FE-992E-CB01-CF9F-AAE1F9A4A623}" v="226" dt="2021-09-15T14:36:41.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1" d="100"/>
          <a:sy n="81"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13/07/2022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cIZ3x8Hic" TargetMode="External"/><Relationship Id="rId2" Type="http://schemas.openxmlformats.org/officeDocument/2006/relationships/hyperlink" Target="https://www.youtube.com/watch?v=08_REk0a_u4" TargetMode="External"/><Relationship Id="rId1" Type="http://schemas.openxmlformats.org/officeDocument/2006/relationships/slideLayout" Target="../slideLayouts/slideLayout7.xml"/><Relationship Id="rId4" Type="http://schemas.openxmlformats.org/officeDocument/2006/relationships/hyperlink" Target="https://www.youtube.com/watch?v=gDd1ZLzWG4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10C7D4-9AFC-4366-A660-64A8E805A1F7}"/>
              </a:ext>
            </a:extLst>
          </p:cNvPr>
          <p:cNvSpPr>
            <a:spLocks noGrp="1"/>
          </p:cNvSpPr>
          <p:nvPr>
            <p:ph idx="1"/>
          </p:nvPr>
        </p:nvSpPr>
        <p:spPr/>
        <p:txBody>
          <a:bodyPr vert="horz" lIns="91440" tIns="45720" rIns="91440" bIns="45720" rtlCol="0" anchor="t">
            <a:normAutofit fontScale="92500"/>
          </a:bodyPr>
          <a:lstStyle/>
          <a:p>
            <a:r>
              <a:rPr lang="en-GB" dirty="0">
                <a:cs typeface="Calibri"/>
              </a:rPr>
              <a:t>Linked CCF Statements</a:t>
            </a:r>
          </a:p>
          <a:p>
            <a:r>
              <a:rPr lang="en-GB" dirty="0">
                <a:cs typeface="Calibri"/>
              </a:rPr>
              <a:t>Learn that TS3 </a:t>
            </a:r>
          </a:p>
          <a:p>
            <a:r>
              <a:rPr lang="en-GB" dirty="0">
                <a:ea typeface="+mn-lt"/>
                <a:cs typeface="+mn-lt"/>
              </a:rPr>
              <a:t>A school’s curriculum enables it to set out its vision for the knowledge, skills and values that its pupils will learn, encompassing the national curriculum within a coherent wider vision for successful learning. </a:t>
            </a:r>
          </a:p>
          <a:p>
            <a:r>
              <a:rPr lang="en-GB" dirty="0">
                <a:cs typeface="Calibri"/>
              </a:rPr>
              <a:t>TS4 </a:t>
            </a:r>
          </a:p>
          <a:p>
            <a:r>
              <a:rPr lang="en-GB" dirty="0">
                <a:ea typeface="+mn-lt"/>
                <a:cs typeface="+mn-lt"/>
              </a:rPr>
              <a:t>Effective teaching can transform pupils’ knowledge, capabilities and beliefs about learning. </a:t>
            </a:r>
          </a:p>
          <a:p>
            <a:r>
              <a:rPr lang="en-GB" dirty="0">
                <a:ea typeface="+mn-lt"/>
                <a:cs typeface="+mn-lt"/>
              </a:rPr>
              <a:t>2. Effective teachers introduce new material in steps, explicitly linking new ideas to what has been previously studied and learned</a:t>
            </a:r>
            <a:endParaRPr lang="en-GB" dirty="0">
              <a:cs typeface="Calibri"/>
            </a:endParaRPr>
          </a:p>
          <a:p>
            <a:endParaRPr lang="en-GB" dirty="0">
              <a:cs typeface="Calibri"/>
            </a:endParaRPr>
          </a:p>
        </p:txBody>
      </p:sp>
      <p:sp>
        <p:nvSpPr>
          <p:cNvPr id="2" name="Title 1">
            <a:extLst>
              <a:ext uri="{FF2B5EF4-FFF2-40B4-BE49-F238E27FC236}">
                <a16:creationId xmlns:a16="http://schemas.microsoft.com/office/drawing/2014/main" id="{FB219072-BDE0-4B36-9618-34C61072D63F}"/>
              </a:ext>
            </a:extLst>
          </p:cNvPr>
          <p:cNvSpPr>
            <a:spLocks noGrp="1"/>
          </p:cNvSpPr>
          <p:nvPr>
            <p:ph type="title"/>
          </p:nvPr>
        </p:nvSpPr>
        <p:spPr/>
        <p:txBody>
          <a:bodyPr/>
          <a:lstStyle/>
          <a:p>
            <a:r>
              <a:rPr lang="en-GB" dirty="0">
                <a:cs typeface="Calibri Light"/>
              </a:rPr>
              <a:t>Bridging session PE and Science- introducing epistemic insight</a:t>
            </a:r>
            <a:endParaRPr lang="en-GB" dirty="0"/>
          </a:p>
        </p:txBody>
      </p:sp>
    </p:spTree>
    <p:extLst>
      <p:ext uri="{BB962C8B-B14F-4D97-AF65-F5344CB8AC3E}">
        <p14:creationId xmlns:p14="http://schemas.microsoft.com/office/powerpoint/2010/main" val="9065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BCFE583-7171-41E1-B20F-E8E7AAC61B82}"/>
              </a:ext>
            </a:extLst>
          </p:cNvPr>
          <p:cNvSpPr txBox="1"/>
          <p:nvPr/>
        </p:nvSpPr>
        <p:spPr>
          <a:xfrm>
            <a:off x="497457" y="4839419"/>
            <a:ext cx="11297727" cy="1865126"/>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buFont typeface="Arial"/>
              <a:buChar char="•"/>
            </a:pPr>
            <a:r>
              <a:rPr lang="en-US" dirty="0">
                <a:ea typeface="+mn-lt"/>
                <a:cs typeface="+mn-lt"/>
              </a:rPr>
              <a:t>Providing opportunity for all pupils to learn and master essential concepts, knowledge, skills and principles </a:t>
            </a:r>
            <a:r>
              <a:rPr lang="en-US" b="1" i="1" u="sng" dirty="0">
                <a:solidFill>
                  <a:srgbClr val="FF0000"/>
                </a:solidFill>
                <a:ea typeface="+mn-lt"/>
                <a:cs typeface="+mn-lt"/>
              </a:rPr>
              <a:t>of the subject</a:t>
            </a:r>
            <a:endParaRPr lang="en-US"/>
          </a:p>
          <a:p>
            <a:pPr marL="285750" indent="-285750">
              <a:buFont typeface="Arial"/>
              <a:buChar char="•"/>
            </a:pPr>
            <a:r>
              <a:rPr lang="en-US" dirty="0"/>
              <a:t>identify essential concepts, knowledge, skills and principles </a:t>
            </a:r>
            <a:r>
              <a:rPr lang="en-US" b="1" i="1" u="sng" dirty="0">
                <a:solidFill>
                  <a:srgbClr val="FF0000"/>
                </a:solidFill>
              </a:rPr>
              <a:t>of the subject.</a:t>
            </a:r>
            <a:endParaRPr lang="en-US" i="1" u="sng" dirty="0">
              <a:solidFill>
                <a:srgbClr val="000000"/>
              </a:solidFill>
              <a:cs typeface="Calibri" panose="020F0502020204030204"/>
            </a:endParaRPr>
          </a:p>
          <a:p>
            <a:pPr marL="285750" indent="-285750">
              <a:buFont typeface="Arial"/>
              <a:buChar char="•"/>
            </a:pPr>
            <a:r>
              <a:rPr lang="en-US" dirty="0"/>
              <a:t>ensure pupils’ thinking is focused on key ideas</a:t>
            </a:r>
            <a:r>
              <a:rPr lang="en-US" b="1" i="1" u="sng" dirty="0">
                <a:solidFill>
                  <a:srgbClr val="FF0000"/>
                </a:solidFill>
              </a:rPr>
              <a:t> within the subject</a:t>
            </a:r>
            <a:r>
              <a:rPr lang="en-US" dirty="0"/>
              <a:t> and deconstructing this approach</a:t>
            </a:r>
            <a:endParaRPr lang="en-US" dirty="0">
              <a:cs typeface="Calibri"/>
            </a:endParaRPr>
          </a:p>
          <a:p>
            <a:pPr marL="285750" indent="-285750">
              <a:buFont typeface="Arial"/>
              <a:buChar char="•"/>
            </a:pPr>
            <a:r>
              <a:rPr lang="en-US" dirty="0"/>
              <a:t>Being aware of common misconceptions and discussing with expert colleagues how to help pupils master important concepts. </a:t>
            </a:r>
            <a:endParaRPr lang="en-US" dirty="0">
              <a:cs typeface="Calibri"/>
            </a:endParaRPr>
          </a:p>
        </p:txBody>
      </p:sp>
      <p:sp>
        <p:nvSpPr>
          <p:cNvPr id="10" name="TextBox 9">
            <a:extLst>
              <a:ext uri="{FF2B5EF4-FFF2-40B4-BE49-F238E27FC236}">
                <a16:creationId xmlns:a16="http://schemas.microsoft.com/office/drawing/2014/main" id="{5B85F8A1-BA0E-4131-B15E-DB7F65D99CC8}"/>
              </a:ext>
            </a:extLst>
          </p:cNvPr>
          <p:cNvSpPr txBox="1"/>
          <p:nvPr/>
        </p:nvSpPr>
        <p:spPr>
          <a:xfrm>
            <a:off x="7627726" y="3932744"/>
            <a:ext cx="4008407" cy="4025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pPr>
            <a:r>
              <a:rPr lang="en-GB" dirty="0"/>
              <a:t>Intent vs. Reality</a:t>
            </a:r>
            <a:endParaRPr lang="en-US" dirty="0"/>
          </a:p>
        </p:txBody>
      </p:sp>
      <p:sp>
        <p:nvSpPr>
          <p:cNvPr id="8" name="TextBox 7">
            <a:extLst>
              <a:ext uri="{FF2B5EF4-FFF2-40B4-BE49-F238E27FC236}">
                <a16:creationId xmlns:a16="http://schemas.microsoft.com/office/drawing/2014/main" id="{1EA50D2E-9B7A-4102-887E-DF0042A303AB}"/>
              </a:ext>
            </a:extLst>
          </p:cNvPr>
          <p:cNvSpPr txBox="1"/>
          <p:nvPr/>
        </p:nvSpPr>
        <p:spPr>
          <a:xfrm>
            <a:off x="7354557" y="1589235"/>
            <a:ext cx="4482859" cy="1732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pPr>
            <a:r>
              <a:rPr lang="en-GB" dirty="0"/>
              <a:t>How do we facilitate a multi-disciplinary </a:t>
            </a:r>
            <a:r>
              <a:rPr lang="en-GB"/>
              <a:t>approach to learning?</a:t>
            </a:r>
            <a:endParaRPr lang="en-GB" dirty="0"/>
          </a:p>
          <a:p>
            <a:pPr algn="ctr">
              <a:lnSpc>
                <a:spcPct val="120000"/>
              </a:lnSpc>
            </a:pPr>
            <a:r>
              <a:rPr lang="en-GB"/>
              <a:t>Leaders?</a:t>
            </a:r>
          </a:p>
          <a:p>
            <a:pPr algn="ctr">
              <a:lnSpc>
                <a:spcPct val="120000"/>
              </a:lnSpc>
            </a:pPr>
            <a:r>
              <a:rPr lang="en-GB"/>
              <a:t>Subject Leaders?</a:t>
            </a:r>
          </a:p>
          <a:p>
            <a:pPr algn="ctr">
              <a:lnSpc>
                <a:spcPct val="120000"/>
              </a:lnSpc>
            </a:pPr>
            <a:r>
              <a:rPr lang="en-GB">
                <a:cs typeface="Calibri"/>
              </a:rPr>
              <a:t>Class teachers?</a:t>
            </a:r>
            <a:endParaRPr lang="en-GB" dirty="0">
              <a:cs typeface="Calibri"/>
            </a:endParaRPr>
          </a:p>
        </p:txBody>
      </p:sp>
      <p:sp>
        <p:nvSpPr>
          <p:cNvPr id="5" name="TextBox 4">
            <a:extLst>
              <a:ext uri="{FF2B5EF4-FFF2-40B4-BE49-F238E27FC236}">
                <a16:creationId xmlns:a16="http://schemas.microsoft.com/office/drawing/2014/main" id="{5D4199B2-23C3-402A-854A-E28315143BC2}"/>
              </a:ext>
            </a:extLst>
          </p:cNvPr>
          <p:cNvSpPr txBox="1"/>
          <p:nvPr/>
        </p:nvSpPr>
        <p:spPr>
          <a:xfrm>
            <a:off x="7282671" y="352783"/>
            <a:ext cx="4612255" cy="734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pPr>
            <a:r>
              <a:rPr lang="en-GB"/>
              <a:t>Identify key concepts within each subject...how d</a:t>
            </a:r>
            <a:r>
              <a:rPr lang="en-GB" dirty="0"/>
              <a:t>o they connect to other subjects?</a:t>
            </a:r>
            <a:endParaRPr lang="en-GB" dirty="0">
              <a:cs typeface="Calibri"/>
            </a:endParaRPr>
          </a:p>
        </p:txBody>
      </p:sp>
      <p:pic>
        <p:nvPicPr>
          <p:cNvPr id="2" name="Picture 7" descr="Diagram&#10;&#10;Description automatically generated">
            <a:extLst>
              <a:ext uri="{FF2B5EF4-FFF2-40B4-BE49-F238E27FC236}">
                <a16:creationId xmlns:a16="http://schemas.microsoft.com/office/drawing/2014/main" id="{25F66099-A2C2-41CD-9A86-C73D18635841}"/>
              </a:ext>
            </a:extLst>
          </p:cNvPr>
          <p:cNvPicPr>
            <a:picLocks noChangeAspect="1"/>
          </p:cNvPicPr>
          <p:nvPr/>
        </p:nvPicPr>
        <p:blipFill>
          <a:blip r:embed="rId2"/>
          <a:stretch>
            <a:fillRect/>
          </a:stretch>
        </p:blipFill>
        <p:spPr>
          <a:xfrm>
            <a:off x="655608" y="1020079"/>
            <a:ext cx="6308785" cy="3193201"/>
          </a:xfrm>
          <a:prstGeom prst="rect">
            <a:avLst/>
          </a:prstGeom>
        </p:spPr>
      </p:pic>
      <p:sp>
        <p:nvSpPr>
          <p:cNvPr id="12" name="TextBox 11">
            <a:extLst>
              <a:ext uri="{FF2B5EF4-FFF2-40B4-BE49-F238E27FC236}">
                <a16:creationId xmlns:a16="http://schemas.microsoft.com/office/drawing/2014/main" id="{9ABB9D0F-61EF-45BC-A5CA-D4C8AF868EEA}"/>
              </a:ext>
            </a:extLst>
          </p:cNvPr>
          <p:cNvSpPr txBox="1"/>
          <p:nvPr/>
        </p:nvSpPr>
        <p:spPr>
          <a:xfrm>
            <a:off x="1574859" y="1086026"/>
            <a:ext cx="4482859" cy="3017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pPr>
            <a:r>
              <a:rPr lang="en-GB" sz="5400" b="1" dirty="0">
                <a:solidFill>
                  <a:srgbClr val="FF0000"/>
                </a:solidFill>
              </a:rPr>
              <a:t>Opportunity to </a:t>
            </a:r>
            <a:r>
              <a:rPr lang="en-GB" sz="5400" b="1">
                <a:solidFill>
                  <a:srgbClr val="FF0000"/>
                </a:solidFill>
              </a:rPr>
              <a:t>innovate change</a:t>
            </a:r>
            <a:endParaRPr lang="en-US" sz="5400" b="1">
              <a:solidFill>
                <a:srgbClr val="FF0000"/>
              </a:solidFill>
            </a:endParaRPr>
          </a:p>
        </p:txBody>
      </p:sp>
      <p:sp>
        <p:nvSpPr>
          <p:cNvPr id="4" name="TextBox 3">
            <a:extLst>
              <a:ext uri="{FF2B5EF4-FFF2-40B4-BE49-F238E27FC236}">
                <a16:creationId xmlns:a16="http://schemas.microsoft.com/office/drawing/2014/main" id="{F235B2A3-6FD1-4084-8140-8A6AA4799921}"/>
              </a:ext>
            </a:extLst>
          </p:cNvPr>
          <p:cNvSpPr txBox="1"/>
          <p:nvPr/>
        </p:nvSpPr>
        <p:spPr>
          <a:xfrm>
            <a:off x="253042" y="152400"/>
            <a:ext cx="115852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i="1" dirty="0">
                <a:solidFill>
                  <a:schemeClr val="accent1"/>
                </a:solidFill>
                <a:cs typeface="Calibri"/>
              </a:rPr>
              <a:t>Implementation</a:t>
            </a:r>
          </a:p>
        </p:txBody>
      </p:sp>
    </p:spTree>
    <p:extLst>
      <p:ext uri="{BB962C8B-B14F-4D97-AF65-F5344CB8AC3E}">
        <p14:creationId xmlns:p14="http://schemas.microsoft.com/office/powerpoint/2010/main" val="67281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BEBFDE-10BD-470F-928A-97EC25E0ADB7}"/>
              </a:ext>
            </a:extLst>
          </p:cNvPr>
          <p:cNvSpPr txBox="1"/>
          <p:nvPr/>
        </p:nvSpPr>
        <p:spPr>
          <a:xfrm>
            <a:off x="4863228" y="5153283"/>
            <a:ext cx="5067611" cy="132343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Big questions – the entire curriculum </a:t>
            </a:r>
          </a:p>
          <a:p>
            <a:r>
              <a:rPr lang="en-GB" sz="2000" dirty="0">
                <a:cs typeface="Calibri"/>
              </a:rPr>
              <a:t>4 x PS sessions examples include</a:t>
            </a:r>
          </a:p>
          <a:p>
            <a:r>
              <a:rPr lang="en-GB" sz="2000" dirty="0">
                <a:cs typeface="Calibri"/>
              </a:rPr>
              <a:t>Is it true you are what you eat ? </a:t>
            </a:r>
          </a:p>
          <a:p>
            <a:r>
              <a:rPr lang="en-GB" sz="2000" dirty="0">
                <a:cs typeface="Calibri"/>
              </a:rPr>
              <a:t>Should driverless cars be legalised? </a:t>
            </a:r>
          </a:p>
        </p:txBody>
      </p:sp>
      <p:sp>
        <p:nvSpPr>
          <p:cNvPr id="6" name="TextBox 5">
            <a:extLst>
              <a:ext uri="{FF2B5EF4-FFF2-40B4-BE49-F238E27FC236}">
                <a16:creationId xmlns:a16="http://schemas.microsoft.com/office/drawing/2014/main" id="{255ED8D0-1B5E-4A69-846B-9104315C1E22}"/>
              </a:ext>
            </a:extLst>
          </p:cNvPr>
          <p:cNvSpPr txBox="1"/>
          <p:nvPr/>
        </p:nvSpPr>
        <p:spPr>
          <a:xfrm>
            <a:off x="4867275" y="3343275"/>
            <a:ext cx="4825092" cy="1877437"/>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Bridging sessions </a:t>
            </a:r>
          </a:p>
          <a:p>
            <a:r>
              <a:rPr lang="en-GB" sz="2000" dirty="0">
                <a:cs typeface="Calibri"/>
              </a:rPr>
              <a:t>Science and PE</a:t>
            </a:r>
          </a:p>
          <a:p>
            <a:r>
              <a:rPr lang="en-GB" sz="2000" dirty="0">
                <a:ea typeface="+mn-lt"/>
                <a:cs typeface="+mn-lt"/>
              </a:rPr>
              <a:t>Microteach</a:t>
            </a:r>
          </a:p>
          <a:p>
            <a:r>
              <a:rPr lang="en-GB" sz="2000" dirty="0">
                <a:cs typeface="Calibri"/>
              </a:rPr>
              <a:t>Science and RE x 2</a:t>
            </a:r>
          </a:p>
          <a:p>
            <a:r>
              <a:rPr lang="en-GB" sz="2000" dirty="0">
                <a:cs typeface="Calibri"/>
              </a:rPr>
              <a:t>Science and History </a:t>
            </a:r>
          </a:p>
          <a:p>
            <a:endParaRPr lang="en-GB" dirty="0">
              <a:cs typeface="Calibri"/>
            </a:endParaRPr>
          </a:p>
        </p:txBody>
      </p:sp>
      <p:sp>
        <p:nvSpPr>
          <p:cNvPr id="5" name="TextBox 4">
            <a:extLst>
              <a:ext uri="{FF2B5EF4-FFF2-40B4-BE49-F238E27FC236}">
                <a16:creationId xmlns:a16="http://schemas.microsoft.com/office/drawing/2014/main" id="{3B7C02DB-95FC-4D18-A125-3CB4F0122E9F}"/>
              </a:ext>
            </a:extLst>
          </p:cNvPr>
          <p:cNvSpPr txBox="1"/>
          <p:nvPr/>
        </p:nvSpPr>
        <p:spPr>
          <a:xfrm>
            <a:off x="4863228" y="2167980"/>
            <a:ext cx="5070021" cy="101566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Lectures in your discrete subject. </a:t>
            </a:r>
          </a:p>
          <a:p>
            <a:endParaRPr lang="en-GB" sz="2000" dirty="0">
              <a:cs typeface="Calibri"/>
            </a:endParaRPr>
          </a:p>
          <a:p>
            <a:r>
              <a:rPr lang="en-GB" sz="2000" dirty="0">
                <a:cs typeface="Calibri"/>
              </a:rPr>
              <a:t>Purpose of PE and what is science</a:t>
            </a:r>
          </a:p>
        </p:txBody>
      </p:sp>
      <p:pic>
        <p:nvPicPr>
          <p:cNvPr id="4" name="Picture 4" descr="A picture containing funnel chart&#10;&#10;Description automatically generated">
            <a:extLst>
              <a:ext uri="{FF2B5EF4-FFF2-40B4-BE49-F238E27FC236}">
                <a16:creationId xmlns:a16="http://schemas.microsoft.com/office/drawing/2014/main" id="{DAB8B8B2-D502-48E2-8FF5-536CF35C2517}"/>
              </a:ext>
            </a:extLst>
          </p:cNvPr>
          <p:cNvPicPr>
            <a:picLocks noChangeAspect="1"/>
          </p:cNvPicPr>
          <p:nvPr/>
        </p:nvPicPr>
        <p:blipFill rotWithShape="1">
          <a:blip r:embed="rId2"/>
          <a:srcRect l="4645" t="-595" r="31051" b="298"/>
          <a:stretch/>
        </p:blipFill>
        <p:spPr>
          <a:xfrm>
            <a:off x="639239" y="2167980"/>
            <a:ext cx="3583936" cy="4587057"/>
          </a:xfrm>
          <a:prstGeom prst="rect">
            <a:avLst/>
          </a:prstGeom>
        </p:spPr>
      </p:pic>
      <p:sp>
        <p:nvSpPr>
          <p:cNvPr id="9" name="TextBox 8">
            <a:extLst>
              <a:ext uri="{FF2B5EF4-FFF2-40B4-BE49-F238E27FC236}">
                <a16:creationId xmlns:a16="http://schemas.microsoft.com/office/drawing/2014/main" id="{A2B2A754-2D5E-4AFD-A305-DB8C4859F304}"/>
              </a:ext>
            </a:extLst>
          </p:cNvPr>
          <p:cNvSpPr txBox="1"/>
          <p:nvPr/>
        </p:nvSpPr>
        <p:spPr>
          <a:xfrm>
            <a:off x="358746" y="918535"/>
            <a:ext cx="893445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ea typeface="+mn-lt"/>
                <a:cs typeface="+mn-lt"/>
              </a:rPr>
              <a:t>Epistemic insight refers to knowledge about knowledge. In particular, knowledge about disciplines and how they interact. This year you  will be introduced to a range of lectures linked to epistemic insight.  </a:t>
            </a:r>
            <a:endParaRPr lang="en-US">
              <a:ea typeface="+mn-lt"/>
              <a:cs typeface="+mn-lt"/>
            </a:endParaRPr>
          </a:p>
          <a:p>
            <a:pPr algn="l"/>
            <a:endParaRPr lang="en-GB" dirty="0">
              <a:cs typeface="Calibri"/>
            </a:endParaRPr>
          </a:p>
        </p:txBody>
      </p:sp>
      <p:sp>
        <p:nvSpPr>
          <p:cNvPr id="2" name="TextBox 1">
            <a:extLst>
              <a:ext uri="{FF2B5EF4-FFF2-40B4-BE49-F238E27FC236}">
                <a16:creationId xmlns:a16="http://schemas.microsoft.com/office/drawing/2014/main" id="{72C3A2C3-DADE-4CB8-8B72-519966D4C239}"/>
              </a:ext>
            </a:extLst>
          </p:cNvPr>
          <p:cNvSpPr txBox="1"/>
          <p:nvPr/>
        </p:nvSpPr>
        <p:spPr>
          <a:xfrm>
            <a:off x="3101789" y="53889"/>
            <a:ext cx="90902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Introducing epistemic insight</a:t>
            </a:r>
          </a:p>
        </p:txBody>
      </p:sp>
    </p:spTree>
    <p:extLst>
      <p:ext uri="{BB962C8B-B14F-4D97-AF65-F5344CB8AC3E}">
        <p14:creationId xmlns:p14="http://schemas.microsoft.com/office/powerpoint/2010/main" val="22371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304C6F9-791C-4A9A-B4DE-6CAF188B0801}"/>
              </a:ext>
            </a:extLst>
          </p:cNvPr>
          <p:cNvSpPr txBox="1"/>
          <p:nvPr/>
        </p:nvSpPr>
        <p:spPr>
          <a:xfrm>
            <a:off x="354957" y="4058855"/>
            <a:ext cx="43829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a:t>
            </a:r>
            <a:r>
              <a:rPr lang="en-GB" sz="2000" dirty="0">
                <a:cs typeface="Calibri"/>
              </a:rPr>
              <a:t>he bubble tool groups questions according to how scientific they are.</a:t>
            </a:r>
          </a:p>
        </p:txBody>
      </p:sp>
      <p:pic>
        <p:nvPicPr>
          <p:cNvPr id="6" name="Picture 6" descr="Graphical user interface, application&#10;&#10;Description automatically generated">
            <a:extLst>
              <a:ext uri="{FF2B5EF4-FFF2-40B4-BE49-F238E27FC236}">
                <a16:creationId xmlns:a16="http://schemas.microsoft.com/office/drawing/2014/main" id="{2130D6C1-C7C1-45AB-B5E1-585BF41F82F3}"/>
              </a:ext>
            </a:extLst>
          </p:cNvPr>
          <p:cNvPicPr>
            <a:picLocks noChangeAspect="1"/>
          </p:cNvPicPr>
          <p:nvPr/>
        </p:nvPicPr>
        <p:blipFill rotWithShape="1">
          <a:blip r:embed="rId2"/>
          <a:srcRect l="41754" t="22105" r="8772" b="20000"/>
          <a:stretch/>
        </p:blipFill>
        <p:spPr>
          <a:xfrm>
            <a:off x="5534631" y="3585260"/>
            <a:ext cx="4202607" cy="3229032"/>
          </a:xfrm>
          <a:prstGeom prst="rect">
            <a:avLst/>
          </a:prstGeom>
        </p:spPr>
      </p:pic>
      <p:pic>
        <p:nvPicPr>
          <p:cNvPr id="4" name="Picture 4" descr="Graphical user interface, text, application, Word&#10;&#10;Description automatically generated">
            <a:extLst>
              <a:ext uri="{FF2B5EF4-FFF2-40B4-BE49-F238E27FC236}">
                <a16:creationId xmlns:a16="http://schemas.microsoft.com/office/drawing/2014/main" id="{18286203-22AA-4186-9574-97DA1DEFE5B3}"/>
              </a:ext>
            </a:extLst>
          </p:cNvPr>
          <p:cNvPicPr>
            <a:picLocks noChangeAspect="1"/>
          </p:cNvPicPr>
          <p:nvPr/>
        </p:nvPicPr>
        <p:blipFill rotWithShape="1">
          <a:blip r:embed="rId3"/>
          <a:srcRect l="10648" t="31944" r="69026" b="29398"/>
          <a:stretch/>
        </p:blipFill>
        <p:spPr>
          <a:xfrm>
            <a:off x="7687452" y="-2412"/>
            <a:ext cx="2965402" cy="3759305"/>
          </a:xfrm>
          <a:prstGeom prst="rect">
            <a:avLst/>
          </a:prstGeom>
        </p:spPr>
      </p:pic>
      <p:sp>
        <p:nvSpPr>
          <p:cNvPr id="5" name="TextBox 4">
            <a:extLst>
              <a:ext uri="{FF2B5EF4-FFF2-40B4-BE49-F238E27FC236}">
                <a16:creationId xmlns:a16="http://schemas.microsoft.com/office/drawing/2014/main" id="{EF9EAA94-8E8E-447F-AC1D-4928C71411CA}"/>
              </a:ext>
            </a:extLst>
          </p:cNvPr>
          <p:cNvSpPr txBox="1"/>
          <p:nvPr/>
        </p:nvSpPr>
        <p:spPr>
          <a:xfrm>
            <a:off x="4236799" y="1233104"/>
            <a:ext cx="3865458" cy="171356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a:t>Students experience a curriculum that is multidisciplinary, yet research suggests subjects often teach in silos. Epistemic insight encourages us to appreciate the type of questions that a singular discipline can answer and the limitation of each discipline.  </a:t>
            </a:r>
          </a:p>
        </p:txBody>
      </p:sp>
      <p:sp>
        <p:nvSpPr>
          <p:cNvPr id="2" name="TextBox 1">
            <a:extLst>
              <a:ext uri="{FF2B5EF4-FFF2-40B4-BE49-F238E27FC236}">
                <a16:creationId xmlns:a16="http://schemas.microsoft.com/office/drawing/2014/main" id="{29849066-5F6D-4634-9E56-AF548DFBDA93}"/>
              </a:ext>
            </a:extLst>
          </p:cNvPr>
          <p:cNvSpPr txBox="1"/>
          <p:nvPr/>
        </p:nvSpPr>
        <p:spPr>
          <a:xfrm>
            <a:off x="2783720" y="-548071"/>
            <a:ext cx="6035427" cy="17811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000" kern="1200" dirty="0">
                <a:latin typeface="+mj-lt"/>
                <a:ea typeface="+mj-ea"/>
                <a:cs typeface="+mj-cs"/>
              </a:rPr>
              <a:t>Why do we have sessions on epistemic insight</a:t>
            </a:r>
            <a:r>
              <a:rPr lang="en-US" sz="3000" kern="1200" dirty="0">
                <a:solidFill>
                  <a:srgbClr val="FFFFFF"/>
                </a:solidFill>
                <a:latin typeface="+mj-lt"/>
                <a:ea typeface="+mj-ea"/>
                <a:cs typeface="+mj-cs"/>
              </a:rPr>
              <a:t>?</a:t>
            </a:r>
          </a:p>
        </p:txBody>
      </p:sp>
    </p:spTree>
    <p:extLst>
      <p:ext uri="{BB962C8B-B14F-4D97-AF65-F5344CB8AC3E}">
        <p14:creationId xmlns:p14="http://schemas.microsoft.com/office/powerpoint/2010/main" val="16933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BF8A4D-9092-46B8-AF4D-0F0BD86936BD}"/>
              </a:ext>
            </a:extLst>
          </p:cNvPr>
          <p:cNvSpPr txBox="1"/>
          <p:nvPr/>
        </p:nvSpPr>
        <p:spPr>
          <a:xfrm>
            <a:off x="1503872" y="1719533"/>
            <a:ext cx="918425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hlinkClick r:id="rId2"/>
              </a:rPr>
              <a:t>Athletics: Team GB win men's 4x100m relay silver | Tokyo Olympics - YouTube</a:t>
            </a:r>
          </a:p>
          <a:p>
            <a:pPr algn="ctr"/>
            <a:endParaRPr lang="en-US" sz="2800" dirty="0">
              <a:cs typeface="Calibri"/>
            </a:endParaRPr>
          </a:p>
          <a:p>
            <a:pPr algn="ctr"/>
            <a:r>
              <a:rPr lang="en-US" sz="2800" dirty="0">
                <a:ea typeface="+mn-lt"/>
                <a:cs typeface="+mn-lt"/>
                <a:hlinkClick r:id="rId3"/>
              </a:rPr>
              <a:t>Men's 4x100m Relay Final | Tokyo Olympics 2020 - YouTube</a:t>
            </a:r>
            <a:endParaRPr lang="en-US">
              <a:ea typeface="+mn-lt"/>
              <a:cs typeface="+mn-lt"/>
            </a:endParaRPr>
          </a:p>
          <a:p>
            <a:pPr algn="ctr"/>
            <a:endParaRPr lang="en-US" sz="2800" dirty="0">
              <a:cs typeface="Calibri"/>
            </a:endParaRPr>
          </a:p>
          <a:p>
            <a:pPr algn="ctr"/>
            <a:r>
              <a:rPr lang="en-US" sz="2800" dirty="0">
                <a:ea typeface="+mn-lt"/>
                <a:cs typeface="+mn-lt"/>
                <a:hlinkClick r:id="rId4"/>
              </a:rPr>
              <a:t>TEAM GB: Silver and Bronze in Men's and Women's 4x100m Relay Finals | Olympic Games - Tokyo 2020 - YouTube</a:t>
            </a:r>
            <a:endParaRPr lang="en-US"/>
          </a:p>
          <a:p>
            <a:pPr algn="ctr"/>
            <a:endParaRPr lang="en-US" sz="2800" dirty="0">
              <a:cs typeface="Calibri"/>
            </a:endParaRPr>
          </a:p>
          <a:p>
            <a:pPr algn="ctr"/>
            <a:endParaRPr lang="en-US" sz="2800" dirty="0">
              <a:cs typeface="Calibri"/>
            </a:endParaRPr>
          </a:p>
        </p:txBody>
      </p:sp>
      <p:sp>
        <p:nvSpPr>
          <p:cNvPr id="3" name="TextBox 2">
            <a:extLst>
              <a:ext uri="{FF2B5EF4-FFF2-40B4-BE49-F238E27FC236}">
                <a16:creationId xmlns:a16="http://schemas.microsoft.com/office/drawing/2014/main" id="{FA312F99-E6CF-4010-A3E2-3A87DBAECE5D}"/>
              </a:ext>
            </a:extLst>
          </p:cNvPr>
          <p:cNvSpPr txBox="1"/>
          <p:nvPr/>
        </p:nvSpPr>
        <p:spPr>
          <a:xfrm>
            <a:off x="3200400" y="0"/>
            <a:ext cx="6569242" cy="1077218"/>
          </a:xfrm>
          <a:prstGeom prst="rect">
            <a:avLst/>
          </a:prstGeom>
          <a:noFill/>
        </p:spPr>
        <p:txBody>
          <a:bodyPr wrap="square" rtlCol="0">
            <a:spAutoFit/>
          </a:bodyPr>
          <a:lstStyle/>
          <a:p>
            <a:r>
              <a:rPr lang="en-GB" sz="3200" dirty="0"/>
              <a:t>Website links to the Men’s 4x100m relay in the Tokyo Olympics</a:t>
            </a:r>
          </a:p>
        </p:txBody>
      </p:sp>
    </p:spTree>
    <p:extLst>
      <p:ext uri="{BB962C8B-B14F-4D97-AF65-F5344CB8AC3E}">
        <p14:creationId xmlns:p14="http://schemas.microsoft.com/office/powerpoint/2010/main" val="115582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742439-FF5C-4DEB-A19A-9757031084D9}"/>
              </a:ext>
            </a:extLst>
          </p:cNvPr>
          <p:cNvSpPr txBox="1"/>
          <p:nvPr/>
        </p:nvSpPr>
        <p:spPr>
          <a:xfrm>
            <a:off x="8117457" y="1086929"/>
            <a:ext cx="3706483" cy="4859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pPr>
            <a:r>
              <a:rPr lang="en-US" sz="2000" dirty="0">
                <a:solidFill>
                  <a:srgbClr val="121212"/>
                </a:solidFill>
                <a:latin typeface="Arial"/>
                <a:cs typeface="Arial"/>
              </a:rPr>
              <a:t>World Athletics Anti-Doping rules state that in instances where an athlete who has committed an ADRV competed as a member of a relay team, </a:t>
            </a:r>
            <a:r>
              <a:rPr lang="en-US" sz="2000" i="1" dirty="0">
                <a:solidFill>
                  <a:srgbClr val="121212"/>
                </a:solidFill>
                <a:latin typeface="Arial"/>
                <a:cs typeface="Arial"/>
              </a:rPr>
              <a:t>"the relay team shall be automatically disqualified from the event in question, with all resulting consequences for the relay team, including the forfeiture of all titles, awards, medals, points and prize and appearance money".</a:t>
            </a:r>
            <a:endParaRPr lang="en-US" sz="2000" i="1" dirty="0">
              <a:latin typeface="Arial"/>
              <a:cs typeface="Arial"/>
            </a:endParaRPr>
          </a:p>
        </p:txBody>
      </p:sp>
      <p:pic>
        <p:nvPicPr>
          <p:cNvPr id="5" name="Picture 5" descr="A picture containing text, track and field, person, sport&#10;&#10;Description automatically generated">
            <a:extLst>
              <a:ext uri="{FF2B5EF4-FFF2-40B4-BE49-F238E27FC236}">
                <a16:creationId xmlns:a16="http://schemas.microsoft.com/office/drawing/2014/main" id="{A386A9DE-5E17-4F48-A783-B1AF453A0208}"/>
              </a:ext>
            </a:extLst>
          </p:cNvPr>
          <p:cNvPicPr>
            <a:picLocks noChangeAspect="1"/>
          </p:cNvPicPr>
          <p:nvPr/>
        </p:nvPicPr>
        <p:blipFill>
          <a:blip r:embed="rId2"/>
          <a:stretch>
            <a:fillRect/>
          </a:stretch>
        </p:blipFill>
        <p:spPr>
          <a:xfrm>
            <a:off x="607785" y="815918"/>
            <a:ext cx="7157049" cy="6042082"/>
          </a:xfrm>
          <a:prstGeom prst="rect">
            <a:avLst/>
          </a:prstGeom>
        </p:spPr>
      </p:pic>
      <p:sp>
        <p:nvSpPr>
          <p:cNvPr id="3" name="TextBox 2">
            <a:extLst>
              <a:ext uri="{FF2B5EF4-FFF2-40B4-BE49-F238E27FC236}">
                <a16:creationId xmlns:a16="http://schemas.microsoft.com/office/drawing/2014/main" id="{198645CA-D295-4F14-A960-F065D7CCD20B}"/>
              </a:ext>
            </a:extLst>
          </p:cNvPr>
          <p:cNvSpPr txBox="1"/>
          <p:nvPr/>
        </p:nvSpPr>
        <p:spPr>
          <a:xfrm>
            <a:off x="3392905" y="0"/>
            <a:ext cx="6761748" cy="584775"/>
          </a:xfrm>
          <a:prstGeom prst="rect">
            <a:avLst/>
          </a:prstGeom>
          <a:noFill/>
        </p:spPr>
        <p:txBody>
          <a:bodyPr wrap="square" rtlCol="0">
            <a:spAutoFit/>
          </a:bodyPr>
          <a:lstStyle/>
          <a:p>
            <a:r>
              <a:rPr lang="en-GB" sz="3200" dirty="0"/>
              <a:t>British Athlete suspended for doping</a:t>
            </a:r>
          </a:p>
        </p:txBody>
      </p:sp>
    </p:spTree>
    <p:extLst>
      <p:ext uri="{BB962C8B-B14F-4D97-AF65-F5344CB8AC3E}">
        <p14:creationId xmlns:p14="http://schemas.microsoft.com/office/powerpoint/2010/main" val="367455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erson, sport, outdoor, dancer&#10;&#10;Description automatically generated">
            <a:extLst>
              <a:ext uri="{FF2B5EF4-FFF2-40B4-BE49-F238E27FC236}">
                <a16:creationId xmlns:a16="http://schemas.microsoft.com/office/drawing/2014/main" id="{AD88BE6E-46C4-4D28-9BE9-53E5E1AB4FB5}"/>
              </a:ext>
            </a:extLst>
          </p:cNvPr>
          <p:cNvPicPr>
            <a:picLocks noChangeAspect="1"/>
          </p:cNvPicPr>
          <p:nvPr/>
        </p:nvPicPr>
        <p:blipFill>
          <a:blip r:embed="rId2"/>
          <a:stretch>
            <a:fillRect/>
          </a:stretch>
        </p:blipFill>
        <p:spPr>
          <a:xfrm>
            <a:off x="6938511" y="3998768"/>
            <a:ext cx="4238447" cy="2785482"/>
          </a:xfrm>
          <a:prstGeom prst="rect">
            <a:avLst/>
          </a:prstGeom>
        </p:spPr>
      </p:pic>
      <p:pic>
        <p:nvPicPr>
          <p:cNvPr id="5" name="Picture 5" descr="A picture containing line chart&#10;&#10;Description automatically generated">
            <a:extLst>
              <a:ext uri="{FF2B5EF4-FFF2-40B4-BE49-F238E27FC236}">
                <a16:creationId xmlns:a16="http://schemas.microsoft.com/office/drawing/2014/main" id="{B1CA8C63-37F7-4EA3-AE8D-619201F72C54}"/>
              </a:ext>
            </a:extLst>
          </p:cNvPr>
          <p:cNvPicPr>
            <a:picLocks noChangeAspect="1"/>
          </p:cNvPicPr>
          <p:nvPr/>
        </p:nvPicPr>
        <p:blipFill>
          <a:blip r:embed="rId3"/>
          <a:stretch>
            <a:fillRect/>
          </a:stretch>
        </p:blipFill>
        <p:spPr>
          <a:xfrm>
            <a:off x="6032738" y="76554"/>
            <a:ext cx="6035615" cy="3815043"/>
          </a:xfrm>
          <a:prstGeom prst="rect">
            <a:avLst/>
          </a:prstGeom>
        </p:spPr>
      </p:pic>
      <p:sp>
        <p:nvSpPr>
          <p:cNvPr id="4" name="TextBox 3">
            <a:extLst>
              <a:ext uri="{FF2B5EF4-FFF2-40B4-BE49-F238E27FC236}">
                <a16:creationId xmlns:a16="http://schemas.microsoft.com/office/drawing/2014/main" id="{7DA7D3F2-212B-483A-B38D-17CBD053ED95}"/>
              </a:ext>
            </a:extLst>
          </p:cNvPr>
          <p:cNvSpPr txBox="1"/>
          <p:nvPr/>
        </p:nvSpPr>
        <p:spPr>
          <a:xfrm>
            <a:off x="339306" y="957532"/>
            <a:ext cx="551802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400" dirty="0">
                <a:cs typeface="Calibri"/>
              </a:rPr>
              <a:t>In your view, what consequences should there be for Team GB and CJ </a:t>
            </a:r>
            <a:r>
              <a:rPr lang="en-GB" sz="2400" dirty="0" err="1">
                <a:cs typeface="Calibri"/>
              </a:rPr>
              <a:t>Ujah</a:t>
            </a:r>
            <a:r>
              <a:rPr lang="en-GB" sz="2400" dirty="0">
                <a:cs typeface="Calibri"/>
              </a:rPr>
              <a:t>?</a:t>
            </a:r>
            <a:endParaRPr lang="en-US" sz="2400" dirty="0">
              <a:cs typeface="Calibri"/>
            </a:endParaRPr>
          </a:p>
          <a:p>
            <a:pPr marL="342900" indent="-342900">
              <a:buFont typeface="Arial"/>
              <a:buChar char="•"/>
            </a:pPr>
            <a:endParaRPr lang="en-GB" sz="2400" dirty="0">
              <a:cs typeface="Calibri"/>
            </a:endParaRPr>
          </a:p>
          <a:p>
            <a:pPr marL="342900" indent="-342900">
              <a:buFont typeface="Arial"/>
              <a:buChar char="•"/>
            </a:pPr>
            <a:r>
              <a:rPr lang="en-GB" sz="2400" dirty="0">
                <a:ea typeface="+mn-lt"/>
                <a:cs typeface="+mn-lt"/>
              </a:rPr>
              <a:t>Should the GB Team be treated as one?</a:t>
            </a:r>
            <a:endParaRPr lang="en-US" sz="2400">
              <a:ea typeface="+mn-lt"/>
              <a:cs typeface="+mn-lt"/>
            </a:endParaRPr>
          </a:p>
          <a:p>
            <a:pPr marL="342900" indent="-342900">
              <a:buFont typeface="Arial"/>
              <a:buChar char="•"/>
            </a:pPr>
            <a:endParaRPr lang="en-GB" sz="2400" dirty="0">
              <a:cs typeface="Calibri"/>
            </a:endParaRPr>
          </a:p>
          <a:p>
            <a:pPr marL="342900" indent="-342900">
              <a:buFont typeface="Arial"/>
              <a:buChar char="•"/>
            </a:pPr>
            <a:r>
              <a:rPr lang="en-GB" sz="2400" dirty="0">
                <a:cs typeface="Calibri"/>
              </a:rPr>
              <a:t>Should all 4 athletes have their medals removed?</a:t>
            </a:r>
            <a:endParaRPr lang="en-US" sz="2400">
              <a:cs typeface="Calibri"/>
            </a:endParaRPr>
          </a:p>
          <a:p>
            <a:pPr marL="342900" indent="-342900">
              <a:buFont typeface="Arial"/>
              <a:buChar char="•"/>
            </a:pPr>
            <a:endParaRPr lang="en-GB" sz="2400" dirty="0">
              <a:cs typeface="Calibri"/>
            </a:endParaRPr>
          </a:p>
          <a:p>
            <a:pPr marL="342900" indent="-342900">
              <a:buFont typeface="Arial"/>
              <a:buChar char="•"/>
            </a:pPr>
            <a:r>
              <a:rPr lang="en-GB" sz="2400" dirty="0">
                <a:cs typeface="Calibri"/>
              </a:rPr>
              <a:t>Should the GB Team medal be downgraded to a bronze?</a:t>
            </a:r>
          </a:p>
          <a:p>
            <a:pPr marL="342900" indent="-342900">
              <a:buFont typeface="Arial"/>
              <a:buChar char="•"/>
            </a:pPr>
            <a:endParaRPr lang="en-GB" sz="2400" dirty="0">
              <a:cs typeface="Calibri"/>
            </a:endParaRPr>
          </a:p>
          <a:p>
            <a:pPr marL="342900" indent="-342900">
              <a:buFont typeface="Arial"/>
              <a:buChar char="•"/>
            </a:pPr>
            <a:r>
              <a:rPr lang="en-GB" sz="2400" dirty="0">
                <a:cs typeface="Calibri"/>
              </a:rPr>
              <a:t>What is the effect of the steroid on the GB Team time...was the eventual outcome affected?</a:t>
            </a:r>
          </a:p>
        </p:txBody>
      </p:sp>
      <p:sp>
        <p:nvSpPr>
          <p:cNvPr id="7" name="TextBox 6">
            <a:extLst>
              <a:ext uri="{FF2B5EF4-FFF2-40B4-BE49-F238E27FC236}">
                <a16:creationId xmlns:a16="http://schemas.microsoft.com/office/drawing/2014/main" id="{6F270E9D-97B9-4CA3-9DB5-CC502AC9A3F4}"/>
              </a:ext>
            </a:extLst>
          </p:cNvPr>
          <p:cNvSpPr txBox="1"/>
          <p:nvPr/>
        </p:nvSpPr>
        <p:spPr>
          <a:xfrm>
            <a:off x="253042" y="152400"/>
            <a:ext cx="115852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i="1" dirty="0">
                <a:solidFill>
                  <a:schemeClr val="accent1"/>
                </a:solidFill>
                <a:cs typeface="Calibri"/>
              </a:rPr>
              <a:t>What next?</a:t>
            </a:r>
          </a:p>
        </p:txBody>
      </p:sp>
    </p:spTree>
    <p:extLst>
      <p:ext uri="{BB962C8B-B14F-4D97-AF65-F5344CB8AC3E}">
        <p14:creationId xmlns:p14="http://schemas.microsoft.com/office/powerpoint/2010/main" val="315631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FF6AB5-168A-4C65-806C-E19B55E443D1}"/>
              </a:ext>
            </a:extLst>
          </p:cNvPr>
          <p:cNvSpPr txBox="1"/>
          <p:nvPr/>
        </p:nvSpPr>
        <p:spPr>
          <a:xfrm>
            <a:off x="7355458" y="3200399"/>
            <a:ext cx="448285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i="1" dirty="0">
                <a:solidFill>
                  <a:srgbClr val="0070C0"/>
                </a:solidFill>
                <a:cs typeface="Calibri"/>
              </a:rPr>
              <a:t>Should performance enhancing drugs be allowed at the Olympics?</a:t>
            </a:r>
          </a:p>
        </p:txBody>
      </p:sp>
      <p:pic>
        <p:nvPicPr>
          <p:cNvPr id="4" name="Picture 4" descr="Icon&#10;&#10;Description automatically generated">
            <a:extLst>
              <a:ext uri="{FF2B5EF4-FFF2-40B4-BE49-F238E27FC236}">
                <a16:creationId xmlns:a16="http://schemas.microsoft.com/office/drawing/2014/main" id="{C9ACE2FA-811E-4B79-B572-DF50161FA208}"/>
              </a:ext>
            </a:extLst>
          </p:cNvPr>
          <p:cNvPicPr>
            <a:picLocks noChangeAspect="1"/>
          </p:cNvPicPr>
          <p:nvPr/>
        </p:nvPicPr>
        <p:blipFill rotWithShape="1">
          <a:blip r:embed="rId2"/>
          <a:srcRect l="9996" r="4814"/>
          <a:stretch/>
        </p:blipFill>
        <p:spPr>
          <a:xfrm>
            <a:off x="841248" y="2516777"/>
            <a:ext cx="6236208" cy="3660185"/>
          </a:xfrm>
          <a:prstGeom prst="rect">
            <a:avLst/>
          </a:prstGeom>
        </p:spPr>
      </p:pic>
      <p:sp>
        <p:nvSpPr>
          <p:cNvPr id="2" name="TextBox 1">
            <a:extLst>
              <a:ext uri="{FF2B5EF4-FFF2-40B4-BE49-F238E27FC236}">
                <a16:creationId xmlns:a16="http://schemas.microsoft.com/office/drawing/2014/main" id="{052085F0-F02B-484A-B049-AE320E457596}"/>
              </a:ext>
            </a:extLst>
          </p:cNvPr>
          <p:cNvSpPr txBox="1"/>
          <p:nvPr/>
        </p:nvSpPr>
        <p:spPr>
          <a:xfrm>
            <a:off x="838200" y="585216"/>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dirty="0">
                <a:solidFill>
                  <a:schemeClr val="bg1"/>
                </a:solidFill>
                <a:latin typeface="+mj-lt"/>
                <a:ea typeface="+mj-ea"/>
                <a:cs typeface="+mj-cs"/>
              </a:rPr>
              <a:t>Todays 'BRIDGING QUESTION'…....</a:t>
            </a:r>
          </a:p>
        </p:txBody>
      </p:sp>
    </p:spTree>
    <p:extLst>
      <p:ext uri="{BB962C8B-B14F-4D97-AF65-F5344CB8AC3E}">
        <p14:creationId xmlns:p14="http://schemas.microsoft.com/office/powerpoint/2010/main" val="25803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2A882A-F899-40F8-A8F2-3378E6AD98E9}"/>
              </a:ext>
            </a:extLst>
          </p:cNvPr>
          <p:cNvSpPr txBox="1"/>
          <p:nvPr/>
        </p:nvSpPr>
        <p:spPr>
          <a:xfrm>
            <a:off x="6852249" y="2769079"/>
            <a:ext cx="451161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cs typeface="Calibri"/>
              </a:rPr>
              <a:t>Some prompts you may wish to consider:</a:t>
            </a:r>
          </a:p>
          <a:p>
            <a:pPr marL="342900" indent="-342900">
              <a:buFont typeface="Wingdings"/>
              <a:buChar char="§"/>
            </a:pPr>
            <a:endParaRPr lang="en-GB" sz="2400" b="1" dirty="0">
              <a:cs typeface="Calibri"/>
            </a:endParaRPr>
          </a:p>
          <a:p>
            <a:pPr marL="342900" indent="-342900">
              <a:buFont typeface="Wingdings"/>
              <a:buChar char="§"/>
            </a:pPr>
            <a:r>
              <a:rPr lang="en-GB" sz="2800" b="1" dirty="0">
                <a:solidFill>
                  <a:srgbClr val="0070C0"/>
                </a:solidFill>
                <a:cs typeface="Calibri"/>
              </a:rPr>
              <a:t>Health and Well-being</a:t>
            </a:r>
          </a:p>
          <a:p>
            <a:pPr marL="342900" indent="-342900">
              <a:buFont typeface="Wingdings"/>
              <a:buChar char="§"/>
            </a:pPr>
            <a:r>
              <a:rPr lang="en-GB" sz="2800" b="1" dirty="0">
                <a:solidFill>
                  <a:srgbClr val="92D050"/>
                </a:solidFill>
                <a:cs typeface="Calibri"/>
              </a:rPr>
              <a:t>The 'spirit of sport'</a:t>
            </a:r>
          </a:p>
          <a:p>
            <a:pPr marL="342900" indent="-342900">
              <a:buFont typeface="Wingdings"/>
              <a:buChar char="§"/>
            </a:pPr>
            <a:r>
              <a:rPr lang="en-GB" sz="2800" b="1" dirty="0">
                <a:solidFill>
                  <a:schemeClr val="accent2"/>
                </a:solidFill>
                <a:ea typeface="+mn-lt"/>
                <a:cs typeface="+mn-lt"/>
              </a:rPr>
              <a:t>Social</a:t>
            </a:r>
          </a:p>
          <a:p>
            <a:pPr marL="342900" indent="-342900">
              <a:buFont typeface="Wingdings,Sans-Serif"/>
              <a:buChar char="§"/>
            </a:pPr>
            <a:r>
              <a:rPr lang="en-GB" sz="2800" b="1" dirty="0">
                <a:solidFill>
                  <a:srgbClr val="7030A0"/>
                </a:solidFill>
                <a:ea typeface="+mn-lt"/>
                <a:cs typeface="+mn-lt"/>
              </a:rPr>
              <a:t>Finance</a:t>
            </a:r>
            <a:endParaRPr lang="en-US" sz="2800" b="1">
              <a:solidFill>
                <a:srgbClr val="7030A0"/>
              </a:solidFill>
              <a:ea typeface="+mn-lt"/>
              <a:cs typeface="+mn-lt"/>
            </a:endParaRPr>
          </a:p>
          <a:p>
            <a:pPr marL="342900" indent="-342900">
              <a:buFont typeface="Wingdings,Sans-Serif"/>
              <a:buChar char="§"/>
            </a:pPr>
            <a:r>
              <a:rPr lang="en-GB" sz="2800" b="1" dirty="0">
                <a:solidFill>
                  <a:srgbClr val="0070C0"/>
                </a:solidFill>
                <a:ea typeface="+mn-lt"/>
                <a:cs typeface="+mn-lt"/>
              </a:rPr>
              <a:t>Geography</a:t>
            </a:r>
            <a:endParaRPr lang="en-US" sz="2800" b="1">
              <a:solidFill>
                <a:srgbClr val="0070C0"/>
              </a:solidFill>
              <a:ea typeface="+mn-lt"/>
              <a:cs typeface="+mn-lt"/>
            </a:endParaRPr>
          </a:p>
          <a:p>
            <a:pPr marL="342900" indent="-342900">
              <a:buFont typeface="Wingdings,Sans-Serif"/>
              <a:buChar char="§"/>
            </a:pPr>
            <a:r>
              <a:rPr lang="en-GB" sz="2800" b="1" dirty="0">
                <a:solidFill>
                  <a:srgbClr val="92D050"/>
                </a:solidFill>
                <a:ea typeface="+mn-lt"/>
                <a:cs typeface="+mn-lt"/>
              </a:rPr>
              <a:t>Culture</a:t>
            </a:r>
            <a:endParaRPr lang="en-GB" sz="2800" b="1" dirty="0">
              <a:solidFill>
                <a:srgbClr val="92D050"/>
              </a:solidFill>
            </a:endParaRPr>
          </a:p>
        </p:txBody>
      </p:sp>
      <p:pic>
        <p:nvPicPr>
          <p:cNvPr id="7" name="Picture 7" descr="A picture containing icon&#10;&#10;Description automatically generated">
            <a:extLst>
              <a:ext uri="{FF2B5EF4-FFF2-40B4-BE49-F238E27FC236}">
                <a16:creationId xmlns:a16="http://schemas.microsoft.com/office/drawing/2014/main" id="{309C676B-382D-4E1C-BB40-9F43B36F5319}"/>
              </a:ext>
            </a:extLst>
          </p:cNvPr>
          <p:cNvPicPr>
            <a:picLocks noChangeAspect="1"/>
          </p:cNvPicPr>
          <p:nvPr/>
        </p:nvPicPr>
        <p:blipFill>
          <a:blip r:embed="rId2"/>
          <a:stretch>
            <a:fillRect/>
          </a:stretch>
        </p:blipFill>
        <p:spPr>
          <a:xfrm>
            <a:off x="759216" y="2774291"/>
            <a:ext cx="4980137" cy="3882964"/>
          </a:xfrm>
          <a:prstGeom prst="rect">
            <a:avLst/>
          </a:prstGeom>
        </p:spPr>
      </p:pic>
      <p:sp>
        <p:nvSpPr>
          <p:cNvPr id="4" name="TextBox 3">
            <a:extLst>
              <a:ext uri="{FF2B5EF4-FFF2-40B4-BE49-F238E27FC236}">
                <a16:creationId xmlns:a16="http://schemas.microsoft.com/office/drawing/2014/main" id="{2D19AADC-F601-4B65-95E3-E1A8B639F4FC}"/>
              </a:ext>
            </a:extLst>
          </p:cNvPr>
          <p:cNvSpPr txBox="1"/>
          <p:nvPr/>
        </p:nvSpPr>
        <p:spPr>
          <a:xfrm>
            <a:off x="296175" y="1460740"/>
            <a:ext cx="114558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mn-lt"/>
                <a:cs typeface="+mn-lt"/>
              </a:rPr>
              <a:t>This time in your breakout rooms, we would like you to discuss our 'Bridging question', only this time, please try and answer from the alternative disciplinary perspective. I.e. scientists think from a PE perspective and vice versa.</a:t>
            </a:r>
            <a:endParaRPr lang="en-US" sz="2800" dirty="0">
              <a:cs typeface="Calibri" panose="020F0502020204030204"/>
            </a:endParaRPr>
          </a:p>
        </p:txBody>
      </p:sp>
      <p:sp>
        <p:nvSpPr>
          <p:cNvPr id="3" name="TextBox 2">
            <a:extLst>
              <a:ext uri="{FF2B5EF4-FFF2-40B4-BE49-F238E27FC236}">
                <a16:creationId xmlns:a16="http://schemas.microsoft.com/office/drawing/2014/main" id="{5753D924-7006-499F-BFD7-C62A4CB35C3A}"/>
              </a:ext>
            </a:extLst>
          </p:cNvPr>
          <p:cNvSpPr txBox="1"/>
          <p:nvPr/>
        </p:nvSpPr>
        <p:spPr>
          <a:xfrm>
            <a:off x="353683" y="382438"/>
            <a:ext cx="67832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dirty="0">
                <a:solidFill>
                  <a:srgbClr val="0070C0"/>
                </a:solidFill>
                <a:ea typeface="+mn-lt"/>
                <a:cs typeface="+mn-lt"/>
              </a:rPr>
              <a:t>Breakout room task no.2:</a:t>
            </a:r>
            <a:endParaRPr lang="en-US" sz="6000" b="1" dirty="0">
              <a:solidFill>
                <a:srgbClr val="0070C0"/>
              </a:solidFill>
              <a:cs typeface="Calibri" panose="020F0502020204030204"/>
            </a:endParaRPr>
          </a:p>
        </p:txBody>
      </p:sp>
    </p:spTree>
    <p:extLst>
      <p:ext uri="{BB962C8B-B14F-4D97-AF65-F5344CB8AC3E}">
        <p14:creationId xmlns:p14="http://schemas.microsoft.com/office/powerpoint/2010/main" val="44358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449FC4-65F7-4571-A1E0-260C94F37240}"/>
              </a:ext>
            </a:extLst>
          </p:cNvPr>
          <p:cNvSpPr txBox="1"/>
          <p:nvPr/>
        </p:nvSpPr>
        <p:spPr>
          <a:xfrm>
            <a:off x="2811312" y="5485500"/>
            <a:ext cx="65819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t>Staff and teachers must understand their role in delivering intent, as well as subject knowledge – </a:t>
            </a:r>
            <a:r>
              <a:rPr lang="en-GB" sz="2400"/>
              <a:t>includes a rationale for assessment.</a:t>
            </a:r>
            <a:endParaRPr lang="en-GB" sz="2400">
              <a:cs typeface="Calibri"/>
            </a:endParaRPr>
          </a:p>
        </p:txBody>
      </p:sp>
      <p:sp>
        <p:nvSpPr>
          <p:cNvPr id="5" name="TextBox 4">
            <a:extLst>
              <a:ext uri="{FF2B5EF4-FFF2-40B4-BE49-F238E27FC236}">
                <a16:creationId xmlns:a16="http://schemas.microsoft.com/office/drawing/2014/main" id="{5D4199B2-23C3-402A-854A-E28315143BC2}"/>
              </a:ext>
            </a:extLst>
          </p:cNvPr>
          <p:cNvSpPr txBox="1"/>
          <p:nvPr/>
        </p:nvSpPr>
        <p:spPr>
          <a:xfrm>
            <a:off x="8130935" y="1359199"/>
            <a:ext cx="400840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t>Clear rationale for your school's curriculum.  Teachers must understand importance of knowledge, progression and sequencing.</a:t>
            </a:r>
          </a:p>
        </p:txBody>
      </p:sp>
      <p:pic>
        <p:nvPicPr>
          <p:cNvPr id="3" name="Picture 3" descr="Diagram&#10;&#10;Description automatically generated">
            <a:extLst>
              <a:ext uri="{FF2B5EF4-FFF2-40B4-BE49-F238E27FC236}">
                <a16:creationId xmlns:a16="http://schemas.microsoft.com/office/drawing/2014/main" id="{F88DC09F-06D2-4791-A940-CAD7CB0D03DA}"/>
              </a:ext>
            </a:extLst>
          </p:cNvPr>
          <p:cNvPicPr>
            <a:picLocks noChangeAspect="1"/>
          </p:cNvPicPr>
          <p:nvPr/>
        </p:nvPicPr>
        <p:blipFill>
          <a:blip r:embed="rId2"/>
          <a:stretch>
            <a:fillRect/>
          </a:stretch>
        </p:blipFill>
        <p:spPr>
          <a:xfrm>
            <a:off x="4134927" y="1578678"/>
            <a:ext cx="3936521" cy="3916301"/>
          </a:xfrm>
          <a:prstGeom prst="rect">
            <a:avLst/>
          </a:prstGeom>
        </p:spPr>
      </p:pic>
      <p:sp>
        <p:nvSpPr>
          <p:cNvPr id="7" name="TextBox 6">
            <a:extLst>
              <a:ext uri="{FF2B5EF4-FFF2-40B4-BE49-F238E27FC236}">
                <a16:creationId xmlns:a16="http://schemas.microsoft.com/office/drawing/2014/main" id="{7320E2B1-AE8A-42CF-9014-67B712CE17D8}"/>
              </a:ext>
            </a:extLst>
          </p:cNvPr>
          <p:cNvSpPr txBox="1"/>
          <p:nvPr/>
        </p:nvSpPr>
        <p:spPr>
          <a:xfrm>
            <a:off x="-6650" y="1646746"/>
            <a:ext cx="4008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t>Achievement / outcomes - are students 'getting a good deal' out of the curriculum?  </a:t>
            </a:r>
            <a:endParaRPr lang="en-GB" sz="2400">
              <a:cs typeface="Calibri"/>
            </a:endParaRPr>
          </a:p>
        </p:txBody>
      </p:sp>
      <p:sp>
        <p:nvSpPr>
          <p:cNvPr id="4" name="TextBox 3">
            <a:extLst>
              <a:ext uri="{FF2B5EF4-FFF2-40B4-BE49-F238E27FC236}">
                <a16:creationId xmlns:a16="http://schemas.microsoft.com/office/drawing/2014/main" id="{F235B2A3-6FD1-4084-8140-8A6AA4799921}"/>
              </a:ext>
            </a:extLst>
          </p:cNvPr>
          <p:cNvSpPr txBox="1"/>
          <p:nvPr/>
        </p:nvSpPr>
        <p:spPr>
          <a:xfrm>
            <a:off x="253042" y="152400"/>
            <a:ext cx="1158527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i="1" dirty="0">
                <a:solidFill>
                  <a:schemeClr val="accent1"/>
                </a:solidFill>
                <a:cs typeface="Calibri"/>
              </a:rPr>
              <a:t>"Create and deliver a cohesive curriculum that builds on prior learning and deepens knowledge".</a:t>
            </a:r>
          </a:p>
        </p:txBody>
      </p:sp>
    </p:spTree>
    <p:extLst>
      <p:ext uri="{BB962C8B-B14F-4D97-AF65-F5344CB8AC3E}">
        <p14:creationId xmlns:p14="http://schemas.microsoft.com/office/powerpoint/2010/main" val="2938085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078ED69FB08A4199F2AD3F09D2C5B3" ma:contentTypeVersion="13" ma:contentTypeDescription="Create a new document." ma:contentTypeScope="" ma:versionID="3b448fc23cf1107d0e171202254c8dfa">
  <xsd:schema xmlns:xsd="http://www.w3.org/2001/XMLSchema" xmlns:xs="http://www.w3.org/2001/XMLSchema" xmlns:p="http://schemas.microsoft.com/office/2006/metadata/properties" xmlns:ns2="28c210e8-68d5-487c-a874-637078e94bc4" xmlns:ns3="701f02cd-93c4-47f8-86d0-20336289c7dd" targetNamespace="http://schemas.microsoft.com/office/2006/metadata/properties" ma:root="true" ma:fieldsID="58368d59d73a2535b7a320f3b01a55bb" ns2:_="" ns3:_="">
    <xsd:import namespace="28c210e8-68d5-487c-a874-637078e94bc4"/>
    <xsd:import namespace="701f02cd-93c4-47f8-86d0-20336289c7d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210e8-68d5-487c-a874-637078e94b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1f02cd-93c4-47f8-86d0-20336289c7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01f02cd-93c4-47f8-86d0-20336289c7dd">
      <UserInfo>
        <DisplayName>Jamie Ribolla</DisplayName>
        <AccountId>228</AccountId>
        <AccountType/>
      </UserInfo>
      <UserInfo>
        <DisplayName>Robert Campbell</DisplayName>
        <AccountId>108</AccountId>
        <AccountType/>
      </UserInfo>
    </SharedWithUsers>
  </documentManagement>
</p:properties>
</file>

<file path=customXml/itemProps1.xml><?xml version="1.0" encoding="utf-8"?>
<ds:datastoreItem xmlns:ds="http://schemas.openxmlformats.org/officeDocument/2006/customXml" ds:itemID="{CC99171F-8411-44FE-9AB1-74C368EAB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c210e8-68d5-487c-a874-637078e94bc4"/>
    <ds:schemaRef ds:uri="701f02cd-93c4-47f8-86d0-20336289c7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AD3D96-2E24-4E15-8EE3-6E1457EC095E}">
  <ds:schemaRefs>
    <ds:schemaRef ds:uri="http://schemas.microsoft.com/sharepoint/v3/contenttype/forms"/>
  </ds:schemaRefs>
</ds:datastoreItem>
</file>

<file path=customXml/itemProps3.xml><?xml version="1.0" encoding="utf-8"?>
<ds:datastoreItem xmlns:ds="http://schemas.openxmlformats.org/officeDocument/2006/customXml" ds:itemID="{7692F092-7C05-4BB8-8E1C-69BB53A0E3B0}">
  <ds:schemaRefs>
    <ds:schemaRef ds:uri="701f02cd-93c4-47f8-86d0-20336289c7dd"/>
    <ds:schemaRef ds:uri="http://schemas.microsoft.com/office/2006/metadata/properties"/>
    <ds:schemaRef ds:uri="http://schemas.microsoft.com/office/2006/documentManagement/types"/>
    <ds:schemaRef ds:uri="28c210e8-68d5-487c-a874-637078e94bc4"/>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732</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Wingdings</vt:lpstr>
      <vt:lpstr>Wingdings,Sans-Serif</vt:lpstr>
      <vt:lpstr>office theme</vt:lpstr>
      <vt:lpstr>Bridging session PE and Science- introducing epistemic insight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Campbell</dc:creator>
  <cp:lastModifiedBy>Robert Campbell</cp:lastModifiedBy>
  <cp:revision>563</cp:revision>
  <dcterms:created xsi:type="dcterms:W3CDTF">2021-09-02T10:15:56Z</dcterms:created>
  <dcterms:modified xsi:type="dcterms:W3CDTF">2022-07-13T14:38:38Z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0x0101007C078ED69FB08A4199F2AD3F09D2C5B3</vt:lpwstr>
  </property>
</Properties>
</file>