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6" r:id="rId5"/>
    <p:sldId id="437" r:id="rId6"/>
    <p:sldId id="267" r:id="rId7"/>
    <p:sldId id="262" r:id="rId8"/>
    <p:sldId id="290" r:id="rId9"/>
    <p:sldId id="261" r:id="rId10"/>
    <p:sldId id="269" r:id="rId11"/>
    <p:sldId id="271" r:id="rId12"/>
    <p:sldId id="272" r:id="rId13"/>
    <p:sldId id="274" r:id="rId14"/>
    <p:sldId id="260" r:id="rId15"/>
    <p:sldId id="279" r:id="rId16"/>
    <p:sldId id="293" r:id="rId17"/>
    <p:sldId id="294" r:id="rId18"/>
    <p:sldId id="281" r:id="rId19"/>
    <p:sldId id="282" r:id="rId20"/>
    <p:sldId id="277" r:id="rId21"/>
    <p:sldId id="298" r:id="rId22"/>
    <p:sldId id="285" r:id="rId23"/>
    <p:sldId id="257" r:id="rId24"/>
    <p:sldId id="286" r:id="rId25"/>
    <p:sldId id="259" r:id="rId26"/>
    <p:sldId id="266" r:id="rId27"/>
    <p:sldId id="264" r:id="rId28"/>
    <p:sldId id="295" r:id="rId29"/>
    <p:sldId id="268" r:id="rId30"/>
    <p:sldId id="321" r:id="rId31"/>
    <p:sldId id="426" r:id="rId32"/>
    <p:sldId id="425" r:id="rId33"/>
    <p:sldId id="436" r:id="rId34"/>
    <p:sldId id="430" r:id="rId35"/>
    <p:sldId id="434" r:id="rId36"/>
    <p:sldId id="299" r:id="rId37"/>
    <p:sldId id="265" r:id="rId38"/>
    <p:sldId id="27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C1BE9-F372-4BF8-802F-3B6C83115B5E}" v="31" dt="2021-11-23T20:58:32.734"/>
    <p1510:client id="{4675BA71-BE62-3565-047F-AFB0136A14EE}" v="1213" dt="2019-09-06T16:13:59.327"/>
    <p1510:client id="{9F330F68-945E-26FB-2555-6738F024446C}" v="13" dt="2020-10-02T12:44:04.992"/>
    <p1510:client id="{A5A19759-EF66-417E-CADD-D0B1A9AD21A6}" v="1030" dt="2019-09-06T18:56:34.945"/>
    <p1510:client id="{AF98C42C-F22C-E70B-6E19-449C5AD3A6E4}" v="247" dt="2019-09-06T16:41:0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1566"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3AF05-E731-42D1-8FCD-6B5D94EC5483}" type="datetimeFigureOut">
              <a:rPr lang="en-GB" smtClean="0"/>
              <a:t>13/07/2022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B4208-9FBC-4D02-8618-1FA5FDDC683C}" type="slidenum">
              <a:rPr lang="en-GB" smtClean="0"/>
              <a:t>‹#›</a:t>
            </a:fld>
            <a:endParaRPr lang="en-GB"/>
          </a:p>
        </p:txBody>
      </p:sp>
    </p:spTree>
    <p:extLst>
      <p:ext uri="{BB962C8B-B14F-4D97-AF65-F5344CB8AC3E}">
        <p14:creationId xmlns:p14="http://schemas.microsoft.com/office/powerpoint/2010/main" val="2312996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B2E356E-85FA-4ADC-A42B-0D5E2617DE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BAA1934-E8B8-441B-811A-F05ABE2DCE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Introduction – we will be thinking about the use of a medical intervention – it will sound quite futuristic but we will be talking about real people making real decisions today. </a:t>
            </a:r>
          </a:p>
          <a:p>
            <a:pPr eaLnBrk="1" hangingPunct="1">
              <a:spcBef>
                <a:spcPct val="0"/>
              </a:spcBef>
            </a:pPr>
            <a:endParaRPr lang="en-GB" altLang="en-US" dirty="0"/>
          </a:p>
          <a:p>
            <a:pPr eaLnBrk="1" hangingPunct="1">
              <a:spcBef>
                <a:spcPct val="0"/>
              </a:spcBef>
            </a:pPr>
            <a:r>
              <a:rPr lang="en-GB" altLang="en-US" dirty="0"/>
              <a:t>We’ll be thinking about the role of science in helping us to address a big question.</a:t>
            </a:r>
          </a:p>
          <a:p>
            <a:pPr eaLnBrk="1" hangingPunct="1">
              <a:spcBef>
                <a:spcPct val="0"/>
              </a:spcBef>
            </a:pPr>
            <a:endParaRPr lang="en-GB" altLang="en-US" dirty="0"/>
          </a:p>
          <a:p>
            <a:pPr eaLnBrk="1" hangingPunct="1">
              <a:spcBef>
                <a:spcPct val="0"/>
              </a:spcBef>
            </a:pPr>
            <a:r>
              <a:rPr lang="en-GB" altLang="en-US" dirty="0"/>
              <a:t>De we know what a saviour sibling is – what about sibling? Who has brothers and sisters  - or knows someone who does – so we can see we’re dealing with some everyday decisions.</a:t>
            </a:r>
          </a:p>
          <a:p>
            <a:pPr eaLnBrk="1" hangingPunct="1">
              <a:spcBef>
                <a:spcPct val="0"/>
              </a:spcBef>
            </a:pPr>
            <a:endParaRPr lang="en-GB" altLang="en-US" dirty="0"/>
          </a:p>
          <a:p>
            <a:pPr eaLnBrk="1" hangingPunct="1">
              <a:spcBef>
                <a:spcPct val="0"/>
              </a:spcBef>
            </a:pPr>
            <a:r>
              <a:rPr lang="en-GB" altLang="en-US" dirty="0"/>
              <a:t>Explain saviour sibling – a child who saves an older unwell child by a donation of stem cells from the umbilical cord. </a:t>
            </a:r>
          </a:p>
        </p:txBody>
      </p:sp>
      <p:sp>
        <p:nvSpPr>
          <p:cNvPr id="8196" name="Slide Number Placeholder 3">
            <a:extLst>
              <a:ext uri="{FF2B5EF4-FFF2-40B4-BE49-F238E27FC236}">
                <a16:creationId xmlns:a16="http://schemas.microsoft.com/office/drawing/2014/main" id="{CC422EA3-E8E5-4AF4-9E9C-5E66B9532B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fld id="{82679732-4F06-4A60-AA42-3E80FE43AC97}" type="slidenum">
              <a:rPr lang="en-GB" altLang="en-US">
                <a:latin typeface="Calibri" panose="020F0502020204030204" pitchFamily="34" charset="0"/>
              </a:rPr>
              <a:pPr/>
              <a:t>27</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EA834B45-3EAC-4B46-B4A1-86BDABFA73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215E737A-AAC8-4496-82E7-0985A4F5D0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We’re going to look at the stories of Charlie and Jamie Whitaker and also Megan and Max Matthews. </a:t>
            </a:r>
          </a:p>
          <a:p>
            <a:pPr eaLnBrk="1" hangingPunct="1">
              <a:spcBef>
                <a:spcPct val="0"/>
              </a:spcBef>
            </a:pPr>
            <a:r>
              <a:rPr lang="en-GB" altLang="en-US" dirty="0"/>
              <a:t>This is Charlie and Jamie Whitaker with their mother. Jamie was conceived in order to help cure Charlie’s illness – DBA, a rare form of anaemia. Amazingly, Charlie is now cured and needs no further treatment. Charlie’s mother and father had to travel to the USA to have treatment to conceive their son Jamie as it was not lawful to have this procedure done in the UK at the time. Charlie was selected from several embryos because he would be a match for Jamie. At birth, cord blood is then taken from the baby and can be used to treat the unwell child.</a:t>
            </a:r>
          </a:p>
          <a:p>
            <a:pPr eaLnBrk="1" hangingPunct="1">
              <a:spcBef>
                <a:spcPct val="0"/>
              </a:spcBef>
            </a:pPr>
            <a:r>
              <a:rPr lang="en-GB" altLang="en-US" dirty="0"/>
              <a:t>The law said – it would only be ok to use IVF and genetic selection to choose an embryo if there is an advantage for both children. But in this case, the intervention was only going to help the older child. The family went to the US to get the intervention done.</a:t>
            </a:r>
          </a:p>
          <a:p>
            <a:pPr eaLnBrk="1" hangingPunct="1">
              <a:spcBef>
                <a:spcPct val="0"/>
              </a:spcBef>
            </a:pPr>
            <a:endParaRPr lang="en-GB" altLang="en-US" dirty="0"/>
          </a:p>
          <a:p>
            <a:pPr eaLnBrk="1" hangingPunct="1">
              <a:spcBef>
                <a:spcPct val="0"/>
              </a:spcBef>
            </a:pPr>
            <a:r>
              <a:rPr lang="en-GB" altLang="en-US" dirty="0"/>
              <a:t>Megan and Max Matthews. This case came later. Megan suffers from a rare blood disorder. Max is a tissue match, which means he can help to treat her disorder. By the time the Matthews family applied to the Human Fertilisation and Embryology Authority, asking to use genetic preselection, the law in England had changed. Now it was ok to create a child with the help of science only to help the older child and with no advantage to the child who is genetically selected.</a:t>
            </a:r>
          </a:p>
          <a:p>
            <a:pPr eaLnBrk="1" hangingPunct="1">
              <a:spcBef>
                <a:spcPct val="0"/>
              </a:spcBef>
            </a:pPr>
            <a:endParaRPr lang="en-GB" altLang="en-US" dirty="0"/>
          </a:p>
          <a:p>
            <a:pPr eaLnBrk="1" hangingPunct="1">
              <a:spcBef>
                <a:spcPct val="0"/>
              </a:spcBef>
            </a:pPr>
            <a:r>
              <a:rPr lang="en-GB" altLang="en-US" dirty="0"/>
              <a:t>Max is the first child to be conceived in the UK using fertility treatment to ensure that he would be a tissue match for his sibling. </a:t>
            </a:r>
          </a:p>
          <a:p>
            <a:pPr eaLnBrk="1" hangingPunct="1">
              <a:spcBef>
                <a:spcPct val="0"/>
              </a:spcBef>
            </a:pPr>
            <a:endParaRPr lang="en-GB" altLang="en-US" dirty="0"/>
          </a:p>
          <a:p>
            <a:pPr eaLnBrk="1" hangingPunct="1">
              <a:spcBef>
                <a:spcPct val="0"/>
              </a:spcBef>
            </a:pPr>
            <a:r>
              <a:rPr lang="en-GB" altLang="en-US" dirty="0"/>
              <a:t>What do you think about this law change – good, not good and why, what are the issues that you want to say make a difference. Once you’ve come up with some ideas – I’m talking to talk about them and draw them together.</a:t>
            </a:r>
          </a:p>
          <a:p>
            <a:pPr eaLnBrk="1" hangingPunct="1">
              <a:spcBef>
                <a:spcPct val="0"/>
              </a:spcBef>
            </a:pPr>
            <a:endParaRPr lang="en-GB" altLang="en-US" dirty="0"/>
          </a:p>
          <a:p>
            <a:pPr eaLnBrk="1" hangingPunct="1">
              <a:spcBef>
                <a:spcPct val="0"/>
              </a:spcBef>
            </a:pPr>
            <a:r>
              <a:rPr lang="en-GB" altLang="en-US" dirty="0"/>
              <a:t>Students say for example that Charlie might feel used and not special – an empty vessel and not a real wanted child. Facilitator – so much depends on the relationships and how the saviour sibling is made to feel. Science is not good at answering these kinds of questions. in the case of Charlie and Jamie, a third child – a sister –feels jealous because Charlie gets all the attention for saving a life – interview and feature in the Daily Mirror. Students may say – the family decide whether to tell the child, and then the child might discover … so lots of details that are ‘case by case’. </a:t>
            </a:r>
          </a:p>
          <a:p>
            <a:pPr eaLnBrk="1" hangingPunct="1">
              <a:spcBef>
                <a:spcPct val="0"/>
              </a:spcBef>
            </a:pPr>
            <a:endParaRPr lang="en-GB" altLang="en-US" dirty="0"/>
          </a:p>
          <a:p>
            <a:pPr eaLnBrk="1" hangingPunct="1">
              <a:spcBef>
                <a:spcPct val="0"/>
              </a:spcBef>
            </a:pPr>
            <a:r>
              <a:rPr lang="en-GB" altLang="en-US" dirty="0"/>
              <a:t>Playing God –and changing the natural order of things. When we think our knowledge is enough to make some big changes. But then we do all the time, we live in our own technology. Science isn’t able to answer questions about whether we should.</a:t>
            </a:r>
          </a:p>
          <a:p>
            <a:pPr eaLnBrk="1" hangingPunct="1">
              <a:spcBef>
                <a:spcPct val="0"/>
              </a:spcBef>
            </a:pPr>
            <a:endParaRPr lang="en-GB" altLang="en-US" dirty="0"/>
          </a:p>
          <a:p>
            <a:pPr eaLnBrk="1" hangingPunct="1">
              <a:spcBef>
                <a:spcPct val="0"/>
              </a:spcBef>
            </a:pPr>
            <a:r>
              <a:rPr lang="en-GB" altLang="en-US" dirty="0"/>
              <a:t>The uniqueness of the person – we are all different and so this makes it difficult to investigate scientifically – although science tries to generalise across a large group of people.</a:t>
            </a:r>
          </a:p>
          <a:p>
            <a:pPr eaLnBrk="1" hangingPunct="1">
              <a:spcBef>
                <a:spcPct val="0"/>
              </a:spcBef>
            </a:pPr>
            <a:endParaRPr lang="en-GB" altLang="en-US" dirty="0"/>
          </a:p>
          <a:p>
            <a:pPr eaLnBrk="1" hangingPunct="1">
              <a:spcBef>
                <a:spcPct val="0"/>
              </a:spcBef>
            </a:pPr>
            <a:r>
              <a:rPr lang="en-GB" altLang="en-US" dirty="0"/>
              <a:t>People can change their minds from moment to moment – it is very difficult to investigate something scientifically if it is changing.</a:t>
            </a:r>
          </a:p>
          <a:p>
            <a:pPr eaLnBrk="1" hangingPunct="1">
              <a:spcBef>
                <a:spcPct val="0"/>
              </a:spcBef>
            </a:pPr>
            <a:endParaRPr lang="en-GB" altLang="en-US" dirty="0"/>
          </a:p>
          <a:p>
            <a:pPr eaLnBrk="1" hangingPunct="1">
              <a:spcBef>
                <a:spcPct val="0"/>
              </a:spcBef>
            </a:pPr>
            <a:r>
              <a:rPr lang="en-GB" altLang="en-US" dirty="0"/>
              <a:t>So all of these characteristics make a question difficult to answer scientifically. Can your write them down while we have them in mind’’’</a:t>
            </a:r>
          </a:p>
          <a:p>
            <a:pPr eaLnBrk="1" hangingPunct="1">
              <a:spcBef>
                <a:spcPct val="0"/>
              </a:spcBef>
            </a:pPr>
            <a:endParaRPr lang="en-GB" altLang="en-US" dirty="0"/>
          </a:p>
        </p:txBody>
      </p:sp>
      <p:sp>
        <p:nvSpPr>
          <p:cNvPr id="12292" name="Slide Number Placeholder 3">
            <a:extLst>
              <a:ext uri="{FF2B5EF4-FFF2-40B4-BE49-F238E27FC236}">
                <a16:creationId xmlns:a16="http://schemas.microsoft.com/office/drawing/2014/main" id="{5FACFC0D-9624-4780-8E60-E1783E4E2B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fld id="{8A6C9858-87A5-4CA2-9F14-34B37878F247}" type="slidenum">
              <a:rPr lang="en-GB" altLang="en-US">
                <a:latin typeface="Calibri" panose="020F0502020204030204" pitchFamily="34" charset="0"/>
              </a:rPr>
              <a:pPr/>
              <a:t>28</a:t>
            </a:fld>
            <a:endParaRPr lang="en-GB"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BF100B2-2928-4095-9F29-FA852C741D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13E114E2-122C-4DB8-8878-BC98AB30C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Ask pupils if they are familiar with the film ‘My Sister’s Keeper’. Explain that in the film, Anna is conceived by her parents as a tissue match to give help to Kate, her sister, who is suffering with leukaemia.</a:t>
            </a:r>
          </a:p>
          <a:p>
            <a:pPr eaLnBrk="1" hangingPunct="1">
              <a:spcBef>
                <a:spcPct val="0"/>
              </a:spcBef>
            </a:pPr>
            <a:r>
              <a:rPr lang="en-GB" altLang="en-US" dirty="0"/>
              <a:t>Explain that this is a work of fiction and not a true story. However, we are going to use this film as a basis for our discussion on whether science should be used to create Saviour Siblings.</a:t>
            </a:r>
          </a:p>
          <a:p>
            <a:pPr eaLnBrk="1" hangingPunct="1">
              <a:spcBef>
                <a:spcPct val="0"/>
              </a:spcBef>
            </a:pPr>
            <a:endParaRPr lang="en-GB" altLang="en-US" dirty="0"/>
          </a:p>
          <a:p>
            <a:pPr eaLnBrk="1" hangingPunct="1">
              <a:spcBef>
                <a:spcPct val="0"/>
              </a:spcBef>
            </a:pPr>
            <a:r>
              <a:rPr lang="en-GB" altLang="en-US" dirty="0"/>
              <a:t>In this case, it escalates – first stem cells, then a bone marrow transplant and then a kidney. Science informs our thinking here – maybe stem cells from umbilical cord are not enough and once a </a:t>
            </a:r>
            <a:r>
              <a:rPr lang="en-GB" altLang="en-US" dirty="0" err="1"/>
              <a:t>tisuue</a:t>
            </a:r>
            <a:r>
              <a:rPr lang="en-GB" altLang="en-US" dirty="0"/>
              <a:t> match will always be the source of help.</a:t>
            </a:r>
          </a:p>
          <a:p>
            <a:pPr eaLnBrk="1" hangingPunct="1">
              <a:spcBef>
                <a:spcPct val="0"/>
              </a:spcBef>
            </a:pPr>
            <a:endParaRPr lang="en-GB" altLang="en-US" dirty="0"/>
          </a:p>
          <a:p>
            <a:pPr eaLnBrk="1" hangingPunct="1">
              <a:spcBef>
                <a:spcPct val="0"/>
              </a:spcBef>
            </a:pPr>
            <a:r>
              <a:rPr lang="en-GB" altLang="en-US" dirty="0"/>
              <a:t>Another thing that some people say makes a difference is that we are using genetic preselection, so we create many embryos ‘in vitro’ and then test them and select one to put into the mother. What about those other potential lives – they may be ‘wasted’ – is that ok, does that inform your thinking?</a:t>
            </a:r>
          </a:p>
          <a:p>
            <a:pPr eaLnBrk="1" hangingPunct="1">
              <a:spcBef>
                <a:spcPct val="0"/>
              </a:spcBef>
            </a:pPr>
            <a:endParaRPr lang="en-GB" altLang="en-US" dirty="0"/>
          </a:p>
          <a:p>
            <a:pPr eaLnBrk="1" hangingPunct="1">
              <a:spcBef>
                <a:spcPct val="0"/>
              </a:spcBef>
            </a:pPr>
            <a:r>
              <a:rPr lang="en-GB" altLang="en-US" dirty="0"/>
              <a:t>Another question might be – ok so a tissue match in these cases for a fatal disease. But what if it’s a tissue match to give an older sibling sight or an improvement? Is that ok? Science informs our thinking about what kinds of treatment.</a:t>
            </a:r>
          </a:p>
          <a:p>
            <a:pPr eaLnBrk="1" hangingPunct="1">
              <a:spcBef>
                <a:spcPct val="0"/>
              </a:spcBef>
            </a:pPr>
            <a:endParaRPr lang="en-GB" altLang="en-US" dirty="0"/>
          </a:p>
          <a:p>
            <a:pPr eaLnBrk="1" hangingPunct="1">
              <a:spcBef>
                <a:spcPct val="0"/>
              </a:spcBef>
            </a:pPr>
            <a:r>
              <a:rPr lang="en-GB" altLang="en-US" dirty="0"/>
              <a:t>The older girl says she has had enough and she wants it to stop.</a:t>
            </a:r>
          </a:p>
        </p:txBody>
      </p:sp>
      <p:sp>
        <p:nvSpPr>
          <p:cNvPr id="14340" name="Slide Number Placeholder 3">
            <a:extLst>
              <a:ext uri="{FF2B5EF4-FFF2-40B4-BE49-F238E27FC236}">
                <a16:creationId xmlns:a16="http://schemas.microsoft.com/office/drawing/2014/main" id="{DDF5397C-C2A6-4823-8EE9-6FAED97567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fld id="{C7246FDF-2C0E-496F-9F1F-3B4CA29013CC}" type="slidenum">
              <a:rPr lang="en-GB" altLang="en-US">
                <a:latin typeface="Calibri" panose="020F0502020204030204" pitchFamily="34" charset="0"/>
              </a:rPr>
              <a:pPr/>
              <a:t>29</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021D51A-47E9-4E38-8D78-742A6602B4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8BB1517-37E1-4F50-8E47-DB0AB72120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Summary – science informs our thinking about a big question but it doesn’t answer it –do you agree, write it down and discuss in your group if you agree. This is an example of an epistemic insight</a:t>
            </a:r>
          </a:p>
        </p:txBody>
      </p:sp>
      <p:sp>
        <p:nvSpPr>
          <p:cNvPr id="16388" name="Slide Number Placeholder 3">
            <a:extLst>
              <a:ext uri="{FF2B5EF4-FFF2-40B4-BE49-F238E27FC236}">
                <a16:creationId xmlns:a16="http://schemas.microsoft.com/office/drawing/2014/main" id="{FB501A72-6BC6-49BD-9E67-B1321C1E5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fld id="{1A72B832-7FBF-4C70-A5E7-2B26D0CB4CE1}" type="slidenum">
              <a:rPr lang="en-GB" altLang="en-US">
                <a:latin typeface="Calibri" panose="020F0502020204030204" pitchFamily="34" charset="0"/>
              </a:rPr>
              <a:pPr/>
              <a:t>31</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CF40356-CB9E-44BE-A5A8-1C18D127E31D}"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128363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40356-CB9E-44BE-A5A8-1C18D127E31D}"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1084156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40356-CB9E-44BE-A5A8-1C18D127E31D}"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127120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40356-CB9E-44BE-A5A8-1C18D127E31D}"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119045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40356-CB9E-44BE-A5A8-1C18D127E31D}" type="datetimeFigureOut">
              <a:rPr lang="en-GB" smtClean="0"/>
              <a:t>13/07/2022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125814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F40356-CB9E-44BE-A5A8-1C18D127E31D}"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244397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F40356-CB9E-44BE-A5A8-1C18D127E31D}" type="datetimeFigureOut">
              <a:rPr lang="en-GB" smtClean="0"/>
              <a:t>13/07/2022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300658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F40356-CB9E-44BE-A5A8-1C18D127E31D}" type="datetimeFigureOut">
              <a:rPr lang="en-GB" smtClean="0"/>
              <a:t>13/07/2022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118175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40356-CB9E-44BE-A5A8-1C18D127E31D}" type="datetimeFigureOut">
              <a:rPr lang="en-GB" smtClean="0"/>
              <a:t>13/07/2022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360928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40356-CB9E-44BE-A5A8-1C18D127E31D}"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74813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40356-CB9E-44BE-A5A8-1C18D127E31D}" type="datetimeFigureOut">
              <a:rPr lang="en-GB" smtClean="0"/>
              <a:t>13/07/2022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6DB70E2-31F8-477E-89CC-440872ACEA95}" type="slidenum">
              <a:rPr lang="en-GB" smtClean="0"/>
              <a:t>‹#›</a:t>
            </a:fld>
            <a:endParaRPr lang="en-GB"/>
          </a:p>
        </p:txBody>
      </p:sp>
    </p:spTree>
    <p:extLst>
      <p:ext uri="{BB962C8B-B14F-4D97-AF65-F5344CB8AC3E}">
        <p14:creationId xmlns:p14="http://schemas.microsoft.com/office/powerpoint/2010/main" val="5824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40356-CB9E-44BE-A5A8-1C18D127E31D}" type="datetimeFigureOut">
              <a:rPr lang="en-GB" smtClean="0"/>
              <a:t>13/07/2022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B70E2-31F8-477E-89CC-440872ACEA95}" type="slidenum">
              <a:rPr lang="en-GB" smtClean="0"/>
              <a:t>‹#›</a:t>
            </a:fld>
            <a:endParaRPr lang="en-GB"/>
          </a:p>
        </p:txBody>
      </p:sp>
    </p:spTree>
    <p:extLst>
      <p:ext uri="{BB962C8B-B14F-4D97-AF65-F5344CB8AC3E}">
        <p14:creationId xmlns:p14="http://schemas.microsoft.com/office/powerpoint/2010/main" val="1478349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dge.org/conversation/freeman_dyson-progress-in-relig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dge.org/conversation/freeman_dyson-progress-in-relig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everofftopic.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mI7f3xVgZdA"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youtube.com/watch?reload=9&amp;v=VjnECJVwReo"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filestore.aqa.org.uk/resources/rs/specifications/AQA-8062-SP-2016.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ilestore.aqa.org.uk/resources/rs/specifications/AQA-7062-SP-2016.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81380/Science_KS4_PoS_7_November_2014.pdf" TargetMode="External"/><Relationship Id="rId2" Type="http://schemas.openxmlformats.org/officeDocument/2006/relationships/hyperlink" Target="http://webarchive.nationalarchives.gov.uk/20071204131026/http:/www.teachernet.gov.uk/docbank/index.cfm?id=11890"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neverofftopic.com/re-topics/science-year-7-9/what%E2%80%99s-in-the-bo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4790"/>
            <a:ext cx="7772400" cy="1639599"/>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a:t>Teaching RE and Science: </a:t>
            </a:r>
            <a:br>
              <a:rPr lang="en-GB"/>
            </a:br>
            <a:r>
              <a:rPr lang="en-GB"/>
              <a:t>conflicting epistemologies? </a:t>
            </a:r>
          </a:p>
        </p:txBody>
      </p:sp>
      <p:sp>
        <p:nvSpPr>
          <p:cNvPr id="3" name="Subtitle 2"/>
          <p:cNvSpPr>
            <a:spLocks noGrp="1"/>
          </p:cNvSpPr>
          <p:nvPr>
            <p:ph type="subTitle" idx="1"/>
          </p:nvPr>
        </p:nvSpPr>
        <p:spPr>
          <a:xfrm>
            <a:off x="1143000" y="3335482"/>
            <a:ext cx="6858000" cy="2560160"/>
          </a:xfrm>
          <a:solidFill>
            <a:schemeClr val="accent1">
              <a:lumMod val="50000"/>
            </a:schemeClr>
          </a:solidFill>
        </p:spPr>
        <p:txBody>
          <a:bodyPr vert="horz" lIns="91440" tIns="45720" rIns="91440" bIns="45720" rtlCol="0" anchor="t">
            <a:noAutofit/>
          </a:bodyPr>
          <a:lstStyle/>
          <a:p>
            <a:r>
              <a:rPr lang="en-GB" sz="3600" dirty="0">
                <a:solidFill>
                  <a:schemeClr val="bg1"/>
                </a:solidFill>
              </a:rPr>
              <a:t>Tutors: Robert Campbell and Matthew Dell</a:t>
            </a:r>
            <a:endParaRPr lang="en-GB" sz="3600" dirty="0">
              <a:solidFill>
                <a:schemeClr val="bg1"/>
              </a:solidFill>
              <a:cs typeface="Calibri"/>
            </a:endParaRPr>
          </a:p>
          <a:p>
            <a:endParaRPr lang="en-GB" sz="3600" dirty="0">
              <a:solidFill>
                <a:schemeClr val="bg1"/>
              </a:solidFill>
              <a:cs typeface="Calibri"/>
            </a:endParaRPr>
          </a:p>
          <a:p>
            <a:r>
              <a:rPr lang="en-GB" sz="3600" dirty="0">
                <a:solidFill>
                  <a:schemeClr val="bg1"/>
                </a:solidFill>
              </a:rPr>
              <a:t>Wednesday 11</a:t>
            </a:r>
            <a:r>
              <a:rPr lang="en-GB" sz="3600" baseline="30000" dirty="0">
                <a:solidFill>
                  <a:schemeClr val="bg1"/>
                </a:solidFill>
              </a:rPr>
              <a:t>th</a:t>
            </a:r>
            <a:r>
              <a:rPr lang="en-GB" sz="3600" dirty="0">
                <a:solidFill>
                  <a:schemeClr val="bg1"/>
                </a:solidFill>
              </a:rPr>
              <a:t> November 2020.</a:t>
            </a:r>
            <a:endParaRPr lang="en-GB" sz="3600" dirty="0">
              <a:solidFill>
                <a:schemeClr val="bg1"/>
              </a:solidFill>
              <a:cs typeface="Calibri"/>
            </a:endParaRPr>
          </a:p>
        </p:txBody>
      </p:sp>
    </p:spTree>
    <p:extLst>
      <p:ext uri="{BB962C8B-B14F-4D97-AF65-F5344CB8AC3E}">
        <p14:creationId xmlns:p14="http://schemas.microsoft.com/office/powerpoint/2010/main" val="213802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6CCAC-C771-4B30-9911-798BE4C7F2F7}"/>
              </a:ext>
            </a:extLst>
          </p:cNvPr>
          <p:cNvSpPr>
            <a:spLocks noGrp="1"/>
          </p:cNvSpPr>
          <p:nvPr>
            <p:ph type="title"/>
          </p:nvPr>
        </p:nvSpPr>
        <p:spPr>
          <a:xfrm>
            <a:off x="1383562" y="3522996"/>
            <a:ext cx="7886700" cy="1325563"/>
          </a:xfrm>
        </p:spPr>
        <p:txBody>
          <a:bodyPr>
            <a:normAutofit fontScale="90000"/>
          </a:bodyPr>
          <a:lstStyle/>
          <a:p>
            <a:r>
              <a:rPr lang="en-GB"/>
              <a:t>Trust In scientific data is a kind of faith.</a:t>
            </a:r>
            <a:br>
              <a:rPr lang="en-GB"/>
            </a:br>
            <a:endParaRPr lang="en-GB"/>
          </a:p>
        </p:txBody>
      </p:sp>
      <p:sp>
        <p:nvSpPr>
          <p:cNvPr id="5" name="Title 1">
            <a:extLst>
              <a:ext uri="{FF2B5EF4-FFF2-40B4-BE49-F238E27FC236}">
                <a16:creationId xmlns:a16="http://schemas.microsoft.com/office/drawing/2014/main" id="{CDD6FF2F-C5E2-4592-9675-A906B9911617}"/>
              </a:ext>
            </a:extLst>
          </p:cNvPr>
          <p:cNvSpPr txBox="1">
            <a:spLocks/>
          </p:cNvSpPr>
          <p:nvPr/>
        </p:nvSpPr>
        <p:spPr>
          <a:xfrm>
            <a:off x="143096" y="156019"/>
            <a:ext cx="8716039" cy="1559479"/>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5400"/>
              <a:t>Agree – Unsure - Disagree</a:t>
            </a:r>
          </a:p>
        </p:txBody>
      </p:sp>
    </p:spTree>
    <p:extLst>
      <p:ext uri="{BB962C8B-B14F-4D97-AF65-F5344CB8AC3E}">
        <p14:creationId xmlns:p14="http://schemas.microsoft.com/office/powerpoint/2010/main" val="239619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0E94A5-39D3-4DF6-B909-D6235B9EDA55}"/>
              </a:ext>
            </a:extLst>
          </p:cNvPr>
          <p:cNvSpPr>
            <a:spLocks noGrp="1"/>
          </p:cNvSpPr>
          <p:nvPr>
            <p:ph type="title"/>
          </p:nvPr>
        </p:nvSpPr>
        <p:spPr/>
        <p:txBody>
          <a:bodyPr/>
          <a:lstStyle/>
          <a:p>
            <a:r>
              <a:rPr lang="en-GB" dirty="0"/>
              <a:t>A thought for the week: </a:t>
            </a:r>
          </a:p>
        </p:txBody>
      </p:sp>
      <p:sp>
        <p:nvSpPr>
          <p:cNvPr id="5" name="Content Placeholder 4"/>
          <p:cNvSpPr>
            <a:spLocks noGrp="1"/>
          </p:cNvSpPr>
          <p:nvPr>
            <p:ph idx="1"/>
          </p:nvPr>
        </p:nvSpPr>
        <p:spPr/>
        <p:txBody>
          <a:bodyPr>
            <a:normAutofit fontScale="92500" lnSpcReduction="10000"/>
          </a:bodyPr>
          <a:lstStyle/>
          <a:p>
            <a:r>
              <a:rPr lang="en-GB" dirty="0"/>
              <a:t>		I used to think that top environmental problems were biodiversity loss, ecosystem collapse and climate change. </a:t>
            </a:r>
          </a:p>
          <a:p>
            <a:r>
              <a:rPr lang="en-GB" dirty="0"/>
              <a:t>	I thought that thirty years of good science could address these problems. </a:t>
            </a:r>
          </a:p>
          <a:p>
            <a:r>
              <a:rPr lang="en-GB" dirty="0"/>
              <a:t>	I was wrong. </a:t>
            </a:r>
          </a:p>
          <a:p>
            <a:r>
              <a:rPr lang="en-GB" dirty="0"/>
              <a:t>	The top environmental problems are selfishness, greed and apathy, and to deal with these we need a cultural and spiritual transformation. </a:t>
            </a:r>
          </a:p>
          <a:p>
            <a:r>
              <a:rPr lang="en-GB" dirty="0"/>
              <a:t>	And we scientists don’t know how to do that.</a:t>
            </a:r>
          </a:p>
          <a:p>
            <a:r>
              <a:rPr lang="en-GB" dirty="0"/>
              <a:t>	Gus </a:t>
            </a:r>
            <a:r>
              <a:rPr lang="en-GB" dirty="0" err="1"/>
              <a:t>Speth</a:t>
            </a:r>
            <a:r>
              <a:rPr lang="en-GB" dirty="0"/>
              <a:t>, Environmental Scientist</a:t>
            </a:r>
          </a:p>
          <a:p>
            <a:endParaRPr lang="en-GB" dirty="0"/>
          </a:p>
        </p:txBody>
      </p:sp>
    </p:spTree>
    <p:extLst>
      <p:ext uri="{BB962C8B-B14F-4D97-AF65-F5344CB8AC3E}">
        <p14:creationId xmlns:p14="http://schemas.microsoft.com/office/powerpoint/2010/main" val="53794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6" descr="A picture containing table, sky, LEGO, indoor&#10;&#10;Description generated with high confidence">
            <a:extLst>
              <a:ext uri="{FF2B5EF4-FFF2-40B4-BE49-F238E27FC236}">
                <a16:creationId xmlns:a16="http://schemas.microsoft.com/office/drawing/2014/main" id="{DBCBB9A4-8A6B-4F7C-B182-B542B341CBAD}"/>
              </a:ext>
            </a:extLst>
          </p:cNvPr>
          <p:cNvPicPr>
            <a:picLocks noChangeAspect="1"/>
          </p:cNvPicPr>
          <p:nvPr/>
        </p:nvPicPr>
        <p:blipFill rotWithShape="1">
          <a:blip r:embed="rId2"/>
          <a:srcRect l="35984" r="25180"/>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p:cNvSpPr>
            <a:spLocks noGrp="1"/>
          </p:cNvSpPr>
          <p:nvPr>
            <p:ph idx="1"/>
          </p:nvPr>
        </p:nvSpPr>
        <p:spPr>
          <a:xfrm>
            <a:off x="2393" y="2575034"/>
            <a:ext cx="4329182" cy="3462228"/>
          </a:xfrm>
        </p:spPr>
        <p:txBody>
          <a:bodyPr vert="horz" lIns="91440" tIns="45720" rIns="91440" bIns="45720" rtlCol="0" anchor="t">
            <a:normAutofit/>
          </a:bodyPr>
          <a:lstStyle/>
          <a:p>
            <a:r>
              <a:rPr lang="en-GB" sz="4000" dirty="0"/>
              <a:t>What should a teacher do with questions about life after death?</a:t>
            </a:r>
          </a:p>
          <a:p>
            <a:endParaRPr lang="en-GB" sz="1600" dirty="0"/>
          </a:p>
        </p:txBody>
      </p:sp>
      <p:sp>
        <p:nvSpPr>
          <p:cNvPr id="2" name="Title 1"/>
          <p:cNvSpPr>
            <a:spLocks noGrp="1"/>
          </p:cNvSpPr>
          <p:nvPr>
            <p:ph type="title"/>
          </p:nvPr>
        </p:nvSpPr>
        <p:spPr>
          <a:xfrm>
            <a:off x="491490" y="365125"/>
            <a:ext cx="3840085" cy="1692794"/>
          </a:xfrm>
          <a:solidFill>
            <a:schemeClr val="accent1">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GB">
                <a:cs typeface="Calibri Light"/>
              </a:rPr>
              <a:t>Let's get you thinking!</a:t>
            </a:r>
            <a:endParaRPr lang="en-GB"/>
          </a:p>
        </p:txBody>
      </p:sp>
    </p:spTree>
    <p:extLst>
      <p:ext uri="{BB962C8B-B14F-4D97-AF65-F5344CB8AC3E}">
        <p14:creationId xmlns:p14="http://schemas.microsoft.com/office/powerpoint/2010/main" val="805764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3" y="5943600"/>
            <a:ext cx="8650432" cy="896144"/>
          </a:xfrm>
        </p:spPr>
        <p:txBody>
          <a:bodyPr>
            <a:noAutofit/>
          </a:bodyPr>
          <a:lstStyle/>
          <a:p>
            <a:r>
              <a:rPr lang="en-GB" sz="1800">
                <a:latin typeface="+mn-lt"/>
              </a:rPr>
              <a:t>Freeman J. Dyson, one of the world’s pre-eminent physicists whose futurist views consistently challenge humankind to reconcile technology and social justice. </a:t>
            </a:r>
            <a:r>
              <a:rPr lang="en-GB" sz="1800">
                <a:latin typeface="+mn-lt"/>
                <a:hlinkClick r:id="rId2"/>
              </a:rPr>
              <a:t>https://www.edge.org/conversation/freeman_dyson-progress-in-religion</a:t>
            </a:r>
            <a:endParaRPr lang="en-GB" sz="1800">
              <a:latin typeface="+mn-lt"/>
            </a:endParaRPr>
          </a:p>
        </p:txBody>
      </p:sp>
      <p:sp>
        <p:nvSpPr>
          <p:cNvPr id="3" name="Content Placeholder 2"/>
          <p:cNvSpPr>
            <a:spLocks noGrp="1"/>
          </p:cNvSpPr>
          <p:nvPr>
            <p:ph idx="1"/>
          </p:nvPr>
        </p:nvSpPr>
        <p:spPr>
          <a:xfrm>
            <a:off x="290945" y="699799"/>
            <a:ext cx="8650432" cy="5458402"/>
          </a:xfrm>
        </p:spPr>
        <p:txBody>
          <a:bodyPr vert="horz" lIns="91440" tIns="45720" rIns="91440" bIns="45720" rtlCol="0" anchor="t">
            <a:normAutofit/>
          </a:bodyPr>
          <a:lstStyle/>
          <a:p>
            <a:pPr marL="0" indent="0">
              <a:buNone/>
            </a:pPr>
            <a:r>
              <a:rPr lang="en-GB" sz="3600"/>
              <a:t>‘Science and religion are two windows that people look through, trying to understand the big universe outside, trying to understand why we are here. The two windows give different views, but they look out at the same universe. Both views are one-sided, neither is complete. Both leave out essential features of the real world. And both are worthy of respect...</a:t>
            </a:r>
            <a:endParaRPr lang="en-GB" sz="3600">
              <a:cs typeface="Calibri"/>
            </a:endParaRPr>
          </a:p>
        </p:txBody>
      </p:sp>
      <p:sp>
        <p:nvSpPr>
          <p:cNvPr id="4" name="Title 1">
            <a:extLst>
              <a:ext uri="{FF2B5EF4-FFF2-40B4-BE49-F238E27FC236}">
                <a16:creationId xmlns:a16="http://schemas.microsoft.com/office/drawing/2014/main" id="{31EA81A1-BFC0-4154-BB08-26F65462F917}"/>
              </a:ext>
            </a:extLst>
          </p:cNvPr>
          <p:cNvSpPr txBox="1">
            <a:spLocks/>
          </p:cNvSpPr>
          <p:nvPr/>
        </p:nvSpPr>
        <p:spPr>
          <a:xfrm>
            <a:off x="-5077" y="-1833"/>
            <a:ext cx="9152792" cy="59712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a:cs typeface="Calibri"/>
              </a:rPr>
              <a:t>Physicist – Freeman Dyson says....</a:t>
            </a:r>
            <a:endParaRPr lang="en-GB"/>
          </a:p>
        </p:txBody>
      </p:sp>
    </p:spTree>
    <p:extLst>
      <p:ext uri="{BB962C8B-B14F-4D97-AF65-F5344CB8AC3E}">
        <p14:creationId xmlns:p14="http://schemas.microsoft.com/office/powerpoint/2010/main" val="218133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23" y="5943600"/>
            <a:ext cx="8650432" cy="896144"/>
          </a:xfrm>
        </p:spPr>
        <p:txBody>
          <a:bodyPr>
            <a:noAutofit/>
          </a:bodyPr>
          <a:lstStyle/>
          <a:p>
            <a:r>
              <a:rPr lang="en-GB" sz="1800">
                <a:latin typeface="+mn-lt"/>
              </a:rPr>
              <a:t>Freeman J. Dyson, one of the world’s pre-eminent physicists whose futurist views consistently challenge humankind to reconcile technology and social justice. </a:t>
            </a:r>
            <a:r>
              <a:rPr lang="en-GB" sz="1800">
                <a:latin typeface="+mn-lt"/>
                <a:hlinkClick r:id="rId2"/>
              </a:rPr>
              <a:t>https://www.edge.org/conversation/freeman_dyson-progress-in-religion</a:t>
            </a:r>
            <a:endParaRPr lang="en-GB" sz="1800">
              <a:latin typeface="+mn-lt"/>
            </a:endParaRPr>
          </a:p>
        </p:txBody>
      </p:sp>
      <p:sp>
        <p:nvSpPr>
          <p:cNvPr id="3" name="Content Placeholder 2"/>
          <p:cNvSpPr>
            <a:spLocks noGrp="1"/>
          </p:cNvSpPr>
          <p:nvPr>
            <p:ph idx="1"/>
          </p:nvPr>
        </p:nvSpPr>
        <p:spPr>
          <a:xfrm>
            <a:off x="290945" y="699799"/>
            <a:ext cx="8650432" cy="5458402"/>
          </a:xfrm>
        </p:spPr>
        <p:txBody>
          <a:bodyPr vert="horz" lIns="91440" tIns="45720" rIns="91440" bIns="45720" rtlCol="0" anchor="t">
            <a:normAutofit/>
          </a:bodyPr>
          <a:lstStyle/>
          <a:p>
            <a:pPr marL="0" indent="0">
              <a:buNone/>
            </a:pPr>
            <a:r>
              <a:rPr lang="en-GB"/>
              <a:t>… Trouble arises when either science or religion claims universal jurisdiction, when either religious dogma or scientific dogma claims to be infallible. Religious creationists and scientific materialists are equally dogmatic and insensitive. </a:t>
            </a:r>
            <a:endParaRPr lang="en-US"/>
          </a:p>
          <a:p>
            <a:pPr marL="0" indent="0">
              <a:buNone/>
            </a:pPr>
            <a:r>
              <a:rPr lang="en-GB"/>
              <a:t>By their arrogance they bring both science and religion into disrepute. The media exaggerate their numbers and importance. The media rarely mention the fact that the great majority of religious people belong to moderate denominations that treat science with respect, or the fact that the great majority of scientists treat religion with respect so long as religion does not claim jurisdiction over scientific questions. ’</a:t>
            </a:r>
            <a:endParaRPr lang="en-US">
              <a:cs typeface="Calibri"/>
            </a:endParaRPr>
          </a:p>
        </p:txBody>
      </p:sp>
      <p:sp>
        <p:nvSpPr>
          <p:cNvPr id="4" name="Title 1">
            <a:extLst>
              <a:ext uri="{FF2B5EF4-FFF2-40B4-BE49-F238E27FC236}">
                <a16:creationId xmlns:a16="http://schemas.microsoft.com/office/drawing/2014/main" id="{31EA81A1-BFC0-4154-BB08-26F65462F917}"/>
              </a:ext>
            </a:extLst>
          </p:cNvPr>
          <p:cNvSpPr txBox="1">
            <a:spLocks/>
          </p:cNvSpPr>
          <p:nvPr/>
        </p:nvSpPr>
        <p:spPr>
          <a:xfrm>
            <a:off x="-5077" y="-1833"/>
            <a:ext cx="9152792" cy="597121"/>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a:cs typeface="Calibri"/>
              </a:rPr>
              <a:t>Physicist – Freeman Dyson says....</a:t>
            </a:r>
            <a:endParaRPr lang="en-GB"/>
          </a:p>
        </p:txBody>
      </p:sp>
    </p:spTree>
    <p:extLst>
      <p:ext uri="{BB962C8B-B14F-4D97-AF65-F5344CB8AC3E}">
        <p14:creationId xmlns:p14="http://schemas.microsoft.com/office/powerpoint/2010/main" val="3077818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ck rabbit il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28" y="1205347"/>
            <a:ext cx="8727366" cy="49141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96287A-31E8-4CAB-8CE3-97A3DD29C942}"/>
              </a:ext>
            </a:extLst>
          </p:cNvPr>
          <p:cNvSpPr>
            <a:spLocks noGrp="1"/>
          </p:cNvSpPr>
          <p:nvPr>
            <p:ph type="title"/>
          </p:nvPr>
        </p:nvSpPr>
        <p:spPr/>
        <p:txBody>
          <a:bodyPr/>
          <a:lstStyle/>
          <a:p>
            <a:r>
              <a:rPr lang="en-GB" dirty="0"/>
              <a:t>Two ways of seeing. What do you see in the picture?</a:t>
            </a:r>
          </a:p>
        </p:txBody>
      </p:sp>
    </p:spTree>
    <p:extLst>
      <p:ext uri="{BB962C8B-B14F-4D97-AF65-F5344CB8AC3E}">
        <p14:creationId xmlns:p14="http://schemas.microsoft.com/office/powerpoint/2010/main" val="60808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Calibri Light"/>
              </a:rPr>
              <a:t>Evolution vs Creationismn</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dirty="0"/>
              <a:t>Some students seem fascinated with what they see as the incompatibility of evolution and religious creation accounts.</a:t>
            </a:r>
          </a:p>
          <a:p>
            <a:pPr marL="0" indent="0">
              <a:buNone/>
            </a:pPr>
            <a:endParaRPr lang="en-GB"/>
          </a:p>
          <a:p>
            <a:pPr marL="0" indent="0">
              <a:buNone/>
            </a:pPr>
            <a:r>
              <a:rPr lang="en-GB" dirty="0"/>
              <a:t>Two ways of seeing – can lead to - what way is better?</a:t>
            </a:r>
            <a:endParaRPr lang="en-GB" dirty="0">
              <a:cs typeface="Calibri"/>
            </a:endParaRPr>
          </a:p>
          <a:p>
            <a:pPr marL="0" indent="0">
              <a:buNone/>
            </a:pPr>
            <a:endParaRPr lang="en-GB"/>
          </a:p>
          <a:p>
            <a:pPr marL="0" indent="0">
              <a:buNone/>
            </a:pPr>
            <a:r>
              <a:rPr lang="en-GB" dirty="0"/>
              <a:t>Leads to are you with Dawkins or against him?</a:t>
            </a:r>
            <a:endParaRPr lang="en-GB" dirty="0">
              <a:cs typeface="Calibri"/>
            </a:endParaRPr>
          </a:p>
          <a:p>
            <a:pPr marL="0" indent="0">
              <a:buNone/>
            </a:pPr>
            <a:endParaRPr lang="en-GB"/>
          </a:p>
          <a:p>
            <a:pPr marL="0" indent="0">
              <a:buNone/>
            </a:pPr>
            <a:endParaRPr lang="en-GB" dirty="0">
              <a:cs typeface="Calibri"/>
            </a:endParaRPr>
          </a:p>
        </p:txBody>
      </p:sp>
    </p:spTree>
    <p:extLst>
      <p:ext uri="{BB962C8B-B14F-4D97-AF65-F5344CB8AC3E}">
        <p14:creationId xmlns:p14="http://schemas.microsoft.com/office/powerpoint/2010/main" val="290367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able, sky, LEGO, indoor&#10;&#10;Description generated with high confidence">
            <a:extLst>
              <a:ext uri="{FF2B5EF4-FFF2-40B4-BE49-F238E27FC236}">
                <a16:creationId xmlns:a16="http://schemas.microsoft.com/office/drawing/2014/main" id="{9E1F3560-F8AE-4265-B420-756711E7C7FF}"/>
              </a:ext>
            </a:extLst>
          </p:cNvPr>
          <p:cNvPicPr>
            <a:picLocks noChangeAspect="1"/>
          </p:cNvPicPr>
          <p:nvPr/>
        </p:nvPicPr>
        <p:blipFill rotWithShape="1">
          <a:blip r:embed="rId2"/>
          <a:srcRect l="35984" r="25180"/>
          <a:stretch/>
        </p:blipFill>
        <p:spPr>
          <a:xfrm>
            <a:off x="4409136" y="1424772"/>
            <a:ext cx="4734863" cy="543322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3" name="Content Placeholder 2"/>
          <p:cNvSpPr>
            <a:spLocks noGrp="1"/>
          </p:cNvSpPr>
          <p:nvPr>
            <p:ph idx="1"/>
          </p:nvPr>
        </p:nvSpPr>
        <p:spPr>
          <a:xfrm>
            <a:off x="703078" y="1538546"/>
            <a:ext cx="3421026" cy="4415133"/>
          </a:xfrm>
        </p:spPr>
        <p:txBody>
          <a:bodyPr vert="horz" lIns="91440" tIns="45720" rIns="91440" bIns="45720" rtlCol="0" anchor="t">
            <a:normAutofit fontScale="77500" lnSpcReduction="20000"/>
          </a:bodyPr>
          <a:lstStyle/>
          <a:p>
            <a:r>
              <a:rPr lang="en-GB" sz="3600"/>
              <a:t>Creationism and intelligent design are not part of the science National Curriculum programmes of study and should not be taught as science.  However, there is a real difference between teaching ‘x’ and teaching </a:t>
            </a:r>
            <a:r>
              <a:rPr lang="en-GB" sz="3600" b="1" i="1" u="sng"/>
              <a:t>about</a:t>
            </a:r>
            <a:r>
              <a:rPr lang="en-GB" sz="3600"/>
              <a:t> ‘x’.  </a:t>
            </a:r>
            <a:endParaRPr lang="en-GB"/>
          </a:p>
          <a:p>
            <a:endParaRPr lang="en-GB">
              <a:cs typeface="Calibri"/>
            </a:endParaRPr>
          </a:p>
        </p:txBody>
      </p:sp>
      <p:sp>
        <p:nvSpPr>
          <p:cNvPr id="2" name="Title 1"/>
          <p:cNvSpPr>
            <a:spLocks noGrp="1"/>
          </p:cNvSpPr>
          <p:nvPr>
            <p:ph type="title"/>
          </p:nvPr>
        </p:nvSpPr>
        <p:spPr>
          <a:xfrm>
            <a:off x="628649" y="365126"/>
            <a:ext cx="8338705" cy="1325563"/>
          </a:xfrm>
        </p:spPr>
        <p:txBody>
          <a:bodyPr>
            <a:noAutofit/>
          </a:bodyPr>
          <a:lstStyle/>
          <a:p>
            <a:r>
              <a:rPr lang="en-GB" sz="1400"/>
              <a:t>DCSF. 2007. Guidance on creationism and intelligent design. London: DCSF. Accessed 26 February 2018. http:// webarchive.nationalarchives.gov.uk/20071204131026/http://www.teachernet.gov.uk/docbank/index.cfm?id=11890</a:t>
            </a:r>
          </a:p>
        </p:txBody>
      </p:sp>
    </p:spTree>
    <p:extLst>
      <p:ext uri="{BB962C8B-B14F-4D97-AF65-F5344CB8AC3E}">
        <p14:creationId xmlns:p14="http://schemas.microsoft.com/office/powerpoint/2010/main" val="32122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EE2750-54E6-4CDD-801C-EB1E8C8ED0CD}"/>
              </a:ext>
            </a:extLst>
          </p:cNvPr>
          <p:cNvSpPr>
            <a:spLocks noGrp="1"/>
          </p:cNvSpPr>
          <p:nvPr>
            <p:ph idx="1"/>
          </p:nvPr>
        </p:nvSpPr>
        <p:spPr/>
        <p:txBody>
          <a:bodyPr>
            <a:normAutofit fontScale="70000" lnSpcReduction="20000"/>
          </a:bodyPr>
          <a:lstStyle/>
          <a:p>
            <a:pPr algn="l" fontAlgn="base"/>
            <a:r>
              <a:rPr lang="en-GB" b="0" i="0" dirty="0">
                <a:solidFill>
                  <a:srgbClr val="333132"/>
                </a:solidFill>
                <a:effectLst/>
                <a:latin typeface="inherit"/>
              </a:rPr>
              <a:t>Some of Professor Michael Reiss's recent comments, on the issue of creationism in schools, while speaking as the Royal Society's Director of Education, were open to misinterpretation.   While it was not his intention, this has led to damage to the Society's reputation.  As a result, Professor Reiss and the Royal Society have agreed that, in the best interests of the Society, he will step down immediately as Director of Education a part time post he held on secondment.   He is to return, full time, to his position as Professor of Science Education at the Institute of Education.</a:t>
            </a:r>
          </a:p>
          <a:p>
            <a:pPr algn="l" fontAlgn="base"/>
            <a:r>
              <a:rPr lang="en-GB" b="0" i="0" dirty="0">
                <a:solidFill>
                  <a:srgbClr val="333132"/>
                </a:solidFill>
                <a:effectLst/>
                <a:latin typeface="inherit"/>
              </a:rPr>
              <a:t>The Royal Society's position is that creationism has no scientific basis and should not be part of the science curriculum.  However, if a young person raises creationism in a science class, teachers should be in a position to explain why evolution is a sound scientific theory and why creationism is not, in any way, scientific.</a:t>
            </a:r>
          </a:p>
          <a:p>
            <a:pPr algn="l" fontAlgn="base"/>
            <a:r>
              <a:rPr lang="en-GB" b="0" i="0" dirty="0">
                <a:solidFill>
                  <a:srgbClr val="333132"/>
                </a:solidFill>
                <a:effectLst/>
                <a:latin typeface="inherit"/>
              </a:rPr>
              <a:t>The Royal Society greatly appreciates Professor Reiss's efforts in furthering the Society's work in the important field of science education over the past two years.   The Society wishes him well for the future.</a:t>
            </a:r>
          </a:p>
          <a:p>
            <a:endParaRPr lang="en-GB" dirty="0"/>
          </a:p>
        </p:txBody>
      </p:sp>
      <p:sp>
        <p:nvSpPr>
          <p:cNvPr id="2" name="Title 1" descr="Royal Society statement regarding Professor Michael Reiss’ statement on teaching creationism">
            <a:extLst>
              <a:ext uri="{FF2B5EF4-FFF2-40B4-BE49-F238E27FC236}">
                <a16:creationId xmlns:a16="http://schemas.microsoft.com/office/drawing/2014/main" id="{3E201908-D9CF-4E88-A762-E27670B1D6F2}"/>
              </a:ext>
            </a:extLst>
          </p:cNvPr>
          <p:cNvSpPr>
            <a:spLocks noGrp="1"/>
          </p:cNvSpPr>
          <p:nvPr>
            <p:ph type="title"/>
          </p:nvPr>
        </p:nvSpPr>
        <p:spPr/>
        <p:txBody>
          <a:bodyPr>
            <a:normAutofit fontScale="90000"/>
          </a:bodyPr>
          <a:lstStyle/>
          <a:p>
            <a:r>
              <a:rPr lang="en-GB" sz="2700" b="1" dirty="0">
                <a:solidFill>
                  <a:srgbClr val="333132"/>
                </a:solidFill>
                <a:effectLst/>
                <a:latin typeface="Proxima Nova Light"/>
              </a:rPr>
              <a:t>Royal Society statement regarding Professor Michael Reiss’ statement on teaching creationism</a:t>
            </a:r>
            <a:br>
              <a:rPr lang="en-GB" b="1" dirty="0">
                <a:solidFill>
                  <a:srgbClr val="333132"/>
                </a:solidFill>
                <a:effectLst/>
                <a:latin typeface="Proxima Nova Light"/>
              </a:rPr>
            </a:br>
            <a:endParaRPr lang="en-GB" dirty="0"/>
          </a:p>
        </p:txBody>
      </p:sp>
    </p:spTree>
    <p:extLst>
      <p:ext uri="{BB962C8B-B14F-4D97-AF65-F5344CB8AC3E}">
        <p14:creationId xmlns:p14="http://schemas.microsoft.com/office/powerpoint/2010/main" val="303518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65C5-A067-4712-B0A3-E597FCC8D031}"/>
              </a:ext>
            </a:extLst>
          </p:cNvPr>
          <p:cNvSpPr>
            <a:spLocks noGrp="1"/>
          </p:cNvSpPr>
          <p:nvPr>
            <p:ph type="title"/>
          </p:nvPr>
        </p:nvSpPr>
        <p:spPr/>
        <p:txBody>
          <a:bodyPr/>
          <a:lstStyle/>
          <a:p>
            <a:r>
              <a:rPr lang="en-GB" dirty="0"/>
              <a:t>Science Curriculum</a:t>
            </a:r>
          </a:p>
        </p:txBody>
      </p:sp>
      <p:sp>
        <p:nvSpPr>
          <p:cNvPr id="3" name="Content Placeholder 2">
            <a:extLst>
              <a:ext uri="{FF2B5EF4-FFF2-40B4-BE49-F238E27FC236}">
                <a16:creationId xmlns:a16="http://schemas.microsoft.com/office/drawing/2014/main" id="{5F79EFE7-1712-4101-872A-AD640E120A37}"/>
              </a:ext>
            </a:extLst>
          </p:cNvPr>
          <p:cNvSpPr>
            <a:spLocks noGrp="1"/>
          </p:cNvSpPr>
          <p:nvPr>
            <p:ph idx="1"/>
          </p:nvPr>
        </p:nvSpPr>
        <p:spPr>
          <a:xfrm>
            <a:off x="628650" y="1825625"/>
            <a:ext cx="7886700" cy="4914222"/>
          </a:xfrm>
        </p:spPr>
        <p:txBody>
          <a:bodyPr vert="horz" lIns="91440" tIns="45720" rIns="91440" bIns="45720" rtlCol="0" anchor="t">
            <a:normAutofit fontScale="85000" lnSpcReduction="20000"/>
          </a:bodyPr>
          <a:lstStyle/>
          <a:p>
            <a:pPr marL="0" indent="0">
              <a:buNone/>
            </a:pPr>
            <a:r>
              <a:rPr lang="en-GB" dirty="0">
                <a:cs typeface="Calibri"/>
              </a:rPr>
              <a:t>A focus of the science curriculum is to highlight "</a:t>
            </a:r>
            <a:r>
              <a:rPr lang="en-GB" i="1" dirty="0">
                <a:cs typeface="Calibri"/>
              </a:rPr>
              <a:t>the power and limitations of science"</a:t>
            </a:r>
            <a:r>
              <a:rPr lang="en-GB" dirty="0">
                <a:cs typeface="Calibri"/>
              </a:rPr>
              <a:t>. DFE (2014) </a:t>
            </a:r>
          </a:p>
          <a:p>
            <a:pPr marL="0" indent="0">
              <a:buNone/>
            </a:pPr>
            <a:endParaRPr lang="en-GB">
              <a:cs typeface="Calibri"/>
            </a:endParaRPr>
          </a:p>
          <a:p>
            <a:pPr marL="0" indent="0">
              <a:buNone/>
            </a:pPr>
            <a:r>
              <a:rPr lang="en-GB" dirty="0">
                <a:cs typeface="Calibri"/>
              </a:rPr>
              <a:t>To do this we need a strong understanding of the nature of science. </a:t>
            </a:r>
          </a:p>
          <a:p>
            <a:pPr marL="0" indent="0">
              <a:buNone/>
            </a:pPr>
            <a:endParaRPr lang="en-GB"/>
          </a:p>
          <a:p>
            <a:r>
              <a:rPr lang="en-GB" dirty="0"/>
              <a:t>Working scientifically.(Practical skill in science).</a:t>
            </a:r>
            <a:endParaRPr lang="en-GB" dirty="0">
              <a:cs typeface="Calibri" panose="020F0502020204030204"/>
            </a:endParaRPr>
          </a:p>
          <a:p>
            <a:r>
              <a:rPr lang="en-GB" dirty="0">
                <a:cs typeface="Calibri" panose="020F0502020204030204"/>
              </a:rPr>
              <a:t>Asking questions</a:t>
            </a:r>
          </a:p>
          <a:p>
            <a:r>
              <a:rPr lang="en-GB" dirty="0">
                <a:cs typeface="Calibri" panose="020F0502020204030204"/>
              </a:rPr>
              <a:t>Performing tests</a:t>
            </a:r>
          </a:p>
          <a:p>
            <a:r>
              <a:rPr lang="en-GB" dirty="0">
                <a:cs typeface="Calibri" panose="020F0502020204030204"/>
              </a:rPr>
              <a:t>Your purpose of science education</a:t>
            </a:r>
            <a:endParaRPr lang="en-GB" dirty="0"/>
          </a:p>
          <a:p>
            <a:pPr marL="0" indent="0">
              <a:buNone/>
            </a:pPr>
            <a:endParaRPr lang="en-GB">
              <a:cs typeface="Calibri" panose="020F0502020204030204"/>
            </a:endParaRPr>
          </a:p>
          <a:p>
            <a:endParaRPr lang="en-GB"/>
          </a:p>
          <a:p>
            <a:r>
              <a:rPr lang="en-GB" dirty="0"/>
              <a:t>Impact “ trust science over religion”. </a:t>
            </a:r>
            <a:endParaRPr lang="en-GB" dirty="0">
              <a:cs typeface="Calibri"/>
            </a:endParaRPr>
          </a:p>
        </p:txBody>
      </p:sp>
    </p:spTree>
    <p:extLst>
      <p:ext uri="{BB962C8B-B14F-4D97-AF65-F5344CB8AC3E}">
        <p14:creationId xmlns:p14="http://schemas.microsoft.com/office/powerpoint/2010/main" val="785488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AD66-A090-4AFD-BD41-8B0A61C75C8D}"/>
              </a:ext>
            </a:extLst>
          </p:cNvPr>
          <p:cNvSpPr>
            <a:spLocks noGrp="1"/>
          </p:cNvSpPr>
          <p:nvPr>
            <p:ph type="title"/>
          </p:nvPr>
        </p:nvSpPr>
        <p:spPr/>
        <p:txBody>
          <a:bodyPr/>
          <a:lstStyle/>
          <a:p>
            <a:r>
              <a:rPr lang="en-GB" dirty="0"/>
              <a:t>Linked CCF Statements pedagogy</a:t>
            </a:r>
          </a:p>
        </p:txBody>
      </p:sp>
      <p:sp>
        <p:nvSpPr>
          <p:cNvPr id="3" name="Content Placeholder 2">
            <a:extLst>
              <a:ext uri="{FF2B5EF4-FFF2-40B4-BE49-F238E27FC236}">
                <a16:creationId xmlns:a16="http://schemas.microsoft.com/office/drawing/2014/main" id="{4406E1DE-B137-4651-8B80-9901FB80A5E1}"/>
              </a:ext>
            </a:extLst>
          </p:cNvPr>
          <p:cNvSpPr>
            <a:spLocks noGrp="1"/>
          </p:cNvSpPr>
          <p:nvPr>
            <p:ph idx="1"/>
          </p:nvPr>
        </p:nvSpPr>
        <p:spPr/>
        <p:txBody>
          <a:bodyPr/>
          <a:lstStyle/>
          <a:p>
            <a:pPr algn="l" rtl="0" fontAlgn="base"/>
            <a:r>
              <a:rPr lang="en-GB" sz="2400" b="0" i="1" dirty="0">
                <a:solidFill>
                  <a:srgbClr val="000000"/>
                </a:solidFill>
                <a:effectLst/>
                <a:latin typeface="Calibri" panose="020F0502020204030204" pitchFamily="34" charset="0"/>
              </a:rPr>
              <a:t>‘Learn that…’</a:t>
            </a:r>
            <a:r>
              <a:rPr lang="en-GB" sz="2400" b="0" i="0" dirty="0">
                <a:solidFill>
                  <a:srgbClr val="000000"/>
                </a:solidFill>
                <a:effectLst/>
                <a:latin typeface="Calibri" panose="020F0502020204030204" pitchFamily="34" charset="0"/>
              </a:rPr>
              <a:t> </a:t>
            </a:r>
            <a:endParaRPr lang="en-GB"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Calibri" panose="020F0502020204030204" pitchFamily="34" charset="0"/>
              </a:rPr>
              <a:t>1. In order for pupils to think critically, they must have a secure understanding of knowledge within the subject area they are being asked to think critically about. </a:t>
            </a:r>
            <a:endParaRPr lang="en-GB" sz="2400" b="0" i="0" dirty="0">
              <a:solidFill>
                <a:srgbClr val="000000"/>
              </a:solidFill>
              <a:effectLst/>
              <a:latin typeface="Segoe UI" panose="020B0502040204020203" pitchFamily="34" charset="0"/>
            </a:endParaRPr>
          </a:p>
          <a:p>
            <a:pPr marL="0" indent="0">
              <a:buNone/>
            </a:pPr>
            <a:endParaRPr lang="en-GB" sz="2400" dirty="0"/>
          </a:p>
          <a:p>
            <a:pPr algn="l" rtl="0" fontAlgn="base"/>
            <a:r>
              <a:rPr lang="en-GB" sz="2400" b="0" i="0" dirty="0">
                <a:solidFill>
                  <a:srgbClr val="000000"/>
                </a:solidFill>
                <a:effectLst/>
                <a:latin typeface="Calibri" panose="020F0502020204030204" pitchFamily="34" charset="0"/>
              </a:rPr>
              <a:t> </a:t>
            </a:r>
            <a:r>
              <a:rPr lang="en-GB" sz="2400" b="0" i="1" dirty="0">
                <a:solidFill>
                  <a:srgbClr val="000000"/>
                </a:solidFill>
                <a:effectLst/>
                <a:latin typeface="Calibri" panose="020F0502020204030204" pitchFamily="34" charset="0"/>
              </a:rPr>
              <a:t>‘Learn how to…’:</a:t>
            </a:r>
            <a:r>
              <a:rPr lang="en-GB" sz="2400" b="0" i="0" dirty="0">
                <a:solidFill>
                  <a:srgbClr val="000000"/>
                </a:solidFill>
                <a:effectLst/>
                <a:latin typeface="Calibri" panose="020F0502020204030204" pitchFamily="34" charset="0"/>
              </a:rPr>
              <a:t> </a:t>
            </a:r>
            <a:endParaRPr lang="en-GB" sz="2400" b="0" i="0" dirty="0">
              <a:solidFill>
                <a:srgbClr val="000000"/>
              </a:solidFill>
              <a:effectLst/>
              <a:latin typeface="Segoe UI" panose="020B0502040204020203" pitchFamily="34" charset="0"/>
            </a:endParaRPr>
          </a:p>
          <a:p>
            <a:pPr algn="l" rtl="0" fontAlgn="base"/>
            <a:r>
              <a:rPr lang="en-GB" sz="2400" b="0" i="0" dirty="0">
                <a:solidFill>
                  <a:srgbClr val="000000"/>
                </a:solidFill>
                <a:effectLst/>
                <a:latin typeface="Calibri" panose="020F0502020204030204" pitchFamily="34" charset="0"/>
              </a:rPr>
              <a:t>1. And - following expert input - by taking opportunities to practise, receive feedback and improve at: Enabling critical thinking and problem solving by first teaching the necessary foundational content knowledge. </a:t>
            </a:r>
            <a:endParaRPr lang="en-GB" sz="2400" b="0" i="0" dirty="0">
              <a:solidFill>
                <a:srgbClr val="000000"/>
              </a:solidFill>
              <a:effectLst/>
              <a:latin typeface="Segoe UI" panose="020B0502040204020203" pitchFamily="34" charset="0"/>
            </a:endParaRPr>
          </a:p>
          <a:p>
            <a:pPr marL="0" indent="0">
              <a:buNone/>
            </a:pPr>
            <a:endParaRPr lang="en-GB" dirty="0"/>
          </a:p>
        </p:txBody>
      </p:sp>
    </p:spTree>
    <p:extLst>
      <p:ext uri="{BB962C8B-B14F-4D97-AF65-F5344CB8AC3E}">
        <p14:creationId xmlns:p14="http://schemas.microsoft.com/office/powerpoint/2010/main" val="96451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95BB89A-77A2-4D0C-8CD1-EDAFF2CDEE89}"/>
              </a:ext>
            </a:extLst>
          </p:cNvPr>
          <p:cNvSpPr txBox="1"/>
          <p:nvPr/>
        </p:nvSpPr>
        <p:spPr>
          <a:xfrm>
            <a:off x="3573023" y="513531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Billingsley  (2017) p62</a:t>
            </a:r>
            <a:endParaRPr lang="en-US">
              <a:cs typeface="Calibri"/>
            </a:endParaRPr>
          </a:p>
        </p:txBody>
      </p:sp>
      <p:sp>
        <p:nvSpPr>
          <p:cNvPr id="3" name="Content Placeholder 2"/>
          <p:cNvSpPr>
            <a:spLocks noGrp="1"/>
          </p:cNvSpPr>
          <p:nvPr>
            <p:ph idx="1"/>
          </p:nvPr>
        </p:nvSpPr>
        <p:spPr>
          <a:xfrm>
            <a:off x="1995655" y="4065675"/>
            <a:ext cx="7886700" cy="4351338"/>
          </a:xfrm>
        </p:spPr>
        <p:txBody>
          <a:bodyPr vert="horz" lIns="91440" tIns="45720" rIns="91440" bIns="45720" rtlCol="0" anchor="t">
            <a:normAutofit/>
          </a:bodyPr>
          <a:lstStyle/>
          <a:p>
            <a:endParaRPr lang="en-GB" u="sng"/>
          </a:p>
          <a:p>
            <a:endParaRPr lang="en-GB" u="sng"/>
          </a:p>
          <a:p>
            <a:endParaRPr lang="en-GB" u="sng">
              <a:cs typeface="Calibri" panose="020F0502020204030204"/>
            </a:endParaRPr>
          </a:p>
          <a:p>
            <a:r>
              <a:rPr lang="en-GB" u="sng">
                <a:cs typeface="Calibri" panose="020F0502020204030204"/>
              </a:rPr>
              <a:t>Resources that can potentially help:</a:t>
            </a:r>
            <a:endParaRPr lang="en-GB" u="sng"/>
          </a:p>
          <a:p>
            <a:r>
              <a:rPr lang="en-GB" u="sng">
                <a:hlinkClick r:id="rId2"/>
              </a:rPr>
              <a:t>http://www.neverofftopic.com/</a:t>
            </a:r>
            <a:endParaRPr lang="en-GB">
              <a:cs typeface="Calibri"/>
            </a:endParaRPr>
          </a:p>
          <a:p>
            <a:endParaRPr lang="en-GB"/>
          </a:p>
          <a:p>
            <a:endParaRPr lang="en-GB"/>
          </a:p>
        </p:txBody>
      </p:sp>
      <p:pic>
        <p:nvPicPr>
          <p:cNvPr id="2" name="Picture 4" descr="A screenshot of a social media post&#10;&#10;Description generated with very high confidence">
            <a:extLst>
              <a:ext uri="{FF2B5EF4-FFF2-40B4-BE49-F238E27FC236}">
                <a16:creationId xmlns:a16="http://schemas.microsoft.com/office/drawing/2014/main" id="{C3658686-659B-478C-A3B2-18D7C9DD2FA4}"/>
              </a:ext>
            </a:extLst>
          </p:cNvPr>
          <p:cNvPicPr>
            <a:picLocks noChangeAspect="1"/>
          </p:cNvPicPr>
          <p:nvPr/>
        </p:nvPicPr>
        <p:blipFill rotWithShape="1">
          <a:blip r:embed="rId3"/>
          <a:srcRect l="41301" t="38040" r="29919" b="23631"/>
          <a:stretch/>
        </p:blipFill>
        <p:spPr>
          <a:xfrm>
            <a:off x="282591" y="1129646"/>
            <a:ext cx="5949838" cy="4447072"/>
          </a:xfrm>
          <a:prstGeom prst="rect">
            <a:avLst/>
          </a:prstGeom>
        </p:spPr>
      </p:pic>
      <p:sp>
        <p:nvSpPr>
          <p:cNvPr id="4" name="Title 1">
            <a:extLst>
              <a:ext uri="{FF2B5EF4-FFF2-40B4-BE49-F238E27FC236}">
                <a16:creationId xmlns:a16="http://schemas.microsoft.com/office/drawing/2014/main" id="{68927C42-90DB-4734-9B5D-B4F1AE6124F2}"/>
              </a:ext>
            </a:extLst>
          </p:cNvPr>
          <p:cNvSpPr>
            <a:spLocks noGrp="1"/>
          </p:cNvSpPr>
          <p:nvPr>
            <p:ph type="title"/>
          </p:nvPr>
        </p:nvSpPr>
        <p:spPr>
          <a:xfrm>
            <a:off x="160710" y="2648"/>
            <a:ext cx="9048261" cy="875741"/>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GB" sz="5400"/>
              <a:t>Research on cross curricular</a:t>
            </a:r>
          </a:p>
        </p:txBody>
      </p:sp>
    </p:spTree>
    <p:extLst>
      <p:ext uri="{BB962C8B-B14F-4D97-AF65-F5344CB8AC3E}">
        <p14:creationId xmlns:p14="http://schemas.microsoft.com/office/powerpoint/2010/main" val="2714890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erson wearing a suit and tie&#10;&#10;Description generated with very high confidence">
            <a:extLst>
              <a:ext uri="{FF2B5EF4-FFF2-40B4-BE49-F238E27FC236}">
                <a16:creationId xmlns:a16="http://schemas.microsoft.com/office/drawing/2014/main" id="{15507324-2F2F-4C7E-98DC-D7EEA4D0DA33}"/>
              </a:ext>
            </a:extLst>
          </p:cNvPr>
          <p:cNvPicPr>
            <a:picLocks noChangeAspect="1"/>
          </p:cNvPicPr>
          <p:nvPr/>
        </p:nvPicPr>
        <p:blipFill>
          <a:blip r:embed="rId2"/>
          <a:stretch>
            <a:fillRect/>
          </a:stretch>
        </p:blipFill>
        <p:spPr>
          <a:xfrm>
            <a:off x="6221596" y="2258844"/>
            <a:ext cx="2743200" cy="1536192"/>
          </a:xfrm>
          <a:prstGeom prst="rect">
            <a:avLst/>
          </a:prstGeom>
        </p:spPr>
      </p:pic>
      <p:sp>
        <p:nvSpPr>
          <p:cNvPr id="9" name="TextBox 8">
            <a:extLst>
              <a:ext uri="{FF2B5EF4-FFF2-40B4-BE49-F238E27FC236}">
                <a16:creationId xmlns:a16="http://schemas.microsoft.com/office/drawing/2014/main" id="{3F4F5F94-C0BD-4B38-8990-91787759ACB6}"/>
              </a:ext>
            </a:extLst>
          </p:cNvPr>
          <p:cNvSpPr txBox="1"/>
          <p:nvPr/>
        </p:nvSpPr>
        <p:spPr>
          <a:xfrm>
            <a:off x="-51982" y="4715306"/>
            <a:ext cx="861327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a:ea typeface="+mn-lt"/>
                <a:cs typeface="+mn-lt"/>
                <a:hlinkClick r:id="rId3"/>
              </a:rPr>
              <a:t>https://www.youtube.com/watch?v=mI7f3xVgZdA</a:t>
            </a:r>
            <a:endParaRPr lang="en-US" sz="2800"/>
          </a:p>
        </p:txBody>
      </p:sp>
      <p:sp>
        <p:nvSpPr>
          <p:cNvPr id="8" name="TextBox 7">
            <a:extLst>
              <a:ext uri="{FF2B5EF4-FFF2-40B4-BE49-F238E27FC236}">
                <a16:creationId xmlns:a16="http://schemas.microsoft.com/office/drawing/2014/main" id="{0F70674F-BA7F-489C-B01C-40942E9AFD9E}"/>
              </a:ext>
            </a:extLst>
          </p:cNvPr>
          <p:cNvSpPr txBox="1"/>
          <p:nvPr/>
        </p:nvSpPr>
        <p:spPr>
          <a:xfrm>
            <a:off x="988349" y="4308219"/>
            <a:ext cx="38919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cs typeface="Calibri"/>
              </a:rPr>
              <a:t>David Attenbourough</a:t>
            </a:r>
          </a:p>
        </p:txBody>
      </p:sp>
      <p:sp>
        <p:nvSpPr>
          <p:cNvPr id="7" name="TextBox 6">
            <a:extLst>
              <a:ext uri="{FF2B5EF4-FFF2-40B4-BE49-F238E27FC236}">
                <a16:creationId xmlns:a16="http://schemas.microsoft.com/office/drawing/2014/main" id="{E28F5DB2-2ED9-4A9B-9603-48F7C0240958}"/>
              </a:ext>
            </a:extLst>
          </p:cNvPr>
          <p:cNvSpPr txBox="1"/>
          <p:nvPr/>
        </p:nvSpPr>
        <p:spPr>
          <a:xfrm>
            <a:off x="52843" y="2407767"/>
            <a:ext cx="617794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a:ea typeface="+mn-lt"/>
                <a:cs typeface="+mn-lt"/>
                <a:hlinkClick r:id="rId4"/>
              </a:rPr>
              <a:t>https://www.youtube.com/watch?reload=9&amp;v=VjnECJVwReo</a:t>
            </a:r>
            <a:endParaRPr lang="en-US" sz="3200">
              <a:cs typeface="Calibri"/>
            </a:endParaRPr>
          </a:p>
        </p:txBody>
      </p:sp>
      <p:sp>
        <p:nvSpPr>
          <p:cNvPr id="3" name="Content Placeholder 2">
            <a:extLst>
              <a:ext uri="{FF2B5EF4-FFF2-40B4-BE49-F238E27FC236}">
                <a16:creationId xmlns:a16="http://schemas.microsoft.com/office/drawing/2014/main" id="{6922D3D7-A0F3-4636-B5D4-E55F857B4922}"/>
              </a:ext>
            </a:extLst>
          </p:cNvPr>
          <p:cNvSpPr>
            <a:spLocks noGrp="1"/>
          </p:cNvSpPr>
          <p:nvPr>
            <p:ph idx="1"/>
          </p:nvPr>
        </p:nvSpPr>
        <p:spPr/>
        <p:txBody>
          <a:bodyPr vert="horz" lIns="91440" tIns="45720" rIns="91440" bIns="45720" rtlCol="0" anchor="t">
            <a:normAutofit/>
          </a:bodyPr>
          <a:lstStyle/>
          <a:p>
            <a:r>
              <a:rPr lang="en-GB"/>
              <a:t>God delusion</a:t>
            </a:r>
          </a:p>
        </p:txBody>
      </p:sp>
      <p:sp>
        <p:nvSpPr>
          <p:cNvPr id="2" name="Title 1">
            <a:extLst>
              <a:ext uri="{FF2B5EF4-FFF2-40B4-BE49-F238E27FC236}">
                <a16:creationId xmlns:a16="http://schemas.microsoft.com/office/drawing/2014/main" id="{A1F0943F-8C73-4E39-A854-FFD2D4F985F1}"/>
              </a:ext>
            </a:extLst>
          </p:cNvPr>
          <p:cNvSpPr>
            <a:spLocks noGrp="1"/>
          </p:cNvSpPr>
          <p:nvPr>
            <p:ph type="title"/>
          </p:nvPr>
        </p:nvSpPr>
        <p:spPr/>
        <p:txBody>
          <a:bodyPr>
            <a:normAutofit fontScale="90000"/>
          </a:bodyPr>
          <a:lstStyle/>
          <a:p>
            <a:r>
              <a:rPr lang="en-GB" dirty="0">
                <a:cs typeface="Calibri"/>
              </a:rPr>
              <a:t>Contrasting views of science: Is someone being more scientific?</a:t>
            </a:r>
            <a:br>
              <a:rPr lang="en-GB" dirty="0"/>
            </a:br>
            <a:endParaRPr lang="en-GB" dirty="0"/>
          </a:p>
        </p:txBody>
      </p:sp>
    </p:spTree>
    <p:extLst>
      <p:ext uri="{BB962C8B-B14F-4D97-AF65-F5344CB8AC3E}">
        <p14:creationId xmlns:p14="http://schemas.microsoft.com/office/powerpoint/2010/main" val="386676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1471"/>
          </a:xfrm>
        </p:spPr>
        <p:style>
          <a:lnRef idx="0">
            <a:schemeClr val="accent1"/>
          </a:lnRef>
          <a:fillRef idx="3">
            <a:schemeClr val="accent1"/>
          </a:fillRef>
          <a:effectRef idx="3">
            <a:schemeClr val="accent1"/>
          </a:effectRef>
          <a:fontRef idx="minor">
            <a:schemeClr val="lt1"/>
          </a:fontRef>
        </p:style>
        <p:txBody>
          <a:bodyPr/>
          <a:lstStyle/>
          <a:p>
            <a:r>
              <a:rPr lang="en-GB"/>
              <a:t>RE Curriculum </a:t>
            </a:r>
          </a:p>
        </p:txBody>
      </p:sp>
      <p:sp>
        <p:nvSpPr>
          <p:cNvPr id="3" name="Content Placeholder 2"/>
          <p:cNvSpPr>
            <a:spLocks noGrp="1"/>
          </p:cNvSpPr>
          <p:nvPr>
            <p:ph idx="1"/>
          </p:nvPr>
        </p:nvSpPr>
        <p:spPr>
          <a:xfrm>
            <a:off x="628650" y="1638056"/>
            <a:ext cx="7886700" cy="4351338"/>
          </a:xfrm>
        </p:spPr>
        <p:txBody>
          <a:bodyPr vert="horz" lIns="91440" tIns="45720" rIns="91440" bIns="45720" rtlCol="0" anchor="t">
            <a:normAutofit/>
          </a:bodyPr>
          <a:lstStyle/>
          <a:p>
            <a:pPr marL="457200" indent="-457200"/>
            <a:r>
              <a:rPr lang="en-GB"/>
              <a:t>RE usually has an aspect of the curriculum that requires teaching about the relationship between science and religion – usually focused around the origins of the universe.</a:t>
            </a:r>
            <a:endParaRPr lang="en-US"/>
          </a:p>
          <a:p>
            <a:pPr marL="457200" indent="-457200"/>
            <a:endParaRPr lang="en-GB">
              <a:cs typeface="Calibri" panose="020F0502020204030204"/>
            </a:endParaRPr>
          </a:p>
          <a:p>
            <a:pPr marL="457200" indent="-457200"/>
            <a:r>
              <a:rPr lang="en-GB"/>
              <a:t>The National Curriculum for Science does not require such an exploration.</a:t>
            </a:r>
          </a:p>
          <a:p>
            <a:pPr marL="457200" indent="-457200"/>
            <a:endParaRPr lang="en-GB">
              <a:cs typeface="Calibri" panose="020F0502020204030204"/>
            </a:endParaRPr>
          </a:p>
          <a:p>
            <a:pPr marL="457200" indent="-457200"/>
            <a:endParaRPr lang="en-GB">
              <a:cs typeface="Calibri" panose="020F0502020204030204"/>
            </a:endParaRPr>
          </a:p>
        </p:txBody>
      </p:sp>
    </p:spTree>
    <p:extLst>
      <p:ext uri="{BB962C8B-B14F-4D97-AF65-F5344CB8AC3E}">
        <p14:creationId xmlns:p14="http://schemas.microsoft.com/office/powerpoint/2010/main" val="2887686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0670" y="6200775"/>
            <a:ext cx="5946197" cy="300082"/>
          </a:xfrm>
          <a:prstGeom prst="rect">
            <a:avLst/>
          </a:prstGeom>
        </p:spPr>
        <p:txBody>
          <a:bodyPr wrap="square">
            <a:spAutoFit/>
          </a:bodyPr>
          <a:lstStyle/>
          <a:p>
            <a:r>
              <a:rPr lang="en-GB" sz="1350">
                <a:hlinkClick r:id="rId2"/>
              </a:rPr>
              <a:t>https://filestore.aqa.org.uk/resources/rs/specifications/AQA-8062-SP-2016.PDF</a:t>
            </a:r>
            <a:endParaRPr lang="en-GB" sz="1350"/>
          </a:p>
        </p:txBody>
      </p:sp>
      <p:sp>
        <p:nvSpPr>
          <p:cNvPr id="3" name="Content Placeholder 2"/>
          <p:cNvSpPr>
            <a:spLocks noGrp="1"/>
          </p:cNvSpPr>
          <p:nvPr>
            <p:ph idx="1"/>
          </p:nvPr>
        </p:nvSpPr>
        <p:spPr>
          <a:xfrm>
            <a:off x="300404" y="1551236"/>
            <a:ext cx="8543192" cy="4590923"/>
          </a:xfrm>
        </p:spPr>
        <p:txBody>
          <a:bodyPr>
            <a:normAutofit fontScale="92500" lnSpcReduction="10000"/>
          </a:bodyPr>
          <a:lstStyle/>
          <a:p>
            <a:pPr marL="0" indent="0">
              <a:buNone/>
            </a:pPr>
            <a:r>
              <a:rPr lang="en-GB"/>
              <a:t>The origins of life, including: </a:t>
            </a:r>
          </a:p>
          <a:p>
            <a:r>
              <a:rPr lang="en-GB"/>
              <a:t>religious teachings about the origins of human life, and different interpretations of these </a:t>
            </a:r>
          </a:p>
          <a:p>
            <a:r>
              <a:rPr lang="en-GB"/>
              <a:t>the relationship between scientific views, such as evolution, and religious views.</a:t>
            </a:r>
          </a:p>
          <a:p>
            <a:pPr marL="0" indent="0">
              <a:buNone/>
            </a:pPr>
            <a:endParaRPr lang="en-GB"/>
          </a:p>
          <a:p>
            <a:pPr marL="0" indent="0">
              <a:buNone/>
            </a:pPr>
            <a:r>
              <a:rPr lang="en-GB"/>
              <a:t>The origins of the universe, including: </a:t>
            </a:r>
          </a:p>
          <a:p>
            <a:r>
              <a:rPr lang="en-GB"/>
              <a:t>religious teachings about the origins of the universe, and different interpretations of these </a:t>
            </a:r>
          </a:p>
          <a:p>
            <a:r>
              <a:rPr lang="en-GB"/>
              <a:t>the relationship between scientific views, such as the Big Bang theory, and religious views. </a:t>
            </a:r>
          </a:p>
        </p:txBody>
      </p:sp>
      <p:sp>
        <p:nvSpPr>
          <p:cNvPr id="2" name="Title 1"/>
          <p:cNvSpPr>
            <a:spLocks noGrp="1"/>
          </p:cNvSpPr>
          <p:nvPr>
            <p:ph type="title"/>
          </p:nvPr>
        </p:nvSpPr>
        <p:spPr>
          <a:xfrm>
            <a:off x="300405" y="146756"/>
            <a:ext cx="8543191" cy="1111403"/>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sz="4000"/>
              <a:t>AQA Religious Studies GCSE specification</a:t>
            </a:r>
            <a:br>
              <a:rPr lang="en-GB"/>
            </a:br>
            <a:r>
              <a:rPr lang="en-GB"/>
              <a:t>Christianity and science  </a:t>
            </a:r>
          </a:p>
        </p:txBody>
      </p:sp>
    </p:spTree>
    <p:extLst>
      <p:ext uri="{BB962C8B-B14F-4D97-AF65-F5344CB8AC3E}">
        <p14:creationId xmlns:p14="http://schemas.microsoft.com/office/powerpoint/2010/main" val="2759890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5131" y="6423513"/>
            <a:ext cx="5946197" cy="300082"/>
          </a:xfrm>
          <a:prstGeom prst="rect">
            <a:avLst/>
          </a:prstGeom>
        </p:spPr>
        <p:txBody>
          <a:bodyPr wrap="square">
            <a:spAutoFit/>
          </a:bodyPr>
          <a:lstStyle/>
          <a:p>
            <a:r>
              <a:rPr lang="en-GB" sz="1350">
                <a:hlinkClick r:id="rId2"/>
              </a:rPr>
              <a:t>https://filestore.aqa.org.uk/resources/rs/specifications/AQA-7062-SP-2016.PDF</a:t>
            </a:r>
            <a:endParaRPr lang="en-GB" sz="1350"/>
          </a:p>
        </p:txBody>
      </p:sp>
      <p:sp>
        <p:nvSpPr>
          <p:cNvPr id="3" name="Content Placeholder 2"/>
          <p:cNvSpPr>
            <a:spLocks noGrp="1"/>
          </p:cNvSpPr>
          <p:nvPr>
            <p:ph idx="1"/>
          </p:nvPr>
        </p:nvSpPr>
        <p:spPr>
          <a:xfrm>
            <a:off x="441081" y="1340220"/>
            <a:ext cx="8425961" cy="5083293"/>
          </a:xfrm>
        </p:spPr>
        <p:txBody>
          <a:bodyPr>
            <a:normAutofit fontScale="92500" lnSpcReduction="20000"/>
          </a:bodyPr>
          <a:lstStyle/>
          <a:p>
            <a:pPr marL="0" indent="0">
              <a:buNone/>
            </a:pPr>
            <a:r>
              <a:rPr lang="en-GB"/>
              <a:t>How and why science has influenced Christianity and how Christianity has responded, with particular reference to: emphasis on evidence and reason in science; specific scientific discoveries; science as a stimulus to Christian ethical thinking. </a:t>
            </a:r>
          </a:p>
          <a:p>
            <a:pPr marL="0" indent="0">
              <a:buNone/>
            </a:pPr>
            <a:r>
              <a:rPr lang="en-GB"/>
              <a:t>Developments in Christian thought: </a:t>
            </a:r>
          </a:p>
          <a:p>
            <a:r>
              <a:rPr lang="en-GB"/>
              <a:t>How scientific explanation has challenged Christian belief with reference to the ‘God of the gaps’; 19th century Christian responses to Darwin’s theory of evolution and contemporary responses to the Big Bang theory, including reference to creationist views. </a:t>
            </a:r>
          </a:p>
          <a:p>
            <a:r>
              <a:rPr lang="en-GB"/>
              <a:t>The belief that science is compatible with Christianity with reference to the views John </a:t>
            </a:r>
            <a:r>
              <a:rPr lang="en-GB" err="1"/>
              <a:t>Polkinghorne</a:t>
            </a:r>
            <a:r>
              <a:rPr lang="en-GB"/>
              <a:t>. </a:t>
            </a:r>
          </a:p>
          <a:p>
            <a:r>
              <a:rPr lang="en-GB"/>
              <a:t>Different Christian responses to issues raised by science: genetic engineering. </a:t>
            </a:r>
          </a:p>
        </p:txBody>
      </p:sp>
      <p:sp>
        <p:nvSpPr>
          <p:cNvPr id="2" name="Title 1"/>
          <p:cNvSpPr>
            <a:spLocks noGrp="1"/>
          </p:cNvSpPr>
          <p:nvPr>
            <p:ph type="title"/>
          </p:nvPr>
        </p:nvSpPr>
        <p:spPr>
          <a:xfrm>
            <a:off x="441081" y="170202"/>
            <a:ext cx="8390792" cy="1005895"/>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sz="4000"/>
              <a:t>AQA Religious Studies A level specification</a:t>
            </a:r>
            <a:br>
              <a:rPr lang="en-GB"/>
            </a:br>
            <a:r>
              <a:rPr lang="en-GB"/>
              <a:t>Christianity and science  </a:t>
            </a:r>
          </a:p>
        </p:txBody>
      </p:sp>
    </p:spTree>
    <p:extLst>
      <p:ext uri="{BB962C8B-B14F-4D97-AF65-F5344CB8AC3E}">
        <p14:creationId xmlns:p14="http://schemas.microsoft.com/office/powerpoint/2010/main" val="3616747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A632-905A-4F3D-B1BE-47B341BC21EB}"/>
              </a:ext>
            </a:extLst>
          </p:cNvPr>
          <p:cNvSpPr>
            <a:spLocks noGrp="1"/>
          </p:cNvSpPr>
          <p:nvPr>
            <p:ph type="title"/>
          </p:nvPr>
        </p:nvSpPr>
        <p:spPr>
          <a:solidFill>
            <a:schemeClr val="accent1">
              <a:lumMod val="50000"/>
            </a:schemeClr>
          </a:solidFill>
        </p:spPr>
        <p:txBody>
          <a:bodyPr/>
          <a:lstStyle/>
          <a:p>
            <a:r>
              <a:rPr lang="en-US" b="1">
                <a:solidFill>
                  <a:srgbClr val="FFFFFF"/>
                </a:solidFill>
                <a:latin typeface="Calibri"/>
                <a:cs typeface="Calibri Light"/>
              </a:rPr>
              <a:t>GCSE                        A level </a:t>
            </a:r>
          </a:p>
        </p:txBody>
      </p:sp>
      <p:sp>
        <p:nvSpPr>
          <p:cNvPr id="3" name="Content Placeholder 2">
            <a:extLst>
              <a:ext uri="{FF2B5EF4-FFF2-40B4-BE49-F238E27FC236}">
                <a16:creationId xmlns:a16="http://schemas.microsoft.com/office/drawing/2014/main" id="{C685D92D-FE38-4CF0-B0DB-07B9B7B2C925}"/>
              </a:ext>
            </a:extLst>
          </p:cNvPr>
          <p:cNvSpPr>
            <a:spLocks noGrp="1"/>
          </p:cNvSpPr>
          <p:nvPr>
            <p:ph sz="half" idx="1"/>
          </p:nvPr>
        </p:nvSpPr>
        <p:spPr>
          <a:xfrm>
            <a:off x="628650" y="1825625"/>
            <a:ext cx="3886200" cy="4925768"/>
          </a:xfrm>
        </p:spPr>
        <p:txBody>
          <a:bodyPr vert="horz" lIns="91440" tIns="45720" rIns="91440" bIns="45720" rtlCol="0" anchor="t">
            <a:normAutofit fontScale="85000" lnSpcReduction="10000"/>
          </a:bodyPr>
          <a:lstStyle/>
          <a:p>
            <a:pPr marL="514350" indent="-514350">
              <a:buAutoNum type="arabicPeriod"/>
            </a:pPr>
            <a:r>
              <a:rPr lang="en-US">
                <a:ea typeface="+mn-lt"/>
                <a:cs typeface="+mn-lt"/>
              </a:rPr>
              <a:t>Explain two ways in which, for Catholics, science and religion can be seen to be in harmony. </a:t>
            </a:r>
            <a:endParaRPr lang="en-US">
              <a:cs typeface="Calibri" panose="020F0502020204030204"/>
            </a:endParaRPr>
          </a:p>
          <a:p>
            <a:pPr marL="514350" indent="-514350">
              <a:buAutoNum type="arabicPeriod"/>
            </a:pPr>
            <a:r>
              <a:rPr lang="en-US">
                <a:ea typeface="+mn-lt"/>
                <a:cs typeface="+mn-lt"/>
              </a:rPr>
              <a:t>‘The creation accounts in Genesis are an accurate scientific account of the beginnings of the universe’. </a:t>
            </a:r>
            <a:endParaRPr lang="en-US">
              <a:cs typeface="Calibri"/>
            </a:endParaRPr>
          </a:p>
          <a:p>
            <a:pPr marL="514350" indent="-514350">
              <a:buAutoNum type="arabicPeriod"/>
            </a:pPr>
            <a:r>
              <a:rPr lang="en-US">
                <a:cs typeface="Calibri"/>
              </a:rPr>
              <a:t>‘The fundamentalist approach is the only meaningful way to appreciate the Genesis creation stories. </a:t>
            </a:r>
          </a:p>
          <a:p>
            <a:endParaRPr lang="en-US">
              <a:cs typeface="Calibri"/>
            </a:endParaRPr>
          </a:p>
        </p:txBody>
      </p:sp>
      <p:sp>
        <p:nvSpPr>
          <p:cNvPr id="4" name="Content Placeholder 3">
            <a:extLst>
              <a:ext uri="{FF2B5EF4-FFF2-40B4-BE49-F238E27FC236}">
                <a16:creationId xmlns:a16="http://schemas.microsoft.com/office/drawing/2014/main" id="{1367FF6B-D3BB-48D0-9F6F-0783E79D8231}"/>
              </a:ext>
            </a:extLst>
          </p:cNvPr>
          <p:cNvSpPr>
            <a:spLocks noGrp="1"/>
          </p:cNvSpPr>
          <p:nvPr>
            <p:ph sz="half" idx="2"/>
          </p:nvPr>
        </p:nvSpPr>
        <p:spPr/>
        <p:txBody>
          <a:bodyPr vert="horz" lIns="91440" tIns="45720" rIns="91440" bIns="45720" rtlCol="0" anchor="t">
            <a:normAutofit fontScale="85000" lnSpcReduction="10000"/>
          </a:bodyPr>
          <a:lstStyle/>
          <a:p>
            <a:pPr marL="514350" indent="-514350">
              <a:buAutoNum type="arabicPeriod"/>
            </a:pPr>
            <a:r>
              <a:rPr lang="en-US" b="1">
                <a:cs typeface="Calibri"/>
              </a:rPr>
              <a:t>‘Evolution was the end of religion.’ Evaluate this claim.</a:t>
            </a:r>
            <a:endParaRPr lang="en-US">
              <a:cs typeface="Calibri"/>
            </a:endParaRPr>
          </a:p>
          <a:p>
            <a:pPr marL="514350" indent="-514350">
              <a:buAutoNum type="arabicPeriod"/>
            </a:pPr>
            <a:endParaRPr lang="en-US" b="1">
              <a:cs typeface="Calibri" panose="020F0502020204030204"/>
            </a:endParaRPr>
          </a:p>
          <a:p>
            <a:pPr marL="514350" indent="-514350">
              <a:buAutoNum type="arabicPeriod"/>
            </a:pPr>
            <a:r>
              <a:rPr lang="en-US" b="1">
                <a:ea typeface="+mn-lt"/>
                <a:cs typeface="+mn-lt"/>
              </a:rPr>
              <a:t>'Modern science creates problems for Christian ethics.'</a:t>
            </a:r>
            <a:endParaRPr lang="en-US">
              <a:cs typeface="Calibri" panose="020F0502020204030204"/>
            </a:endParaRPr>
          </a:p>
        </p:txBody>
      </p:sp>
    </p:spTree>
    <p:extLst>
      <p:ext uri="{BB962C8B-B14F-4D97-AF65-F5344CB8AC3E}">
        <p14:creationId xmlns:p14="http://schemas.microsoft.com/office/powerpoint/2010/main" val="1485098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GB"/>
              <a:t>Compartmentalisation </a:t>
            </a:r>
          </a:p>
        </p:txBody>
      </p:sp>
      <p:sp>
        <p:nvSpPr>
          <p:cNvPr id="3" name="Content Placeholder 2"/>
          <p:cNvSpPr>
            <a:spLocks noGrp="1"/>
          </p:cNvSpPr>
          <p:nvPr>
            <p:ph idx="1"/>
          </p:nvPr>
        </p:nvSpPr>
        <p:spPr>
          <a:xfrm>
            <a:off x="628650" y="1825625"/>
            <a:ext cx="7886700" cy="4351338"/>
          </a:xfrm>
        </p:spPr>
        <p:txBody>
          <a:bodyPr vert="horz" lIns="91440" tIns="45720" rIns="91440" bIns="45720" rtlCol="0" anchor="t">
            <a:normAutofit/>
          </a:bodyPr>
          <a:lstStyle/>
          <a:p>
            <a:pPr marL="0" indent="0">
              <a:buNone/>
            </a:pPr>
            <a:r>
              <a:rPr lang="en-GB"/>
              <a:t>‘This raises the question of whether the compartmentalisation of curriculum subjects in England (an organisational structure not required by the 1988 Education Reform Act or any other legislation) leads to an inevitable compartmentalisation of knowledge and associated epistemological challenges.’ </a:t>
            </a:r>
            <a:endParaRPr lang="en-US"/>
          </a:p>
          <a:p>
            <a:pPr marL="0" indent="0">
              <a:buNone/>
            </a:pPr>
            <a:r>
              <a:rPr lang="en-GB"/>
              <a:t>(Pearce et al, 2019, p4)</a:t>
            </a:r>
          </a:p>
        </p:txBody>
      </p:sp>
    </p:spTree>
    <p:extLst>
      <p:ext uri="{BB962C8B-B14F-4D97-AF65-F5344CB8AC3E}">
        <p14:creationId xmlns:p14="http://schemas.microsoft.com/office/powerpoint/2010/main" val="196752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6" descr="Dart board with a dart in the bullseye">
            <a:extLst>
              <a:ext uri="{FF2B5EF4-FFF2-40B4-BE49-F238E27FC236}">
                <a16:creationId xmlns:a16="http://schemas.microsoft.com/office/drawing/2014/main" id="{0EBA598C-977B-4E50-8879-C3A47F4C83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786" y="3312751"/>
            <a:ext cx="1607276" cy="155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4">
            <a:extLst>
              <a:ext uri="{FF2B5EF4-FFF2-40B4-BE49-F238E27FC236}">
                <a16:creationId xmlns:a16="http://schemas.microsoft.com/office/drawing/2014/main" id="{41429964-C29C-4AD6-8264-7EFA39B43DA3}"/>
              </a:ext>
            </a:extLst>
          </p:cNvPr>
          <p:cNvSpPr txBox="1">
            <a:spLocks noChangeArrowheads="1"/>
          </p:cNvSpPr>
          <p:nvPr/>
        </p:nvSpPr>
        <p:spPr bwMode="auto">
          <a:xfrm>
            <a:off x="205061" y="1765404"/>
            <a:ext cx="5995876" cy="17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pPr algn="ctr" eaLnBrk="1" hangingPunct="1"/>
            <a:r>
              <a:rPr lang="en-GB" altLang="en-US" sz="2729"/>
              <a:t>Big Question for this workshop:</a:t>
            </a:r>
          </a:p>
          <a:p>
            <a:pPr algn="ctr" eaLnBrk="1" hangingPunct="1"/>
            <a:endParaRPr lang="en-GB" altLang="en-US" sz="2729"/>
          </a:p>
          <a:p>
            <a:pPr algn="ctr" eaLnBrk="1" hangingPunct="1"/>
            <a:r>
              <a:rPr lang="en-GB" altLang="en-US" sz="2729" i="1"/>
              <a:t>Should Science be used to create Saviour Siblings?</a:t>
            </a:r>
            <a:endParaRPr lang="en-GB" altLang="en-US" sz="1273" i="1"/>
          </a:p>
        </p:txBody>
      </p:sp>
      <p:sp>
        <p:nvSpPr>
          <p:cNvPr id="7171" name="object 2">
            <a:extLst>
              <a:ext uri="{FF2B5EF4-FFF2-40B4-BE49-F238E27FC236}">
                <a16:creationId xmlns:a16="http://schemas.microsoft.com/office/drawing/2014/main" id="{90289590-1FAD-41F6-935C-D8E9E3DE4992}"/>
              </a:ext>
            </a:extLst>
          </p:cNvPr>
          <p:cNvSpPr txBox="1">
            <a:spLocks noGrp="1"/>
          </p:cNvSpPr>
          <p:nvPr>
            <p:ph type="title"/>
          </p:nvPr>
        </p:nvSpPr>
        <p:spPr bwMode="auto">
          <a:xfrm>
            <a:off x="2658576" y="1075850"/>
            <a:ext cx="5995876" cy="5307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normAutofit fontScale="90000"/>
          </a:bodyPr>
          <a:lstStyle/>
          <a:p>
            <a:pPr marL="5776"/>
            <a:r>
              <a:rPr lang="en-GB" altLang="en-US">
                <a:latin typeface="Humnst777 Blk BT" pitchFamily="34" charset="0"/>
                <a:cs typeface="Humnst777 Blk BT" pitchFamily="34" charset="0"/>
              </a:rPr>
              <a:t>Saviour Siblings</a:t>
            </a:r>
            <a:endParaRPr lang="en-US" altLang="en-US" sz="1637">
              <a:latin typeface="Humnst777 Blk BT" pitchFamily="34" charset="0"/>
              <a:cs typeface="Humnst777 Blk BT"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3" name="TextBox 9">
            <a:extLst>
              <a:ext uri="{FF2B5EF4-FFF2-40B4-BE49-F238E27FC236}">
                <a16:creationId xmlns:a16="http://schemas.microsoft.com/office/drawing/2014/main" id="{56346C07-1F46-49BD-92DB-F55D69B7EA11}"/>
              </a:ext>
            </a:extLst>
          </p:cNvPr>
          <p:cNvSpPr txBox="1">
            <a:spLocks noChangeArrowheads="1"/>
          </p:cNvSpPr>
          <p:nvPr/>
        </p:nvSpPr>
        <p:spPr bwMode="auto">
          <a:xfrm>
            <a:off x="5334481" y="6001936"/>
            <a:ext cx="3809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pPr eaLnBrk="1" hangingPunct="1"/>
            <a:r>
              <a:rPr lang="en-GB" altLang="en-US" dirty="0"/>
              <a:t>Human Fertilisation and Embryology Authority</a:t>
            </a:r>
          </a:p>
        </p:txBody>
      </p:sp>
      <p:pic>
        <p:nvPicPr>
          <p:cNvPr id="11269" name="Picture 2" descr="A life-saving tissue transplant from a 'saviour sibling' has been carried out entirely in Britain for the first time. ">
            <a:extLst>
              <a:ext uri="{FF2B5EF4-FFF2-40B4-BE49-F238E27FC236}">
                <a16:creationId xmlns:a16="http://schemas.microsoft.com/office/drawing/2014/main" id="{0626683B-EE26-449B-8289-451CAF0AE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481" y="3411427"/>
            <a:ext cx="3449939" cy="221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Graphic 7" descr="symbol of juristiction">
            <a:extLst>
              <a:ext uri="{FF2B5EF4-FFF2-40B4-BE49-F238E27FC236}">
                <a16:creationId xmlns:a16="http://schemas.microsoft.com/office/drawing/2014/main" id="{AC8F56FA-22CD-4FF3-80E5-BA56D898FD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9441" y="3986420"/>
            <a:ext cx="1505468" cy="130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1">
            <a:extLst>
              <a:ext uri="{FF2B5EF4-FFF2-40B4-BE49-F238E27FC236}">
                <a16:creationId xmlns:a16="http://schemas.microsoft.com/office/drawing/2014/main" id="{385F8793-0D0A-4B71-B1BD-F5CF5FC59542}"/>
              </a:ext>
            </a:extLst>
          </p:cNvPr>
          <p:cNvSpPr txBox="1">
            <a:spLocks noChangeArrowheads="1"/>
          </p:cNvSpPr>
          <p:nvPr/>
        </p:nvSpPr>
        <p:spPr bwMode="auto">
          <a:xfrm>
            <a:off x="196397" y="4507016"/>
            <a:ext cx="36737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r>
              <a:rPr lang="en-GB" altLang="en-US" dirty="0">
                <a:latin typeface="Tahoma" panose="020B0604030504040204" pitchFamily="34" charset="0"/>
                <a:cs typeface="Tahoma" panose="020B0604030504040204" pitchFamily="34" charset="0"/>
              </a:rPr>
              <a:t>Jamie Whittaker was very unwell with DBA a rare form of anaemia. His younger brother Charlie is a saviour sibling.</a:t>
            </a:r>
          </a:p>
        </p:txBody>
      </p:sp>
      <p:pic>
        <p:nvPicPr>
          <p:cNvPr id="11270" name="Picture 4" descr="Picture of Jamie and his family">
            <a:extLst>
              <a:ext uri="{FF2B5EF4-FFF2-40B4-BE49-F238E27FC236}">
                <a16:creationId xmlns:a16="http://schemas.microsoft.com/office/drawing/2014/main" id="{9DCE3D19-0BA8-4CC7-A137-B22EBAA154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397" y="2174083"/>
            <a:ext cx="3449939" cy="215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2">
            <a:extLst>
              <a:ext uri="{FF2B5EF4-FFF2-40B4-BE49-F238E27FC236}">
                <a16:creationId xmlns:a16="http://schemas.microsoft.com/office/drawing/2014/main" id="{A61D93C6-DDE5-4E40-ACAE-DEC3098B9BDB}"/>
              </a:ext>
            </a:extLst>
          </p:cNvPr>
          <p:cNvSpPr txBox="1">
            <a:spLocks noChangeArrowheads="1"/>
          </p:cNvSpPr>
          <p:nvPr/>
        </p:nvSpPr>
        <p:spPr bwMode="auto">
          <a:xfrm>
            <a:off x="239720" y="1730746"/>
            <a:ext cx="4332280" cy="37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pPr eaLnBrk="1" hangingPunct="1"/>
            <a:r>
              <a:rPr lang="en-GB" altLang="en-US" sz="1819"/>
              <a:t>What is a Saviour Sibling?</a:t>
            </a:r>
          </a:p>
        </p:txBody>
      </p:sp>
      <p:sp>
        <p:nvSpPr>
          <p:cNvPr id="11275" name="TextBox 10">
            <a:extLst>
              <a:ext uri="{FF2B5EF4-FFF2-40B4-BE49-F238E27FC236}">
                <a16:creationId xmlns:a16="http://schemas.microsoft.com/office/drawing/2014/main" id="{57A75D52-1904-4628-8490-A9566C44E3E2}"/>
              </a:ext>
            </a:extLst>
          </p:cNvPr>
          <p:cNvSpPr txBox="1">
            <a:spLocks noChangeArrowheads="1"/>
          </p:cNvSpPr>
          <p:nvPr/>
        </p:nvSpPr>
        <p:spPr bwMode="auto">
          <a:xfrm>
            <a:off x="4502684" y="1745910"/>
            <a:ext cx="431134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pitchFamily="34" charset="0"/>
                <a:ea typeface="MS PGothic" panose="020B0600070205080204" pitchFamily="34" charset="-128"/>
              </a:defRPr>
            </a:lvl1pPr>
            <a:lvl2pPr marL="742950" indent="-285750">
              <a:defRPr>
                <a:solidFill>
                  <a:schemeClr val="tx1"/>
                </a:solidFill>
                <a:latin typeface="Humnst777 BT" pitchFamily="34" charset="0"/>
                <a:ea typeface="MS PGothic" panose="020B0600070205080204" pitchFamily="34" charset="-128"/>
              </a:defRPr>
            </a:lvl2pPr>
            <a:lvl3pPr marL="1143000" indent="-228600">
              <a:defRPr>
                <a:solidFill>
                  <a:schemeClr val="tx1"/>
                </a:solidFill>
                <a:latin typeface="Humnst777 BT" pitchFamily="34" charset="0"/>
                <a:ea typeface="MS PGothic" panose="020B0600070205080204" pitchFamily="34" charset="-128"/>
              </a:defRPr>
            </a:lvl3pPr>
            <a:lvl4pPr marL="1600200" indent="-228600">
              <a:defRPr>
                <a:solidFill>
                  <a:schemeClr val="tx1"/>
                </a:solidFill>
                <a:latin typeface="Humnst777 BT" pitchFamily="34" charset="0"/>
                <a:ea typeface="MS PGothic" panose="020B0600070205080204" pitchFamily="34" charset="-128"/>
              </a:defRPr>
            </a:lvl4pPr>
            <a:lvl5pPr marL="2057400" indent="-228600">
              <a:defRPr>
                <a:solidFill>
                  <a:schemeClr val="tx1"/>
                </a:solidFill>
                <a:latin typeface="Humnst777 BT"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Humnst777 BT" pitchFamily="34" charset="0"/>
                <a:ea typeface="MS PGothic" panose="020B0600070205080204" pitchFamily="34" charset="-128"/>
              </a:defRPr>
            </a:lvl9pPr>
          </a:lstStyle>
          <a:p>
            <a:r>
              <a:rPr lang="en-GB" altLang="en-US" dirty="0">
                <a:latin typeface="Tahoma" panose="020B0604030504040204" pitchFamily="34" charset="0"/>
                <a:cs typeface="Tahoma" panose="020B0604030504040204" pitchFamily="34" charset="0"/>
              </a:rPr>
              <a:t>Megan has a rare blood disorder. Baby Max was born to be a tissue donor – and her saviour sibling. Max was the first to be born in the UK via this intervention</a:t>
            </a:r>
            <a:r>
              <a:rPr lang="en-GB" altLang="en-US" sz="1364" dirty="0">
                <a:latin typeface="Tahoma" panose="020B0604030504040204" pitchFamily="34" charset="0"/>
                <a:cs typeface="Tahoma" panose="020B0604030504040204" pitchFamily="34" charset="0"/>
              </a:rPr>
              <a:t>.</a:t>
            </a:r>
          </a:p>
        </p:txBody>
      </p:sp>
      <p:sp>
        <p:nvSpPr>
          <p:cNvPr id="11267" name="object 2">
            <a:extLst>
              <a:ext uri="{FF2B5EF4-FFF2-40B4-BE49-F238E27FC236}">
                <a16:creationId xmlns:a16="http://schemas.microsoft.com/office/drawing/2014/main" id="{7F9712C8-10F5-499D-AFBD-C4B38D8611A6}"/>
              </a:ext>
            </a:extLst>
          </p:cNvPr>
          <p:cNvSpPr txBox="1">
            <a:spLocks noGrp="1"/>
          </p:cNvSpPr>
          <p:nvPr>
            <p:ph type="title"/>
          </p:nvPr>
        </p:nvSpPr>
        <p:spPr bwMode="auto">
          <a:xfrm>
            <a:off x="2609477" y="1080904"/>
            <a:ext cx="5995876" cy="5307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 anchorCtr="0" compatLnSpc="1">
            <a:prstTxWarp prst="textNoShape">
              <a:avLst/>
            </a:prstTxWarp>
            <a:noAutofit/>
          </a:bodyPr>
          <a:lstStyle/>
          <a:p>
            <a:pPr marL="5776"/>
            <a:r>
              <a:rPr lang="en-GB" altLang="en-US" sz="2000" dirty="0">
                <a:latin typeface="Humnst777 Blk BT" pitchFamily="34" charset="0"/>
                <a:cs typeface="Humnst777 Blk BT" pitchFamily="34" charset="0"/>
              </a:rPr>
              <a:t>Should Science be used to create </a:t>
            </a:r>
            <a:br>
              <a:rPr lang="en-GB" altLang="en-US" sz="2000" dirty="0">
                <a:latin typeface="Humnst777 Blk BT" pitchFamily="34" charset="0"/>
                <a:cs typeface="Humnst777 Blk BT" pitchFamily="34" charset="0"/>
              </a:rPr>
            </a:br>
            <a:r>
              <a:rPr lang="en-GB" altLang="en-US" sz="2000" dirty="0">
                <a:latin typeface="Humnst777 Blk BT" pitchFamily="34" charset="0"/>
                <a:cs typeface="Humnst777 Blk BT" pitchFamily="34" charset="0"/>
              </a:rPr>
              <a:t>Saviour Siblings?</a:t>
            </a:r>
            <a:br>
              <a:rPr lang="en-GB" altLang="en-US" sz="2000" dirty="0">
                <a:latin typeface="Humnst777 Blk BT" pitchFamily="34" charset="0"/>
                <a:cs typeface="Humnst777 Blk BT" pitchFamily="34" charset="0"/>
              </a:rPr>
            </a:br>
            <a:endParaRPr lang="en-US" altLang="en-US" sz="2000" dirty="0">
              <a:latin typeface="Humnst777 Blk BT" pitchFamily="34" charset="0"/>
              <a:cs typeface="Humnst777 Blk BT"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7" descr="scenes from the movie my sister's keeper">
            <a:extLst>
              <a:ext uri="{FF2B5EF4-FFF2-40B4-BE49-F238E27FC236}">
                <a16:creationId xmlns:a16="http://schemas.microsoft.com/office/drawing/2014/main" id="{30777466-C070-4695-B250-14018597D1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9588" y="2008734"/>
            <a:ext cx="2574819" cy="129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scenes from the movie my sister's keeper">
            <a:extLst>
              <a:ext uri="{FF2B5EF4-FFF2-40B4-BE49-F238E27FC236}">
                <a16:creationId xmlns:a16="http://schemas.microsoft.com/office/drawing/2014/main" id="{AD7A9077-985A-43CB-A186-4C0C2EB51A6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3746" y="1983462"/>
            <a:ext cx="2313438" cy="129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picture of the book cover of my sister's keeper">
            <a:extLst>
              <a:ext uri="{FF2B5EF4-FFF2-40B4-BE49-F238E27FC236}">
                <a16:creationId xmlns:a16="http://schemas.microsoft.com/office/drawing/2014/main" id="{46C42614-25EF-4411-9E31-1D433AA8E8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011" y="1950248"/>
            <a:ext cx="1732912" cy="266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9838C8A0-2617-4BA4-8353-C5E77E7E5428}"/>
              </a:ext>
            </a:extLst>
          </p:cNvPr>
          <p:cNvSpPr>
            <a:spLocks noGrp="1"/>
          </p:cNvSpPr>
          <p:nvPr>
            <p:ph type="title"/>
          </p:nvPr>
        </p:nvSpPr>
        <p:spPr>
          <a:xfrm>
            <a:off x="261975" y="144934"/>
            <a:ext cx="7886700" cy="1325563"/>
          </a:xfrm>
        </p:spPr>
        <p:txBody>
          <a:bodyPr>
            <a:normAutofit fontScale="90000"/>
          </a:bodyPr>
          <a:lstStyle/>
          <a:p>
            <a:r>
              <a:rPr lang="en-US" altLang="en-US" dirty="0"/>
              <a:t>Should Science be used to create </a:t>
            </a:r>
            <a:br>
              <a:rPr lang="en-US" altLang="en-US" dirty="0"/>
            </a:br>
            <a:r>
              <a:rPr lang="en-US" altLang="en-US" dirty="0" err="1"/>
              <a:t>Saviour</a:t>
            </a:r>
            <a:r>
              <a:rPr lang="en-US" altLang="en-US" dirty="0"/>
              <a:t> Siblings?</a:t>
            </a:r>
            <a:br>
              <a:rPr lang="en-GB" altLang="en-US" dirty="0"/>
            </a:b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quantum theory free will"/>
          <p:cNvPicPr>
            <a:picLocks noChangeAspect="1" noChangeArrowheads="1"/>
          </p:cNvPicPr>
          <p:nvPr/>
        </p:nvPicPr>
        <p:blipFill>
          <a:blip r:embed="rId2" cstate="print"/>
          <a:srcRect/>
          <a:stretch>
            <a:fillRect/>
          </a:stretch>
        </p:blipFill>
        <p:spPr bwMode="auto">
          <a:xfrm>
            <a:off x="395536" y="1690689"/>
            <a:ext cx="8748464" cy="5275246"/>
          </a:xfrm>
          <a:prstGeom prst="rect">
            <a:avLst/>
          </a:prstGeom>
          <a:noFill/>
        </p:spPr>
      </p:pic>
      <p:sp>
        <p:nvSpPr>
          <p:cNvPr id="2" name="Title 1"/>
          <p:cNvSpPr>
            <a:spLocks noGrp="1"/>
          </p:cNvSpPr>
          <p:nvPr>
            <p:ph type="title"/>
          </p:nvPr>
        </p:nvSpPr>
        <p:spPr/>
        <p:txBody>
          <a:bodyPr/>
          <a:lstStyle/>
          <a:p>
            <a:r>
              <a:rPr lang="en-GB" dirty="0"/>
              <a:t>What do you think about this image?</a:t>
            </a:r>
          </a:p>
        </p:txBody>
      </p:sp>
    </p:spTree>
    <p:extLst>
      <p:ext uri="{BB962C8B-B14F-4D97-AF65-F5344CB8AC3E}">
        <p14:creationId xmlns:p14="http://schemas.microsoft.com/office/powerpoint/2010/main" val="680654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A3550-FF03-4318-BD6A-84D809EF5FE6}"/>
              </a:ext>
            </a:extLst>
          </p:cNvPr>
          <p:cNvSpPr>
            <a:spLocks noGrp="1"/>
          </p:cNvSpPr>
          <p:nvPr>
            <p:ph type="title"/>
          </p:nvPr>
        </p:nvSpPr>
        <p:spPr>
          <a:xfrm>
            <a:off x="623888" y="768349"/>
            <a:ext cx="7886700" cy="784560"/>
          </a:xfrm>
        </p:spPr>
        <p:txBody>
          <a:bodyPr>
            <a:normAutofit fontScale="90000"/>
          </a:bodyPr>
          <a:lstStyle/>
          <a:p>
            <a:br>
              <a:rPr lang="en-GB" dirty="0"/>
            </a:br>
            <a:br>
              <a:rPr lang="en-GB" dirty="0"/>
            </a:br>
            <a:r>
              <a:rPr lang="en-GB" dirty="0"/>
              <a:t>Prompt questions</a:t>
            </a:r>
          </a:p>
        </p:txBody>
      </p:sp>
      <p:sp>
        <p:nvSpPr>
          <p:cNvPr id="6" name="Text Placeholder 5">
            <a:extLst>
              <a:ext uri="{FF2B5EF4-FFF2-40B4-BE49-F238E27FC236}">
                <a16:creationId xmlns:a16="http://schemas.microsoft.com/office/drawing/2014/main" id="{67924482-B2D4-4E59-AF48-A5B6B8FEAF6E}"/>
              </a:ext>
            </a:extLst>
          </p:cNvPr>
          <p:cNvSpPr>
            <a:spLocks noGrp="1"/>
          </p:cNvSpPr>
          <p:nvPr>
            <p:ph type="body" idx="1"/>
          </p:nvPr>
        </p:nvSpPr>
        <p:spPr>
          <a:xfrm>
            <a:off x="623888" y="1552909"/>
            <a:ext cx="7886700" cy="3972093"/>
          </a:xfrm>
        </p:spPr>
        <p:txBody>
          <a:bodyPr>
            <a:noAutofit/>
          </a:bodyPr>
          <a:lstStyle/>
          <a:p>
            <a:r>
              <a:rPr lang="en-GB" sz="3200" dirty="0"/>
              <a:t>Do you agree with the statements from last year’s group why? </a:t>
            </a:r>
          </a:p>
          <a:p>
            <a:r>
              <a:rPr lang="en-GB" sz="3200" dirty="0"/>
              <a:t>What are the issues that you want to say make a difference?</a:t>
            </a:r>
            <a:br>
              <a:rPr lang="en-GB" sz="3200" dirty="0"/>
            </a:br>
            <a:endParaRPr lang="en-GB" sz="3200" dirty="0"/>
          </a:p>
          <a:p>
            <a:r>
              <a:rPr lang="en-GB" sz="3200" dirty="0"/>
              <a:t>How does this help you answer the question should science be used to create saviour siblings? </a:t>
            </a:r>
            <a:br>
              <a:rPr lang="en-GB" sz="3200" dirty="0"/>
            </a:br>
            <a:endParaRPr lang="en-GB" sz="3200" dirty="0"/>
          </a:p>
          <a:p>
            <a:r>
              <a:rPr lang="en-GB" sz="3200" dirty="0"/>
              <a:t>What types of knowledge did you refer to? RE, science, others?</a:t>
            </a:r>
          </a:p>
        </p:txBody>
      </p:sp>
    </p:spTree>
    <p:extLst>
      <p:ext uri="{BB962C8B-B14F-4D97-AF65-F5344CB8AC3E}">
        <p14:creationId xmlns:p14="http://schemas.microsoft.com/office/powerpoint/2010/main" val="183257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3" descr="A picture of the bubble tool which groups question by the amenability of science to the chosen discipline. ">
            <a:extLst>
              <a:ext uri="{FF2B5EF4-FFF2-40B4-BE49-F238E27FC236}">
                <a16:creationId xmlns:a16="http://schemas.microsoft.com/office/drawing/2014/main" id="{1E31C7A7-9B08-4AC6-B8AC-22729A1E61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16937" b="10745"/>
          <a:stretch>
            <a:fillRect/>
          </a:stretch>
        </p:blipFill>
        <p:spPr bwMode="auto">
          <a:xfrm>
            <a:off x="1284745" y="2390576"/>
            <a:ext cx="6679679" cy="4375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1">
            <a:extLst>
              <a:ext uri="{FF2B5EF4-FFF2-40B4-BE49-F238E27FC236}">
                <a16:creationId xmlns:a16="http://schemas.microsoft.com/office/drawing/2014/main" id="{CF24F761-D55A-46F6-9DD4-7829D0073A21}"/>
              </a:ext>
            </a:extLst>
          </p:cNvPr>
          <p:cNvSpPr>
            <a:spLocks noGrp="1"/>
          </p:cNvSpPr>
          <p:nvPr>
            <p:ph type="title"/>
          </p:nvPr>
        </p:nvSpPr>
        <p:spPr bwMode="auto">
          <a:xfrm>
            <a:off x="102530" y="171953"/>
            <a:ext cx="8938939" cy="1420988"/>
          </a:xfrm>
          <a:solidFill>
            <a:srgbClr val="E42313"/>
          </a:solidFill>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r>
              <a:rPr lang="en-GB" altLang="en-US">
                <a:latin typeface="Humnst777 Blk BT" pitchFamily="34" charset="0"/>
                <a:cs typeface="Humnst777 Blk BT" pitchFamily="34" charset="0"/>
              </a:rPr>
              <a:t>Science informs our thinking about a big question but it cannot fully answer 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7A90A6B-D716-41CF-AEC6-CB891FC45F8D}"/>
              </a:ext>
            </a:extLst>
          </p:cNvPr>
          <p:cNvGraphicFramePr>
            <a:graphicFrameLocks noGrp="1"/>
          </p:cNvGraphicFramePr>
          <p:nvPr>
            <p:extLst>
              <p:ext uri="{D42A27DB-BD31-4B8C-83A1-F6EECF244321}">
                <p14:modId xmlns:p14="http://schemas.microsoft.com/office/powerpoint/2010/main" val="1135588840"/>
              </p:ext>
            </p:extLst>
          </p:nvPr>
        </p:nvGraphicFramePr>
        <p:xfrm>
          <a:off x="1081001" y="3736475"/>
          <a:ext cx="7314045" cy="1452876"/>
        </p:xfrm>
        <a:graphic>
          <a:graphicData uri="http://schemas.openxmlformats.org/drawingml/2006/table">
            <a:tbl>
              <a:tblPr firstRow="1" bandRow="1">
                <a:tableStyleId>{5C22544A-7EE6-4342-B048-85BDC9FD1C3A}</a:tableStyleId>
              </a:tblPr>
              <a:tblGrid>
                <a:gridCol w="2438015">
                  <a:extLst>
                    <a:ext uri="{9D8B030D-6E8A-4147-A177-3AD203B41FA5}">
                      <a16:colId xmlns:a16="http://schemas.microsoft.com/office/drawing/2014/main" val="2253440308"/>
                    </a:ext>
                  </a:extLst>
                </a:gridCol>
                <a:gridCol w="2438015">
                  <a:extLst>
                    <a:ext uri="{9D8B030D-6E8A-4147-A177-3AD203B41FA5}">
                      <a16:colId xmlns:a16="http://schemas.microsoft.com/office/drawing/2014/main" val="1700334755"/>
                    </a:ext>
                  </a:extLst>
                </a:gridCol>
                <a:gridCol w="2438015">
                  <a:extLst>
                    <a:ext uri="{9D8B030D-6E8A-4147-A177-3AD203B41FA5}">
                      <a16:colId xmlns:a16="http://schemas.microsoft.com/office/drawing/2014/main" val="820987417"/>
                    </a:ext>
                  </a:extLst>
                </a:gridCol>
              </a:tblGrid>
              <a:tr h="726438">
                <a:tc>
                  <a:txBody>
                    <a:bodyPr/>
                    <a:lstStyle/>
                    <a:p>
                      <a:r>
                        <a:rPr lang="en-US" sz="1300" dirty="0"/>
                        <a:t>Question answered by RE</a:t>
                      </a:r>
                    </a:p>
                  </a:txBody>
                  <a:tcPr marL="41590" marR="41590" marT="20795" marB="20795">
                    <a:solidFill>
                      <a:schemeClr val="accent1">
                        <a:lumMod val="50000"/>
                      </a:schemeClr>
                    </a:solidFill>
                  </a:tcPr>
                </a:tc>
                <a:tc>
                  <a:txBody>
                    <a:bodyPr/>
                    <a:lstStyle/>
                    <a:p>
                      <a:pPr lvl="0">
                        <a:buNone/>
                      </a:pPr>
                      <a:r>
                        <a:rPr lang="en-US" sz="1500" dirty="0"/>
                        <a:t>Interdisciplinary question</a:t>
                      </a:r>
                    </a:p>
                  </a:txBody>
                  <a:tcPr marL="41590" marR="41590" marT="20795" marB="20795">
                    <a:solidFill>
                      <a:schemeClr val="accent1">
                        <a:lumMod val="50000"/>
                      </a:schemeClr>
                    </a:solidFill>
                  </a:tcPr>
                </a:tc>
                <a:tc>
                  <a:txBody>
                    <a:bodyPr/>
                    <a:lstStyle/>
                    <a:p>
                      <a:r>
                        <a:rPr lang="en-US" sz="1500" dirty="0"/>
                        <a:t>Question answered by science</a:t>
                      </a:r>
                    </a:p>
                  </a:txBody>
                  <a:tcPr marL="41590" marR="41590" marT="20795" marB="20795">
                    <a:solidFill>
                      <a:schemeClr val="accent1">
                        <a:lumMod val="50000"/>
                      </a:schemeClr>
                    </a:solidFill>
                  </a:tcPr>
                </a:tc>
                <a:extLst>
                  <a:ext uri="{0D108BD9-81ED-4DB2-BD59-A6C34878D82A}">
                    <a16:rowId xmlns:a16="http://schemas.microsoft.com/office/drawing/2014/main" val="3431577565"/>
                  </a:ext>
                </a:extLst>
              </a:tr>
              <a:tr h="726438">
                <a:tc>
                  <a:txBody>
                    <a:bodyPr/>
                    <a:lstStyle/>
                    <a:p>
                      <a:pPr lvl="0">
                        <a:buNone/>
                      </a:pPr>
                      <a:endParaRPr lang="en-US" sz="800" dirty="0"/>
                    </a:p>
                  </a:txBody>
                  <a:tcPr marL="41590" marR="41590" marT="20795" marB="20795"/>
                </a:tc>
                <a:tc>
                  <a:txBody>
                    <a:bodyPr/>
                    <a:lstStyle/>
                    <a:p>
                      <a:pPr lvl="0">
                        <a:buNone/>
                      </a:pPr>
                      <a:endParaRPr lang="en-US" sz="800" dirty="0"/>
                    </a:p>
                  </a:txBody>
                  <a:tcPr marL="41590" marR="41590" marT="20795" marB="20795"/>
                </a:tc>
                <a:tc>
                  <a:txBody>
                    <a:bodyPr/>
                    <a:lstStyle/>
                    <a:p>
                      <a:pPr lvl="0">
                        <a:buNone/>
                      </a:pPr>
                      <a:endParaRPr lang="en-US" sz="800" dirty="0"/>
                    </a:p>
                  </a:txBody>
                  <a:tcPr marL="41590" marR="41590" marT="20795" marB="20795"/>
                </a:tc>
                <a:extLst>
                  <a:ext uri="{0D108BD9-81ED-4DB2-BD59-A6C34878D82A}">
                    <a16:rowId xmlns:a16="http://schemas.microsoft.com/office/drawing/2014/main" val="1576199040"/>
                  </a:ext>
                </a:extLst>
              </a:tr>
            </a:tbl>
          </a:graphicData>
        </a:graphic>
      </p:graphicFrame>
      <p:sp>
        <p:nvSpPr>
          <p:cNvPr id="3" name="Text Placeholder 2">
            <a:extLst>
              <a:ext uri="{FF2B5EF4-FFF2-40B4-BE49-F238E27FC236}">
                <a16:creationId xmlns:a16="http://schemas.microsoft.com/office/drawing/2014/main" id="{EE519185-ACD9-4A9C-A8D8-0B4DD0B602B5}"/>
              </a:ext>
            </a:extLst>
          </p:cNvPr>
          <p:cNvSpPr>
            <a:spLocks noGrp="1"/>
          </p:cNvSpPr>
          <p:nvPr>
            <p:ph type="body" idx="1"/>
          </p:nvPr>
        </p:nvSpPr>
        <p:spPr/>
        <p:txBody>
          <a:bodyPr vert="horz" lIns="0" tIns="0" rIns="0" bIns="0" rtlCol="0" anchor="t">
            <a:normAutofit/>
          </a:bodyPr>
          <a:lstStyle/>
          <a:p>
            <a:r>
              <a:rPr lang="en-US" sz="1637" dirty="0">
                <a:latin typeface="Humnst777 BT"/>
                <a:ea typeface="MS PGothic"/>
              </a:rPr>
              <a:t>On your table  write a series of questions that you now want to ask.  Place the questions in the relevant location on the board dependent on the type of subject knowledge that is needed to answer the question.</a:t>
            </a:r>
          </a:p>
          <a:p>
            <a:endParaRPr lang="en-US" dirty="0"/>
          </a:p>
        </p:txBody>
      </p:sp>
      <p:sp>
        <p:nvSpPr>
          <p:cNvPr id="2" name="Title 1">
            <a:extLst>
              <a:ext uri="{FF2B5EF4-FFF2-40B4-BE49-F238E27FC236}">
                <a16:creationId xmlns:a16="http://schemas.microsoft.com/office/drawing/2014/main" id="{B62FF241-E98A-4C1E-A2B6-FE229A45D144}"/>
              </a:ext>
            </a:extLst>
          </p:cNvPr>
          <p:cNvSpPr>
            <a:spLocks noGrp="1"/>
          </p:cNvSpPr>
          <p:nvPr>
            <p:ph type="title"/>
          </p:nvPr>
        </p:nvSpPr>
        <p:spPr/>
        <p:txBody>
          <a:bodyPr/>
          <a:lstStyle/>
          <a:p>
            <a:r>
              <a:rPr lang="en-US" dirty="0"/>
              <a:t>Generating questions</a:t>
            </a:r>
          </a:p>
        </p:txBody>
      </p:sp>
    </p:spTree>
    <p:extLst>
      <p:ext uri="{BB962C8B-B14F-4D97-AF65-F5344CB8AC3E}">
        <p14:creationId xmlns:p14="http://schemas.microsoft.com/office/powerpoint/2010/main" val="3082075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75A3E52-3D8B-4C95-8DC7-6281E0CBE198}"/>
              </a:ext>
            </a:extLst>
          </p:cNvPr>
          <p:cNvGraphicFramePr>
            <a:graphicFrameLocks noGrp="1"/>
          </p:cNvGraphicFramePr>
          <p:nvPr>
            <p:extLst>
              <p:ext uri="{D42A27DB-BD31-4B8C-83A1-F6EECF244321}">
                <p14:modId xmlns:p14="http://schemas.microsoft.com/office/powerpoint/2010/main" val="824210270"/>
              </p:ext>
            </p:extLst>
          </p:nvPr>
        </p:nvGraphicFramePr>
        <p:xfrm>
          <a:off x="310243" y="1366238"/>
          <a:ext cx="8523514" cy="5214176"/>
        </p:xfrm>
        <a:graphic>
          <a:graphicData uri="http://schemas.openxmlformats.org/drawingml/2006/table">
            <a:tbl>
              <a:tblPr firstRow="1" bandRow="1">
                <a:tableStyleId>{5C22544A-7EE6-4342-B048-85BDC9FD1C3A}</a:tableStyleId>
              </a:tblPr>
              <a:tblGrid>
                <a:gridCol w="2090057">
                  <a:extLst>
                    <a:ext uri="{9D8B030D-6E8A-4147-A177-3AD203B41FA5}">
                      <a16:colId xmlns:a16="http://schemas.microsoft.com/office/drawing/2014/main" val="2253440308"/>
                    </a:ext>
                  </a:extLst>
                </a:gridCol>
                <a:gridCol w="2988128">
                  <a:extLst>
                    <a:ext uri="{9D8B030D-6E8A-4147-A177-3AD203B41FA5}">
                      <a16:colId xmlns:a16="http://schemas.microsoft.com/office/drawing/2014/main" val="1700334755"/>
                    </a:ext>
                  </a:extLst>
                </a:gridCol>
                <a:gridCol w="3445329">
                  <a:extLst>
                    <a:ext uri="{9D8B030D-6E8A-4147-A177-3AD203B41FA5}">
                      <a16:colId xmlns:a16="http://schemas.microsoft.com/office/drawing/2014/main" val="820987417"/>
                    </a:ext>
                  </a:extLst>
                </a:gridCol>
              </a:tblGrid>
              <a:tr h="1670876">
                <a:tc>
                  <a:txBody>
                    <a:bodyPr/>
                    <a:lstStyle/>
                    <a:p>
                      <a:r>
                        <a:rPr lang="en-US" sz="2800" dirty="0"/>
                        <a:t>Questions answered by RE</a:t>
                      </a:r>
                    </a:p>
                  </a:txBody>
                  <a:tcPr>
                    <a:solidFill>
                      <a:schemeClr val="accent1">
                        <a:lumMod val="50000"/>
                      </a:schemeClr>
                    </a:solidFill>
                  </a:tcPr>
                </a:tc>
                <a:tc>
                  <a:txBody>
                    <a:bodyPr/>
                    <a:lstStyle/>
                    <a:p>
                      <a:pPr lvl="0">
                        <a:buNone/>
                      </a:pPr>
                      <a:r>
                        <a:rPr lang="en-US" sz="3200" dirty="0"/>
                        <a:t>Interdisciplinary question</a:t>
                      </a:r>
                    </a:p>
                  </a:txBody>
                  <a:tcPr>
                    <a:solidFill>
                      <a:schemeClr val="accent1">
                        <a:lumMod val="50000"/>
                      </a:schemeClr>
                    </a:solidFill>
                  </a:tcPr>
                </a:tc>
                <a:tc>
                  <a:txBody>
                    <a:bodyPr/>
                    <a:lstStyle/>
                    <a:p>
                      <a:r>
                        <a:rPr lang="en-US" sz="3200" dirty="0"/>
                        <a:t>Question answered by science</a:t>
                      </a:r>
                    </a:p>
                  </a:txBody>
                  <a:tcPr>
                    <a:solidFill>
                      <a:schemeClr val="accent1">
                        <a:lumMod val="50000"/>
                      </a:schemeClr>
                    </a:solidFill>
                  </a:tcPr>
                </a:tc>
                <a:extLst>
                  <a:ext uri="{0D108BD9-81ED-4DB2-BD59-A6C34878D82A}">
                    <a16:rowId xmlns:a16="http://schemas.microsoft.com/office/drawing/2014/main" val="3431577565"/>
                  </a:ext>
                </a:extLst>
              </a:tr>
              <a:tr h="3543300">
                <a:tc>
                  <a:txBody>
                    <a:bodyPr/>
                    <a:lstStyle/>
                    <a:p>
                      <a:pPr lvl="0">
                        <a:buNone/>
                      </a:pPr>
                      <a:endParaRPr lang="en-US" dirty="0"/>
                    </a:p>
                  </a:txBody>
                  <a:tcPr/>
                </a:tc>
                <a:tc>
                  <a:txBody>
                    <a:bodyPr/>
                    <a:lstStyle/>
                    <a:p>
                      <a:pPr lvl="0">
                        <a:buNone/>
                      </a:pPr>
                      <a:endParaRPr lang="en-US" dirty="0"/>
                    </a:p>
                  </a:txBody>
                  <a:tcPr/>
                </a:tc>
                <a:tc>
                  <a:txBody>
                    <a:bodyPr/>
                    <a:lstStyle/>
                    <a:p>
                      <a:pPr lvl="0">
                        <a:buNone/>
                      </a:pPr>
                      <a:endParaRPr lang="en-US" dirty="0"/>
                    </a:p>
                  </a:txBody>
                  <a:tcPr/>
                </a:tc>
                <a:extLst>
                  <a:ext uri="{0D108BD9-81ED-4DB2-BD59-A6C34878D82A}">
                    <a16:rowId xmlns:a16="http://schemas.microsoft.com/office/drawing/2014/main" val="1576199040"/>
                  </a:ext>
                </a:extLst>
              </a:tr>
            </a:tbl>
          </a:graphicData>
        </a:graphic>
      </p:graphicFrame>
      <p:sp>
        <p:nvSpPr>
          <p:cNvPr id="2" name="Title 1">
            <a:extLst>
              <a:ext uri="{FF2B5EF4-FFF2-40B4-BE49-F238E27FC236}">
                <a16:creationId xmlns:a16="http://schemas.microsoft.com/office/drawing/2014/main" id="{812E8C2F-0C46-47A5-A804-09D5A0191687}"/>
              </a:ext>
            </a:extLst>
          </p:cNvPr>
          <p:cNvSpPr>
            <a:spLocks noGrp="1"/>
          </p:cNvSpPr>
          <p:nvPr>
            <p:ph type="ctrTitle"/>
          </p:nvPr>
        </p:nvSpPr>
        <p:spPr>
          <a:xfrm>
            <a:off x="685800" y="154914"/>
            <a:ext cx="7772400" cy="980818"/>
          </a:xfrm>
        </p:spPr>
        <p:txBody>
          <a:bodyPr/>
          <a:lstStyle/>
          <a:p>
            <a:r>
              <a:rPr lang="en-GB" dirty="0"/>
              <a:t>Types of questions</a:t>
            </a:r>
          </a:p>
        </p:txBody>
      </p:sp>
    </p:spTree>
    <p:extLst>
      <p:ext uri="{BB962C8B-B14F-4D97-AF65-F5344CB8AC3E}">
        <p14:creationId xmlns:p14="http://schemas.microsoft.com/office/powerpoint/2010/main" val="4214391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r>
              <a:rPr lang="en-GB"/>
              <a:t>What are the implications of this session for your practice?</a:t>
            </a:r>
          </a:p>
          <a:p>
            <a:endParaRPr lang="en-GB"/>
          </a:p>
          <a:p>
            <a:r>
              <a:rPr lang="en-GB"/>
              <a:t>Mind map: How are you developing links between the different sessions that you have had?  </a:t>
            </a:r>
          </a:p>
          <a:p>
            <a:pPr marL="0" indent="0">
              <a:buNone/>
            </a:pPr>
            <a:r>
              <a:rPr lang="en-GB">
                <a:cs typeface="Calibri"/>
              </a:rPr>
              <a:t>   </a:t>
            </a:r>
            <a:endParaRPr lang="en-GB"/>
          </a:p>
          <a:p>
            <a:r>
              <a:rPr lang="en-GB"/>
              <a:t>How do we help students develop epistemic insights? </a:t>
            </a:r>
          </a:p>
        </p:txBody>
      </p:sp>
      <p:sp>
        <p:nvSpPr>
          <p:cNvPr id="2" name="Title 1"/>
          <p:cNvSpPr>
            <a:spLocks noGrp="1"/>
          </p:cNvSpPr>
          <p:nvPr>
            <p:ph type="title"/>
          </p:nvPr>
        </p:nvSpPr>
        <p:spPr>
          <a:solidFill>
            <a:schemeClr val="accent1">
              <a:lumMod val="50000"/>
            </a:schemeClr>
          </a:solidFill>
        </p:spPr>
        <p:style>
          <a:lnRef idx="3">
            <a:schemeClr val="lt1"/>
          </a:lnRef>
          <a:fillRef idx="1">
            <a:schemeClr val="accent2"/>
          </a:fillRef>
          <a:effectRef idx="1">
            <a:schemeClr val="accent2"/>
          </a:effectRef>
          <a:fontRef idx="minor">
            <a:schemeClr val="lt1"/>
          </a:fontRef>
        </p:style>
        <p:txBody>
          <a:bodyPr/>
          <a:lstStyle/>
          <a:p>
            <a:r>
              <a:rPr lang="en-GB"/>
              <a:t>Take away </a:t>
            </a:r>
          </a:p>
        </p:txBody>
      </p:sp>
    </p:spTree>
    <p:extLst>
      <p:ext uri="{BB962C8B-B14F-4D97-AF65-F5344CB8AC3E}">
        <p14:creationId xmlns:p14="http://schemas.microsoft.com/office/powerpoint/2010/main" val="1128938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555" y="1257782"/>
            <a:ext cx="8582890" cy="5293736"/>
          </a:xfrm>
        </p:spPr>
        <p:txBody>
          <a:bodyPr vert="horz" lIns="91440" tIns="45720" rIns="91440" bIns="45720" rtlCol="0" anchor="t">
            <a:normAutofit fontScale="92500" lnSpcReduction="20000"/>
          </a:bodyPr>
          <a:lstStyle/>
          <a:p>
            <a:pPr marL="0" indent="0">
              <a:buNone/>
            </a:pPr>
            <a:endParaRPr lang="en-GB" sz="2000">
              <a:cs typeface="Calibri"/>
            </a:endParaRPr>
          </a:p>
          <a:p>
            <a:pPr marL="0" indent="0">
              <a:buNone/>
            </a:pPr>
            <a:endParaRPr lang="en-GB" sz="2000"/>
          </a:p>
          <a:p>
            <a:pPr marL="0" indent="0">
              <a:buNone/>
            </a:pPr>
            <a:endParaRPr lang="en-GB" sz="2000"/>
          </a:p>
          <a:p>
            <a:pPr marL="0" indent="0">
              <a:buNone/>
            </a:pPr>
            <a:r>
              <a:rPr lang="en-GB" sz="2000"/>
              <a:t>DCSF. 2007. Guidance on creationism and intelligent design. London: DCSF. Accessed 5/9/2019. </a:t>
            </a:r>
            <a:r>
              <a:rPr lang="en-GB" sz="2000">
                <a:hlinkClick r:id="rId2"/>
              </a:rPr>
              <a:t>http://webarchive.nationalarchives.gov.uk/20071204131026/http://www.teachernet.gov.uk/docbank/index.cfm?id=11890</a:t>
            </a:r>
            <a:endParaRPr lang="en-GB" sz="2000"/>
          </a:p>
          <a:p>
            <a:pPr marL="0" indent="0">
              <a:buNone/>
            </a:pPr>
            <a:r>
              <a:rPr lang="en-GB" sz="2000">
                <a:cs typeface="Calibri"/>
              </a:rPr>
              <a:t>DFE (2014) Science curriculum for Key stage 4 London available at </a:t>
            </a:r>
            <a:r>
              <a:rPr lang="en-GB" sz="2000">
                <a:ea typeface="+mn-lt"/>
                <a:cs typeface="+mn-lt"/>
                <a:hlinkClick r:id="rId3"/>
              </a:rPr>
              <a:t>https://assets.publishing.service.gov.uk/government/uploads/system/uploads/attachment_data/file/381380/Science_KS4_PoS_7_November_2014.pdf</a:t>
            </a:r>
            <a:r>
              <a:rPr lang="en-GB" sz="2000">
                <a:ea typeface="+mn-lt"/>
                <a:cs typeface="+mn-lt"/>
              </a:rPr>
              <a:t> (Date accessed 6th September 2019).</a:t>
            </a:r>
          </a:p>
          <a:p>
            <a:pPr marL="0" indent="0">
              <a:buNone/>
            </a:pPr>
            <a:r>
              <a:rPr lang="en-GB" sz="2000">
                <a:cs typeface="Calibri"/>
              </a:rPr>
              <a:t>LASER (2011) http://www.neverofftopic.com Date accessed 6th September</a:t>
            </a:r>
            <a:endParaRPr lang="en-GB"/>
          </a:p>
          <a:p>
            <a:pPr marL="0" indent="0">
              <a:buNone/>
            </a:pPr>
            <a:r>
              <a:rPr lang="en-GB" sz="2000">
                <a:cs typeface="Calibri"/>
              </a:rPr>
              <a:t>LASER (2011) </a:t>
            </a:r>
            <a:r>
              <a:rPr lang="en-GB" sz="2000">
                <a:ea typeface="+mn-lt"/>
                <a:cs typeface="+mn-lt"/>
                <a:hlinkClick r:id="rId4"/>
              </a:rPr>
              <a:t>http://www.neverofftopic.com/re-topics/science-year-7-9/what’s-in-the-box/</a:t>
            </a:r>
            <a:r>
              <a:rPr lang="en-GB" sz="2000">
                <a:ea typeface="+mn-lt"/>
                <a:cs typeface="+mn-lt"/>
              </a:rPr>
              <a:t> (Date accessed 6th September 2019).</a:t>
            </a:r>
            <a:endParaRPr lang="en-GB" sz="2000">
              <a:cs typeface="Calibri"/>
            </a:endParaRPr>
          </a:p>
          <a:p>
            <a:pPr>
              <a:buNone/>
            </a:pPr>
            <a:r>
              <a:rPr lang="en-GB" sz="2000">
                <a:ea typeface="+mn-lt"/>
                <a:cs typeface="+mn-lt"/>
              </a:rPr>
              <a:t>Pearce, J. Alexis Stones, A. Reiss, M &amp; Mujtaba, T (2019) ‘Science is purely about the truth so I don’t think you could compare it to non-truth versus the truth.’ Students’ perceptions of religion and science, and the relationship(s) between them: religious education and the need for epistemic literacy., British Journal of Religious Education, DOI: 10.1080/01416200.2019.1635434</a:t>
            </a:r>
            <a:endParaRPr lang="en-GB">
              <a:cs typeface="Calibri" panose="020F0502020204030204"/>
            </a:endParaRPr>
          </a:p>
          <a:p>
            <a:pPr marL="0" indent="0">
              <a:buNone/>
            </a:pPr>
            <a:endParaRPr lang="en-GB" sz="2000">
              <a:cs typeface="Calibri"/>
            </a:endParaRPr>
          </a:p>
          <a:p>
            <a:pPr marL="0" indent="0">
              <a:buNone/>
            </a:pPr>
            <a:endParaRPr lang="en-GB" sz="2000">
              <a:cs typeface="Calibri"/>
            </a:endParaRPr>
          </a:p>
          <a:p>
            <a:pPr marL="0" indent="0">
              <a:buNone/>
            </a:pPr>
            <a:endParaRPr lang="en-GB" sz="2000">
              <a:cs typeface="Calibri"/>
            </a:endParaRPr>
          </a:p>
        </p:txBody>
      </p:sp>
      <p:pic>
        <p:nvPicPr>
          <p:cNvPr id="4" name="Picture 4" descr="A screenshot of a social media post&#10;&#10;Description generated with very high confidence">
            <a:extLst>
              <a:ext uri="{FF2B5EF4-FFF2-40B4-BE49-F238E27FC236}">
                <a16:creationId xmlns:a16="http://schemas.microsoft.com/office/drawing/2014/main" id="{031708BC-4950-4D44-B7F5-C04D4E64E85A}"/>
              </a:ext>
            </a:extLst>
          </p:cNvPr>
          <p:cNvPicPr>
            <a:picLocks noChangeAspect="1"/>
          </p:cNvPicPr>
          <p:nvPr/>
        </p:nvPicPr>
        <p:blipFill rotWithShape="1">
          <a:blip r:embed="rId5"/>
          <a:srcRect l="7131" t="42059" r="24212" b="48662"/>
          <a:stretch/>
        </p:blipFill>
        <p:spPr>
          <a:xfrm>
            <a:off x="145213" y="927056"/>
            <a:ext cx="8648470" cy="661453"/>
          </a:xfrm>
          <a:prstGeom prst="rect">
            <a:avLst/>
          </a:prstGeom>
        </p:spPr>
      </p:pic>
      <p:sp>
        <p:nvSpPr>
          <p:cNvPr id="2" name="Title 1"/>
          <p:cNvSpPr>
            <a:spLocks noGrp="1"/>
          </p:cNvSpPr>
          <p:nvPr>
            <p:ph type="title"/>
          </p:nvPr>
        </p:nvSpPr>
        <p:spPr>
          <a:xfrm>
            <a:off x="280555" y="157309"/>
            <a:ext cx="8582890" cy="570056"/>
          </a:xfrm>
          <a:solidFill>
            <a:schemeClr val="accent1">
              <a:lumMod val="50000"/>
            </a:schemeClr>
          </a:solidFill>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GB"/>
              <a:t>References</a:t>
            </a:r>
          </a:p>
        </p:txBody>
      </p:sp>
    </p:spTree>
    <p:extLst>
      <p:ext uri="{BB962C8B-B14F-4D97-AF65-F5344CB8AC3E}">
        <p14:creationId xmlns:p14="http://schemas.microsoft.com/office/powerpoint/2010/main" val="3945980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96083"/>
          </a:xfrm>
        </p:spPr>
        <p:style>
          <a:lnRef idx="0">
            <a:schemeClr val="accent1"/>
          </a:lnRef>
          <a:fillRef idx="3">
            <a:schemeClr val="accent1"/>
          </a:fillRef>
          <a:effectRef idx="3">
            <a:schemeClr val="accent1"/>
          </a:effectRef>
          <a:fontRef idx="minor">
            <a:schemeClr val="lt1"/>
          </a:fontRef>
        </p:style>
        <p:txBody>
          <a:bodyPr/>
          <a:lstStyle/>
          <a:p>
            <a:r>
              <a:rPr lang="en-GB"/>
              <a:t>Learning objectives</a:t>
            </a:r>
          </a:p>
        </p:txBody>
      </p:sp>
      <p:sp>
        <p:nvSpPr>
          <p:cNvPr id="3" name="Content Placeholder 2"/>
          <p:cNvSpPr>
            <a:spLocks noGrp="1"/>
          </p:cNvSpPr>
          <p:nvPr>
            <p:ph idx="1"/>
          </p:nvPr>
        </p:nvSpPr>
        <p:spPr/>
        <p:txBody>
          <a:bodyPr vert="horz" lIns="91440" tIns="45720" rIns="91440" bIns="45720" rtlCol="0" anchor="t">
            <a:normAutofit/>
          </a:bodyPr>
          <a:lstStyle/>
          <a:p>
            <a:r>
              <a:rPr lang="en-GB" sz="3200"/>
              <a:t>To know agreed definitions for key terms</a:t>
            </a:r>
            <a:endParaRPr lang="en-GB" sz="3200">
              <a:cs typeface="Calibri"/>
            </a:endParaRPr>
          </a:p>
          <a:p>
            <a:r>
              <a:rPr lang="en-GB" sz="3200"/>
              <a:t>To be able to appreciate the importance of epistemic insight.</a:t>
            </a:r>
            <a:endParaRPr lang="en-GB" sz="3200">
              <a:cs typeface="Calibri"/>
            </a:endParaRPr>
          </a:p>
          <a:p>
            <a:r>
              <a:rPr lang="en-GB" sz="3200"/>
              <a:t>To evaluate your own viewpoint on the nature of science/religion. </a:t>
            </a:r>
            <a:endParaRPr lang="en-GB" sz="3200">
              <a:cs typeface="Calibri"/>
            </a:endParaRPr>
          </a:p>
        </p:txBody>
      </p:sp>
    </p:spTree>
    <p:extLst>
      <p:ext uri="{BB962C8B-B14F-4D97-AF65-F5344CB8AC3E}">
        <p14:creationId xmlns:p14="http://schemas.microsoft.com/office/powerpoint/2010/main" val="103970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20644-3A46-443F-B498-4D8067493AA1}"/>
              </a:ext>
            </a:extLst>
          </p:cNvPr>
          <p:cNvSpPr>
            <a:spLocks noGrp="1"/>
          </p:cNvSpPr>
          <p:nvPr>
            <p:ph type="title"/>
          </p:nvPr>
        </p:nvSpPr>
        <p:spPr>
          <a:solidFill>
            <a:schemeClr val="accent1">
              <a:lumMod val="50000"/>
            </a:schemeClr>
          </a:solidFill>
        </p:spPr>
        <p:txBody>
          <a:bodyPr/>
          <a:lstStyle/>
          <a:p>
            <a:r>
              <a:rPr lang="en-US" b="1">
                <a:solidFill>
                  <a:schemeClr val="bg1"/>
                </a:solidFill>
                <a:cs typeface="Calibri Light"/>
              </a:rPr>
              <a:t>Group work </a:t>
            </a:r>
          </a:p>
        </p:txBody>
      </p:sp>
      <p:sp>
        <p:nvSpPr>
          <p:cNvPr id="3" name="Content Placeholder 2">
            <a:extLst>
              <a:ext uri="{FF2B5EF4-FFF2-40B4-BE49-F238E27FC236}">
                <a16:creationId xmlns:a16="http://schemas.microsoft.com/office/drawing/2014/main" id="{F2961B42-FED0-4B2C-8CC2-81F52B1A3811}"/>
              </a:ext>
            </a:extLst>
          </p:cNvPr>
          <p:cNvSpPr>
            <a:spLocks noGrp="1"/>
          </p:cNvSpPr>
          <p:nvPr>
            <p:ph idx="1"/>
          </p:nvPr>
        </p:nvSpPr>
        <p:spPr/>
        <p:txBody>
          <a:bodyPr vert="horz" lIns="91440" tIns="45720" rIns="91440" bIns="45720" rtlCol="0" anchor="t">
            <a:normAutofit/>
          </a:bodyPr>
          <a:lstStyle/>
          <a:p>
            <a:r>
              <a:rPr lang="en-US">
                <a:cs typeface="Calibri"/>
              </a:rPr>
              <a:t>You need to be in a group of 4 </a:t>
            </a:r>
          </a:p>
          <a:p>
            <a:r>
              <a:rPr lang="en-US">
                <a:cs typeface="Calibri"/>
              </a:rPr>
              <a:t>Your group needs to have at least one RE PGCE trainee.  </a:t>
            </a:r>
          </a:p>
          <a:p>
            <a:r>
              <a:rPr lang="en-US">
                <a:cs typeface="Calibri"/>
              </a:rPr>
              <a:t>You group needs to be mixed, at least one member of the opposite sex.</a:t>
            </a:r>
          </a:p>
        </p:txBody>
      </p:sp>
    </p:spTree>
    <p:extLst>
      <p:ext uri="{BB962C8B-B14F-4D97-AF65-F5344CB8AC3E}">
        <p14:creationId xmlns:p14="http://schemas.microsoft.com/office/powerpoint/2010/main" val="224740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 A picture of a survey giving options from strongly agree to disagree">
            <a:extLst>
              <a:ext uri="{FF2B5EF4-FFF2-40B4-BE49-F238E27FC236}">
                <a16:creationId xmlns:a16="http://schemas.microsoft.com/office/drawing/2014/main" id="{4B60C81C-990C-48F9-942B-1DB3BC3E9C80}"/>
              </a:ext>
            </a:extLst>
          </p:cNvPr>
          <p:cNvPicPr>
            <a:picLocks noChangeAspect="1"/>
          </p:cNvPicPr>
          <p:nvPr/>
        </p:nvPicPr>
        <p:blipFill>
          <a:blip r:embed="rId2"/>
          <a:stretch>
            <a:fillRect/>
          </a:stretch>
        </p:blipFill>
        <p:spPr>
          <a:xfrm>
            <a:off x="891252" y="2238486"/>
            <a:ext cx="6670379" cy="4422479"/>
          </a:xfrm>
          <a:prstGeom prst="rect">
            <a:avLst/>
          </a:prstGeom>
        </p:spPr>
      </p:pic>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Autofit/>
          </a:bodyPr>
          <a:lstStyle/>
          <a:p>
            <a:pPr algn="ctr"/>
            <a:r>
              <a:rPr lang="en-GB" sz="5400"/>
              <a:t>Agree – Unsure - Disagree</a:t>
            </a:r>
          </a:p>
        </p:txBody>
      </p:sp>
    </p:spTree>
    <p:extLst>
      <p:ext uri="{BB962C8B-B14F-4D97-AF65-F5344CB8AC3E}">
        <p14:creationId xmlns:p14="http://schemas.microsoft.com/office/powerpoint/2010/main" val="2026549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AC6B-E627-44C0-870C-6642A06CCC77}"/>
              </a:ext>
            </a:extLst>
          </p:cNvPr>
          <p:cNvSpPr>
            <a:spLocks noGrp="1"/>
          </p:cNvSpPr>
          <p:nvPr>
            <p:ph type="ctrTitle"/>
          </p:nvPr>
        </p:nvSpPr>
        <p:spPr>
          <a:xfrm>
            <a:off x="685800" y="1907809"/>
            <a:ext cx="7772400" cy="1602154"/>
          </a:xfrm>
        </p:spPr>
        <p:txBody>
          <a:bodyPr>
            <a:normAutofit fontScale="90000"/>
          </a:bodyPr>
          <a:lstStyle/>
          <a:p>
            <a:r>
              <a:rPr lang="en-GB">
                <a:ea typeface="+mj-lt"/>
                <a:cs typeface="+mj-lt"/>
              </a:rPr>
              <a:t>There is such a thing as absolute truth?</a:t>
            </a:r>
            <a:endParaRPr lang="en-US"/>
          </a:p>
        </p:txBody>
      </p:sp>
      <p:sp>
        <p:nvSpPr>
          <p:cNvPr id="5" name="Title 1">
            <a:extLst>
              <a:ext uri="{FF2B5EF4-FFF2-40B4-BE49-F238E27FC236}">
                <a16:creationId xmlns:a16="http://schemas.microsoft.com/office/drawing/2014/main" id="{1D758E47-9474-4A48-AF82-BA306C5BA515}"/>
              </a:ext>
            </a:extLst>
          </p:cNvPr>
          <p:cNvSpPr txBox="1">
            <a:spLocks/>
          </p:cNvSpPr>
          <p:nvPr/>
        </p:nvSpPr>
        <p:spPr>
          <a:xfrm>
            <a:off x="224613" y="99313"/>
            <a:ext cx="8290737" cy="1623273"/>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sz="5400"/>
              <a:t>Agree – Unsure - Disagree</a:t>
            </a:r>
          </a:p>
        </p:txBody>
      </p:sp>
    </p:spTree>
    <p:extLst>
      <p:ext uri="{BB962C8B-B14F-4D97-AF65-F5344CB8AC3E}">
        <p14:creationId xmlns:p14="http://schemas.microsoft.com/office/powerpoint/2010/main" val="38887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8E7D9B-0E90-47AC-B458-3E2DF0C5245D}"/>
              </a:ext>
            </a:extLst>
          </p:cNvPr>
          <p:cNvSpPr>
            <a:spLocks noGrp="1"/>
          </p:cNvSpPr>
          <p:nvPr>
            <p:ph type="title"/>
          </p:nvPr>
        </p:nvSpPr>
        <p:spPr/>
        <p:txBody>
          <a:bodyPr/>
          <a:lstStyle/>
          <a:p>
            <a:r>
              <a:rPr lang="en-GB" dirty="0"/>
              <a:t>Agree- Unsure-Disagree</a:t>
            </a:r>
          </a:p>
        </p:txBody>
      </p:sp>
      <p:sp>
        <p:nvSpPr>
          <p:cNvPr id="3" name="Content Placeholder 2">
            <a:extLst>
              <a:ext uri="{FF2B5EF4-FFF2-40B4-BE49-F238E27FC236}">
                <a16:creationId xmlns:a16="http://schemas.microsoft.com/office/drawing/2014/main" id="{12A6A8F1-9519-4647-BCCD-51335856290E}"/>
              </a:ext>
            </a:extLst>
          </p:cNvPr>
          <p:cNvSpPr>
            <a:spLocks noGrp="1"/>
          </p:cNvSpPr>
          <p:nvPr>
            <p:ph idx="1"/>
          </p:nvPr>
        </p:nvSpPr>
        <p:spPr/>
        <p:txBody>
          <a:bodyPr/>
          <a:lstStyle/>
          <a:p>
            <a:r>
              <a:rPr lang="en-GB"/>
              <a:t>Quantitative data is always more valuable than qualitative data</a:t>
            </a:r>
          </a:p>
        </p:txBody>
      </p:sp>
    </p:spTree>
    <p:extLst>
      <p:ext uri="{BB962C8B-B14F-4D97-AF65-F5344CB8AC3E}">
        <p14:creationId xmlns:p14="http://schemas.microsoft.com/office/powerpoint/2010/main" val="3128564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959" y="2141971"/>
            <a:ext cx="7886700" cy="1325563"/>
          </a:xfrm>
        </p:spPr>
        <p:txBody>
          <a:bodyPr>
            <a:normAutofit/>
          </a:bodyPr>
          <a:lstStyle/>
          <a:p>
            <a:r>
              <a:rPr lang="en-GB">
                <a:latin typeface="+mn-lt"/>
              </a:rPr>
              <a:t>Development in science is about disproof not proof. </a:t>
            </a:r>
          </a:p>
        </p:txBody>
      </p:sp>
      <p:sp>
        <p:nvSpPr>
          <p:cNvPr id="2" name="Title 1">
            <a:extLst>
              <a:ext uri="{FF2B5EF4-FFF2-40B4-BE49-F238E27FC236}">
                <a16:creationId xmlns:a16="http://schemas.microsoft.com/office/drawing/2014/main" id="{8DAC0690-B34A-41A5-8C02-6B6197362325}"/>
              </a:ext>
            </a:extLst>
          </p:cNvPr>
          <p:cNvSpPr txBox="1">
            <a:spLocks/>
          </p:cNvSpPr>
          <p:nvPr/>
        </p:nvSpPr>
        <p:spPr>
          <a:xfrm>
            <a:off x="143096" y="156019"/>
            <a:ext cx="8716039" cy="1559479"/>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GB" sz="5400"/>
              <a:t>Agree – Unsure - Disagree</a:t>
            </a:r>
          </a:p>
        </p:txBody>
      </p:sp>
    </p:spTree>
    <p:extLst>
      <p:ext uri="{BB962C8B-B14F-4D97-AF65-F5344CB8AC3E}">
        <p14:creationId xmlns:p14="http://schemas.microsoft.com/office/powerpoint/2010/main" val="1762727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47846A1787E24BAA4B8FCA035797FD" ma:contentTypeVersion="10" ma:contentTypeDescription="Create a new document." ma:contentTypeScope="" ma:versionID="0018a3d53843f67550ed3cfaa112014e">
  <xsd:schema xmlns:xsd="http://www.w3.org/2001/XMLSchema" xmlns:xs="http://www.w3.org/2001/XMLSchema" xmlns:p="http://schemas.microsoft.com/office/2006/metadata/properties" xmlns:ns2="0078ab53-bb02-47a0-9393-a7ee0c0e7637" xmlns:ns3="d0d77455-7254-4fb4-bfd1-be8580902935" targetNamespace="http://schemas.microsoft.com/office/2006/metadata/properties" ma:root="true" ma:fieldsID="d6219b110be263114f6131ddfd775162" ns2:_="" ns3:_="">
    <xsd:import namespace="0078ab53-bb02-47a0-9393-a7ee0c0e7637"/>
    <xsd:import namespace="d0d77455-7254-4fb4-bfd1-be85809029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8ab53-bb02-47a0-9393-a7ee0c0e7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d77455-7254-4fb4-bfd1-be858090293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C49E4E-66CB-4ABE-8A5D-BBEAFB345AA5}">
  <ds:schemaRefs>
    <ds:schemaRef ds:uri="http://schemas.microsoft.com/sharepoint/v3/contenttype/forms"/>
  </ds:schemaRefs>
</ds:datastoreItem>
</file>

<file path=customXml/itemProps2.xml><?xml version="1.0" encoding="utf-8"?>
<ds:datastoreItem xmlns:ds="http://schemas.openxmlformats.org/officeDocument/2006/customXml" ds:itemID="{E39633FF-4BF3-45C1-A3B6-83DC653016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8ab53-bb02-47a0-9393-a7ee0c0e7637"/>
    <ds:schemaRef ds:uri="d0d77455-7254-4fb4-bfd1-be85809029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86D7C6-954E-4957-8DA9-B59491B6AB7E}">
  <ds:schemaRefs>
    <ds:schemaRef ds:uri="http://www.w3.org/XML/1998/namespace"/>
    <ds:schemaRef ds:uri="http://purl.org/dc/dcmitype/"/>
    <ds:schemaRef ds:uri="http://schemas.microsoft.com/office/2006/documentManagement/types"/>
    <ds:schemaRef ds:uri="0078ab53-bb02-47a0-9393-a7ee0c0e7637"/>
    <ds:schemaRef ds:uri="http://schemas.microsoft.com/office/infopath/2007/PartnerControls"/>
    <ds:schemaRef ds:uri="http://purl.org/dc/elements/1.1/"/>
    <ds:schemaRef ds:uri="http://purl.org/dc/terms/"/>
    <ds:schemaRef ds:uri="d0d77455-7254-4fb4-bfd1-be8580902935"/>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31</TotalTime>
  <Words>3146</Words>
  <Application>Microsoft Office PowerPoint</Application>
  <PresentationFormat>On-screen Show (4:3)</PresentationFormat>
  <Paragraphs>193</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MS PGothic</vt:lpstr>
      <vt:lpstr>Arial</vt:lpstr>
      <vt:lpstr>Calibri</vt:lpstr>
      <vt:lpstr>Calibri Light</vt:lpstr>
      <vt:lpstr>Humnst777 Blk BT</vt:lpstr>
      <vt:lpstr>Humnst777 BT</vt:lpstr>
      <vt:lpstr>inherit</vt:lpstr>
      <vt:lpstr>Proxima Nova Light</vt:lpstr>
      <vt:lpstr>Segoe UI</vt:lpstr>
      <vt:lpstr>Tahoma</vt:lpstr>
      <vt:lpstr>Office Theme</vt:lpstr>
      <vt:lpstr>Teaching RE and Science:  conflicting epistemologies? </vt:lpstr>
      <vt:lpstr>Linked CCF Statements pedagogy</vt:lpstr>
      <vt:lpstr>What do you think about this image?</vt:lpstr>
      <vt:lpstr>Learning objectives</vt:lpstr>
      <vt:lpstr>Group work </vt:lpstr>
      <vt:lpstr>Agree – Unsure - Disagree</vt:lpstr>
      <vt:lpstr>There is such a thing as absolute truth?</vt:lpstr>
      <vt:lpstr>Agree- Unsure-Disagree</vt:lpstr>
      <vt:lpstr>Development in science is about disproof not proof. </vt:lpstr>
      <vt:lpstr>Trust In scientific data is a kind of faith. </vt:lpstr>
      <vt:lpstr>A thought for the week: </vt:lpstr>
      <vt:lpstr>Let's get you thinking!</vt:lpstr>
      <vt:lpstr>Freeman J. Dyson, one of the world’s pre-eminent physicists whose futurist views consistently challenge humankind to reconcile technology and social justice. https://www.edge.org/conversation/freeman_dyson-progress-in-religion</vt:lpstr>
      <vt:lpstr>Freeman J. Dyson, one of the world’s pre-eminent physicists whose futurist views consistently challenge humankind to reconcile technology and social justice. https://www.edge.org/conversation/freeman_dyson-progress-in-religion</vt:lpstr>
      <vt:lpstr>Two ways of seeing. What do you see in the picture?</vt:lpstr>
      <vt:lpstr>Evolution vs Creationismn</vt:lpstr>
      <vt:lpstr>DCSF. 2007. Guidance on creationism and intelligent design. London: DCSF. Accessed 26 February 2018. http:// webarchive.nationalarchives.gov.uk/20071204131026/http://www.teachernet.gov.uk/docbank/index.cfm?id=11890</vt:lpstr>
      <vt:lpstr>Royal Society statement regarding Professor Michael Reiss’ statement on teaching creationism </vt:lpstr>
      <vt:lpstr>Science Curriculum</vt:lpstr>
      <vt:lpstr>Research on cross curricular</vt:lpstr>
      <vt:lpstr>Contrasting views of science: Is someone being more scientific? </vt:lpstr>
      <vt:lpstr>RE Curriculum </vt:lpstr>
      <vt:lpstr>AQA Religious Studies GCSE specification Christianity and science  </vt:lpstr>
      <vt:lpstr>AQA Religious Studies A level specification Christianity and science  </vt:lpstr>
      <vt:lpstr>GCSE                        A level </vt:lpstr>
      <vt:lpstr>Compartmentalisation </vt:lpstr>
      <vt:lpstr>Saviour Siblings</vt:lpstr>
      <vt:lpstr>Should Science be used to create  Saviour Siblings? </vt:lpstr>
      <vt:lpstr>Should Science be used to create  Saviour Siblings? </vt:lpstr>
      <vt:lpstr>  Prompt questions</vt:lpstr>
      <vt:lpstr>Science informs our thinking about a big question but it cannot fully answer it</vt:lpstr>
      <vt:lpstr>Generating questions</vt:lpstr>
      <vt:lpstr>Types of questions</vt:lpstr>
      <vt:lpstr>Take away </vt:lpstr>
      <vt:lpstr>References</vt:lpstr>
    </vt:vector>
  </TitlesOfParts>
  <Company>SMUC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Dell</dc:creator>
  <cp:lastModifiedBy>Robert Campbell</cp:lastModifiedBy>
  <cp:revision>22</cp:revision>
  <dcterms:created xsi:type="dcterms:W3CDTF">2019-08-15T10:33:56Z</dcterms:created>
  <dcterms:modified xsi:type="dcterms:W3CDTF">2022-07-13T10:11:29Z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0x010100D347846A1787E24BAA4B8FCA035797FD</vt:lpwstr>
  </property>
</Properties>
</file>