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327" r:id="rId5"/>
    <p:sldId id="330" r:id="rId6"/>
    <p:sldId id="329" r:id="rId7"/>
    <p:sldId id="346" r:id="rId8"/>
    <p:sldId id="345" r:id="rId9"/>
    <p:sldId id="328" r:id="rId10"/>
    <p:sldId id="347" r:id="rId11"/>
    <p:sldId id="348" r:id="rId12"/>
    <p:sldId id="349" r:id="rId13"/>
    <p:sldId id="333" r:id="rId14"/>
    <p:sldId id="342" r:id="rId15"/>
    <p:sldId id="343" r:id="rId16"/>
    <p:sldId id="341" r:id="rId17"/>
    <p:sldId id="350" r:id="rId18"/>
    <p:sldId id="351" r:id="rId19"/>
    <p:sldId id="352" r:id="rId20"/>
    <p:sldId id="354" r:id="rId21"/>
    <p:sldId id="353" r:id="rId22"/>
    <p:sldId id="344" r:id="rId23"/>
    <p:sldId id="35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A4932-07FE-4422-8554-C8BD8E310E87}" v="25" dt="2020-12-02T13:40:05.915"/>
    <p1510:client id="{33552C0F-CA4C-41AE-A991-9EB924D35DD7}" v="1" dt="2021-07-28T11:02:18.091"/>
    <p1510:client id="{5D9854A8-A9BE-451E-8516-9A2906C5E123}" v="67" dt="2021-09-03T10:28:09.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7" autoAdjust="0"/>
  </p:normalViewPr>
  <p:slideViewPr>
    <p:cSldViewPr snapToGrid="0">
      <p:cViewPr>
        <p:scale>
          <a:sx n="80" d="100"/>
          <a:sy n="80" d="100"/>
        </p:scale>
        <p:origin x="-5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A8B2E-1CF4-B347-AC98-4E916735A297}" type="datetimeFigureOut">
              <a:rPr lang="en-US" smtClean="0"/>
              <a:t>7/12/2022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57E5B-D981-3F40-9889-952F1E4502CB}" type="slidenum">
              <a:rPr lang="en-US" smtClean="0"/>
              <a:t>‹#›</a:t>
            </a:fld>
            <a:endParaRPr lang="en-US"/>
          </a:p>
        </p:txBody>
      </p:sp>
    </p:spTree>
    <p:extLst>
      <p:ext uri="{BB962C8B-B14F-4D97-AF65-F5344CB8AC3E}">
        <p14:creationId xmlns:p14="http://schemas.microsoft.com/office/powerpoint/2010/main" val="1945858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203359-BA13-E345-809C-AB04239343B7}" type="slidenum">
              <a:rPr lang="en-US" smtClean="0"/>
              <a:t>1</a:t>
            </a:fld>
            <a:endParaRPr lang="en-US"/>
          </a:p>
        </p:txBody>
      </p:sp>
    </p:spTree>
    <p:extLst>
      <p:ext uri="{BB962C8B-B14F-4D97-AF65-F5344CB8AC3E}">
        <p14:creationId xmlns:p14="http://schemas.microsoft.com/office/powerpoint/2010/main" val="3110979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203359-BA13-E345-809C-AB04239343B7}" type="slidenum">
              <a:rPr lang="en-US" smtClean="0"/>
              <a:t>19</a:t>
            </a:fld>
            <a:endParaRPr lang="en-US"/>
          </a:p>
        </p:txBody>
      </p:sp>
    </p:spTree>
    <p:extLst>
      <p:ext uri="{BB962C8B-B14F-4D97-AF65-F5344CB8AC3E}">
        <p14:creationId xmlns:p14="http://schemas.microsoft.com/office/powerpoint/2010/main" val="79006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203359-BA13-E345-809C-AB04239343B7}" type="slidenum">
              <a:rPr lang="en-US" smtClean="0"/>
              <a:t>2</a:t>
            </a:fld>
            <a:endParaRPr lang="en-US"/>
          </a:p>
        </p:txBody>
      </p:sp>
    </p:spTree>
    <p:extLst>
      <p:ext uri="{BB962C8B-B14F-4D97-AF65-F5344CB8AC3E}">
        <p14:creationId xmlns:p14="http://schemas.microsoft.com/office/powerpoint/2010/main" val="900959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203359-BA13-E345-809C-AB04239343B7}" type="slidenum">
              <a:rPr lang="en-US" smtClean="0"/>
              <a:t>3</a:t>
            </a:fld>
            <a:endParaRPr lang="en-US"/>
          </a:p>
        </p:txBody>
      </p:sp>
    </p:spTree>
    <p:extLst>
      <p:ext uri="{BB962C8B-B14F-4D97-AF65-F5344CB8AC3E}">
        <p14:creationId xmlns:p14="http://schemas.microsoft.com/office/powerpoint/2010/main" val="1598182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203359-BA13-E345-809C-AB04239343B7}" type="slidenum">
              <a:rPr lang="en-US" smtClean="0"/>
              <a:t>5</a:t>
            </a:fld>
            <a:endParaRPr lang="en-US"/>
          </a:p>
        </p:txBody>
      </p:sp>
    </p:spTree>
    <p:extLst>
      <p:ext uri="{BB962C8B-B14F-4D97-AF65-F5344CB8AC3E}">
        <p14:creationId xmlns:p14="http://schemas.microsoft.com/office/powerpoint/2010/main" val="59631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203359-BA13-E345-809C-AB04239343B7}" type="slidenum">
              <a:rPr lang="en-US" smtClean="0"/>
              <a:t>6</a:t>
            </a:fld>
            <a:endParaRPr lang="en-US"/>
          </a:p>
        </p:txBody>
      </p:sp>
    </p:spTree>
    <p:extLst>
      <p:ext uri="{BB962C8B-B14F-4D97-AF65-F5344CB8AC3E}">
        <p14:creationId xmlns:p14="http://schemas.microsoft.com/office/powerpoint/2010/main" val="4215966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203359-BA13-E345-809C-AB04239343B7}" type="slidenum">
              <a:rPr lang="en-US" smtClean="0"/>
              <a:t>10</a:t>
            </a:fld>
            <a:endParaRPr lang="en-US"/>
          </a:p>
        </p:txBody>
      </p:sp>
    </p:spTree>
    <p:extLst>
      <p:ext uri="{BB962C8B-B14F-4D97-AF65-F5344CB8AC3E}">
        <p14:creationId xmlns:p14="http://schemas.microsoft.com/office/powerpoint/2010/main" val="361990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203359-BA13-E345-809C-AB04239343B7}" type="slidenum">
              <a:rPr lang="en-US" smtClean="0"/>
              <a:t>11</a:t>
            </a:fld>
            <a:endParaRPr lang="en-US"/>
          </a:p>
        </p:txBody>
      </p:sp>
    </p:spTree>
    <p:extLst>
      <p:ext uri="{BB962C8B-B14F-4D97-AF65-F5344CB8AC3E}">
        <p14:creationId xmlns:p14="http://schemas.microsoft.com/office/powerpoint/2010/main" val="2952700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203359-BA13-E345-809C-AB04239343B7}" type="slidenum">
              <a:rPr lang="en-US" smtClean="0"/>
              <a:t>12</a:t>
            </a:fld>
            <a:endParaRPr lang="en-US"/>
          </a:p>
        </p:txBody>
      </p:sp>
    </p:spTree>
    <p:extLst>
      <p:ext uri="{BB962C8B-B14F-4D97-AF65-F5344CB8AC3E}">
        <p14:creationId xmlns:p14="http://schemas.microsoft.com/office/powerpoint/2010/main" val="3330124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203359-BA13-E345-809C-AB04239343B7}" type="slidenum">
              <a:rPr lang="en-US" smtClean="0"/>
              <a:t>13</a:t>
            </a:fld>
            <a:endParaRPr lang="en-US"/>
          </a:p>
        </p:txBody>
      </p:sp>
    </p:spTree>
    <p:extLst>
      <p:ext uri="{BB962C8B-B14F-4D97-AF65-F5344CB8AC3E}">
        <p14:creationId xmlns:p14="http://schemas.microsoft.com/office/powerpoint/2010/main" val="1163077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CFEE-3A5A-4475-BBFC-C70C6AE36C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6EA552-2B4F-48F5-AB23-076879CA3E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D23796-D4E2-456A-90ED-69BBD32B5C72}"/>
              </a:ext>
            </a:extLst>
          </p:cNvPr>
          <p:cNvSpPr>
            <a:spLocks noGrp="1"/>
          </p:cNvSpPr>
          <p:nvPr>
            <p:ph type="dt" sz="half" idx="10"/>
          </p:nvPr>
        </p:nvSpPr>
        <p:spPr/>
        <p:txBody>
          <a:bodyPr/>
          <a:lstStyle/>
          <a:p>
            <a:fld id="{30E6BD79-70FC-429B-8C00-B8B34B0F67D8}" type="datetimeFigureOut">
              <a:rPr lang="en-GB" smtClean="0"/>
              <a:t>12/07/2022</a:t>
            </a:fld>
            <a:endParaRPr lang="en-GB"/>
          </a:p>
        </p:txBody>
      </p:sp>
      <p:sp>
        <p:nvSpPr>
          <p:cNvPr id="5" name="Footer Placeholder 4">
            <a:extLst>
              <a:ext uri="{FF2B5EF4-FFF2-40B4-BE49-F238E27FC236}">
                <a16:creationId xmlns:a16="http://schemas.microsoft.com/office/drawing/2014/main" id="{5A2B432A-12B4-4D35-80AF-C05CEC5C52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055194-C70E-4243-9B70-303CCD3A7699}"/>
              </a:ext>
            </a:extLst>
          </p:cNvPr>
          <p:cNvSpPr>
            <a:spLocks noGrp="1"/>
          </p:cNvSpPr>
          <p:nvPr>
            <p:ph type="sldNum" sz="quarter" idx="12"/>
          </p:nvPr>
        </p:nvSpPr>
        <p:spPr/>
        <p:txBody>
          <a:bodyPr/>
          <a:lstStyle/>
          <a:p>
            <a:fld id="{8CAF9524-116D-4959-93F8-682CC5335AA6}" type="slidenum">
              <a:rPr lang="en-GB" smtClean="0"/>
              <a:t>‹#›</a:t>
            </a:fld>
            <a:endParaRPr lang="en-GB"/>
          </a:p>
        </p:txBody>
      </p:sp>
    </p:spTree>
    <p:extLst>
      <p:ext uri="{BB962C8B-B14F-4D97-AF65-F5344CB8AC3E}">
        <p14:creationId xmlns:p14="http://schemas.microsoft.com/office/powerpoint/2010/main" val="1524810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D064D-7420-490D-8820-CBA88526F8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97AD94-64E9-4281-9AB8-AAC99014E7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FF073E-9FB1-46CE-8498-9B26ED5D82F6}"/>
              </a:ext>
            </a:extLst>
          </p:cNvPr>
          <p:cNvSpPr>
            <a:spLocks noGrp="1"/>
          </p:cNvSpPr>
          <p:nvPr>
            <p:ph type="dt" sz="half" idx="10"/>
          </p:nvPr>
        </p:nvSpPr>
        <p:spPr/>
        <p:txBody>
          <a:bodyPr/>
          <a:lstStyle/>
          <a:p>
            <a:fld id="{30E6BD79-70FC-429B-8C00-B8B34B0F67D8}" type="datetimeFigureOut">
              <a:rPr lang="en-GB" smtClean="0"/>
              <a:t>12/07/2022</a:t>
            </a:fld>
            <a:endParaRPr lang="en-GB"/>
          </a:p>
        </p:txBody>
      </p:sp>
      <p:sp>
        <p:nvSpPr>
          <p:cNvPr id="5" name="Footer Placeholder 4">
            <a:extLst>
              <a:ext uri="{FF2B5EF4-FFF2-40B4-BE49-F238E27FC236}">
                <a16:creationId xmlns:a16="http://schemas.microsoft.com/office/drawing/2014/main" id="{A276065B-E15F-4ABE-A836-A3D8A24584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2CD5C6-045E-46C7-A1B9-C0981652326A}"/>
              </a:ext>
            </a:extLst>
          </p:cNvPr>
          <p:cNvSpPr>
            <a:spLocks noGrp="1"/>
          </p:cNvSpPr>
          <p:nvPr>
            <p:ph type="sldNum" sz="quarter" idx="12"/>
          </p:nvPr>
        </p:nvSpPr>
        <p:spPr/>
        <p:txBody>
          <a:bodyPr/>
          <a:lstStyle/>
          <a:p>
            <a:fld id="{8CAF9524-116D-4959-93F8-682CC5335AA6}" type="slidenum">
              <a:rPr lang="en-GB" smtClean="0"/>
              <a:t>‹#›</a:t>
            </a:fld>
            <a:endParaRPr lang="en-GB"/>
          </a:p>
        </p:txBody>
      </p:sp>
    </p:spTree>
    <p:extLst>
      <p:ext uri="{BB962C8B-B14F-4D97-AF65-F5344CB8AC3E}">
        <p14:creationId xmlns:p14="http://schemas.microsoft.com/office/powerpoint/2010/main" val="1307147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5FE1D2-CEC1-4AF4-ADE1-61B36A977D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8ECB09-60F1-42D8-A924-52EC7902FB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2FE177-D442-4D60-89FE-25405879A921}"/>
              </a:ext>
            </a:extLst>
          </p:cNvPr>
          <p:cNvSpPr>
            <a:spLocks noGrp="1"/>
          </p:cNvSpPr>
          <p:nvPr>
            <p:ph type="dt" sz="half" idx="10"/>
          </p:nvPr>
        </p:nvSpPr>
        <p:spPr/>
        <p:txBody>
          <a:bodyPr/>
          <a:lstStyle/>
          <a:p>
            <a:fld id="{30E6BD79-70FC-429B-8C00-B8B34B0F67D8}" type="datetimeFigureOut">
              <a:rPr lang="en-GB" smtClean="0"/>
              <a:t>12/07/2022</a:t>
            </a:fld>
            <a:endParaRPr lang="en-GB"/>
          </a:p>
        </p:txBody>
      </p:sp>
      <p:sp>
        <p:nvSpPr>
          <p:cNvPr id="5" name="Footer Placeholder 4">
            <a:extLst>
              <a:ext uri="{FF2B5EF4-FFF2-40B4-BE49-F238E27FC236}">
                <a16:creationId xmlns:a16="http://schemas.microsoft.com/office/drawing/2014/main" id="{739AA249-0B1D-4C8C-9E13-D5A3951455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536089-2A55-4285-9AC1-64F97683151D}"/>
              </a:ext>
            </a:extLst>
          </p:cNvPr>
          <p:cNvSpPr>
            <a:spLocks noGrp="1"/>
          </p:cNvSpPr>
          <p:nvPr>
            <p:ph type="sldNum" sz="quarter" idx="12"/>
          </p:nvPr>
        </p:nvSpPr>
        <p:spPr/>
        <p:txBody>
          <a:bodyPr/>
          <a:lstStyle/>
          <a:p>
            <a:fld id="{8CAF9524-116D-4959-93F8-682CC5335AA6}" type="slidenum">
              <a:rPr lang="en-GB" smtClean="0"/>
              <a:t>‹#›</a:t>
            </a:fld>
            <a:endParaRPr lang="en-GB"/>
          </a:p>
        </p:txBody>
      </p:sp>
    </p:spTree>
    <p:extLst>
      <p:ext uri="{BB962C8B-B14F-4D97-AF65-F5344CB8AC3E}">
        <p14:creationId xmlns:p14="http://schemas.microsoft.com/office/powerpoint/2010/main" val="4002210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Rectangle 8"/>
          <p:cNvSpPr/>
          <p:nvPr userDrawn="1"/>
        </p:nvSpPr>
        <p:spPr>
          <a:xfrm>
            <a:off x="256035" y="265177"/>
            <a:ext cx="11683048"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350">
              <a:latin typeface="Segoe UI" panose="020B0502040204020203" pitchFamily="34" charset="0"/>
            </a:endParaRPr>
          </a:p>
        </p:txBody>
      </p:sp>
      <p:cxnSp>
        <p:nvCxnSpPr>
          <p:cNvPr id="12" name="Straight Connector 11"/>
          <p:cNvCxnSpPr/>
          <p:nvPr userDrawn="1"/>
        </p:nvCxnSpPr>
        <p:spPr>
          <a:xfrm>
            <a:off x="604435"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9" y="448056"/>
            <a:ext cx="6877119" cy="640080"/>
          </a:xfrm>
        </p:spPr>
        <p:txBody>
          <a:bodyPr anchor="b" anchorCtr="0">
            <a:normAutofit/>
          </a:bodyPr>
          <a:lstStyle>
            <a:lvl1pPr>
              <a:defRPr sz="2100">
                <a:solidFill>
                  <a:schemeClr val="bg2">
                    <a:lumMod val="25000"/>
                  </a:schemeClr>
                </a:solidFill>
              </a:defRPr>
            </a:lvl1pPr>
          </a:lstStyle>
          <a:p>
            <a:r>
              <a:rPr lang="en-GB"/>
              <a:t>Click to edit Master title style</a:t>
            </a:r>
            <a:endParaRPr lang="en-US"/>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900" smtClean="0">
                <a:solidFill>
                  <a:schemeClr val="tx1">
                    <a:lumMod val="75000"/>
                    <a:lumOff val="25000"/>
                  </a:schemeClr>
                </a:solidFill>
              </a:defRPr>
            </a:lvl1pPr>
            <a:lvl2pPr>
              <a:defRPr lang="en-US" sz="900" smtClean="0">
                <a:solidFill>
                  <a:schemeClr val="tx1">
                    <a:lumMod val="75000"/>
                    <a:lumOff val="25000"/>
                  </a:schemeClr>
                </a:solidFill>
              </a:defRPr>
            </a:lvl2pPr>
            <a:lvl3pPr>
              <a:defRPr lang="en-US" sz="900" smtClean="0">
                <a:solidFill>
                  <a:schemeClr val="tx1">
                    <a:lumMod val="75000"/>
                    <a:lumOff val="25000"/>
                  </a:schemeClr>
                </a:solidFill>
              </a:defRPr>
            </a:lvl3pPr>
            <a:lvl4pPr>
              <a:defRPr lang="en-US" sz="900" smtClean="0">
                <a:solidFill>
                  <a:schemeClr val="tx1">
                    <a:lumMod val="75000"/>
                    <a:lumOff val="25000"/>
                  </a:schemeClr>
                </a:solidFill>
              </a:defRPr>
            </a:lvl4pPr>
            <a:lvl5pPr>
              <a:defRPr lang="en-US" sz="900">
                <a:solidFill>
                  <a:schemeClr val="tx1">
                    <a:lumMod val="75000"/>
                    <a:lumOff val="25000"/>
                  </a:schemeClr>
                </a:solidFill>
              </a:defRPr>
            </a:lvl5pPr>
          </a:lstStyle>
          <a:p>
            <a:pPr marL="0" lvl="0" indent="0">
              <a:lnSpc>
                <a:spcPct val="150000"/>
              </a:lnSpc>
              <a:spcBef>
                <a:spcPts val="750"/>
              </a:spcBef>
              <a:spcAft>
                <a:spcPts val="900"/>
              </a:spcAft>
              <a:buNone/>
            </a:pPr>
            <a:r>
              <a:rPr lang="en-GB"/>
              <a:t>Click to edit Master text styles</a:t>
            </a:r>
          </a:p>
          <a:p>
            <a:pPr marL="0" lvl="1" indent="0">
              <a:lnSpc>
                <a:spcPct val="150000"/>
              </a:lnSpc>
              <a:spcBef>
                <a:spcPts val="750"/>
              </a:spcBef>
              <a:spcAft>
                <a:spcPts val="900"/>
              </a:spcAft>
              <a:buNone/>
            </a:pPr>
            <a:r>
              <a:rPr lang="en-GB"/>
              <a:t>Second level</a:t>
            </a:r>
          </a:p>
          <a:p>
            <a:pPr marL="0" lvl="2" indent="0">
              <a:lnSpc>
                <a:spcPct val="150000"/>
              </a:lnSpc>
              <a:spcBef>
                <a:spcPts val="750"/>
              </a:spcBef>
              <a:spcAft>
                <a:spcPts val="900"/>
              </a:spcAft>
              <a:buNone/>
            </a:pPr>
            <a:r>
              <a:rPr lang="en-GB"/>
              <a:t>Third level</a:t>
            </a:r>
          </a:p>
          <a:p>
            <a:pPr marL="0" lvl="3" indent="0">
              <a:lnSpc>
                <a:spcPct val="150000"/>
              </a:lnSpc>
              <a:spcBef>
                <a:spcPts val="750"/>
              </a:spcBef>
              <a:spcAft>
                <a:spcPts val="900"/>
              </a:spcAft>
              <a:buNone/>
            </a:pPr>
            <a:r>
              <a:rPr lang="en-GB"/>
              <a:t>Fourth level</a:t>
            </a:r>
          </a:p>
          <a:p>
            <a:pPr marL="0" lvl="4" indent="0">
              <a:lnSpc>
                <a:spcPct val="150000"/>
              </a:lnSpc>
              <a:spcBef>
                <a:spcPts val="750"/>
              </a:spcBef>
              <a:spcAft>
                <a:spcPts val="900"/>
              </a:spcAft>
              <a:buNone/>
            </a:pPr>
            <a:r>
              <a:rPr lang="en-GB"/>
              <a:t>Fifth level</a:t>
            </a:r>
            <a:endParaRPr lang="en-US"/>
          </a:p>
        </p:txBody>
      </p:sp>
      <p:sp>
        <p:nvSpPr>
          <p:cNvPr id="6" name="Date Placeholder 3"/>
          <p:cNvSpPr>
            <a:spLocks noGrp="1"/>
          </p:cNvSpPr>
          <p:nvPr>
            <p:ph type="dt" sz="half" idx="2"/>
          </p:nvPr>
        </p:nvSpPr>
        <p:spPr>
          <a:xfrm>
            <a:off x="539496" y="6203955"/>
            <a:ext cx="3276600" cy="365125"/>
          </a:xfrm>
          <a:prstGeom prst="rect">
            <a:avLst/>
          </a:prstGeom>
        </p:spPr>
        <p:txBody>
          <a:bodyPr vert="horz" lIns="91440" tIns="45720" rIns="91440" bIns="45720" rtlCol="0" anchor="ctr"/>
          <a:lstStyle>
            <a:lvl1pPr algn="l">
              <a:defRPr sz="900" baseline="0">
                <a:solidFill>
                  <a:schemeClr val="tx1">
                    <a:lumMod val="65000"/>
                    <a:lumOff val="35000"/>
                  </a:schemeClr>
                </a:solidFill>
              </a:defRPr>
            </a:lvl1pPr>
          </a:lstStyle>
          <a:p>
            <a:fld id="{8BEEBAAA-29B5-4AF5-BC5F-7E580C29002D}" type="datetimeFigureOut">
              <a:rPr lang="en-US" smtClean="0"/>
              <a:pPr/>
              <a:t>7/12/2022</a:t>
            </a:fld>
            <a:endParaRPr lang="en-US"/>
          </a:p>
        </p:txBody>
      </p:sp>
      <p:sp>
        <p:nvSpPr>
          <p:cNvPr id="7" name="Footer Placeholder 4"/>
          <p:cNvSpPr>
            <a:spLocks noGrp="1"/>
          </p:cNvSpPr>
          <p:nvPr>
            <p:ph type="ftr" sz="quarter" idx="3"/>
          </p:nvPr>
        </p:nvSpPr>
        <p:spPr>
          <a:xfrm>
            <a:off x="4648201" y="6203955"/>
            <a:ext cx="2895600" cy="365125"/>
          </a:xfrm>
          <a:prstGeom prst="rect">
            <a:avLst/>
          </a:prstGeom>
        </p:spPr>
        <p:txBody>
          <a:bodyPr vert="horz" lIns="91440" tIns="45720" rIns="91440" bIns="45720" rtlCol="0" anchor="ctr"/>
          <a:lstStyle>
            <a:lvl1pPr algn="ctr">
              <a:defRPr sz="9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8371927" y="6203955"/>
            <a:ext cx="3276600" cy="365125"/>
          </a:xfrm>
          <a:prstGeom prst="rect">
            <a:avLst/>
          </a:prstGeom>
        </p:spPr>
        <p:txBody>
          <a:bodyPr vert="horz" lIns="91440" tIns="45720" rIns="91440" bIns="45720" rtlCol="0" anchor="ctr"/>
          <a:lstStyle>
            <a:lvl1pPr algn="r">
              <a:defRPr sz="900" baseline="0">
                <a:solidFill>
                  <a:schemeClr val="tx1">
                    <a:lumMod val="65000"/>
                    <a:lumOff val="3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46156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3E57-B3CC-4F15-A16E-F0F505A61D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C940BC-543E-4320-91A2-75C845B54C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26E7A3-5805-4698-BF53-DDA786C73485}"/>
              </a:ext>
            </a:extLst>
          </p:cNvPr>
          <p:cNvSpPr>
            <a:spLocks noGrp="1"/>
          </p:cNvSpPr>
          <p:nvPr>
            <p:ph type="dt" sz="half" idx="10"/>
          </p:nvPr>
        </p:nvSpPr>
        <p:spPr/>
        <p:txBody>
          <a:bodyPr/>
          <a:lstStyle/>
          <a:p>
            <a:fld id="{30E6BD79-70FC-429B-8C00-B8B34B0F67D8}" type="datetimeFigureOut">
              <a:rPr lang="en-GB" smtClean="0"/>
              <a:t>12/07/2022</a:t>
            </a:fld>
            <a:endParaRPr lang="en-GB"/>
          </a:p>
        </p:txBody>
      </p:sp>
      <p:sp>
        <p:nvSpPr>
          <p:cNvPr id="5" name="Footer Placeholder 4">
            <a:extLst>
              <a:ext uri="{FF2B5EF4-FFF2-40B4-BE49-F238E27FC236}">
                <a16:creationId xmlns:a16="http://schemas.microsoft.com/office/drawing/2014/main" id="{0C021B9D-B684-426D-B947-13A8D0261E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2DAE0C-8241-41CE-994A-80F9EA060FCF}"/>
              </a:ext>
            </a:extLst>
          </p:cNvPr>
          <p:cNvSpPr>
            <a:spLocks noGrp="1"/>
          </p:cNvSpPr>
          <p:nvPr>
            <p:ph type="sldNum" sz="quarter" idx="12"/>
          </p:nvPr>
        </p:nvSpPr>
        <p:spPr/>
        <p:txBody>
          <a:bodyPr/>
          <a:lstStyle/>
          <a:p>
            <a:fld id="{8CAF9524-116D-4959-93F8-682CC5335AA6}" type="slidenum">
              <a:rPr lang="en-GB" smtClean="0"/>
              <a:t>‹#›</a:t>
            </a:fld>
            <a:endParaRPr lang="en-GB"/>
          </a:p>
        </p:txBody>
      </p:sp>
    </p:spTree>
    <p:extLst>
      <p:ext uri="{BB962C8B-B14F-4D97-AF65-F5344CB8AC3E}">
        <p14:creationId xmlns:p14="http://schemas.microsoft.com/office/powerpoint/2010/main" val="166112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591C5-95CD-4C79-B76E-64286A3F60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170D15-F996-4DF6-8ADA-7991C26D93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755213-E378-4A35-8255-050ADE6DF020}"/>
              </a:ext>
            </a:extLst>
          </p:cNvPr>
          <p:cNvSpPr>
            <a:spLocks noGrp="1"/>
          </p:cNvSpPr>
          <p:nvPr>
            <p:ph type="dt" sz="half" idx="10"/>
          </p:nvPr>
        </p:nvSpPr>
        <p:spPr/>
        <p:txBody>
          <a:bodyPr/>
          <a:lstStyle/>
          <a:p>
            <a:fld id="{30E6BD79-70FC-429B-8C00-B8B34B0F67D8}" type="datetimeFigureOut">
              <a:rPr lang="en-GB" smtClean="0"/>
              <a:t>12/07/2022</a:t>
            </a:fld>
            <a:endParaRPr lang="en-GB"/>
          </a:p>
        </p:txBody>
      </p:sp>
      <p:sp>
        <p:nvSpPr>
          <p:cNvPr id="5" name="Footer Placeholder 4">
            <a:extLst>
              <a:ext uri="{FF2B5EF4-FFF2-40B4-BE49-F238E27FC236}">
                <a16:creationId xmlns:a16="http://schemas.microsoft.com/office/drawing/2014/main" id="{EF4D979D-0657-45CC-A54C-CD1FEC5BA4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21071C-8096-4479-BAFC-781D57A9081E}"/>
              </a:ext>
            </a:extLst>
          </p:cNvPr>
          <p:cNvSpPr>
            <a:spLocks noGrp="1"/>
          </p:cNvSpPr>
          <p:nvPr>
            <p:ph type="sldNum" sz="quarter" idx="12"/>
          </p:nvPr>
        </p:nvSpPr>
        <p:spPr/>
        <p:txBody>
          <a:bodyPr/>
          <a:lstStyle/>
          <a:p>
            <a:fld id="{8CAF9524-116D-4959-93F8-682CC5335AA6}" type="slidenum">
              <a:rPr lang="en-GB" smtClean="0"/>
              <a:t>‹#›</a:t>
            </a:fld>
            <a:endParaRPr lang="en-GB"/>
          </a:p>
        </p:txBody>
      </p:sp>
    </p:spTree>
    <p:extLst>
      <p:ext uri="{BB962C8B-B14F-4D97-AF65-F5344CB8AC3E}">
        <p14:creationId xmlns:p14="http://schemas.microsoft.com/office/powerpoint/2010/main" val="372168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AE16F-3F53-4D44-AD54-2D7DC44335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4C0A06-206D-49B6-8EB1-97E6985F39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F43080-2C26-4DB4-98FA-4EA98F03C4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A50D51D-F9B9-40F9-8FD8-23C2DD27DEE4}"/>
              </a:ext>
            </a:extLst>
          </p:cNvPr>
          <p:cNvSpPr>
            <a:spLocks noGrp="1"/>
          </p:cNvSpPr>
          <p:nvPr>
            <p:ph type="dt" sz="half" idx="10"/>
          </p:nvPr>
        </p:nvSpPr>
        <p:spPr/>
        <p:txBody>
          <a:bodyPr/>
          <a:lstStyle/>
          <a:p>
            <a:fld id="{30E6BD79-70FC-429B-8C00-B8B34B0F67D8}" type="datetimeFigureOut">
              <a:rPr lang="en-GB" smtClean="0"/>
              <a:t>12/07/2022</a:t>
            </a:fld>
            <a:endParaRPr lang="en-GB"/>
          </a:p>
        </p:txBody>
      </p:sp>
      <p:sp>
        <p:nvSpPr>
          <p:cNvPr id="6" name="Footer Placeholder 5">
            <a:extLst>
              <a:ext uri="{FF2B5EF4-FFF2-40B4-BE49-F238E27FC236}">
                <a16:creationId xmlns:a16="http://schemas.microsoft.com/office/drawing/2014/main" id="{E12B20EB-B256-4151-9951-8BE0263047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FCD55E-5693-4649-98EB-E5364DC0A35B}"/>
              </a:ext>
            </a:extLst>
          </p:cNvPr>
          <p:cNvSpPr>
            <a:spLocks noGrp="1"/>
          </p:cNvSpPr>
          <p:nvPr>
            <p:ph type="sldNum" sz="quarter" idx="12"/>
          </p:nvPr>
        </p:nvSpPr>
        <p:spPr/>
        <p:txBody>
          <a:bodyPr/>
          <a:lstStyle/>
          <a:p>
            <a:fld id="{8CAF9524-116D-4959-93F8-682CC5335AA6}" type="slidenum">
              <a:rPr lang="en-GB" smtClean="0"/>
              <a:t>‹#›</a:t>
            </a:fld>
            <a:endParaRPr lang="en-GB"/>
          </a:p>
        </p:txBody>
      </p:sp>
    </p:spTree>
    <p:extLst>
      <p:ext uri="{BB962C8B-B14F-4D97-AF65-F5344CB8AC3E}">
        <p14:creationId xmlns:p14="http://schemas.microsoft.com/office/powerpoint/2010/main" val="29146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9C5D-D160-4B88-B108-ABD3CD8699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A2556C-9D14-4F6E-AE33-54C61EC69B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310B24-6DB2-4002-B70F-E7094BF8F7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0386A7-22BC-4790-AFE6-1D6FC3504F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5E908C-C798-4F56-B085-21D5165F93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7B05FE-AB5B-4289-BEBC-9C2BA2091875}"/>
              </a:ext>
            </a:extLst>
          </p:cNvPr>
          <p:cNvSpPr>
            <a:spLocks noGrp="1"/>
          </p:cNvSpPr>
          <p:nvPr>
            <p:ph type="dt" sz="half" idx="10"/>
          </p:nvPr>
        </p:nvSpPr>
        <p:spPr/>
        <p:txBody>
          <a:bodyPr/>
          <a:lstStyle/>
          <a:p>
            <a:fld id="{30E6BD79-70FC-429B-8C00-B8B34B0F67D8}" type="datetimeFigureOut">
              <a:rPr lang="en-GB" smtClean="0"/>
              <a:t>12/07/2022</a:t>
            </a:fld>
            <a:endParaRPr lang="en-GB"/>
          </a:p>
        </p:txBody>
      </p:sp>
      <p:sp>
        <p:nvSpPr>
          <p:cNvPr id="8" name="Footer Placeholder 7">
            <a:extLst>
              <a:ext uri="{FF2B5EF4-FFF2-40B4-BE49-F238E27FC236}">
                <a16:creationId xmlns:a16="http://schemas.microsoft.com/office/drawing/2014/main" id="{5492E6F6-FB2A-431C-A5F7-A437DD180DE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F4E59F-B511-4003-9E63-50368D9569DA}"/>
              </a:ext>
            </a:extLst>
          </p:cNvPr>
          <p:cNvSpPr>
            <a:spLocks noGrp="1"/>
          </p:cNvSpPr>
          <p:nvPr>
            <p:ph type="sldNum" sz="quarter" idx="12"/>
          </p:nvPr>
        </p:nvSpPr>
        <p:spPr/>
        <p:txBody>
          <a:bodyPr/>
          <a:lstStyle/>
          <a:p>
            <a:fld id="{8CAF9524-116D-4959-93F8-682CC5335AA6}" type="slidenum">
              <a:rPr lang="en-GB" smtClean="0"/>
              <a:t>‹#›</a:t>
            </a:fld>
            <a:endParaRPr lang="en-GB"/>
          </a:p>
        </p:txBody>
      </p:sp>
    </p:spTree>
    <p:extLst>
      <p:ext uri="{BB962C8B-B14F-4D97-AF65-F5344CB8AC3E}">
        <p14:creationId xmlns:p14="http://schemas.microsoft.com/office/powerpoint/2010/main" val="9488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C59C-C43B-409E-AA87-32EB28E50B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A9BC42-1901-4D4D-AF0B-BD5D58875A65}"/>
              </a:ext>
            </a:extLst>
          </p:cNvPr>
          <p:cNvSpPr>
            <a:spLocks noGrp="1"/>
          </p:cNvSpPr>
          <p:nvPr>
            <p:ph type="dt" sz="half" idx="10"/>
          </p:nvPr>
        </p:nvSpPr>
        <p:spPr/>
        <p:txBody>
          <a:bodyPr/>
          <a:lstStyle/>
          <a:p>
            <a:fld id="{30E6BD79-70FC-429B-8C00-B8B34B0F67D8}" type="datetimeFigureOut">
              <a:rPr lang="en-GB" smtClean="0"/>
              <a:t>12/07/2022</a:t>
            </a:fld>
            <a:endParaRPr lang="en-GB"/>
          </a:p>
        </p:txBody>
      </p:sp>
      <p:sp>
        <p:nvSpPr>
          <p:cNvPr id="4" name="Footer Placeholder 3">
            <a:extLst>
              <a:ext uri="{FF2B5EF4-FFF2-40B4-BE49-F238E27FC236}">
                <a16:creationId xmlns:a16="http://schemas.microsoft.com/office/drawing/2014/main" id="{7E0E0CC8-35D2-4EEB-9DF3-0B6055358C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67626C2-0064-4D07-A525-B7D207865016}"/>
              </a:ext>
            </a:extLst>
          </p:cNvPr>
          <p:cNvSpPr>
            <a:spLocks noGrp="1"/>
          </p:cNvSpPr>
          <p:nvPr>
            <p:ph type="sldNum" sz="quarter" idx="12"/>
          </p:nvPr>
        </p:nvSpPr>
        <p:spPr/>
        <p:txBody>
          <a:bodyPr/>
          <a:lstStyle/>
          <a:p>
            <a:fld id="{8CAF9524-116D-4959-93F8-682CC5335AA6}" type="slidenum">
              <a:rPr lang="en-GB" smtClean="0"/>
              <a:t>‹#›</a:t>
            </a:fld>
            <a:endParaRPr lang="en-GB"/>
          </a:p>
        </p:txBody>
      </p:sp>
    </p:spTree>
    <p:extLst>
      <p:ext uri="{BB962C8B-B14F-4D97-AF65-F5344CB8AC3E}">
        <p14:creationId xmlns:p14="http://schemas.microsoft.com/office/powerpoint/2010/main" val="349141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50A1A-2556-4D36-B420-7E9117B8F7A7}"/>
              </a:ext>
            </a:extLst>
          </p:cNvPr>
          <p:cNvSpPr>
            <a:spLocks noGrp="1"/>
          </p:cNvSpPr>
          <p:nvPr>
            <p:ph type="dt" sz="half" idx="10"/>
          </p:nvPr>
        </p:nvSpPr>
        <p:spPr/>
        <p:txBody>
          <a:bodyPr/>
          <a:lstStyle/>
          <a:p>
            <a:fld id="{30E6BD79-70FC-429B-8C00-B8B34B0F67D8}" type="datetimeFigureOut">
              <a:rPr lang="en-GB" smtClean="0"/>
              <a:t>12/07/2022</a:t>
            </a:fld>
            <a:endParaRPr lang="en-GB"/>
          </a:p>
        </p:txBody>
      </p:sp>
      <p:sp>
        <p:nvSpPr>
          <p:cNvPr id="3" name="Footer Placeholder 2">
            <a:extLst>
              <a:ext uri="{FF2B5EF4-FFF2-40B4-BE49-F238E27FC236}">
                <a16:creationId xmlns:a16="http://schemas.microsoft.com/office/drawing/2014/main" id="{2C7EAC91-084C-4BA2-9BDC-A79C18D9A0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41BF10-38B0-425F-A38A-1E1C904D747F}"/>
              </a:ext>
            </a:extLst>
          </p:cNvPr>
          <p:cNvSpPr>
            <a:spLocks noGrp="1"/>
          </p:cNvSpPr>
          <p:nvPr>
            <p:ph type="sldNum" sz="quarter" idx="12"/>
          </p:nvPr>
        </p:nvSpPr>
        <p:spPr/>
        <p:txBody>
          <a:bodyPr/>
          <a:lstStyle/>
          <a:p>
            <a:fld id="{8CAF9524-116D-4959-93F8-682CC5335AA6}" type="slidenum">
              <a:rPr lang="en-GB" smtClean="0"/>
              <a:t>‹#›</a:t>
            </a:fld>
            <a:endParaRPr lang="en-GB"/>
          </a:p>
        </p:txBody>
      </p:sp>
    </p:spTree>
    <p:extLst>
      <p:ext uri="{BB962C8B-B14F-4D97-AF65-F5344CB8AC3E}">
        <p14:creationId xmlns:p14="http://schemas.microsoft.com/office/powerpoint/2010/main" val="14681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60DB-DCC3-4DDB-9559-66BD19DBF9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1E50F8-A0A2-4D5F-9802-419035A72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4B46DD-406F-486A-B296-3437E56EA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C851BF-9CD1-4796-A73B-AA7B9774354F}"/>
              </a:ext>
            </a:extLst>
          </p:cNvPr>
          <p:cNvSpPr>
            <a:spLocks noGrp="1"/>
          </p:cNvSpPr>
          <p:nvPr>
            <p:ph type="dt" sz="half" idx="10"/>
          </p:nvPr>
        </p:nvSpPr>
        <p:spPr/>
        <p:txBody>
          <a:bodyPr/>
          <a:lstStyle/>
          <a:p>
            <a:fld id="{30E6BD79-70FC-429B-8C00-B8B34B0F67D8}" type="datetimeFigureOut">
              <a:rPr lang="en-GB" smtClean="0"/>
              <a:t>12/07/2022</a:t>
            </a:fld>
            <a:endParaRPr lang="en-GB"/>
          </a:p>
        </p:txBody>
      </p:sp>
      <p:sp>
        <p:nvSpPr>
          <p:cNvPr id="6" name="Footer Placeholder 5">
            <a:extLst>
              <a:ext uri="{FF2B5EF4-FFF2-40B4-BE49-F238E27FC236}">
                <a16:creationId xmlns:a16="http://schemas.microsoft.com/office/drawing/2014/main" id="{A8AE7389-BFF0-469B-8C42-0AE6C032FD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A4CCC0-3120-4800-967B-23D9D897C255}"/>
              </a:ext>
            </a:extLst>
          </p:cNvPr>
          <p:cNvSpPr>
            <a:spLocks noGrp="1"/>
          </p:cNvSpPr>
          <p:nvPr>
            <p:ph type="sldNum" sz="quarter" idx="12"/>
          </p:nvPr>
        </p:nvSpPr>
        <p:spPr/>
        <p:txBody>
          <a:bodyPr/>
          <a:lstStyle/>
          <a:p>
            <a:fld id="{8CAF9524-116D-4959-93F8-682CC5335AA6}" type="slidenum">
              <a:rPr lang="en-GB" smtClean="0"/>
              <a:t>‹#›</a:t>
            </a:fld>
            <a:endParaRPr lang="en-GB"/>
          </a:p>
        </p:txBody>
      </p:sp>
    </p:spTree>
    <p:extLst>
      <p:ext uri="{BB962C8B-B14F-4D97-AF65-F5344CB8AC3E}">
        <p14:creationId xmlns:p14="http://schemas.microsoft.com/office/powerpoint/2010/main" val="327752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A8C4C-7E52-4218-9BD2-21D8127071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CB13AA-355B-4AD2-8DBA-970D42623B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960C18-36FC-4F7C-BC5A-B25A7ED65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074D51-EBED-4A87-99E7-FC2889E0B689}"/>
              </a:ext>
            </a:extLst>
          </p:cNvPr>
          <p:cNvSpPr>
            <a:spLocks noGrp="1"/>
          </p:cNvSpPr>
          <p:nvPr>
            <p:ph type="dt" sz="half" idx="10"/>
          </p:nvPr>
        </p:nvSpPr>
        <p:spPr/>
        <p:txBody>
          <a:bodyPr/>
          <a:lstStyle/>
          <a:p>
            <a:fld id="{30E6BD79-70FC-429B-8C00-B8B34B0F67D8}" type="datetimeFigureOut">
              <a:rPr lang="en-GB" smtClean="0"/>
              <a:t>12/07/2022</a:t>
            </a:fld>
            <a:endParaRPr lang="en-GB"/>
          </a:p>
        </p:txBody>
      </p:sp>
      <p:sp>
        <p:nvSpPr>
          <p:cNvPr id="6" name="Footer Placeholder 5">
            <a:extLst>
              <a:ext uri="{FF2B5EF4-FFF2-40B4-BE49-F238E27FC236}">
                <a16:creationId xmlns:a16="http://schemas.microsoft.com/office/drawing/2014/main" id="{B351F83B-4D08-4470-ADA4-C2837C8FB6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DEFED6-C1DD-4716-B48D-7D8172EEBA5B}"/>
              </a:ext>
            </a:extLst>
          </p:cNvPr>
          <p:cNvSpPr>
            <a:spLocks noGrp="1"/>
          </p:cNvSpPr>
          <p:nvPr>
            <p:ph type="sldNum" sz="quarter" idx="12"/>
          </p:nvPr>
        </p:nvSpPr>
        <p:spPr/>
        <p:txBody>
          <a:bodyPr/>
          <a:lstStyle/>
          <a:p>
            <a:fld id="{8CAF9524-116D-4959-93F8-682CC5335AA6}" type="slidenum">
              <a:rPr lang="en-GB" smtClean="0"/>
              <a:t>‹#›</a:t>
            </a:fld>
            <a:endParaRPr lang="en-GB"/>
          </a:p>
        </p:txBody>
      </p:sp>
    </p:spTree>
    <p:extLst>
      <p:ext uri="{BB962C8B-B14F-4D97-AF65-F5344CB8AC3E}">
        <p14:creationId xmlns:p14="http://schemas.microsoft.com/office/powerpoint/2010/main" val="2090087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C069AA-5951-4F40-AC02-3C27BB9148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B16D94-A15E-49B6-B0F6-798789AFF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5B218A-1DF1-4E58-9269-96B2C23D6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6BD79-70FC-429B-8C00-B8B34B0F67D8}" type="datetimeFigureOut">
              <a:rPr lang="en-GB" smtClean="0"/>
              <a:t>12/07/2022</a:t>
            </a:fld>
            <a:endParaRPr lang="en-GB"/>
          </a:p>
        </p:txBody>
      </p:sp>
      <p:sp>
        <p:nvSpPr>
          <p:cNvPr id="5" name="Footer Placeholder 4">
            <a:extLst>
              <a:ext uri="{FF2B5EF4-FFF2-40B4-BE49-F238E27FC236}">
                <a16:creationId xmlns:a16="http://schemas.microsoft.com/office/drawing/2014/main" id="{58FAD348-942C-4811-BAA0-6202CA35AB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5723C13-1822-4AD1-9CF7-2F199D6951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F9524-116D-4959-93F8-682CC5335AA6}" type="slidenum">
              <a:rPr lang="en-GB" smtClean="0"/>
              <a:t>‹#›</a:t>
            </a:fld>
            <a:endParaRPr lang="en-GB"/>
          </a:p>
        </p:txBody>
      </p:sp>
    </p:spTree>
    <p:extLst>
      <p:ext uri="{BB962C8B-B14F-4D97-AF65-F5344CB8AC3E}">
        <p14:creationId xmlns:p14="http://schemas.microsoft.com/office/powerpoint/2010/main" val="194323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http://www.physics.smu.edu/~sdalley/quarknet/2015/2015QuarkNet_files/Physics%20Curriculum%20Constructs/ASE%20Designing%20Science%20Curriculum.pdf"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381380/Science_KS4_PoS_7_November_2014.pdf" TargetMode="External"/><Relationship Id="rId2" Type="http://schemas.openxmlformats.org/officeDocument/2006/relationships/hyperlink" Target="https://assets.publishing.service.gov.uk/government/uploads/system/uploads/attachment_data/file/335174/SECONDARY_national_curriculum_-_Science_220714.pdf"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undsci.berkeley.edu/lessons/mystery_tubes.html"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www.ase.org.uk/resources/school-science-review/issue-367/mystery-tubes-teaching-pupils-about-hypothetical-modelli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nitsckie/5507777269" TargetMode="External"/><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0AF6D-3117-4550-BD22-8059AD20D5B1}"/>
              </a:ext>
            </a:extLst>
          </p:cNvPr>
          <p:cNvSpPr txBox="1"/>
          <p:nvPr/>
        </p:nvSpPr>
        <p:spPr>
          <a:xfrm>
            <a:off x="448887" y="4797778"/>
            <a:ext cx="10659380" cy="1754326"/>
          </a:xfrm>
          <a:prstGeom prst="rect">
            <a:avLst/>
          </a:prstGeom>
          <a:noFill/>
        </p:spPr>
        <p:txBody>
          <a:bodyPr wrap="square" rtlCol="0">
            <a:spAutoFit/>
          </a:bodyPr>
          <a:lstStyle/>
          <a:p>
            <a:r>
              <a:rPr lang="en-GB" dirty="0"/>
              <a:t>Relevant CCF statements TS3 subject knowledge</a:t>
            </a:r>
          </a:p>
          <a:p>
            <a:r>
              <a:rPr lang="en-GB" dirty="0"/>
              <a:t>Learn that</a:t>
            </a:r>
          </a:p>
          <a:p>
            <a:r>
              <a:rPr lang="en-GB" dirty="0"/>
              <a:t>A school’s curriculum enables it to set out its vision for the knowledge, skills and values that its pupils will learn, encompassing the national curriculum within a coherent wider vision for successful learning. </a:t>
            </a:r>
          </a:p>
          <a:p>
            <a:r>
              <a:rPr lang="en-GB" dirty="0"/>
              <a:t>Explicitly teaching pupils the knowledge and skills they need to succeed within particular subject areas is beneficial</a:t>
            </a:r>
          </a:p>
        </p:txBody>
      </p:sp>
      <p:sp>
        <p:nvSpPr>
          <p:cNvPr id="2" name="Rectangle 1">
            <a:extLst>
              <a:ext uri="{FF2B5EF4-FFF2-40B4-BE49-F238E27FC236}">
                <a16:creationId xmlns:a16="http://schemas.microsoft.com/office/drawing/2014/main" id="{3ACF3534-6C49-9E4F-AD9F-698D98586CC8}"/>
              </a:ext>
            </a:extLst>
          </p:cNvPr>
          <p:cNvSpPr/>
          <p:nvPr/>
        </p:nvSpPr>
        <p:spPr>
          <a:xfrm>
            <a:off x="448887" y="1355213"/>
            <a:ext cx="10915720" cy="3046988"/>
          </a:xfrm>
          <a:prstGeom prst="rect">
            <a:avLst/>
          </a:prstGeom>
        </p:spPr>
        <p:txBody>
          <a:bodyPr wrap="square">
            <a:spAutoFit/>
          </a:bodyPr>
          <a:lstStyle/>
          <a:p>
            <a:pPr eaLnBrk="1" hangingPunct="1"/>
            <a:endParaRPr lang="en-GB" altLang="en-US" sz="2400" dirty="0">
              <a:latin typeface="Segoe UI" panose="020B0502040204020203" pitchFamily="34" charset="0"/>
              <a:cs typeface="Segoe UI" panose="020B0502040204020203" pitchFamily="34" charset="0"/>
            </a:endParaRPr>
          </a:p>
          <a:p>
            <a:pPr eaLnBrk="1" hangingPunct="1"/>
            <a:r>
              <a:rPr lang="en-GB" altLang="en-US" sz="2400" dirty="0">
                <a:latin typeface="Segoe UI" panose="020B0502040204020203" pitchFamily="34" charset="0"/>
                <a:cs typeface="Segoe UI" panose="020B0502040204020203" pitchFamily="34" charset="0"/>
              </a:rPr>
              <a:t>You will:</a:t>
            </a:r>
          </a:p>
          <a:p>
            <a:pPr marL="342900" indent="-342900" eaLnBrk="1" hangingPunct="1">
              <a:buFont typeface="Wingdings" panose="05000000000000000000" pitchFamily="2" charset="2"/>
              <a:buChar char="§"/>
            </a:pPr>
            <a:endParaRPr lang="en-GB" altLang="en-US" sz="2400" dirty="0">
              <a:latin typeface="Segoe UI" panose="020B0502040204020203" pitchFamily="34" charset="0"/>
              <a:cs typeface="Segoe UI" panose="020B0502040204020203" pitchFamily="34" charset="0"/>
            </a:endParaRPr>
          </a:p>
          <a:p>
            <a:pPr marL="342900" indent="-342900" eaLnBrk="1" hangingPunct="1">
              <a:buFont typeface="Wingdings" panose="05000000000000000000" pitchFamily="2" charset="2"/>
              <a:buChar char="§"/>
            </a:pPr>
            <a:r>
              <a:rPr lang="en-GB" altLang="en-US" sz="2400" dirty="0">
                <a:latin typeface="Segoe UI" panose="020B0502040204020203" pitchFamily="34" charset="0"/>
                <a:cs typeface="Segoe UI" panose="020B0502040204020203" pitchFamily="34" charset="0"/>
              </a:rPr>
              <a:t>challenge your own understanding of what science is;</a:t>
            </a:r>
          </a:p>
          <a:p>
            <a:pPr marL="342900" indent="-342900" eaLnBrk="1" hangingPunct="1">
              <a:buFont typeface="Wingdings" panose="05000000000000000000" pitchFamily="2" charset="2"/>
              <a:buChar char="§"/>
            </a:pPr>
            <a:r>
              <a:rPr lang="en-GB" altLang="en-US" sz="2400" dirty="0">
                <a:latin typeface="Segoe UI" panose="020B0502040204020203" pitchFamily="34" charset="0"/>
                <a:cs typeface="Segoe UI" panose="020B0502040204020203" pitchFamily="34" charset="0"/>
              </a:rPr>
              <a:t>Explain the distinctive nature of scientific knowledge</a:t>
            </a:r>
          </a:p>
          <a:p>
            <a:pPr marL="342900" indent="-342900" eaLnBrk="1" hangingPunct="1">
              <a:buFont typeface="Wingdings" panose="05000000000000000000" pitchFamily="2" charset="2"/>
              <a:buChar char="§"/>
            </a:pPr>
            <a:r>
              <a:rPr lang="en-GB" altLang="en-US" sz="2400" dirty="0">
                <a:latin typeface="Segoe UI" panose="020B0502040204020203" pitchFamily="34" charset="0"/>
                <a:ea typeface="MS PGothic"/>
                <a:cs typeface="Segoe UI" panose="020B0502040204020203" pitchFamily="34" charset="0"/>
              </a:rPr>
              <a:t>consider how an understanding of what science is fits with the science curriculum and use this to support children to interpret data, draw conclusions and reflect on findings to ask new questions;</a:t>
            </a:r>
          </a:p>
        </p:txBody>
      </p:sp>
      <p:sp>
        <p:nvSpPr>
          <p:cNvPr id="5" name="Title 4">
            <a:extLst>
              <a:ext uri="{FF2B5EF4-FFF2-40B4-BE49-F238E27FC236}">
                <a16:creationId xmlns:a16="http://schemas.microsoft.com/office/drawing/2014/main" id="{063B56B9-BC69-4296-B8FE-2FC90E66385F}"/>
              </a:ext>
            </a:extLst>
          </p:cNvPr>
          <p:cNvSpPr>
            <a:spLocks noGrp="1"/>
          </p:cNvSpPr>
          <p:nvPr>
            <p:ph type="title"/>
          </p:nvPr>
        </p:nvSpPr>
        <p:spPr>
          <a:xfrm>
            <a:off x="448887" y="266007"/>
            <a:ext cx="11255433" cy="822129"/>
          </a:xfrm>
        </p:spPr>
        <p:txBody>
          <a:bodyPr>
            <a:normAutofit/>
          </a:bodyPr>
          <a:lstStyle/>
          <a:p>
            <a:r>
              <a:rPr lang="en-GB" sz="4000" b="1" dirty="0">
                <a:solidFill>
                  <a:schemeClr val="tx1"/>
                </a:solidFill>
                <a:latin typeface="Segoe UI"/>
                <a:ea typeface="Segoe UI Emoji"/>
                <a:cs typeface="Segoe UI"/>
              </a:rPr>
              <a:t>What </a:t>
            </a:r>
            <a:r>
              <a:rPr lang="en-GB" sz="4000" b="1">
                <a:solidFill>
                  <a:schemeClr val="tx1"/>
                </a:solidFill>
                <a:latin typeface="Segoe UI"/>
                <a:ea typeface="Segoe UI Emoji"/>
                <a:cs typeface="Segoe UI"/>
              </a:rPr>
              <a:t>makes science?</a:t>
            </a:r>
            <a:endParaRPr lang="en-US" dirty="0">
              <a:solidFill>
                <a:schemeClr val="tx1"/>
              </a:solidFill>
            </a:endParaRPr>
          </a:p>
        </p:txBody>
      </p:sp>
    </p:spTree>
    <p:extLst>
      <p:ext uri="{BB962C8B-B14F-4D97-AF65-F5344CB8AC3E}">
        <p14:creationId xmlns:p14="http://schemas.microsoft.com/office/powerpoint/2010/main" val="1040616092"/>
      </p:ext>
    </p:extLst>
  </p:cSld>
  <p:clrMapOvr>
    <a:masterClrMapping/>
  </p:clrMapOvr>
  <mc:AlternateContent xmlns:mc="http://schemas.openxmlformats.org/markup-compatibility/2006" xmlns:p14="http://schemas.microsoft.com/office/powerpoint/2010/main">
    <mc:Choice Requires="p14">
      <p:transition p14:dur="10" advTm="66528"/>
    </mc:Choice>
    <mc:Fallback xmlns="">
      <p:transition advTm="6652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1DC788-B57A-794A-8919-FF0570826201}"/>
              </a:ext>
            </a:extLst>
          </p:cNvPr>
          <p:cNvSpPr txBox="1"/>
          <p:nvPr/>
        </p:nvSpPr>
        <p:spPr>
          <a:xfrm>
            <a:off x="7930787" y="2644170"/>
            <a:ext cx="3349496" cy="1569660"/>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
            </a:pPr>
            <a:r>
              <a:rPr lang="en-GB" sz="2400" dirty="0">
                <a:latin typeface="Segoe UI Emoji" panose="020B0502040204020203" pitchFamily="34" charset="0"/>
                <a:ea typeface="Segoe UI Emoji" panose="020B0502040204020203" pitchFamily="34" charset="0"/>
                <a:cs typeface="Arial" panose="020B0604020202020204" pitchFamily="34" charset="0"/>
              </a:rPr>
              <a:t>Science Alone?</a:t>
            </a:r>
          </a:p>
          <a:p>
            <a:pPr marL="285750" indent="-285750">
              <a:buFont typeface="Wingdings" panose="05000000000000000000" pitchFamily="2" charset="2"/>
              <a:buChar char="§"/>
            </a:pPr>
            <a:r>
              <a:rPr lang="en-GB" sz="2400" dirty="0">
                <a:latin typeface="Segoe UI Emoji" panose="020B0502040204020203" pitchFamily="34" charset="0"/>
                <a:ea typeface="Segoe UI Emoji" panose="020B0502040204020203" pitchFamily="34" charset="0"/>
                <a:cs typeface="Arial" panose="020B0604020202020204" pitchFamily="34" charset="0"/>
              </a:rPr>
              <a:t>Informed by science?</a:t>
            </a:r>
          </a:p>
          <a:p>
            <a:pPr marL="285750" indent="-285750">
              <a:buFont typeface="Wingdings" panose="05000000000000000000" pitchFamily="2" charset="2"/>
              <a:buChar char="§"/>
            </a:pPr>
            <a:r>
              <a:rPr lang="en-GB" sz="2400" dirty="0">
                <a:latin typeface="Segoe UI Emoji" panose="020B0502040204020203" pitchFamily="34" charset="0"/>
                <a:ea typeface="Segoe UI Emoji" panose="020B0502040204020203" pitchFamily="34" charset="0"/>
                <a:cs typeface="Arial" panose="020B0604020202020204" pitchFamily="34" charset="0"/>
              </a:rPr>
              <a:t>Better answered by other disciplines?</a:t>
            </a:r>
          </a:p>
        </p:txBody>
      </p:sp>
      <p:sp>
        <p:nvSpPr>
          <p:cNvPr id="4" name="TextBox 3">
            <a:extLst>
              <a:ext uri="{FF2B5EF4-FFF2-40B4-BE49-F238E27FC236}">
                <a16:creationId xmlns:a16="http://schemas.microsoft.com/office/drawing/2014/main" id="{758991FD-48EE-9340-9CB1-E91F1A172AE2}"/>
              </a:ext>
            </a:extLst>
          </p:cNvPr>
          <p:cNvSpPr txBox="1"/>
          <p:nvPr/>
        </p:nvSpPr>
        <p:spPr>
          <a:xfrm>
            <a:off x="370491" y="1626450"/>
            <a:ext cx="6380265" cy="5632311"/>
          </a:xfrm>
          <a:prstGeom prst="rect">
            <a:avLst/>
          </a:prstGeom>
          <a:noFill/>
        </p:spPr>
        <p:txBody>
          <a:bodyPr wrap="square">
            <a:spAutoFit/>
          </a:bodyPr>
          <a:lstStyle/>
          <a:p>
            <a:r>
              <a:rPr lang="en-GB" sz="2400" dirty="0">
                <a:latin typeface="Segoe UI Emoji" panose="020B0502040204020203" pitchFamily="34" charset="0"/>
                <a:ea typeface="Segoe UI Emoji" panose="020B0502040204020203" pitchFamily="34" charset="0"/>
                <a:cs typeface="Arial" panose="020B0604020202020204" pitchFamily="34" charset="0"/>
              </a:rPr>
              <a:t>1. How do you know that plants photosynthesise?</a:t>
            </a:r>
          </a:p>
          <a:p>
            <a:r>
              <a:rPr lang="en-GB" sz="2400" dirty="0">
                <a:latin typeface="Segoe UI Emoji" panose="020B0502040204020203" pitchFamily="34" charset="0"/>
                <a:ea typeface="Segoe UI Emoji" panose="020B0502040204020203" pitchFamily="34" charset="0"/>
                <a:cs typeface="Arial" panose="020B0604020202020204" pitchFamily="34" charset="0"/>
              </a:rPr>
              <a:t>2. How do I know you have a toothache?</a:t>
            </a:r>
          </a:p>
          <a:p>
            <a:r>
              <a:rPr lang="en-GB" sz="2400" dirty="0">
                <a:latin typeface="Segoe UI Emoji" panose="020B0502040204020203" pitchFamily="34" charset="0"/>
                <a:ea typeface="Segoe UI Emoji" panose="020B0502040204020203" pitchFamily="34" charset="0"/>
                <a:cs typeface="Arial" panose="020B0604020202020204" pitchFamily="34" charset="0"/>
              </a:rPr>
              <a:t>3. How do you know that I am in love?</a:t>
            </a:r>
          </a:p>
          <a:p>
            <a:r>
              <a:rPr lang="en-GB" sz="2400" dirty="0">
                <a:latin typeface="Segoe UI Emoji" panose="020B0502040204020203" pitchFamily="34" charset="0"/>
                <a:ea typeface="Segoe UI Emoji" panose="020B0502040204020203" pitchFamily="34" charset="0"/>
                <a:cs typeface="Arial" panose="020B0604020202020204" pitchFamily="34" charset="0"/>
              </a:rPr>
              <a:t>4. How do you know the sun will rise tomorrow?</a:t>
            </a:r>
          </a:p>
          <a:p>
            <a:r>
              <a:rPr lang="en-GB" sz="2400" dirty="0">
                <a:latin typeface="Segoe UI Emoji" panose="020B0502040204020203" pitchFamily="34" charset="0"/>
                <a:ea typeface="Segoe UI Emoji" panose="020B0502040204020203" pitchFamily="34" charset="0"/>
                <a:cs typeface="Arial" panose="020B0604020202020204" pitchFamily="34" charset="0"/>
              </a:rPr>
              <a:t>5. 6. How is the SARS-CoV-2 virus transmitted?</a:t>
            </a:r>
          </a:p>
          <a:p>
            <a:r>
              <a:rPr lang="en-GB" sz="2400" dirty="0">
                <a:latin typeface="Segoe UI Emoji" panose="020B0502040204020203" pitchFamily="34" charset="0"/>
                <a:ea typeface="Segoe UI Emoji" panose="020B0502040204020203" pitchFamily="34" charset="0"/>
                <a:cs typeface="Arial" panose="020B0604020202020204" pitchFamily="34" charset="0"/>
              </a:rPr>
              <a:t>7.Should we ban cattle farming to reduce climate change?</a:t>
            </a:r>
          </a:p>
          <a:p>
            <a:r>
              <a:rPr lang="en-GB" sz="2400" dirty="0">
                <a:latin typeface="Segoe UI Emoji" panose="020B0502040204020203" pitchFamily="34" charset="0"/>
                <a:ea typeface="Segoe UI Emoji" panose="020B0502040204020203" pitchFamily="34" charset="0"/>
                <a:cs typeface="Arial" panose="020B0604020202020204" pitchFamily="34" charset="0"/>
              </a:rPr>
              <a:t>8. Should Freedom day have happened on 19</a:t>
            </a:r>
            <a:r>
              <a:rPr lang="en-GB" sz="2400" baseline="30000" dirty="0">
                <a:latin typeface="Segoe UI Emoji" panose="020B0502040204020203" pitchFamily="34" charset="0"/>
                <a:ea typeface="Segoe UI Emoji" panose="020B0502040204020203" pitchFamily="34" charset="0"/>
                <a:cs typeface="Arial" panose="020B0604020202020204" pitchFamily="34" charset="0"/>
              </a:rPr>
              <a:t>th</a:t>
            </a:r>
            <a:r>
              <a:rPr lang="en-GB" sz="2400" dirty="0">
                <a:latin typeface="Segoe UI Emoji" panose="020B0502040204020203" pitchFamily="34" charset="0"/>
                <a:ea typeface="Segoe UI Emoji" panose="020B0502040204020203" pitchFamily="34" charset="0"/>
                <a:cs typeface="Arial" panose="020B0604020202020204" pitchFamily="34" charset="0"/>
              </a:rPr>
              <a:t> July?</a:t>
            </a:r>
          </a:p>
          <a:p>
            <a:r>
              <a:rPr lang="en-GB" sz="2400" dirty="0">
                <a:latin typeface="Segoe UI Emoji" panose="020B0502040204020203" pitchFamily="34" charset="0"/>
                <a:ea typeface="Segoe UI Emoji" panose="020B0502040204020203" pitchFamily="34" charset="0"/>
                <a:cs typeface="Arial" panose="020B0604020202020204" pitchFamily="34" charset="0"/>
              </a:rPr>
              <a:t>9. How do we know global warming is causing climate change? </a:t>
            </a:r>
          </a:p>
          <a:p>
            <a:r>
              <a:rPr lang="en-GB" sz="2400" dirty="0">
                <a:latin typeface="Segoe UI Emoji" panose="020B0502040204020203" pitchFamily="34" charset="0"/>
                <a:ea typeface="Segoe UI Emoji" panose="020B0502040204020203" pitchFamily="34" charset="0"/>
                <a:cs typeface="Arial" panose="020B0604020202020204" pitchFamily="34" charset="0"/>
              </a:rPr>
              <a:t>1</a:t>
            </a:r>
          </a:p>
        </p:txBody>
      </p:sp>
      <p:sp>
        <p:nvSpPr>
          <p:cNvPr id="5" name="Title 4">
            <a:extLst>
              <a:ext uri="{FF2B5EF4-FFF2-40B4-BE49-F238E27FC236}">
                <a16:creationId xmlns:a16="http://schemas.microsoft.com/office/drawing/2014/main" id="{063B56B9-BC69-4296-B8FE-2FC90E66385F}"/>
              </a:ext>
            </a:extLst>
          </p:cNvPr>
          <p:cNvSpPr>
            <a:spLocks noGrp="1"/>
          </p:cNvSpPr>
          <p:nvPr>
            <p:ph type="title"/>
          </p:nvPr>
        </p:nvSpPr>
        <p:spPr>
          <a:xfrm>
            <a:off x="448887" y="266007"/>
            <a:ext cx="11255433" cy="822129"/>
          </a:xfrm>
        </p:spPr>
        <p:txBody>
          <a:bodyPr>
            <a:normAutofit/>
          </a:bodyPr>
          <a:lstStyle/>
          <a:p>
            <a:pPr algn="l"/>
            <a:r>
              <a:rPr lang="en-GB" sz="4000" b="1" dirty="0">
                <a:solidFill>
                  <a:schemeClr val="tx1"/>
                </a:solidFill>
                <a:latin typeface="Segoe UI" panose="020B0502040204020203" pitchFamily="34" charset="0"/>
                <a:ea typeface="Segoe UI Emoji" panose="020B0502040204020203" pitchFamily="34" charset="0"/>
                <a:cs typeface="Segoe UI" panose="020B0502040204020203" pitchFamily="34" charset="0"/>
              </a:rPr>
              <a:t>Can science answer these questions?</a:t>
            </a:r>
          </a:p>
        </p:txBody>
      </p:sp>
    </p:spTree>
    <p:custDataLst>
      <p:tags r:id="rId1"/>
    </p:custDataLst>
    <p:extLst>
      <p:ext uri="{BB962C8B-B14F-4D97-AF65-F5344CB8AC3E}">
        <p14:creationId xmlns:p14="http://schemas.microsoft.com/office/powerpoint/2010/main" val="2934798379"/>
      </p:ext>
    </p:extLst>
  </p:cSld>
  <p:clrMapOvr>
    <a:masterClrMapping/>
  </p:clrMapOvr>
  <mc:AlternateContent xmlns:mc="http://schemas.openxmlformats.org/markup-compatibility/2006" xmlns:p14="http://schemas.microsoft.com/office/powerpoint/2010/main">
    <mc:Choice Requires="p14">
      <p:transition p14:dur="10" advTm="185600"/>
    </mc:Choice>
    <mc:Fallback xmlns="">
      <p:transition advTm="1856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graph showing the correlation between cheese consumption and deaths from becoming tangled in bedding. ">
            <a:extLst>
              <a:ext uri="{FF2B5EF4-FFF2-40B4-BE49-F238E27FC236}">
                <a16:creationId xmlns:a16="http://schemas.microsoft.com/office/drawing/2014/main" id="{165D829A-C1BE-4DBE-861A-CDA92C9E8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471" y="1534879"/>
            <a:ext cx="10305057" cy="493784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063B56B9-BC69-4296-B8FE-2FC90E66385F}"/>
              </a:ext>
            </a:extLst>
          </p:cNvPr>
          <p:cNvSpPr>
            <a:spLocks noGrp="1"/>
          </p:cNvSpPr>
          <p:nvPr>
            <p:ph type="title"/>
          </p:nvPr>
        </p:nvSpPr>
        <p:spPr>
          <a:xfrm>
            <a:off x="448887" y="266007"/>
            <a:ext cx="11255433" cy="822129"/>
          </a:xfrm>
        </p:spPr>
        <p:txBody>
          <a:bodyPr>
            <a:normAutofit/>
          </a:bodyPr>
          <a:lstStyle/>
          <a:p>
            <a:pPr algn="l"/>
            <a:r>
              <a:rPr lang="en-GB" sz="4000" b="1" dirty="0">
                <a:solidFill>
                  <a:schemeClr val="tx1"/>
                </a:solidFill>
                <a:latin typeface="Segoe UI" panose="020B0502040204020203" pitchFamily="34" charset="0"/>
                <a:ea typeface="Segoe UI Emoji" panose="020B0502040204020203" pitchFamily="34" charset="0"/>
                <a:cs typeface="Segoe UI" panose="020B0502040204020203" pitchFamily="34" charset="0"/>
              </a:rPr>
              <a:t>What can data show us?</a:t>
            </a:r>
          </a:p>
        </p:txBody>
      </p:sp>
    </p:spTree>
    <p:extLst>
      <p:ext uri="{BB962C8B-B14F-4D97-AF65-F5344CB8AC3E}">
        <p14:creationId xmlns:p14="http://schemas.microsoft.com/office/powerpoint/2010/main" val="563778430"/>
      </p:ext>
    </p:extLst>
  </p:cSld>
  <p:clrMapOvr>
    <a:masterClrMapping/>
  </p:clrMapOvr>
  <mc:AlternateContent xmlns:mc="http://schemas.openxmlformats.org/markup-compatibility/2006" xmlns:p14="http://schemas.microsoft.com/office/powerpoint/2010/main">
    <mc:Choice Requires="p14">
      <p:transition p14:dur="10" advTm="62303"/>
    </mc:Choice>
    <mc:Fallback xmlns="">
      <p:transition advTm="6230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 graph showing the correlation between the number of Nicholas Cage films per year and deaths from falling into swimming pools. ">
            <a:extLst>
              <a:ext uri="{FF2B5EF4-FFF2-40B4-BE49-F238E27FC236}">
                <a16:creationId xmlns:a16="http://schemas.microsoft.com/office/drawing/2014/main" id="{65D9CAAD-4FB3-4E34-803D-46FAA8569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89981"/>
            <a:ext cx="10515600" cy="414557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063B56B9-BC69-4296-B8FE-2FC90E66385F}"/>
              </a:ext>
            </a:extLst>
          </p:cNvPr>
          <p:cNvSpPr>
            <a:spLocks noGrp="1"/>
          </p:cNvSpPr>
          <p:nvPr>
            <p:ph type="title"/>
          </p:nvPr>
        </p:nvSpPr>
        <p:spPr>
          <a:xfrm>
            <a:off x="448887" y="266007"/>
            <a:ext cx="11255433" cy="822129"/>
          </a:xfrm>
        </p:spPr>
        <p:txBody>
          <a:bodyPr>
            <a:normAutofit/>
          </a:bodyPr>
          <a:lstStyle/>
          <a:p>
            <a:pPr algn="l"/>
            <a:r>
              <a:rPr lang="en-GB" sz="4000" b="1" dirty="0">
                <a:solidFill>
                  <a:schemeClr val="tx1"/>
                </a:solidFill>
                <a:latin typeface="Segoe UI" panose="020B0502040204020203" pitchFamily="34" charset="0"/>
                <a:ea typeface="Segoe UI Emoji" panose="020B0502040204020203" pitchFamily="34" charset="0"/>
                <a:cs typeface="Segoe UI" panose="020B0502040204020203" pitchFamily="34" charset="0"/>
              </a:rPr>
              <a:t>What can data show us?</a:t>
            </a:r>
          </a:p>
        </p:txBody>
      </p:sp>
    </p:spTree>
    <p:extLst>
      <p:ext uri="{BB962C8B-B14F-4D97-AF65-F5344CB8AC3E}">
        <p14:creationId xmlns:p14="http://schemas.microsoft.com/office/powerpoint/2010/main" val="230372912"/>
      </p:ext>
    </p:extLst>
  </p:cSld>
  <p:clrMapOvr>
    <a:masterClrMapping/>
  </p:clrMapOvr>
  <mc:AlternateContent xmlns:mc="http://schemas.openxmlformats.org/markup-compatibility/2006" xmlns:p14="http://schemas.microsoft.com/office/powerpoint/2010/main">
    <mc:Choice Requires="p14">
      <p:transition p14:dur="10" advTm="33911"/>
    </mc:Choice>
    <mc:Fallback xmlns="">
      <p:transition advTm="3391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E683CF-76C2-4313-9776-9E7381FA359B}"/>
              </a:ext>
            </a:extLst>
          </p:cNvPr>
          <p:cNvSpPr/>
          <p:nvPr/>
        </p:nvSpPr>
        <p:spPr>
          <a:xfrm>
            <a:off x="448886" y="1582340"/>
            <a:ext cx="11255433" cy="4524315"/>
          </a:xfrm>
          <a:prstGeom prst="rect">
            <a:avLst/>
          </a:prstGeom>
        </p:spPr>
        <p:txBody>
          <a:bodyPr wrap="square">
            <a:spAutoFit/>
          </a:bodyPr>
          <a:lstStyle/>
          <a:p>
            <a:pPr marL="514350" indent="-514350">
              <a:buAutoNum type="arabicPeriod"/>
            </a:pPr>
            <a:r>
              <a:rPr lang="en-GB" sz="2400" dirty="0">
                <a:latin typeface="Segoe UI" panose="020B0502040204020203" pitchFamily="34" charset="0"/>
                <a:cs typeface="Segoe UI" panose="020B0502040204020203" pitchFamily="34" charset="0"/>
              </a:rPr>
              <a:t>Cars down ramps of different surfaces – which surface causes the most friction? – carpet causes the most friction.</a:t>
            </a:r>
          </a:p>
          <a:p>
            <a:pPr marL="514350" indent="-514350">
              <a:buAutoNum type="arabicPeriod"/>
            </a:pPr>
            <a:r>
              <a:rPr lang="en-GB" sz="2400" dirty="0">
                <a:latin typeface="Segoe UI" panose="020B0502040204020203" pitchFamily="34" charset="0"/>
                <a:cs typeface="Segoe UI" panose="020B0502040204020203" pitchFamily="34" charset="0"/>
              </a:rPr>
              <a:t>Height and show size –taller people have larger feet?</a:t>
            </a:r>
          </a:p>
          <a:p>
            <a:pPr marL="514350" indent="-514350">
              <a:buAutoNum type="arabicPeriod"/>
            </a:pPr>
            <a:r>
              <a:rPr lang="en-GB" sz="2400" dirty="0">
                <a:latin typeface="Segoe UI" panose="020B0502040204020203" pitchFamily="34" charset="0"/>
                <a:cs typeface="Segoe UI" panose="020B0502040204020203" pitchFamily="34" charset="0"/>
              </a:rPr>
              <a:t>Growing a singular sunflower seed – what do you notice when you germinate and grow a sunflower seed?</a:t>
            </a:r>
          </a:p>
          <a:p>
            <a:pPr marL="514350" indent="-514350">
              <a:buAutoNum type="arabicPeriod"/>
            </a:pPr>
            <a:r>
              <a:rPr lang="en-GB" sz="2400" dirty="0">
                <a:latin typeface="Segoe UI" panose="020B0502040204020203" pitchFamily="34" charset="0"/>
                <a:cs typeface="Segoe UI" panose="020B0502040204020203" pitchFamily="34" charset="0"/>
              </a:rPr>
              <a:t>Grouping invertebrates – A woodlouse is an example of a crustacean. </a:t>
            </a:r>
          </a:p>
          <a:p>
            <a:pPr marL="514350" indent="-514350">
              <a:buAutoNum type="arabicPeriod"/>
            </a:pPr>
            <a:r>
              <a:rPr lang="en-GB" sz="2400" dirty="0">
                <a:latin typeface="Segoe UI" panose="020B0502040204020203" pitchFamily="34" charset="0"/>
                <a:cs typeface="Segoe UI" panose="020B0502040204020203" pitchFamily="34" charset="0"/>
              </a:rPr>
              <a:t>There a relationship between the mass of the mother of an animal and the gestation period? – The larger the mass the longer the gestation period.</a:t>
            </a:r>
          </a:p>
          <a:p>
            <a:pPr marL="514350" indent="-514350">
              <a:buAutoNum type="arabicPeriod"/>
            </a:pPr>
            <a:endParaRPr lang="en-GB" sz="2400" dirty="0">
              <a:latin typeface="Segoe UI" panose="020B0502040204020203" pitchFamily="34" charset="0"/>
              <a:cs typeface="Segoe UI" panose="020B0502040204020203" pitchFamily="34" charset="0"/>
            </a:endParaRPr>
          </a:p>
          <a:p>
            <a:r>
              <a:rPr lang="en-GB" sz="2400" dirty="0">
                <a:latin typeface="Segoe UI" panose="020B0502040204020203" pitchFamily="34" charset="0"/>
                <a:cs typeface="Segoe UI" panose="020B0502040204020203" pitchFamily="34" charset="0"/>
              </a:rPr>
              <a:t>Decide how trustworthy the conclusion is that is drawn from the data collected in each of these…</a:t>
            </a:r>
          </a:p>
          <a:p>
            <a:r>
              <a:rPr lang="en-GB" sz="2400" dirty="0">
                <a:latin typeface="Segoe UI" panose="020B0502040204020203" pitchFamily="34" charset="0"/>
                <a:cs typeface="Segoe UI" panose="020B0502040204020203" pitchFamily="34" charset="0"/>
              </a:rPr>
              <a:t>Where would you place it on the confidence ruler?</a:t>
            </a:r>
          </a:p>
        </p:txBody>
      </p:sp>
      <p:sp>
        <p:nvSpPr>
          <p:cNvPr id="5" name="Title 4">
            <a:extLst>
              <a:ext uri="{FF2B5EF4-FFF2-40B4-BE49-F238E27FC236}">
                <a16:creationId xmlns:a16="http://schemas.microsoft.com/office/drawing/2014/main" id="{063B56B9-BC69-4296-B8FE-2FC90E66385F}"/>
              </a:ext>
            </a:extLst>
          </p:cNvPr>
          <p:cNvSpPr>
            <a:spLocks noGrp="1"/>
          </p:cNvSpPr>
          <p:nvPr>
            <p:ph type="title"/>
          </p:nvPr>
        </p:nvSpPr>
        <p:spPr>
          <a:xfrm>
            <a:off x="448887" y="266007"/>
            <a:ext cx="11255433" cy="822129"/>
          </a:xfrm>
        </p:spPr>
        <p:txBody>
          <a:bodyPr>
            <a:normAutofit/>
          </a:bodyPr>
          <a:lstStyle/>
          <a:p>
            <a:r>
              <a:rPr lang="en-GB" sz="4000" b="1" dirty="0">
                <a:solidFill>
                  <a:schemeClr val="tx1"/>
                </a:solidFill>
                <a:latin typeface="Segoe UI" panose="020B0502040204020203" pitchFamily="34" charset="0"/>
                <a:cs typeface="Segoe UI" panose="020B0502040204020203" pitchFamily="34" charset="0"/>
              </a:rPr>
              <a:t>Here are some typical enquiries in school </a:t>
            </a:r>
            <a:endParaRPr lang="en-GB" sz="4000" b="1" dirty="0">
              <a:solidFill>
                <a:schemeClr val="tx1"/>
              </a:solidFill>
              <a:latin typeface="Segoe UI" panose="020B0502040204020203" pitchFamily="34" charset="0"/>
              <a:ea typeface="Segoe UI Emoj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55506987"/>
      </p:ext>
    </p:extLst>
  </p:cSld>
  <p:clrMapOvr>
    <a:masterClrMapping/>
  </p:clrMapOvr>
  <mc:AlternateContent xmlns:mc="http://schemas.openxmlformats.org/markup-compatibility/2006" xmlns:p14="http://schemas.microsoft.com/office/powerpoint/2010/main">
    <mc:Choice Requires="p14">
      <p:transition p14:dur="10" advTm="66952"/>
    </mc:Choice>
    <mc:Fallback xmlns="">
      <p:transition advTm="6695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54D7-DCED-43B4-BEAC-50BA8020E064}"/>
              </a:ext>
            </a:extLst>
          </p:cNvPr>
          <p:cNvSpPr>
            <a:spLocks noGrp="1"/>
          </p:cNvSpPr>
          <p:nvPr>
            <p:ph type="title"/>
          </p:nvPr>
        </p:nvSpPr>
        <p:spPr>
          <a:xfrm>
            <a:off x="882454" y="346456"/>
            <a:ext cx="6877119" cy="640080"/>
          </a:xfrm>
        </p:spPr>
        <p:txBody>
          <a:bodyPr>
            <a:normAutofit/>
          </a:bodyPr>
          <a:lstStyle/>
          <a:p>
            <a:r>
              <a:rPr lang="en-GB" sz="4000" dirty="0"/>
              <a:t>What is science?</a:t>
            </a:r>
          </a:p>
        </p:txBody>
      </p:sp>
      <p:sp>
        <p:nvSpPr>
          <p:cNvPr id="3" name="Content Placeholder 2">
            <a:extLst>
              <a:ext uri="{FF2B5EF4-FFF2-40B4-BE49-F238E27FC236}">
                <a16:creationId xmlns:a16="http://schemas.microsoft.com/office/drawing/2014/main" id="{C2EEDC26-DC25-4855-A0A8-686C20114409}"/>
              </a:ext>
            </a:extLst>
          </p:cNvPr>
          <p:cNvSpPr>
            <a:spLocks noGrp="1"/>
          </p:cNvSpPr>
          <p:nvPr>
            <p:ph sz="quarter" idx="10"/>
          </p:nvPr>
        </p:nvSpPr>
        <p:spPr>
          <a:xfrm>
            <a:off x="539496" y="1435608"/>
            <a:ext cx="11550904" cy="3977640"/>
          </a:xfrm>
        </p:spPr>
        <p:txBody>
          <a:bodyPr>
            <a:normAutofit/>
          </a:bodyPr>
          <a:lstStyle/>
          <a:p>
            <a:r>
              <a:rPr lang="en-GB" sz="2000" dirty="0"/>
              <a:t>Come back to the question we posed earlier. </a:t>
            </a:r>
          </a:p>
          <a:p>
            <a:endParaRPr lang="en-GB" sz="2000" dirty="0"/>
          </a:p>
          <a:p>
            <a:r>
              <a:rPr lang="en-GB" sz="2000" dirty="0"/>
              <a:t>If someone asked you what is science, what would you say? </a:t>
            </a:r>
          </a:p>
          <a:p>
            <a:endParaRPr lang="en-GB" sz="2000" dirty="0"/>
          </a:p>
          <a:p>
            <a:r>
              <a:rPr lang="en-GB" sz="2000" dirty="0"/>
              <a:t>Review and refine the answer you wrote earlier and share your answer with the group. </a:t>
            </a:r>
          </a:p>
        </p:txBody>
      </p:sp>
    </p:spTree>
    <p:extLst>
      <p:ext uri="{BB962C8B-B14F-4D97-AF65-F5344CB8AC3E}">
        <p14:creationId xmlns:p14="http://schemas.microsoft.com/office/powerpoint/2010/main" val="2332657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E70A-982E-42DE-A36F-388CDF445DFE}"/>
              </a:ext>
            </a:extLst>
          </p:cNvPr>
          <p:cNvSpPr>
            <a:spLocks noGrp="1"/>
          </p:cNvSpPr>
          <p:nvPr>
            <p:ph type="title"/>
          </p:nvPr>
        </p:nvSpPr>
        <p:spPr/>
        <p:txBody>
          <a:bodyPr>
            <a:normAutofit/>
          </a:bodyPr>
          <a:lstStyle/>
          <a:p>
            <a:r>
              <a:rPr lang="en-GB" sz="4000" dirty="0"/>
              <a:t>A nature of science</a:t>
            </a:r>
          </a:p>
        </p:txBody>
      </p:sp>
      <p:sp>
        <p:nvSpPr>
          <p:cNvPr id="3" name="Content Placeholder 2">
            <a:extLst>
              <a:ext uri="{FF2B5EF4-FFF2-40B4-BE49-F238E27FC236}">
                <a16:creationId xmlns:a16="http://schemas.microsoft.com/office/drawing/2014/main" id="{DB634A43-0E6A-4878-A679-788B2EF22E77}"/>
              </a:ext>
            </a:extLst>
          </p:cNvPr>
          <p:cNvSpPr>
            <a:spLocks noGrp="1"/>
          </p:cNvSpPr>
          <p:nvPr>
            <p:ph sz="quarter" idx="10"/>
          </p:nvPr>
        </p:nvSpPr>
        <p:spPr>
          <a:xfrm>
            <a:off x="539495" y="1435607"/>
            <a:ext cx="10568771" cy="4728125"/>
          </a:xfrm>
        </p:spPr>
        <p:txBody>
          <a:bodyPr>
            <a:normAutofit fontScale="92500" lnSpcReduction="20000"/>
          </a:bodyPr>
          <a:lstStyle/>
          <a:p>
            <a:r>
              <a:rPr lang="en-GB" sz="2800" dirty="0"/>
              <a:t>Understanding nature of science I a prerequisite of developing scientific literacy. Scientific literacy is the understanding of the role science can play in solving real world problems. </a:t>
            </a:r>
          </a:p>
          <a:p>
            <a:endParaRPr lang="en-GB" sz="2800" dirty="0"/>
          </a:p>
          <a:p>
            <a:r>
              <a:rPr lang="en-GB" sz="2800" dirty="0"/>
              <a:t>According to Lederman, Abd-el-</a:t>
            </a:r>
            <a:r>
              <a:rPr lang="en-GB" sz="2800" dirty="0" err="1"/>
              <a:t>Khalick</a:t>
            </a:r>
            <a:r>
              <a:rPr lang="en-GB" sz="2800" dirty="0"/>
              <a:t>, Bell and Schwartz (2002) there are five components of science that combine to make science distinctive. One in isolation is not distinctive, but also seen in other subjects.</a:t>
            </a:r>
          </a:p>
          <a:p>
            <a:r>
              <a:rPr lang="en-GB" sz="2800" dirty="0"/>
              <a:t>Development of knowledge is based on empirical evidence taken from experiments.</a:t>
            </a:r>
          </a:p>
          <a:p>
            <a:r>
              <a:rPr lang="en-GB" sz="2800" dirty="0"/>
              <a:t>Scientific knowledge is tentative  </a:t>
            </a:r>
          </a:p>
          <a:p>
            <a:r>
              <a:rPr lang="en-GB" sz="2800" dirty="0"/>
              <a:t>Development of scientific knowledge is creative.</a:t>
            </a:r>
          </a:p>
          <a:p>
            <a:r>
              <a:rPr lang="en-GB" sz="2800" dirty="0"/>
              <a:t>Development of knowledge is theory laden.</a:t>
            </a:r>
          </a:p>
          <a:p>
            <a:r>
              <a:rPr lang="en-GB" sz="2800" dirty="0"/>
              <a:t>Development of knowledge is linked to inquiry. </a:t>
            </a:r>
          </a:p>
        </p:txBody>
      </p:sp>
    </p:spTree>
    <p:extLst>
      <p:ext uri="{BB962C8B-B14F-4D97-AF65-F5344CB8AC3E}">
        <p14:creationId xmlns:p14="http://schemas.microsoft.com/office/powerpoint/2010/main" val="215840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42593-855C-49B6-B599-EBAA1155970C}"/>
              </a:ext>
            </a:extLst>
          </p:cNvPr>
          <p:cNvSpPr>
            <a:spLocks noGrp="1"/>
          </p:cNvSpPr>
          <p:nvPr>
            <p:ph type="title"/>
          </p:nvPr>
        </p:nvSpPr>
        <p:spPr/>
        <p:txBody>
          <a:bodyPr>
            <a:normAutofit fontScale="90000"/>
          </a:bodyPr>
          <a:lstStyle/>
          <a:p>
            <a:r>
              <a:rPr lang="en-GB" dirty="0"/>
              <a:t>Where does this fit into the curriculum? – not in the specific subject content</a:t>
            </a:r>
          </a:p>
        </p:txBody>
      </p:sp>
      <p:sp>
        <p:nvSpPr>
          <p:cNvPr id="3" name="Content Placeholder 2">
            <a:extLst>
              <a:ext uri="{FF2B5EF4-FFF2-40B4-BE49-F238E27FC236}">
                <a16:creationId xmlns:a16="http://schemas.microsoft.com/office/drawing/2014/main" id="{AB462D50-4E68-4BDF-B7DB-020C69E4B302}"/>
              </a:ext>
            </a:extLst>
          </p:cNvPr>
          <p:cNvSpPr>
            <a:spLocks noGrp="1"/>
          </p:cNvSpPr>
          <p:nvPr>
            <p:ph sz="quarter" idx="10"/>
          </p:nvPr>
        </p:nvSpPr>
        <p:spPr>
          <a:xfrm>
            <a:off x="521209" y="1435608"/>
            <a:ext cx="10557482" cy="4974336"/>
          </a:xfrm>
        </p:spPr>
        <p:txBody>
          <a:bodyPr>
            <a:normAutofit/>
          </a:bodyPr>
          <a:lstStyle/>
          <a:p>
            <a:r>
              <a:rPr lang="en-GB" sz="1600" dirty="0"/>
              <a:t>Ks3 Curriculum  (DfE, 2013:2)</a:t>
            </a:r>
          </a:p>
          <a:p>
            <a:pPr marL="0" indent="0">
              <a:buNone/>
            </a:pPr>
            <a:endParaRPr lang="en-GB" sz="1800" dirty="0"/>
          </a:p>
          <a:p>
            <a:r>
              <a:rPr lang="en-GB" sz="1800" dirty="0"/>
              <a:t>develop understanding of the </a:t>
            </a:r>
            <a:r>
              <a:rPr lang="en-GB" sz="1800" b="1" dirty="0"/>
              <a:t>nature, processes and methods of science </a:t>
            </a:r>
            <a:r>
              <a:rPr lang="en-GB" sz="1800" dirty="0"/>
              <a:t>through different types of science enquiries that help them to answer scientific questions about the world around them </a:t>
            </a:r>
          </a:p>
          <a:p>
            <a:r>
              <a:rPr lang="en-GB" sz="1800" dirty="0"/>
              <a:t> are equipped with the scientific knowledge required to understand the </a:t>
            </a:r>
            <a:r>
              <a:rPr lang="en-GB" sz="1800" b="1" dirty="0"/>
              <a:t>uses and implications </a:t>
            </a:r>
            <a:r>
              <a:rPr lang="en-GB" sz="1800" dirty="0"/>
              <a:t>of science, today and for the future. </a:t>
            </a:r>
            <a:endParaRPr lang="en-GB" sz="1600" dirty="0"/>
          </a:p>
          <a:p>
            <a:r>
              <a:rPr lang="en-GB" sz="1600" dirty="0"/>
              <a:t>KS4 curriculum (DfE 2014: 5)</a:t>
            </a:r>
          </a:p>
          <a:p>
            <a:r>
              <a:rPr lang="en-GB" sz="1600" b="1" dirty="0"/>
              <a:t>The development of scientific thinking </a:t>
            </a:r>
            <a:endParaRPr lang="en-GB" sz="1600" dirty="0"/>
          </a:p>
          <a:p>
            <a:r>
              <a:rPr lang="en-GB" sz="1600" dirty="0"/>
              <a:t>• the ways in which scientific methods and theories develop over time </a:t>
            </a:r>
          </a:p>
          <a:p>
            <a:r>
              <a:rPr lang="en-GB" sz="1600" dirty="0"/>
              <a:t>• using a variety of concepts and models to develop scientific explanations and understanding </a:t>
            </a:r>
          </a:p>
          <a:p>
            <a:r>
              <a:rPr lang="en-GB" sz="1600" dirty="0"/>
              <a:t>• appreciating the power and limitations of science and considering ethical issues which may arise </a:t>
            </a:r>
          </a:p>
          <a:p>
            <a:r>
              <a:rPr lang="en-GB" sz="1600" dirty="0"/>
              <a:t>• explaining everyday and technological applications of science; evaluating associated personal, social, economic and environmental implications; and making decisions based on the evaluation of evidence and arguments </a:t>
            </a:r>
          </a:p>
          <a:p>
            <a:r>
              <a:rPr lang="en-GB" sz="1600" dirty="0"/>
              <a:t>• evaluating risks both in practical science and the wider societal context, including perception of risk </a:t>
            </a:r>
          </a:p>
          <a:p>
            <a:r>
              <a:rPr lang="en-GB" sz="1600" dirty="0"/>
              <a:t>• recognising the importance of peer review of results and of communication of results to a range of audiences. </a:t>
            </a:r>
          </a:p>
          <a:p>
            <a:endParaRPr lang="en-GB" sz="1600" dirty="0"/>
          </a:p>
        </p:txBody>
      </p:sp>
    </p:spTree>
    <p:extLst>
      <p:ext uri="{BB962C8B-B14F-4D97-AF65-F5344CB8AC3E}">
        <p14:creationId xmlns:p14="http://schemas.microsoft.com/office/powerpoint/2010/main" val="2332173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C1FF-2F04-49DD-B1E2-12508192CB26}"/>
              </a:ext>
            </a:extLst>
          </p:cNvPr>
          <p:cNvSpPr>
            <a:spLocks noGrp="1"/>
          </p:cNvSpPr>
          <p:nvPr>
            <p:ph type="title"/>
          </p:nvPr>
        </p:nvSpPr>
        <p:spPr/>
        <p:txBody>
          <a:bodyPr/>
          <a:lstStyle/>
          <a:p>
            <a:r>
              <a:rPr lang="en-GB" dirty="0"/>
              <a:t>What is the purpose of science?</a:t>
            </a:r>
          </a:p>
        </p:txBody>
      </p:sp>
      <p:sp>
        <p:nvSpPr>
          <p:cNvPr id="3" name="Content Placeholder 2">
            <a:extLst>
              <a:ext uri="{FF2B5EF4-FFF2-40B4-BE49-F238E27FC236}">
                <a16:creationId xmlns:a16="http://schemas.microsoft.com/office/drawing/2014/main" id="{748EA028-FFAB-4DA9-8D68-4E3B708AD02E}"/>
              </a:ext>
            </a:extLst>
          </p:cNvPr>
          <p:cNvSpPr>
            <a:spLocks noGrp="1"/>
          </p:cNvSpPr>
          <p:nvPr>
            <p:ph sz="quarter" idx="10"/>
          </p:nvPr>
        </p:nvSpPr>
        <p:spPr>
          <a:xfrm>
            <a:off x="539496" y="1435608"/>
            <a:ext cx="10997748" cy="4863592"/>
          </a:xfrm>
        </p:spPr>
        <p:txBody>
          <a:bodyPr>
            <a:normAutofit/>
          </a:bodyPr>
          <a:lstStyle/>
          <a:p>
            <a:r>
              <a:rPr lang="en-GB" sz="2000" dirty="0"/>
              <a:t>There are distinct arguments about the purpose of science education. </a:t>
            </a:r>
          </a:p>
          <a:p>
            <a:pPr marL="0" indent="0">
              <a:buNone/>
            </a:pPr>
            <a:endParaRPr lang="en-GB" sz="2000" dirty="0"/>
          </a:p>
          <a:p>
            <a:pPr>
              <a:buFontTx/>
              <a:buChar char="-"/>
            </a:pPr>
            <a:r>
              <a:rPr lang="en-GB" sz="2000" dirty="0"/>
              <a:t>Economic development- producing the next generation of STEM employees</a:t>
            </a:r>
          </a:p>
          <a:p>
            <a:pPr>
              <a:buFontTx/>
              <a:buChar char="-"/>
            </a:pPr>
            <a:endParaRPr lang="en-GB" sz="2000" dirty="0"/>
          </a:p>
          <a:p>
            <a:pPr>
              <a:buFontTx/>
              <a:buChar char="-"/>
            </a:pPr>
            <a:r>
              <a:rPr lang="en-GB" sz="2000" dirty="0"/>
              <a:t>The democratic argument </a:t>
            </a:r>
          </a:p>
          <a:p>
            <a:pPr>
              <a:buFontTx/>
              <a:buChar char="-"/>
            </a:pPr>
            <a:endParaRPr lang="en-GB" sz="2000" dirty="0"/>
          </a:p>
          <a:p>
            <a:pPr>
              <a:buFontTx/>
              <a:buChar char="-"/>
            </a:pPr>
            <a:r>
              <a:rPr lang="en-GB" sz="2000" dirty="0"/>
              <a:t>The utility argument</a:t>
            </a:r>
          </a:p>
          <a:p>
            <a:pPr>
              <a:buFontTx/>
              <a:buChar char="-"/>
            </a:pPr>
            <a:endParaRPr lang="en-GB" sz="2000" dirty="0"/>
          </a:p>
          <a:p>
            <a:pPr>
              <a:buFontTx/>
              <a:buChar char="-"/>
            </a:pPr>
            <a:r>
              <a:rPr lang="en-GB" sz="2000" dirty="0"/>
              <a:t>The cultural argument</a:t>
            </a:r>
          </a:p>
          <a:p>
            <a:pPr>
              <a:buFontTx/>
              <a:buChar char="-"/>
            </a:pPr>
            <a:endParaRPr lang="en-GB" sz="2000" dirty="0"/>
          </a:p>
          <a:p>
            <a:pPr>
              <a:buFontTx/>
              <a:buChar char="-"/>
            </a:pPr>
            <a:r>
              <a:rPr lang="en-GB" sz="2000" dirty="0">
                <a:hlinkClick r:id="rId2"/>
              </a:rPr>
              <a:t>Read the  Millar article </a:t>
            </a:r>
            <a:r>
              <a:rPr lang="en-GB" sz="2000" dirty="0"/>
              <a:t>and take a position you wish to justify</a:t>
            </a:r>
          </a:p>
        </p:txBody>
      </p:sp>
    </p:spTree>
    <p:extLst>
      <p:ext uri="{BB962C8B-B14F-4D97-AF65-F5344CB8AC3E}">
        <p14:creationId xmlns:p14="http://schemas.microsoft.com/office/powerpoint/2010/main" val="2446010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FCAF24-5D45-4933-AD60-3F9FEF2A20C1}"/>
              </a:ext>
            </a:extLst>
          </p:cNvPr>
          <p:cNvSpPr txBox="1"/>
          <p:nvPr/>
        </p:nvSpPr>
        <p:spPr>
          <a:xfrm>
            <a:off x="756356" y="1557867"/>
            <a:ext cx="10521244" cy="5355312"/>
          </a:xfrm>
          <a:prstGeom prst="rect">
            <a:avLst/>
          </a:prstGeom>
          <a:noFill/>
        </p:spPr>
        <p:txBody>
          <a:bodyPr wrap="square" rtlCol="0">
            <a:spAutoFit/>
          </a:bodyPr>
          <a:lstStyle/>
          <a:p>
            <a:r>
              <a:rPr lang="en-GB" dirty="0"/>
              <a:t>Your teaching approach will likely depend on your view on the purpose of science education.</a:t>
            </a:r>
          </a:p>
          <a:p>
            <a:endParaRPr lang="en-GB" dirty="0"/>
          </a:p>
          <a:p>
            <a:r>
              <a:rPr lang="en-GB" dirty="0"/>
              <a:t>For example do you run a practical to discover theory, or prove something you have already taught the children? </a:t>
            </a:r>
          </a:p>
          <a:p>
            <a:endParaRPr lang="en-GB" dirty="0"/>
          </a:p>
          <a:p>
            <a:r>
              <a:rPr lang="en-GB" dirty="0"/>
              <a:t>The following sessions build on this further</a:t>
            </a:r>
          </a:p>
          <a:p>
            <a:endParaRPr lang="en-GB" dirty="0"/>
          </a:p>
          <a:p>
            <a:r>
              <a:rPr lang="en-GB" dirty="0"/>
              <a:t>Science specific sessions</a:t>
            </a:r>
          </a:p>
          <a:p>
            <a:r>
              <a:rPr lang="en-GB" dirty="0"/>
              <a:t>Purposeful </a:t>
            </a:r>
            <a:r>
              <a:rPr lang="en-GB" dirty="0" err="1"/>
              <a:t>practicals</a:t>
            </a:r>
            <a:endParaRPr lang="en-GB" dirty="0"/>
          </a:p>
          <a:p>
            <a:endParaRPr lang="en-GB" dirty="0"/>
          </a:p>
          <a:p>
            <a:r>
              <a:rPr lang="en-GB" dirty="0"/>
              <a:t>Working scientifically</a:t>
            </a:r>
          </a:p>
          <a:p>
            <a:endParaRPr lang="en-GB" dirty="0"/>
          </a:p>
          <a:p>
            <a:r>
              <a:rPr lang="en-GB" dirty="0"/>
              <a:t>Questioning</a:t>
            </a:r>
          </a:p>
          <a:p>
            <a:endParaRPr lang="en-GB" dirty="0"/>
          </a:p>
          <a:p>
            <a:r>
              <a:rPr lang="en-GB" dirty="0"/>
              <a:t>Collaborative sessions between science and RE</a:t>
            </a:r>
          </a:p>
          <a:p>
            <a:r>
              <a:rPr lang="en-GB" dirty="0"/>
              <a:t>Collaborative sessions between science and history</a:t>
            </a:r>
          </a:p>
          <a:p>
            <a:r>
              <a:rPr lang="en-GB" dirty="0"/>
              <a:t>Collaborative sessions between science and PE</a:t>
            </a:r>
          </a:p>
          <a:p>
            <a:r>
              <a:rPr lang="en-GB" dirty="0"/>
              <a:t>Potentially microteaching</a:t>
            </a:r>
          </a:p>
          <a:p>
            <a:r>
              <a:rPr lang="en-GB" dirty="0"/>
              <a:t>Professional studies sessions on epistemic insight. </a:t>
            </a:r>
          </a:p>
        </p:txBody>
      </p:sp>
      <p:sp>
        <p:nvSpPr>
          <p:cNvPr id="2" name="Title 1">
            <a:extLst>
              <a:ext uri="{FF2B5EF4-FFF2-40B4-BE49-F238E27FC236}">
                <a16:creationId xmlns:a16="http://schemas.microsoft.com/office/drawing/2014/main" id="{E04BE26E-F487-4DAB-8103-263F1646F6A9}"/>
              </a:ext>
            </a:extLst>
          </p:cNvPr>
          <p:cNvSpPr>
            <a:spLocks noGrp="1"/>
          </p:cNvSpPr>
          <p:nvPr>
            <p:ph type="title"/>
          </p:nvPr>
        </p:nvSpPr>
        <p:spPr/>
        <p:txBody>
          <a:bodyPr/>
          <a:lstStyle/>
          <a:p>
            <a:r>
              <a:rPr lang="en-GB" dirty="0"/>
              <a:t>Where does this fit within your University lectures?</a:t>
            </a:r>
          </a:p>
        </p:txBody>
      </p:sp>
    </p:spTree>
    <p:extLst>
      <p:ext uri="{BB962C8B-B14F-4D97-AF65-F5344CB8AC3E}">
        <p14:creationId xmlns:p14="http://schemas.microsoft.com/office/powerpoint/2010/main" val="1205760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362844-AFDA-4113-9DC4-3223A00BE18C}"/>
              </a:ext>
            </a:extLst>
          </p:cNvPr>
          <p:cNvSpPr txBox="1"/>
          <p:nvPr/>
        </p:nvSpPr>
        <p:spPr>
          <a:xfrm>
            <a:off x="606175" y="1892685"/>
            <a:ext cx="10941977" cy="3508653"/>
          </a:xfrm>
          <a:prstGeom prst="rect">
            <a:avLst/>
          </a:prstGeom>
          <a:noFill/>
        </p:spPr>
        <p:txBody>
          <a:bodyPr wrap="square">
            <a:spAutoFit/>
          </a:bodyPr>
          <a:lstStyle/>
          <a:p>
            <a:pPr marL="0" indent="0">
              <a:buNone/>
            </a:pPr>
            <a:r>
              <a:rPr lang="en-US" sz="2400" dirty="0">
                <a:latin typeface="Segoe UI" panose="020B0502040204020203" pitchFamily="34" charset="0"/>
                <a:cs typeface="Segoe UI" panose="020B0502040204020203" pitchFamily="34" charset="0"/>
              </a:rPr>
              <a:t>I think it's much more interesting to live not knowing than to have answers which</a:t>
            </a:r>
            <a:r>
              <a:rPr lang="en-GB" sz="2400" dirty="0">
                <a:effectLst/>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might be wrong. I have approximate answers and possible beliefs and different</a:t>
            </a:r>
            <a:r>
              <a:rPr lang="en-GB" sz="2400" dirty="0">
                <a:effectLst/>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degrees of uncertainty about different things, but I am not absolutely sure of anything</a:t>
            </a:r>
            <a:r>
              <a:rPr lang="en-GB" sz="2400" dirty="0">
                <a:effectLst/>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and there are many things I don't know anything about, such as whether it means</a:t>
            </a:r>
            <a:r>
              <a:rPr lang="en-GB" sz="2400" dirty="0">
                <a:effectLst/>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anything to ask why we're here. I don't have to know an answer. I don't feel frightened</a:t>
            </a:r>
            <a:r>
              <a:rPr lang="en-GB" sz="2400" dirty="0">
                <a:effectLst/>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not knowing things, by being lost in a mysterious universe without any purpose, which</a:t>
            </a:r>
            <a:r>
              <a:rPr lang="en-GB" sz="2400" dirty="0">
                <a:effectLst/>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 is the way it really is as far as I can tell. </a:t>
            </a:r>
          </a:p>
          <a:p>
            <a:pPr marL="0" indent="0" algn="ctr">
              <a:buNone/>
            </a:pPr>
            <a:endParaRPr lang="en-US" dirty="0">
              <a:latin typeface="Segoe UI" panose="020B0502040204020203" pitchFamily="34" charset="0"/>
              <a:cs typeface="Segoe UI" panose="020B0502040204020203" pitchFamily="34" charset="0"/>
            </a:endParaRPr>
          </a:p>
          <a:p>
            <a:pPr marL="0" indent="0" algn="ctr">
              <a:buNone/>
            </a:pPr>
            <a:r>
              <a:rPr lang="en-US" dirty="0">
                <a:latin typeface="Segoe UI" panose="020B0502040204020203" pitchFamily="34" charset="0"/>
                <a:cs typeface="Segoe UI" panose="020B0502040204020203" pitchFamily="34" charset="0"/>
              </a:rPr>
              <a:t>				</a:t>
            </a:r>
          </a:p>
          <a:p>
            <a:pPr marL="0" indent="0" algn="ctr">
              <a:buNone/>
            </a:pPr>
            <a:r>
              <a:rPr lang="en-US" dirty="0">
                <a:latin typeface="Segoe UI" panose="020B0502040204020203" pitchFamily="34" charset="0"/>
                <a:cs typeface="Segoe UI" panose="020B0502040204020203" pitchFamily="34" charset="0"/>
              </a:rPr>
              <a:t>					(Richard Feynman, The pleasure of finding things out 1981)</a:t>
            </a:r>
            <a:endParaRPr lang="en-GB" sz="2400" dirty="0">
              <a:latin typeface="Segoe UI" panose="020B0502040204020203" pitchFamily="34" charset="0"/>
              <a:cs typeface="Segoe UI" panose="020B0502040204020203" pitchFamily="34" charset="0"/>
            </a:endParaRPr>
          </a:p>
        </p:txBody>
      </p:sp>
      <p:sp>
        <p:nvSpPr>
          <p:cNvPr id="5" name="Title 4">
            <a:extLst>
              <a:ext uri="{FF2B5EF4-FFF2-40B4-BE49-F238E27FC236}">
                <a16:creationId xmlns:a16="http://schemas.microsoft.com/office/drawing/2014/main" id="{063B56B9-BC69-4296-B8FE-2FC90E66385F}"/>
              </a:ext>
            </a:extLst>
          </p:cNvPr>
          <p:cNvSpPr>
            <a:spLocks noGrp="1"/>
          </p:cNvSpPr>
          <p:nvPr>
            <p:ph type="title"/>
          </p:nvPr>
        </p:nvSpPr>
        <p:spPr>
          <a:xfrm>
            <a:off x="448887" y="266007"/>
            <a:ext cx="11255433" cy="822129"/>
          </a:xfrm>
        </p:spPr>
        <p:txBody>
          <a:bodyPr>
            <a:normAutofit/>
          </a:bodyPr>
          <a:lstStyle/>
          <a:p>
            <a:pPr algn="l"/>
            <a:r>
              <a:rPr lang="en-GB" sz="4000" b="1" dirty="0">
                <a:solidFill>
                  <a:schemeClr val="tx1"/>
                </a:solidFill>
                <a:latin typeface="Segoe UI" panose="020B0502040204020203" pitchFamily="34" charset="0"/>
                <a:ea typeface="Segoe UI Emoji" panose="020B0502040204020203" pitchFamily="34" charset="0"/>
                <a:cs typeface="Segoe UI" panose="020B0502040204020203" pitchFamily="34" charset="0"/>
              </a:rPr>
              <a:t>A final thought</a:t>
            </a:r>
          </a:p>
        </p:txBody>
      </p:sp>
    </p:spTree>
    <p:extLst>
      <p:ext uri="{BB962C8B-B14F-4D97-AF65-F5344CB8AC3E}">
        <p14:creationId xmlns:p14="http://schemas.microsoft.com/office/powerpoint/2010/main" val="1780859651"/>
      </p:ext>
    </p:extLst>
  </p:cSld>
  <p:clrMapOvr>
    <a:masterClrMapping/>
  </p:clrMapOvr>
  <mc:AlternateContent xmlns:mc="http://schemas.openxmlformats.org/markup-compatibility/2006" xmlns:p14="http://schemas.microsoft.com/office/powerpoint/2010/main">
    <mc:Choice Requires="p14">
      <p:transition p14:dur="10" advTm="39367"/>
    </mc:Choice>
    <mc:Fallback xmlns="">
      <p:transition advTm="3936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Graphical user interface, application&#10;&#10;Description automatically generated">
            <a:extLst>
              <a:ext uri="{FF2B5EF4-FFF2-40B4-BE49-F238E27FC236}">
                <a16:creationId xmlns:a16="http://schemas.microsoft.com/office/drawing/2014/main" id="{67B3CBDF-C5B8-494E-BF47-2ADC3A91DA42}"/>
              </a:ext>
            </a:extLst>
          </p:cNvPr>
          <p:cNvPicPr>
            <a:picLocks noChangeAspect="1"/>
          </p:cNvPicPr>
          <p:nvPr/>
        </p:nvPicPr>
        <p:blipFill>
          <a:blip r:embed="rId3"/>
          <a:stretch>
            <a:fillRect/>
          </a:stretch>
        </p:blipFill>
        <p:spPr>
          <a:xfrm>
            <a:off x="1380669" y="1384305"/>
            <a:ext cx="9399916" cy="5295539"/>
          </a:xfrm>
          <a:prstGeom prst="rect">
            <a:avLst/>
          </a:prstGeom>
        </p:spPr>
      </p:pic>
      <p:sp>
        <p:nvSpPr>
          <p:cNvPr id="5" name="Title 4">
            <a:extLst>
              <a:ext uri="{FF2B5EF4-FFF2-40B4-BE49-F238E27FC236}">
                <a16:creationId xmlns:a16="http://schemas.microsoft.com/office/drawing/2014/main" id="{063B56B9-BC69-4296-B8FE-2FC90E66385F}"/>
              </a:ext>
            </a:extLst>
          </p:cNvPr>
          <p:cNvSpPr>
            <a:spLocks noGrp="1"/>
          </p:cNvSpPr>
          <p:nvPr>
            <p:ph type="title"/>
          </p:nvPr>
        </p:nvSpPr>
        <p:spPr>
          <a:xfrm>
            <a:off x="448887" y="266007"/>
            <a:ext cx="11255433" cy="822129"/>
          </a:xfrm>
        </p:spPr>
        <p:txBody>
          <a:bodyPr>
            <a:normAutofit/>
          </a:bodyPr>
          <a:lstStyle/>
          <a:p>
            <a:r>
              <a:rPr lang="en-GB" sz="4000" b="1" dirty="0">
                <a:solidFill>
                  <a:schemeClr val="tx1"/>
                </a:solidFill>
                <a:latin typeface="Segoe UI"/>
                <a:ea typeface="Segoe UI Emoji"/>
                <a:cs typeface="Segoe UI"/>
              </a:rPr>
              <a:t>Confidence ruler</a:t>
            </a:r>
            <a:endParaRPr lang="en-GB" sz="4000" b="1" dirty="0">
              <a:solidFill>
                <a:schemeClr val="tx1"/>
              </a:solidFill>
              <a:latin typeface="Segoe UI" panose="020B0502040204020203" pitchFamily="34" charset="0"/>
              <a:ea typeface="Segoe UI Emoj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42226912"/>
      </p:ext>
    </p:extLst>
  </p:cSld>
  <p:clrMapOvr>
    <a:masterClrMapping/>
  </p:clrMapOvr>
  <mc:AlternateContent xmlns:mc="http://schemas.openxmlformats.org/markup-compatibility/2006" xmlns:p14="http://schemas.microsoft.com/office/powerpoint/2010/main">
    <mc:Choice Requires="p14">
      <p:transition p14:dur="10" advTm="74983"/>
    </mc:Choice>
    <mc:Fallback xmlns="">
      <p:transition advTm="7498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FCBD-8030-49E5-BBE5-B8EDC90742C9}"/>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EAAD99D6-E539-4E6E-8B83-939115C757D0}"/>
              </a:ext>
            </a:extLst>
          </p:cNvPr>
          <p:cNvSpPr>
            <a:spLocks noGrp="1"/>
          </p:cNvSpPr>
          <p:nvPr>
            <p:ph sz="quarter" idx="10"/>
          </p:nvPr>
        </p:nvSpPr>
        <p:spPr>
          <a:xfrm>
            <a:off x="539495" y="1435607"/>
            <a:ext cx="10568771" cy="5055503"/>
          </a:xfrm>
        </p:spPr>
        <p:txBody>
          <a:bodyPr>
            <a:normAutofit fontScale="92500"/>
          </a:bodyPr>
          <a:lstStyle/>
          <a:p>
            <a:pPr marL="0" indent="0">
              <a:buNone/>
            </a:pPr>
            <a:r>
              <a:rPr lang="en-GB" sz="2400" dirty="0"/>
              <a:t>DfE(2013) Science programme of study-key stage 3 National curriculum in England,  London: Crown court. Available at </a:t>
            </a:r>
            <a:r>
              <a:rPr lang="en-GB" sz="2400" dirty="0">
                <a:hlinkClick r:id="rId2"/>
              </a:rPr>
              <a:t>https://assets.publishing.service.gov.uk/government/uploads/system/uploads/attachment_data/file/335174/SECONDARY_national_curriculum_-_Science_220714.pdf</a:t>
            </a:r>
            <a:r>
              <a:rPr lang="en-GB" sz="2400" dirty="0"/>
              <a:t> Accessed on 19th July 2021.</a:t>
            </a:r>
          </a:p>
          <a:p>
            <a:pPr marL="0" indent="0">
              <a:buNone/>
            </a:pPr>
            <a:r>
              <a:rPr lang="en-GB" sz="2400" dirty="0"/>
              <a:t>DfE (2014) Science programme of study-key stage 4 National curriculum in England, . London: Crown court. Available at </a:t>
            </a:r>
            <a:r>
              <a:rPr lang="en-GB" sz="2400" u="sng" dirty="0">
                <a:hlinkClick r:id="rId3"/>
              </a:rPr>
              <a:t>https://assets.publishing.service.gov.uk/government/uploads/system/uploads/attachment_data/file/381380/Science_KS4_PoS_7_November_2014.pdf</a:t>
            </a:r>
            <a:r>
              <a:rPr lang="en-GB" sz="2400" u="sng" dirty="0"/>
              <a:t> </a:t>
            </a:r>
            <a:r>
              <a:rPr lang="en-GB" sz="2400" dirty="0"/>
              <a:t>Accessed on 19</a:t>
            </a:r>
            <a:r>
              <a:rPr lang="en-GB" sz="2400" baseline="30000" dirty="0"/>
              <a:t>th</a:t>
            </a:r>
            <a:r>
              <a:rPr lang="en-GB" sz="2400" dirty="0"/>
              <a:t> July 2021.</a:t>
            </a:r>
          </a:p>
          <a:p>
            <a:pPr marL="0" indent="0">
              <a:buNone/>
            </a:pPr>
            <a:r>
              <a:rPr lang="en-GB" sz="2400" dirty="0"/>
              <a:t>Lederman, N., Abd-el-</a:t>
            </a:r>
            <a:r>
              <a:rPr lang="en-GB" sz="2400" dirty="0" err="1"/>
              <a:t>Khalick</a:t>
            </a:r>
            <a:r>
              <a:rPr lang="en-GB" sz="2400" dirty="0"/>
              <a:t>, F., Bell, R.L., &amp; Schwartz, R.S. (2002). Views of Nature of Science Questionnaire: Towards valid and meaningful assessment of learners’ conceptions of the nature of science. </a:t>
            </a:r>
            <a:r>
              <a:rPr lang="en-GB" sz="2400" i="1" dirty="0"/>
              <a:t>Journal of Research in Science Teaching,</a:t>
            </a:r>
            <a:r>
              <a:rPr lang="en-GB" sz="2400" b="1" i="1" dirty="0"/>
              <a:t> </a:t>
            </a:r>
            <a:r>
              <a:rPr lang="en-GB" sz="2400" b="1" dirty="0"/>
              <a:t>39</a:t>
            </a:r>
            <a:r>
              <a:rPr lang="en-GB" sz="2400" dirty="0"/>
              <a:t>, pp.497–521. </a:t>
            </a:r>
          </a:p>
          <a:p>
            <a:pPr marL="0" indent="0">
              <a:buNone/>
            </a:pPr>
            <a:r>
              <a:rPr lang="en-GB" sz="2400" dirty="0"/>
              <a:t>Millar, R. (2014) Designing a science curriculum fit for purpose, </a:t>
            </a:r>
            <a:r>
              <a:rPr lang="en-GB" sz="2400" i="1" dirty="0"/>
              <a:t>school science review,</a:t>
            </a:r>
            <a:r>
              <a:rPr lang="en-GB" sz="2400" dirty="0"/>
              <a:t>95(352),pp 15-20. </a:t>
            </a:r>
            <a:endParaRPr lang="en-GB" sz="2400" i="1" dirty="0"/>
          </a:p>
        </p:txBody>
      </p:sp>
    </p:spTree>
    <p:extLst>
      <p:ext uri="{BB962C8B-B14F-4D97-AF65-F5344CB8AC3E}">
        <p14:creationId xmlns:p14="http://schemas.microsoft.com/office/powerpoint/2010/main" val="3008076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image of 5 coloured boxes. These are the same as the boxes in the lecture with different objects in.">
            <a:extLst>
              <a:ext uri="{FF2B5EF4-FFF2-40B4-BE49-F238E27FC236}">
                <a16:creationId xmlns:a16="http://schemas.microsoft.com/office/drawing/2014/main" id="{ED247104-71FF-4B46-B8A6-8EEE07A131D4}"/>
              </a:ext>
            </a:extLst>
          </p:cNvPr>
          <p:cNvPicPr>
            <a:picLocks noChangeAspect="1"/>
          </p:cNvPicPr>
          <p:nvPr/>
        </p:nvPicPr>
        <p:blipFill rotWithShape="1">
          <a:blip r:embed="rId3"/>
          <a:srcRect l="14831" t="34158" r="38904" b="18352"/>
          <a:stretch/>
        </p:blipFill>
        <p:spPr>
          <a:xfrm>
            <a:off x="3718561" y="1513734"/>
            <a:ext cx="7985759" cy="4611085"/>
          </a:xfrm>
          <a:prstGeom prst="rect">
            <a:avLst/>
          </a:prstGeom>
        </p:spPr>
      </p:pic>
      <p:sp>
        <p:nvSpPr>
          <p:cNvPr id="4" name="TextBox 3">
            <a:extLst>
              <a:ext uri="{FF2B5EF4-FFF2-40B4-BE49-F238E27FC236}">
                <a16:creationId xmlns:a16="http://schemas.microsoft.com/office/drawing/2014/main" id="{3C3F827D-88B9-794D-9719-CE261DCDEB2C}"/>
              </a:ext>
            </a:extLst>
          </p:cNvPr>
          <p:cNvSpPr txBox="1"/>
          <p:nvPr/>
        </p:nvSpPr>
        <p:spPr>
          <a:xfrm>
            <a:off x="487681" y="1835667"/>
            <a:ext cx="3230880" cy="2862322"/>
          </a:xfrm>
          <a:prstGeom prst="rect">
            <a:avLst/>
          </a:prstGeom>
          <a:noFill/>
        </p:spPr>
        <p:txBody>
          <a:bodyPr wrap="square" lIns="91440" tIns="45720" rIns="91440" bIns="45720" rtlCol="0" anchor="t">
            <a:spAutoFit/>
          </a:bodyPr>
          <a:lstStyle/>
          <a:p>
            <a:pPr algn="ctr"/>
            <a:r>
              <a:rPr lang="en-GB" sz="3600" dirty="0">
                <a:latin typeface="Arial" panose="020B0604020202020204" pitchFamily="34" charset="0"/>
                <a:cs typeface="Arial" panose="020B0604020202020204" pitchFamily="34" charset="0"/>
              </a:rPr>
              <a:t>What are in the tins?</a:t>
            </a:r>
          </a:p>
          <a:p>
            <a:pPr algn="ctr"/>
            <a:r>
              <a:rPr lang="en-GB" sz="3600" dirty="0">
                <a:latin typeface="Arial"/>
                <a:cs typeface="Arial"/>
              </a:rPr>
              <a:t>How confident are you?</a:t>
            </a:r>
          </a:p>
        </p:txBody>
      </p:sp>
      <p:sp>
        <p:nvSpPr>
          <p:cNvPr id="5" name="Title 4">
            <a:extLst>
              <a:ext uri="{FF2B5EF4-FFF2-40B4-BE49-F238E27FC236}">
                <a16:creationId xmlns:a16="http://schemas.microsoft.com/office/drawing/2014/main" id="{063B56B9-BC69-4296-B8FE-2FC90E66385F}"/>
              </a:ext>
            </a:extLst>
          </p:cNvPr>
          <p:cNvSpPr>
            <a:spLocks noGrp="1"/>
          </p:cNvSpPr>
          <p:nvPr>
            <p:ph type="title"/>
          </p:nvPr>
        </p:nvSpPr>
        <p:spPr>
          <a:xfrm>
            <a:off x="448887" y="266007"/>
            <a:ext cx="11255433" cy="822129"/>
          </a:xfrm>
        </p:spPr>
        <p:txBody>
          <a:bodyPr>
            <a:normAutofit/>
          </a:bodyPr>
          <a:lstStyle/>
          <a:p>
            <a:pPr algn="l"/>
            <a:r>
              <a:rPr lang="en-GB" sz="4000" b="1">
                <a:solidFill>
                  <a:schemeClr val="tx1"/>
                </a:solidFill>
                <a:latin typeface="Segoe UI"/>
                <a:ea typeface="Segoe UI Emoji"/>
                <a:cs typeface="Segoe UI"/>
              </a:rPr>
              <a:t>Confidence</a:t>
            </a:r>
            <a:endParaRPr lang="en-GB" sz="4000" b="1" dirty="0">
              <a:solidFill>
                <a:schemeClr val="tx1"/>
              </a:solidFill>
              <a:latin typeface="Segoe UI" panose="020B0502040204020203" pitchFamily="34" charset="0"/>
              <a:ea typeface="Segoe UI Emoj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04666514"/>
      </p:ext>
    </p:extLst>
  </p:cSld>
  <p:clrMapOvr>
    <a:masterClrMapping/>
  </p:clrMapOvr>
  <mc:AlternateContent xmlns:mc="http://schemas.openxmlformats.org/markup-compatibility/2006" xmlns:p14="http://schemas.microsoft.com/office/powerpoint/2010/main">
    <mc:Choice Requires="p14">
      <p:transition p14:dur="10" advTm="86729"/>
    </mc:Choice>
    <mc:Fallback xmlns="">
      <p:transition advTm="8672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a picture of the confidence ruler. The more confident, the higher up the ruler you are. ">
            <a:extLst>
              <a:ext uri="{FF2B5EF4-FFF2-40B4-BE49-F238E27FC236}">
                <a16:creationId xmlns:a16="http://schemas.microsoft.com/office/drawing/2014/main" id="{D8B96E9F-5CE4-4E4D-A1FC-864571B5C570}"/>
              </a:ext>
            </a:extLst>
          </p:cNvPr>
          <p:cNvPicPr>
            <a:picLocks noChangeAspect="1"/>
          </p:cNvPicPr>
          <p:nvPr/>
        </p:nvPicPr>
        <p:blipFill>
          <a:blip r:embed="rId2"/>
          <a:stretch>
            <a:fillRect/>
          </a:stretch>
        </p:blipFill>
        <p:spPr>
          <a:xfrm>
            <a:off x="256090" y="1246082"/>
            <a:ext cx="6750766" cy="5295539"/>
          </a:xfrm>
          <a:prstGeom prst="rect">
            <a:avLst/>
          </a:prstGeom>
        </p:spPr>
      </p:pic>
      <p:sp>
        <p:nvSpPr>
          <p:cNvPr id="2" name="Title 1">
            <a:extLst>
              <a:ext uri="{FF2B5EF4-FFF2-40B4-BE49-F238E27FC236}">
                <a16:creationId xmlns:a16="http://schemas.microsoft.com/office/drawing/2014/main" id="{3D7FEA99-5440-4A6E-8AF0-A06F2579BF71}"/>
              </a:ext>
            </a:extLst>
          </p:cNvPr>
          <p:cNvSpPr>
            <a:spLocks noGrp="1"/>
          </p:cNvSpPr>
          <p:nvPr>
            <p:ph type="title"/>
          </p:nvPr>
        </p:nvSpPr>
        <p:spPr/>
        <p:txBody>
          <a:bodyPr/>
          <a:lstStyle/>
          <a:p>
            <a:r>
              <a:rPr lang="en-GB" dirty="0"/>
              <a:t>Share your thoughts on the confidence ruler</a:t>
            </a:r>
          </a:p>
        </p:txBody>
      </p:sp>
    </p:spTree>
    <p:extLst>
      <p:ext uri="{BB962C8B-B14F-4D97-AF65-F5344CB8AC3E}">
        <p14:creationId xmlns:p14="http://schemas.microsoft.com/office/powerpoint/2010/main" val="2701449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image of 5 coloured boxes. These are the same as the boxes in the lecture with different objects in.">
            <a:extLst>
              <a:ext uri="{FF2B5EF4-FFF2-40B4-BE49-F238E27FC236}">
                <a16:creationId xmlns:a16="http://schemas.microsoft.com/office/drawing/2014/main" id="{ED247104-71FF-4B46-B8A6-8EEE07A131D4}"/>
              </a:ext>
            </a:extLst>
          </p:cNvPr>
          <p:cNvPicPr>
            <a:picLocks noChangeAspect="1"/>
          </p:cNvPicPr>
          <p:nvPr/>
        </p:nvPicPr>
        <p:blipFill rotWithShape="1">
          <a:blip r:embed="rId4"/>
          <a:srcRect l="14831" t="34158" r="38904" b="18352"/>
          <a:stretch/>
        </p:blipFill>
        <p:spPr>
          <a:xfrm>
            <a:off x="4725180" y="1832234"/>
            <a:ext cx="6844520" cy="3952118"/>
          </a:xfrm>
          <a:prstGeom prst="rect">
            <a:avLst/>
          </a:prstGeom>
        </p:spPr>
      </p:pic>
      <p:sp>
        <p:nvSpPr>
          <p:cNvPr id="4" name="TextBox 3">
            <a:extLst>
              <a:ext uri="{FF2B5EF4-FFF2-40B4-BE49-F238E27FC236}">
                <a16:creationId xmlns:a16="http://schemas.microsoft.com/office/drawing/2014/main" id="{3C3F827D-88B9-794D-9719-CE261DCDEB2C}"/>
              </a:ext>
            </a:extLst>
          </p:cNvPr>
          <p:cNvSpPr txBox="1"/>
          <p:nvPr/>
        </p:nvSpPr>
        <p:spPr>
          <a:xfrm>
            <a:off x="487680" y="2657600"/>
            <a:ext cx="3663079" cy="2862322"/>
          </a:xfrm>
          <a:prstGeom prst="rect">
            <a:avLst/>
          </a:prstGeom>
          <a:noFill/>
        </p:spPr>
        <p:txBody>
          <a:bodyPr wrap="square" lIns="91440" tIns="45720" rIns="91440" bIns="45720" rtlCol="0" anchor="t">
            <a:spAutoFit/>
          </a:bodyPr>
          <a:lstStyle/>
          <a:p>
            <a:pPr marL="571500" indent="-571500">
              <a:buFont typeface="Wingdings" panose="05000000000000000000" pitchFamily="2" charset="2"/>
              <a:buChar char="§"/>
            </a:pPr>
            <a:r>
              <a:rPr lang="en-GB" sz="3600">
                <a:latin typeface="Segoe UI"/>
                <a:cs typeface="Segoe UI"/>
              </a:rPr>
              <a:t>Paper clips</a:t>
            </a:r>
            <a:endParaRPr lang="en-GB" sz="3600" dirty="0">
              <a:latin typeface="Segoe UI"/>
              <a:cs typeface="Segoe UI"/>
            </a:endParaRPr>
          </a:p>
          <a:p>
            <a:pPr marL="571500" indent="-571500">
              <a:buFont typeface="Wingdings" panose="05000000000000000000" pitchFamily="2" charset="2"/>
              <a:buChar char="§"/>
            </a:pPr>
            <a:r>
              <a:rPr lang="en-GB" sz="3600">
                <a:latin typeface="Segoe UI"/>
                <a:cs typeface="Segoe UI"/>
              </a:rPr>
              <a:t> Tissue Paper</a:t>
            </a:r>
          </a:p>
          <a:p>
            <a:pPr marL="571500" indent="-571500">
              <a:buFont typeface="Wingdings" panose="05000000000000000000" pitchFamily="2" charset="2"/>
              <a:buChar char="§"/>
            </a:pPr>
            <a:r>
              <a:rPr lang="en-GB" sz="3600" dirty="0">
                <a:latin typeface="Segoe UI" panose="020B0502040204020203" pitchFamily="34" charset="0"/>
                <a:cs typeface="Segoe UI" panose="020B0502040204020203" pitchFamily="34" charset="0"/>
              </a:rPr>
              <a:t>Air</a:t>
            </a:r>
          </a:p>
          <a:p>
            <a:pPr marL="571500" indent="-571500">
              <a:buFont typeface="Wingdings" panose="05000000000000000000" pitchFamily="2" charset="2"/>
              <a:buChar char="§"/>
            </a:pPr>
            <a:r>
              <a:rPr lang="en-GB" sz="3600">
                <a:latin typeface="Segoe UI"/>
                <a:cs typeface="Segoe UI"/>
              </a:rPr>
              <a:t>Rice</a:t>
            </a:r>
          </a:p>
          <a:p>
            <a:pPr marL="571500" indent="-571500">
              <a:buFont typeface="Wingdings" panose="05000000000000000000" pitchFamily="2" charset="2"/>
              <a:buChar char="§"/>
            </a:pPr>
            <a:r>
              <a:rPr lang="en-GB" sz="3600">
                <a:latin typeface="Segoe UI"/>
                <a:cs typeface="Segoe UI"/>
              </a:rPr>
              <a:t>Marbles </a:t>
            </a:r>
            <a:endParaRPr lang="en-GB" sz="3600" dirty="0">
              <a:latin typeface="Segoe UI"/>
              <a:cs typeface="Segoe UI"/>
            </a:endParaRPr>
          </a:p>
        </p:txBody>
      </p:sp>
      <p:sp>
        <p:nvSpPr>
          <p:cNvPr id="5" name="Title 4">
            <a:extLst>
              <a:ext uri="{FF2B5EF4-FFF2-40B4-BE49-F238E27FC236}">
                <a16:creationId xmlns:a16="http://schemas.microsoft.com/office/drawing/2014/main" id="{063B56B9-BC69-4296-B8FE-2FC90E66385F}"/>
              </a:ext>
            </a:extLst>
          </p:cNvPr>
          <p:cNvSpPr>
            <a:spLocks noGrp="1"/>
          </p:cNvSpPr>
          <p:nvPr>
            <p:ph type="title"/>
          </p:nvPr>
        </p:nvSpPr>
        <p:spPr>
          <a:xfrm>
            <a:off x="448887" y="266007"/>
            <a:ext cx="11255433" cy="822129"/>
          </a:xfrm>
        </p:spPr>
        <p:txBody>
          <a:bodyPr>
            <a:normAutofit/>
          </a:bodyPr>
          <a:lstStyle/>
          <a:p>
            <a:pPr algn="l"/>
            <a:r>
              <a:rPr lang="en-GB" sz="4000" b="1" dirty="0">
                <a:solidFill>
                  <a:schemeClr val="tx1"/>
                </a:solidFill>
                <a:latin typeface="Segoe UI"/>
                <a:ea typeface="Segoe UI Emoji"/>
                <a:cs typeface="Segoe UI"/>
              </a:rPr>
              <a:t>What was in the tins?</a:t>
            </a:r>
            <a:endParaRPr lang="en-GB" sz="4000" b="1" dirty="0">
              <a:solidFill>
                <a:schemeClr val="tx1"/>
              </a:solidFill>
              <a:latin typeface="Segoe UI" panose="020B0502040204020203" pitchFamily="34" charset="0"/>
              <a:ea typeface="Segoe UI Emoji" panose="020B0502040204020203" pitchFamily="34" charset="0"/>
              <a:cs typeface="Segoe UI" panose="020B0502040204020203" pitchFamily="34" charset="0"/>
            </a:endParaRPr>
          </a:p>
        </p:txBody>
      </p:sp>
    </p:spTree>
    <p:custDataLst>
      <p:tags r:id="rId1"/>
    </p:custDataLst>
    <p:extLst>
      <p:ext uri="{BB962C8B-B14F-4D97-AF65-F5344CB8AC3E}">
        <p14:creationId xmlns:p14="http://schemas.microsoft.com/office/powerpoint/2010/main" val="3199084803"/>
      </p:ext>
    </p:extLst>
  </p:cSld>
  <p:clrMapOvr>
    <a:masterClrMapping/>
  </p:clrMapOvr>
  <mc:AlternateContent xmlns:mc="http://schemas.openxmlformats.org/markup-compatibility/2006" xmlns:p14="http://schemas.microsoft.com/office/powerpoint/2010/main">
    <mc:Choice Requires="p14">
      <p:transition p14:dur="10" advTm="112182"/>
    </mc:Choice>
    <mc:Fallback xmlns="">
      <p:transition advTm="1121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C2B28EF-2B4A-D042-A89D-82F5F62A6641}"/>
              </a:ext>
            </a:extLst>
          </p:cNvPr>
          <p:cNvSpPr txBox="1"/>
          <p:nvPr/>
        </p:nvSpPr>
        <p:spPr>
          <a:xfrm>
            <a:off x="110836" y="5668663"/>
            <a:ext cx="11889769" cy="923330"/>
          </a:xfrm>
          <a:prstGeom prst="rect">
            <a:avLst/>
          </a:prstGeom>
          <a:noFill/>
        </p:spPr>
        <p:txBody>
          <a:bodyPr wrap="square">
            <a:spAutoFit/>
          </a:bodyPr>
          <a:lstStyle/>
          <a:p>
            <a:pPr marL="285750" indent="-285750">
              <a:buFont typeface="Wingdings" panose="05000000000000000000" pitchFamily="2" charset="2"/>
              <a:buChar char="§"/>
            </a:pPr>
            <a:r>
              <a:rPr lang="en-GB">
                <a:latin typeface="Arial" panose="020B0604020202020204" pitchFamily="34" charset="0"/>
                <a:cs typeface="Arial" panose="020B0604020202020204" pitchFamily="34" charset="0"/>
                <a:hlinkClick r:id="rId3"/>
              </a:rPr>
              <a:t>https://undsci.berkeley.edu/lessons/mystery_tubes.html</a:t>
            </a:r>
            <a:endParaRPr lang="en-GB">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a:latin typeface="Arial" panose="020B0604020202020204" pitchFamily="34" charset="0"/>
                <a:cs typeface="Arial" panose="020B0604020202020204" pitchFamily="34" charset="0"/>
                <a:hlinkClick r:id="rId4"/>
              </a:rPr>
              <a:t>https://www.ase.org.uk/resources/school-science-review/issue-367/mystery-tubes-teaching-pupils-about-hypothetical-modelling</a:t>
            </a:r>
            <a:endParaRPr lang="en-GB">
              <a:latin typeface="Arial" panose="020B0604020202020204" pitchFamily="34" charset="0"/>
              <a:cs typeface="Arial" panose="020B0604020202020204" pitchFamily="34" charset="0"/>
            </a:endParaRPr>
          </a:p>
        </p:txBody>
      </p:sp>
      <p:pic>
        <p:nvPicPr>
          <p:cNvPr id="9" name="Picture 8" descr="A picture of the mystery tube you used in the lecture.">
            <a:extLst>
              <a:ext uri="{FF2B5EF4-FFF2-40B4-BE49-F238E27FC236}">
                <a16:creationId xmlns:a16="http://schemas.microsoft.com/office/drawing/2014/main" id="{A093B08F-C3C2-E34C-BCA3-B9B0F1E70C53}"/>
              </a:ext>
            </a:extLst>
          </p:cNvPr>
          <p:cNvPicPr>
            <a:picLocks noChangeAspect="1"/>
          </p:cNvPicPr>
          <p:nvPr/>
        </p:nvPicPr>
        <p:blipFill rotWithShape="1">
          <a:blip r:embed="rId5"/>
          <a:srcRect r="57819"/>
          <a:stretch/>
        </p:blipFill>
        <p:spPr>
          <a:xfrm>
            <a:off x="1697826" y="1373065"/>
            <a:ext cx="3289811" cy="3946483"/>
          </a:xfrm>
          <a:prstGeom prst="rect">
            <a:avLst/>
          </a:prstGeom>
        </p:spPr>
      </p:pic>
      <p:sp>
        <p:nvSpPr>
          <p:cNvPr id="7" name="TextBox 6">
            <a:extLst>
              <a:ext uri="{FF2B5EF4-FFF2-40B4-BE49-F238E27FC236}">
                <a16:creationId xmlns:a16="http://schemas.microsoft.com/office/drawing/2014/main" id="{523C2724-15D5-4F1F-BF25-16E8F3CFCF4C}"/>
              </a:ext>
            </a:extLst>
          </p:cNvPr>
          <p:cNvSpPr txBox="1"/>
          <p:nvPr/>
        </p:nvSpPr>
        <p:spPr>
          <a:xfrm>
            <a:off x="7081284" y="1903228"/>
            <a:ext cx="3955311" cy="3416320"/>
          </a:xfrm>
          <a:prstGeom prst="rect">
            <a:avLst/>
          </a:prstGeom>
          <a:noFill/>
        </p:spPr>
        <p:txBody>
          <a:bodyPr wrap="square" rtlCol="0">
            <a:spAutoFit/>
          </a:bodyPr>
          <a:lstStyle/>
          <a:p>
            <a:r>
              <a:rPr lang="en-GB" dirty="0"/>
              <a:t>Pull on the different ends of the string.</a:t>
            </a:r>
          </a:p>
          <a:p>
            <a:endParaRPr lang="en-GB" dirty="0"/>
          </a:p>
          <a:p>
            <a:r>
              <a:rPr lang="en-GB" dirty="0"/>
              <a:t>Draw how you think the string is interconnected in the mystery tube.</a:t>
            </a:r>
          </a:p>
          <a:p>
            <a:endParaRPr lang="en-GB" dirty="0"/>
          </a:p>
          <a:p>
            <a:r>
              <a:rPr lang="en-GB" dirty="0"/>
              <a:t>Present your drawings to your table partner and to the wider group. Justify your thinking.</a:t>
            </a:r>
          </a:p>
          <a:p>
            <a:endParaRPr lang="en-GB" dirty="0"/>
          </a:p>
          <a:p>
            <a:r>
              <a:rPr lang="en-GB" dirty="0"/>
              <a:t>Underneath your original drawing redraw how you now think the pieces of string are interconnected.</a:t>
            </a:r>
          </a:p>
        </p:txBody>
      </p:sp>
      <p:sp>
        <p:nvSpPr>
          <p:cNvPr id="5" name="Title 4">
            <a:extLst>
              <a:ext uri="{FF2B5EF4-FFF2-40B4-BE49-F238E27FC236}">
                <a16:creationId xmlns:a16="http://schemas.microsoft.com/office/drawing/2014/main" id="{063B56B9-BC69-4296-B8FE-2FC90E66385F}"/>
              </a:ext>
            </a:extLst>
          </p:cNvPr>
          <p:cNvSpPr>
            <a:spLocks noGrp="1"/>
          </p:cNvSpPr>
          <p:nvPr>
            <p:ph type="title"/>
          </p:nvPr>
        </p:nvSpPr>
        <p:spPr>
          <a:xfrm>
            <a:off x="448887" y="266007"/>
            <a:ext cx="11255433" cy="822129"/>
          </a:xfrm>
        </p:spPr>
        <p:txBody>
          <a:bodyPr>
            <a:normAutofit/>
          </a:bodyPr>
          <a:lstStyle/>
          <a:p>
            <a:pPr algn="l"/>
            <a:r>
              <a:rPr lang="en-GB" sz="4000" b="1">
                <a:solidFill>
                  <a:schemeClr val="tx1"/>
                </a:solidFill>
                <a:latin typeface="Segoe UI" panose="020B0502040204020203" pitchFamily="34" charset="0"/>
                <a:ea typeface="Segoe UI Emoji" panose="020B0502040204020203" pitchFamily="34" charset="0"/>
                <a:cs typeface="Segoe UI" panose="020B0502040204020203" pitchFamily="34" charset="0"/>
              </a:rPr>
              <a:t>What can science tell us?</a:t>
            </a:r>
          </a:p>
        </p:txBody>
      </p:sp>
    </p:spTree>
    <p:extLst>
      <p:ext uri="{BB962C8B-B14F-4D97-AF65-F5344CB8AC3E}">
        <p14:creationId xmlns:p14="http://schemas.microsoft.com/office/powerpoint/2010/main" val="716268821"/>
      </p:ext>
    </p:extLst>
  </p:cSld>
  <p:clrMapOvr>
    <a:masterClrMapping/>
  </p:clrMapOvr>
  <mc:AlternateContent xmlns:mc="http://schemas.openxmlformats.org/markup-compatibility/2006" xmlns:p14="http://schemas.microsoft.com/office/powerpoint/2010/main">
    <mc:Choice Requires="p14">
      <p:transition p14:dur="10" advTm="58651"/>
    </mc:Choice>
    <mc:Fallback xmlns="">
      <p:transition advTm="586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1000"/>
                                        <p:tgtEl>
                                          <p:spTgt spid="7">
                                            <p:txEl>
                                              <p:pRg st="2" end="2"/>
                                            </p:txEl>
                                          </p:spTgt>
                                        </p:tgtEl>
                                      </p:cBhvr>
                                    </p:animEffect>
                                    <p:anim calcmode="lin" valueType="num">
                                      <p:cBhvr>
                                        <p:cTn id="1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1000"/>
                                        <p:tgtEl>
                                          <p:spTgt spid="7">
                                            <p:txEl>
                                              <p:pRg st="4" end="4"/>
                                            </p:txEl>
                                          </p:spTgt>
                                        </p:tgtEl>
                                      </p:cBhvr>
                                    </p:animEffect>
                                    <p:anim calcmode="lin" valueType="num">
                                      <p:cBhvr>
                                        <p:cTn id="2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 calcmode="lin" valueType="num">
                                      <p:cBhvr additive="base">
                                        <p:cTn id="2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7662D45-5DC3-4A1D-A42D-AE4786A6D240}"/>
              </a:ext>
              <a:ext uri="{C183D7F6-B498-43B3-948B-1728B52AA6E4}">
                <adec:decorative xmlns:adec="http://schemas.microsoft.com/office/drawing/2017/decorative" val="1"/>
              </a:ext>
            </a:extLst>
          </p:cNvPr>
          <p:cNvPicPr>
            <a:picLocks noGrp="1" noChangeAspect="1"/>
          </p:cNvPicPr>
          <p:nvPr>
            <p:ph sz="quarter" idx="10"/>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18215" y="1649501"/>
            <a:ext cx="4416425" cy="2932782"/>
          </a:xfrm>
        </p:spPr>
      </p:pic>
      <p:sp>
        <p:nvSpPr>
          <p:cNvPr id="7" name="TextBox 6">
            <a:extLst>
              <a:ext uri="{FF2B5EF4-FFF2-40B4-BE49-F238E27FC236}">
                <a16:creationId xmlns:a16="http://schemas.microsoft.com/office/drawing/2014/main" id="{CA37F361-26F6-432E-B37A-7678F74B8B0A}"/>
              </a:ext>
            </a:extLst>
          </p:cNvPr>
          <p:cNvSpPr txBox="1"/>
          <p:nvPr/>
        </p:nvSpPr>
        <p:spPr>
          <a:xfrm>
            <a:off x="6649156" y="1885244"/>
            <a:ext cx="4524629" cy="2031325"/>
          </a:xfrm>
          <a:prstGeom prst="rect">
            <a:avLst/>
          </a:prstGeom>
          <a:noFill/>
        </p:spPr>
        <p:txBody>
          <a:bodyPr wrap="square" rtlCol="0">
            <a:spAutoFit/>
          </a:bodyPr>
          <a:lstStyle/>
          <a:p>
            <a:r>
              <a:rPr lang="en-GB" dirty="0"/>
              <a:t>What did you notice in that last activity? </a:t>
            </a:r>
          </a:p>
          <a:p>
            <a:endParaRPr lang="en-GB" dirty="0"/>
          </a:p>
          <a:p>
            <a:r>
              <a:rPr lang="en-GB" dirty="0"/>
              <a:t>Was there a common theme in the drawings? </a:t>
            </a:r>
          </a:p>
          <a:p>
            <a:endParaRPr lang="en-GB" dirty="0"/>
          </a:p>
          <a:p>
            <a:r>
              <a:rPr lang="en-GB" dirty="0"/>
              <a:t>Did you adapt your original drawing? Why?</a:t>
            </a:r>
          </a:p>
          <a:p>
            <a:endParaRPr lang="en-GB" dirty="0"/>
          </a:p>
          <a:p>
            <a:r>
              <a:rPr lang="en-GB" dirty="0"/>
              <a:t>What does this tell you about science? </a:t>
            </a:r>
          </a:p>
        </p:txBody>
      </p:sp>
      <p:sp>
        <p:nvSpPr>
          <p:cNvPr id="2" name="Title 1">
            <a:extLst>
              <a:ext uri="{FF2B5EF4-FFF2-40B4-BE49-F238E27FC236}">
                <a16:creationId xmlns:a16="http://schemas.microsoft.com/office/drawing/2014/main" id="{428CE9FA-E3A7-4C71-BE35-FE98744E63CD}"/>
              </a:ext>
            </a:extLst>
          </p:cNvPr>
          <p:cNvSpPr>
            <a:spLocks noGrp="1"/>
          </p:cNvSpPr>
          <p:nvPr>
            <p:ph type="title"/>
          </p:nvPr>
        </p:nvSpPr>
        <p:spPr/>
        <p:txBody>
          <a:bodyPr/>
          <a:lstStyle/>
          <a:p>
            <a:r>
              <a:rPr lang="en-GB" dirty="0"/>
              <a:t>What is your reflection on the last activity?</a:t>
            </a:r>
          </a:p>
        </p:txBody>
      </p:sp>
    </p:spTree>
    <p:extLst>
      <p:ext uri="{BB962C8B-B14F-4D97-AF65-F5344CB8AC3E}">
        <p14:creationId xmlns:p14="http://schemas.microsoft.com/office/powerpoint/2010/main" val="2815645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ossible word cloud of words to describe science. Lab and chemistry are the most common. ">
            <a:extLst>
              <a:ext uri="{FF2B5EF4-FFF2-40B4-BE49-F238E27FC236}">
                <a16:creationId xmlns:a16="http://schemas.microsoft.com/office/drawing/2014/main" id="{A4723C8D-5983-4921-9E5B-B9ADEE80A038}"/>
              </a:ext>
            </a:extLst>
          </p:cNvPr>
          <p:cNvPicPr>
            <a:picLocks noChangeAspect="1"/>
          </p:cNvPicPr>
          <p:nvPr/>
        </p:nvPicPr>
        <p:blipFill rotWithShape="1">
          <a:blip r:embed="rId2"/>
          <a:srcRect b="10585"/>
          <a:stretch/>
        </p:blipFill>
        <p:spPr>
          <a:xfrm>
            <a:off x="6321699" y="1509903"/>
            <a:ext cx="5451378" cy="3903345"/>
          </a:xfrm>
          <a:prstGeom prst="rect">
            <a:avLst/>
          </a:prstGeom>
        </p:spPr>
      </p:pic>
      <p:pic>
        <p:nvPicPr>
          <p:cNvPr id="1026" name="Picture 2" descr="Scientific knowledge word cloud for student ideas ( n =721) generated... |  Download Scientific Diagram">
            <a:extLst>
              <a:ext uri="{FF2B5EF4-FFF2-40B4-BE49-F238E27FC236}">
                <a16:creationId xmlns:a16="http://schemas.microsoft.com/office/drawing/2014/main" id="{87CC1D3C-ECC7-443C-961D-FA4161F90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44" y="2254956"/>
            <a:ext cx="5782202" cy="18880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399BC8D-7CB0-4781-AE89-5172BA01373C}"/>
              </a:ext>
            </a:extLst>
          </p:cNvPr>
          <p:cNvSpPr txBox="1"/>
          <p:nvPr/>
        </p:nvSpPr>
        <p:spPr>
          <a:xfrm>
            <a:off x="724409" y="4831644"/>
            <a:ext cx="10462880" cy="646331"/>
          </a:xfrm>
          <a:prstGeom prst="rect">
            <a:avLst/>
          </a:prstGeom>
          <a:noFill/>
        </p:spPr>
        <p:txBody>
          <a:bodyPr wrap="square" rtlCol="0">
            <a:spAutoFit/>
          </a:bodyPr>
          <a:lstStyle/>
          <a:p>
            <a:r>
              <a:rPr lang="en-GB" dirty="0"/>
              <a:t>Do you agree with either of the word walls more? Are there any words which you think are missing? If somebody asked you what is science? What would you say? </a:t>
            </a:r>
          </a:p>
        </p:txBody>
      </p:sp>
      <p:sp>
        <p:nvSpPr>
          <p:cNvPr id="2" name="Title 1">
            <a:extLst>
              <a:ext uri="{FF2B5EF4-FFF2-40B4-BE49-F238E27FC236}">
                <a16:creationId xmlns:a16="http://schemas.microsoft.com/office/drawing/2014/main" id="{F37818DF-BFEE-44F4-B443-C004AFF72236}"/>
              </a:ext>
            </a:extLst>
          </p:cNvPr>
          <p:cNvSpPr>
            <a:spLocks noGrp="1"/>
          </p:cNvSpPr>
          <p:nvPr>
            <p:ph type="title"/>
          </p:nvPr>
        </p:nvSpPr>
        <p:spPr>
          <a:xfrm>
            <a:off x="724409" y="301301"/>
            <a:ext cx="6877119" cy="640080"/>
          </a:xfrm>
        </p:spPr>
        <p:txBody>
          <a:bodyPr/>
          <a:lstStyle/>
          <a:p>
            <a:r>
              <a:rPr lang="en-GB" dirty="0"/>
              <a:t>Word walls to describe science. </a:t>
            </a:r>
          </a:p>
        </p:txBody>
      </p:sp>
    </p:spTree>
    <p:extLst>
      <p:ext uri="{BB962C8B-B14F-4D97-AF65-F5344CB8AC3E}">
        <p14:creationId xmlns:p14="http://schemas.microsoft.com/office/powerpoint/2010/main" val="3157592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pistemic insight keynote">
            <a:extLst>
              <a:ext uri="{FF2B5EF4-FFF2-40B4-BE49-F238E27FC236}">
                <a16:creationId xmlns:a16="http://schemas.microsoft.com/office/drawing/2014/main" id="{D4BFF761-6101-4B1F-A3EA-C195860BEA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97" t="33721" r="27687" b="16399"/>
          <a:stretch/>
        </p:blipFill>
        <p:spPr bwMode="auto">
          <a:xfrm>
            <a:off x="4183252" y="1435608"/>
            <a:ext cx="7816837" cy="496199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A324D29-794E-4832-93D7-EA7CBB9B3327}"/>
              </a:ext>
            </a:extLst>
          </p:cNvPr>
          <p:cNvSpPr>
            <a:spLocks noGrp="1"/>
          </p:cNvSpPr>
          <p:nvPr>
            <p:ph sz="quarter" idx="10"/>
          </p:nvPr>
        </p:nvSpPr>
        <p:spPr>
          <a:xfrm>
            <a:off x="539496" y="1435608"/>
            <a:ext cx="3343882" cy="3977640"/>
          </a:xfrm>
        </p:spPr>
        <p:txBody>
          <a:bodyPr>
            <a:normAutofit fontScale="92500" lnSpcReduction="10000"/>
          </a:bodyPr>
          <a:lstStyle/>
          <a:p>
            <a:pPr marL="0" indent="0">
              <a:buNone/>
            </a:pPr>
            <a:r>
              <a:rPr lang="en-GB" sz="2400" dirty="0"/>
              <a:t>There are some questions that can be answered by science alone. </a:t>
            </a:r>
          </a:p>
          <a:p>
            <a:pPr marL="0" indent="0">
              <a:buNone/>
            </a:pPr>
            <a:r>
              <a:rPr lang="en-GB" sz="2400" dirty="0"/>
              <a:t>Some questions require knowledge from other disciplines. </a:t>
            </a:r>
          </a:p>
          <a:p>
            <a:pPr marL="0" indent="0">
              <a:buNone/>
            </a:pPr>
            <a:r>
              <a:rPr lang="en-GB" sz="2400" dirty="0"/>
              <a:t>On the next slide are a list of questions, where would you place them on the bubble tool?</a:t>
            </a:r>
          </a:p>
          <a:p>
            <a:pPr marL="0" indent="0">
              <a:buNone/>
            </a:pPr>
            <a:r>
              <a:rPr lang="en-GB" sz="2400" dirty="0"/>
              <a:t>What do you notice about how the questions are constructed?</a:t>
            </a:r>
          </a:p>
        </p:txBody>
      </p:sp>
      <p:sp>
        <p:nvSpPr>
          <p:cNvPr id="2" name="Title 1">
            <a:extLst>
              <a:ext uri="{FF2B5EF4-FFF2-40B4-BE49-F238E27FC236}">
                <a16:creationId xmlns:a16="http://schemas.microsoft.com/office/drawing/2014/main" id="{6C7FF81A-3FBB-4F2A-8CFE-531332C78B37}"/>
              </a:ext>
            </a:extLst>
          </p:cNvPr>
          <p:cNvSpPr>
            <a:spLocks noGrp="1"/>
          </p:cNvSpPr>
          <p:nvPr>
            <p:ph type="title"/>
          </p:nvPr>
        </p:nvSpPr>
        <p:spPr/>
        <p:txBody>
          <a:bodyPr/>
          <a:lstStyle/>
          <a:p>
            <a:r>
              <a:rPr lang="en-GB" dirty="0"/>
              <a:t>The bubble tool</a:t>
            </a:r>
          </a:p>
        </p:txBody>
      </p:sp>
    </p:spTree>
    <p:extLst>
      <p:ext uri="{BB962C8B-B14F-4D97-AF65-F5344CB8AC3E}">
        <p14:creationId xmlns:p14="http://schemas.microsoft.com/office/powerpoint/2010/main" val="13629615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5.1"/>
</p:tagLst>
</file>

<file path=ppt/tags/tag2.xml><?xml version="1.0" encoding="utf-8"?>
<p:tagLst xmlns:a="http://schemas.openxmlformats.org/drawingml/2006/main" xmlns:r="http://schemas.openxmlformats.org/officeDocument/2006/relationships" xmlns:p="http://schemas.openxmlformats.org/presentationml/2006/main">
  <p:tag name="TIMING" val="|12.9|2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47846A1787E24BAA4B8FCA035797FD" ma:contentTypeVersion="10" ma:contentTypeDescription="Create a new document." ma:contentTypeScope="" ma:versionID="0018a3d53843f67550ed3cfaa112014e">
  <xsd:schema xmlns:xsd="http://www.w3.org/2001/XMLSchema" xmlns:xs="http://www.w3.org/2001/XMLSchema" xmlns:p="http://schemas.microsoft.com/office/2006/metadata/properties" xmlns:ns2="0078ab53-bb02-47a0-9393-a7ee0c0e7637" xmlns:ns3="d0d77455-7254-4fb4-bfd1-be8580902935" targetNamespace="http://schemas.microsoft.com/office/2006/metadata/properties" ma:root="true" ma:fieldsID="d6219b110be263114f6131ddfd775162" ns2:_="" ns3:_="">
    <xsd:import namespace="0078ab53-bb02-47a0-9393-a7ee0c0e7637"/>
    <xsd:import namespace="d0d77455-7254-4fb4-bfd1-be85809029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78ab53-bb02-47a0-9393-a7ee0c0e76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d77455-7254-4fb4-bfd1-be858090293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5EEBAC-C682-4BFD-99FB-C796E842E8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78ab53-bb02-47a0-9393-a7ee0c0e7637"/>
    <ds:schemaRef ds:uri="d0d77455-7254-4fb4-bfd1-be85809029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8F9153-2368-40E2-ACE5-F36D97EB9BF7}">
  <ds:schemaRefs>
    <ds:schemaRef ds:uri="http://schemas.microsoft.com/office/2006/metadata/properties"/>
    <ds:schemaRef ds:uri="http://www.w3.org/XML/1998/namespace"/>
    <ds:schemaRef ds:uri="http://schemas.microsoft.com/office/2006/documentManagement/types"/>
    <ds:schemaRef ds:uri="http://purl.org/dc/dcmitype/"/>
    <ds:schemaRef ds:uri="d0d77455-7254-4fb4-bfd1-be8580902935"/>
    <ds:schemaRef ds:uri="0078ab53-bb02-47a0-9393-a7ee0c0e7637"/>
    <ds:schemaRef ds:uri="http://purl.org/dc/terms/"/>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4F8573A0-03F0-4A8C-B4BF-6E3141C9E3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319</TotalTime>
  <Words>1490</Words>
  <Application>Microsoft Office PowerPoint</Application>
  <PresentationFormat>Widescreen</PresentationFormat>
  <Paragraphs>150</Paragraphs>
  <Slides>20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MS PGothic</vt:lpstr>
      <vt:lpstr>Arial</vt:lpstr>
      <vt:lpstr>Calibri</vt:lpstr>
      <vt:lpstr>Calibri Light</vt:lpstr>
      <vt:lpstr>Segoe UI</vt:lpstr>
      <vt:lpstr>Segoe UI Emoji</vt:lpstr>
      <vt:lpstr>Wingdings</vt:lpstr>
      <vt:lpstr>Office Theme</vt:lpstr>
      <vt:lpstr>What makes science?</vt:lpstr>
      <vt:lpstr>Confidence ruler</vt:lpstr>
      <vt:lpstr>Confidence</vt:lpstr>
      <vt:lpstr>Share your thoughts on the confidence ruler</vt:lpstr>
      <vt:lpstr>What was in the tins?</vt:lpstr>
      <vt:lpstr>What can science tell us?</vt:lpstr>
      <vt:lpstr>What is your reflection on the last activity?</vt:lpstr>
      <vt:lpstr>Word walls to describe science. </vt:lpstr>
      <vt:lpstr>The bubble tool</vt:lpstr>
      <vt:lpstr>Can science answer these questions?</vt:lpstr>
      <vt:lpstr>What can data show us?</vt:lpstr>
      <vt:lpstr>What can data show us?</vt:lpstr>
      <vt:lpstr>Here are some typical enquiries in school </vt:lpstr>
      <vt:lpstr>What is science?</vt:lpstr>
      <vt:lpstr>A nature of science</vt:lpstr>
      <vt:lpstr>Where does this fit into the curriculum? – not in the specific subject content</vt:lpstr>
      <vt:lpstr>What is the purpose of science?</vt:lpstr>
      <vt:lpstr>Where does this fit within your University lectures?</vt:lpstr>
      <vt:lpstr>A final thought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SINCLAIR</dc:creator>
  <cp:lastModifiedBy>Robert Campbell</cp:lastModifiedBy>
  <cp:revision>80</cp:revision>
  <dcterms:created xsi:type="dcterms:W3CDTF">2020-11-08T15:39:42Z</dcterms:created>
  <dcterms:modified xsi:type="dcterms:W3CDTF">2022-07-12T21:51:00Z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0x010100D347846A1787E24BAA4B8FCA035797FD</vt:lpwstr>
  </property>
</Properties>
</file>