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8" r:id="rId4"/>
    <p:sldId id="260" r:id="rId5"/>
    <p:sldId id="264" r:id="rId6"/>
    <p:sldId id="262" r:id="rId7"/>
    <p:sldId id="261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2711" autoAdjust="0"/>
  </p:normalViewPr>
  <p:slideViewPr>
    <p:cSldViewPr snapToGrid="0">
      <p:cViewPr varScale="1">
        <p:scale>
          <a:sx n="65" d="100"/>
          <a:sy n="65" d="100"/>
        </p:scale>
        <p:origin x="2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A79E4-2190-4D54-BE9D-1D196EF2E060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D4218-E1F5-4D0B-9ADA-E88E78FE1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606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IctYqZ2Bls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Who was to blame?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D4218-E1F5-4D0B-9ADA-E88E78FE15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638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The focus if the workshop is discussion and to learn from each other’s subject discipline.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ambria" panose="02040503050406030204" pitchFamily="18" charset="0"/>
                <a:ea typeface="Cambria" panose="02040503050406030204" pitchFamily="18" charset="0"/>
              </a:rPr>
              <a:t>to develop a plan of how we can use EI in our discipline in a lesson taught in the Development phase of teaching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D4218-E1F5-4D0B-9ADA-E88E78FE151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649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Definition of Epistemic Insight from Berry Billingsley.</a:t>
            </a:r>
          </a:p>
          <a:p>
            <a:r>
              <a:rPr lang="en-GB" dirty="0"/>
              <a:t>EI</a:t>
            </a:r>
            <a:r>
              <a:rPr lang="en-GB" baseline="0" dirty="0"/>
              <a:t> is the integration between subjects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D4218-E1F5-4D0B-9ADA-E88E78FE151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623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cs typeface="Calibri"/>
              </a:rPr>
              <a:t>Consider from the first activity how the distinct lens through which you view a question informs the answer that is given. 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D4218-E1F5-4D0B-9ADA-E88E78FE151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21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 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VIDEO CLIP: </a:t>
            </a:r>
            <a:r>
              <a:rPr lang="en-US" dirty="0">
                <a:hlinkClick r:id="rId3"/>
              </a:rPr>
              <a:t>Epistemic insight: engaging with life's Big Questions | Berry Billingsley | </a:t>
            </a:r>
            <a:r>
              <a:rPr lang="en-US" dirty="0" err="1">
                <a:hlinkClick r:id="rId3"/>
              </a:rPr>
              <a:t>TEDxFolkestone</a:t>
            </a:r>
            <a:r>
              <a:rPr lang="en-US" dirty="0">
                <a:hlinkClick r:id="rId3"/>
              </a:rPr>
              <a:t> – YouTube </a:t>
            </a:r>
            <a:r>
              <a:rPr lang="en-US" dirty="0"/>
              <a:t>   Epistemic insight watch from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b) the</a:t>
            </a:r>
            <a:r>
              <a:rPr lang="en-US" baseline="0" dirty="0"/>
              <a:t> aim is to share your ideas and to get insight in to the knowledge of the other subject to answer the question: what questions, methods, ways of thinking are the same? </a:t>
            </a:r>
            <a:r>
              <a:rPr lang="en-US" baseline="0" dirty="0" err="1"/>
              <a:t>eg</a:t>
            </a:r>
            <a:r>
              <a:rPr lang="en-US" baseline="0" dirty="0"/>
              <a:t>: the different forms of enquiry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D4218-E1F5-4D0B-9ADA-E88E78FE151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80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D4218-E1F5-4D0B-9ADA-E88E78FE151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79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8A0B-CF96-4D53-A543-FB3C262BA6AE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4E7-4964-4698-9189-C2941A006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8A0B-CF96-4D53-A543-FB3C262BA6AE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4E7-4964-4698-9189-C2941A006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93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8A0B-CF96-4D53-A543-FB3C262BA6AE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4E7-4964-4698-9189-C2941A006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67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8A0B-CF96-4D53-A543-FB3C262BA6AE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4E7-4964-4698-9189-C2941A006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62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8A0B-CF96-4D53-A543-FB3C262BA6AE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4E7-4964-4698-9189-C2941A006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011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8A0B-CF96-4D53-A543-FB3C262BA6AE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4E7-4964-4698-9189-C2941A006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71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8A0B-CF96-4D53-A543-FB3C262BA6AE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4E7-4964-4698-9189-C2941A006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68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8A0B-CF96-4D53-A543-FB3C262BA6AE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4E7-4964-4698-9189-C2941A006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94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8A0B-CF96-4D53-A543-FB3C262BA6AE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4E7-4964-4698-9189-C2941A006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94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8A0B-CF96-4D53-A543-FB3C262BA6AE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4E7-4964-4698-9189-C2941A006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760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8A0B-CF96-4D53-A543-FB3C262BA6AE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5B4E7-4964-4698-9189-C2941A006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12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A8A0B-CF96-4D53-A543-FB3C262BA6AE}" type="datetimeFigureOut">
              <a:rPr lang="en-GB" smtClean="0"/>
              <a:t>13/07/2022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5B4E7-4964-4698-9189-C2941A006C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390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s.com/news/disciplinary-literacy-why-you-need-embed-i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picture of the titanic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757237"/>
            <a:ext cx="8288740" cy="490966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34269" y="5950424"/>
            <a:ext cx="8898340" cy="777922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</a:rPr>
              <a:t>Answering the Big Question using Epistemic Insight:</a:t>
            </a:r>
          </a:p>
          <a:p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</a:rPr>
              <a:t>A Workshop for Science and History Trainees.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48466" y="1255594"/>
            <a:ext cx="2784143" cy="2306473"/>
          </a:xfrm>
        </p:spPr>
        <p:txBody>
          <a:bodyPr>
            <a:noAutofit/>
          </a:bodyPr>
          <a:lstStyle/>
          <a:p>
            <a:br>
              <a:rPr lang="en-GB" sz="40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GB" sz="40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GB" sz="40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GB" sz="40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4000" b="1" dirty="0">
                <a:latin typeface="Cambria" panose="02040503050406030204" pitchFamily="18" charset="0"/>
                <a:ea typeface="Cambria" panose="02040503050406030204" pitchFamily="18" charset="0"/>
              </a:rPr>
              <a:t>Why did the Titanic sink?</a:t>
            </a:r>
            <a:br>
              <a:rPr lang="en-GB" sz="40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GB" sz="4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508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Session aims: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to understand the concept of epistemic insight</a:t>
            </a:r>
          </a:p>
          <a:p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to  observe how science and history contribute to solving a problem</a:t>
            </a:r>
          </a:p>
          <a:p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to show how science and history can work together through modelling an activity</a:t>
            </a:r>
          </a:p>
          <a:p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to develop a plan of how we can use EI in our discipline (reflection)</a:t>
            </a:r>
          </a:p>
        </p:txBody>
      </p:sp>
    </p:spTree>
    <p:extLst>
      <p:ext uri="{BB962C8B-B14F-4D97-AF65-F5344CB8AC3E}">
        <p14:creationId xmlns:p14="http://schemas.microsoft.com/office/powerpoint/2010/main" val="1646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</a:rPr>
              <a:t>A thirst for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9241" y="2180491"/>
            <a:ext cx="9662615" cy="39964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‘students will need to be motivated and excited by their learning throughout their lives. So how can we, as teachers, instil this sense of curiosity and desire for knowledge?  </a:t>
            </a:r>
          </a:p>
          <a:p>
            <a:pPr marL="0" indent="0" algn="ctr">
              <a:buNone/>
            </a:pPr>
            <a:endParaRPr lang="en-GB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I believe the key is epistemic insight. What is it?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Put simply, it’s knowledge about knowledge, and particularly, 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  <a:hlinkClick r:id="rId3" tooltip="Disciplinary literacy: why you need to embed it"/>
              </a:rPr>
              <a:t>knowledge about disciplines</a:t>
            </a: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 and how they interact.’</a:t>
            </a:r>
          </a:p>
          <a:p>
            <a:pPr marL="0" indent="0">
              <a:buNone/>
            </a:pPr>
            <a:endParaRPr lang="en-GB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GB" sz="1800" dirty="0">
                <a:latin typeface="Cambria" panose="02040503050406030204" pitchFamily="18" charset="0"/>
                <a:ea typeface="Cambria" panose="02040503050406030204" pitchFamily="18" charset="0"/>
              </a:rPr>
              <a:t>TES: 12th November 2021  Epistemic insight: are you utilising it in your school? Berry Billingsley</a:t>
            </a:r>
          </a:p>
          <a:p>
            <a:pPr marL="0" indent="0">
              <a:buNone/>
            </a:pPr>
            <a:endParaRPr lang="en-GB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GB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616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latin typeface="Cambria" panose="02040503050406030204" pitchFamily="18" charset="0"/>
                <a:ea typeface="Cambria" panose="02040503050406030204" pitchFamily="18" charset="0"/>
              </a:rPr>
              <a:t>Science and History ~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shared words are seen differently through the lenses of the different disciplines – a word’s meaning differs in both the science and history classroom. </a:t>
            </a:r>
          </a:p>
          <a:p>
            <a:pPr marL="0" indent="0">
              <a:buNone/>
            </a:pPr>
            <a:r>
              <a:rPr lang="en-GB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eg</a:t>
            </a: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:	evidence </a:t>
            </a:r>
          </a:p>
          <a:p>
            <a:pPr marL="0" indent="0">
              <a:buNone/>
            </a:pP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	inquiry/ enquiry</a:t>
            </a:r>
          </a:p>
          <a:p>
            <a:pPr marL="0" indent="0">
              <a:buNone/>
            </a:pP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	investigation</a:t>
            </a:r>
          </a:p>
          <a:p>
            <a:pPr marL="0" indent="0">
              <a:buNone/>
            </a:pP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	revolution</a:t>
            </a:r>
          </a:p>
          <a:p>
            <a:pPr marL="0" indent="0">
              <a:buNone/>
            </a:pPr>
            <a:endParaRPr lang="en-GB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GB" sz="240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 they mean the same thing or are they different? Which classrooms – or, in other words, disciplines – discuss one or both?</a:t>
            </a:r>
          </a:p>
        </p:txBody>
      </p:sp>
    </p:spTree>
    <p:extLst>
      <p:ext uri="{BB962C8B-B14F-4D97-AF65-F5344CB8AC3E}">
        <p14:creationId xmlns:p14="http://schemas.microsoft.com/office/powerpoint/2010/main" val="2269571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e discipline wheel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9849" y="2388357"/>
            <a:ext cx="3378751" cy="374698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88357"/>
            <a:ext cx="10515600" cy="37886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>
                <a:latin typeface="Cambria" panose="02040503050406030204" pitchFamily="18" charset="0"/>
                <a:ea typeface="Cambria" panose="02040503050406030204" pitchFamily="18" charset="0"/>
              </a:rPr>
              <a:t>		Why did the Titanic sink?</a:t>
            </a:r>
          </a:p>
          <a:p>
            <a:pPr marL="0" indent="0">
              <a:buNone/>
            </a:pPr>
            <a:r>
              <a:rPr lang="en-GB" sz="3200" b="1" dirty="0">
                <a:latin typeface="Cambria" panose="02040503050406030204" pitchFamily="18" charset="0"/>
                <a:ea typeface="Cambria" panose="02040503050406030204" pitchFamily="18" charset="0"/>
              </a:rPr>
              <a:t>			Who was to blame?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  <a:t>The Big Question!</a:t>
            </a:r>
            <a:br>
              <a:rPr lang="en-GB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GB" sz="36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272544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roducing questions methods and norms of thought amenable to your discipline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7431" y="2784602"/>
            <a:ext cx="4953840" cy="256295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2024"/>
            <a:ext cx="10515600" cy="6355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ACTIVITIES:</a:t>
            </a: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In small groups of same subject – using the </a:t>
            </a:r>
            <a:r>
              <a:rPr lang="en-GB" sz="2400" b="1" dirty="0">
                <a:latin typeface="Cambria" panose="02040503050406030204" pitchFamily="18" charset="0"/>
                <a:ea typeface="Cambria" panose="02040503050406030204" pitchFamily="18" charset="0"/>
              </a:rPr>
              <a:t>unique lens </a:t>
            </a: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of your subject/ discipline, discuss and explore:</a:t>
            </a:r>
          </a:p>
          <a:p>
            <a:pPr marL="0" indent="0">
              <a:buNone/>
            </a:pP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	the Questions, Methods and Ways of Thinking your discipline would use 	to answer the Big Question</a:t>
            </a:r>
          </a:p>
          <a:p>
            <a:pPr marL="0" indent="0">
              <a:buNone/>
            </a:pPr>
            <a:endParaRPr lang="en-GB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GB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GB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GB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GB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GB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GB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b) In mixed groups of science and history trainees, answer the Big Question</a:t>
            </a:r>
          </a:p>
          <a:p>
            <a:pPr marL="0" indent="0">
              <a:buNone/>
            </a:pPr>
            <a:endParaRPr lang="en-GB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63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Your plan ~ questions to consider/ reflect on:</a:t>
            </a:r>
          </a:p>
          <a:p>
            <a:pPr marL="0" indent="0">
              <a:buNone/>
            </a:pPr>
            <a:endParaRPr lang="en-GB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14350" indent="-514350">
              <a:buAutoNum type="arabicPeriod"/>
            </a:pP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What is distinctive about your own discipline?</a:t>
            </a:r>
          </a:p>
          <a:p>
            <a:pPr marL="514350" indent="-514350">
              <a:buAutoNum type="arabicPeriod"/>
            </a:pP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What can you take from Science / History in this example?</a:t>
            </a:r>
          </a:p>
          <a:p>
            <a:pPr marL="514350" indent="-514350">
              <a:buAutoNum type="arabicPeriod"/>
            </a:pP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What can you take from the EI project and implement in your own teaching?</a:t>
            </a:r>
          </a:p>
          <a:p>
            <a:endParaRPr lang="en-GB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278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Cambria" panose="02040503050406030204" pitchFamily="18" charset="0"/>
                <a:ea typeface="Cambria" panose="02040503050406030204" pitchFamily="18" charset="0"/>
              </a:rPr>
              <a:t>Suggested further reading: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‘Why did the Titanic sink?’ – bridging two disciplines to teach epistemic insight with lower secondary school students Berry Billingsley, </a:t>
            </a:r>
            <a:r>
              <a:rPr lang="en-GB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Sherralyn</a:t>
            </a: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 Simpson and </a:t>
            </a:r>
            <a:r>
              <a:rPr lang="en-GB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Manzoorul</a:t>
            </a:r>
            <a:r>
              <a:rPr lang="en-GB" sz="2400" dirty="0">
                <a:latin typeface="Cambria" panose="02040503050406030204" pitchFamily="18" charset="0"/>
                <a:ea typeface="Cambria" panose="02040503050406030204" pitchFamily="18" charset="0"/>
              </a:rPr>
              <a:t> Abedin</a:t>
            </a:r>
          </a:p>
          <a:p>
            <a:endParaRPr lang="en-GB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584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551</Words>
  <Application>Microsoft Office PowerPoint</Application>
  <PresentationFormat>Widescreen</PresentationFormat>
  <Paragraphs>63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Office Theme</vt:lpstr>
      <vt:lpstr>    Why did the Titanic sink? </vt:lpstr>
      <vt:lpstr>Session aims:</vt:lpstr>
      <vt:lpstr>A thirst for knowledge</vt:lpstr>
      <vt:lpstr>Science and History ~</vt:lpstr>
      <vt:lpstr>The Big Question! ____________________________________________________________</vt:lpstr>
      <vt:lpstr>PowerPoint Presentation</vt:lpstr>
      <vt:lpstr>Plenary</vt:lpstr>
      <vt:lpstr>Suggested further reading: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did the Titanic sink?</dc:title>
  <dc:creator>Sarah Batty</dc:creator>
  <cp:lastModifiedBy>Robert Campbell</cp:lastModifiedBy>
  <cp:revision>18</cp:revision>
  <dcterms:created xsi:type="dcterms:W3CDTF">2021-11-29T19:54:38Z</dcterms:created>
  <dcterms:modified xsi:type="dcterms:W3CDTF">2022-07-13T14:29:16Z</dcterms:modified>
</cp:coreProperties>
</file>