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Lumios Marker" pitchFamily="2" charset="77"/>
      <p:regular r:id="rId21"/>
    </p:embeddedFont>
    <p:embeddedFont>
      <p:font typeface="Lumios Marker Bold" pitchFamily="2" charset="77"/>
      <p:regular r:id="rId22"/>
    </p:embeddedFont>
    <p:embeddedFont>
      <p:font typeface="Poppins Medium" pitchFamily="2" charset="77"/>
      <p:regular r:id="rId23"/>
      <p:italic r:id="rId24"/>
    </p:embeddedFont>
    <p:embeddedFont>
      <p:font typeface="Poppins Medium Bold" pitchFamily="2" charset="77"/>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6" autoAdjust="0"/>
    <p:restoredTop sz="86408" autoAdjust="0"/>
  </p:normalViewPr>
  <p:slideViewPr>
    <p:cSldViewPr>
      <p:cViewPr varScale="1">
        <p:scale>
          <a:sx n="63" d="100"/>
          <a:sy n="63" d="100"/>
        </p:scale>
        <p:origin x="232" y="4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The following slides introduce the key terms 'stewardship' and 'dominion'. Some groups may best interact with the Laudato Si quote. The summary slide can support students in fostering this understanding. Meanwhile, the slide with the definitions can help students differentiate these two terms. Use whichever combination of these slides you feel best suits your class.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65323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848704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exercise can help students understand the difference between stewardship and dominion. Some statements are harder to categorise than others. So, invite students to debate which view best fits that statement.</a:t>
            </a:r>
          </a:p>
          <a:p>
            <a:r>
              <a:rPr lang="en-US"/>
              <a:t>[20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You can use this exercise as an optional homework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73722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animated poem by Tom and Bee Rivett-Carnac is a great way to get students thinking about the ecological crisis and the power of community actions. While the COVID-19 pandemic inspired this poem, allowing students to explore its themes invites creative and personal responses. Splitting the class in half and giving each group two questions to focus on can help encourage discussion. </a:t>
            </a:r>
          </a:p>
          <a:p>
            <a:r>
              <a:rPr lang="en-US"/>
              <a:t>[20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15671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For many students, the COVID-19 lockdowns are memorable events from recent years. As such, students can relate the effects of climate change to their personal experiences. They illustrate the potential of collective action to make substantive changes to our environment. </a:t>
            </a:r>
          </a:p>
          <a:p>
            <a:r>
              <a:rPr lang="en-US"/>
              <a:t>[10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In understanding the latest climate science, students can speak in informed ways about the ecological crisis and its predicted impacts. When introduced alongside the lockdown statistics, students receive a balanced, realistic understanding of climate change rather than a "doomsday" scenario. Allow time in class for questions and discussion if needed.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slide introduces Laudato Si' for young people. Encourage students to think of Laudato Si' as a dialogue. It's a letter we're all invited to respond towards with action. </a:t>
            </a:r>
          </a:p>
          <a:p>
            <a:endParaRPr lang="en-US"/>
          </a:p>
          <a:p>
            <a:r>
              <a:rPr lang="en-US"/>
              <a:t>Emphasise to students that their voice matters in this dialogue. Young people have a unique role to play in caring for our common home.</a:t>
            </a:r>
          </a:p>
          <a:p>
            <a:r>
              <a:rPr lang="en-US"/>
              <a:t>[10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Invite students to compare Pope Francis' letter to the latest climate science on the previous slides. Just like the scientists, Laudato Si' begins by identifying the problems caused by humans. Science and religion are not at odds here but share the same message.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8.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6.svg"/><Relationship Id="rId4" Type="http://schemas.openxmlformats.org/officeDocument/2006/relationships/image" Target="../media/image19.svg"/><Relationship Id="rId9" Type="http://schemas.openxmlformats.org/officeDocument/2006/relationships/image" Target="../media/image65.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watch?v=gX0HOy8Pi54" TargetMode="Externa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8.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49.svg"/><Relationship Id="rId4" Type="http://schemas.openxmlformats.org/officeDocument/2006/relationships/image" Target="../media/image53.svg"/><Relationship Id="rId9"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audato Si' Champions logo- A cupped hand holding a sapling with soil."/>
          <p:cNvPicPr>
            <a:picLocks noChangeAspect="1"/>
          </p:cNvPicPr>
          <p:nvPr/>
        </p:nvPicPr>
        <p:blipFill>
          <a:blip r:embed="rId3"/>
          <a:srcRect l="15561" t="3730" r="15259"/>
          <a:stretch>
            <a:fillRect/>
          </a:stretch>
        </p:blipFill>
        <p:spPr>
          <a:xfrm>
            <a:off x="1028700" y="0"/>
            <a:ext cx="7392178" cy="10287000"/>
          </a:xfrm>
          <a:prstGeom prst="rect">
            <a:avLst/>
          </a:prstGeom>
        </p:spPr>
      </p:pic>
      <p:sp>
        <p:nvSpPr>
          <p:cNvPr id="6" name="TextBox 6"/>
          <p:cNvSpPr txBox="1">
            <a:spLocks noGrp="1"/>
          </p:cNvSpPr>
          <p:nvPr>
            <p:ph type="title" idx="4294967295"/>
          </p:nvPr>
        </p:nvSpPr>
        <p:spPr>
          <a:xfrm>
            <a:off x="9734069" y="2294267"/>
            <a:ext cx="6938476" cy="2051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25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Session 1:</a:t>
            </a:r>
          </a:p>
        </p:txBody>
      </p:sp>
      <p:sp>
        <p:nvSpPr>
          <p:cNvPr id="5" name="TextBox 5"/>
          <p:cNvSpPr txBox="1"/>
          <p:nvPr/>
        </p:nvSpPr>
        <p:spPr>
          <a:xfrm>
            <a:off x="9144000" y="4041689"/>
            <a:ext cx="8116405" cy="3199671"/>
          </a:xfrm>
          <a:prstGeom prst="rect">
            <a:avLst/>
          </a:prstGeom>
        </p:spPr>
        <p:txBody>
          <a:bodyPr lIns="0" tIns="0" rIns="0" bIns="0" rtlCol="0" anchor="t">
            <a:spAutoFit/>
          </a:bodyPr>
          <a:lstStyle/>
          <a:p>
            <a:pPr algn="ctr">
              <a:lnSpc>
                <a:spcPts val="8499"/>
              </a:lnSpc>
            </a:pPr>
            <a:r>
              <a:rPr lang="en-US" sz="6390" dirty="0">
                <a:solidFill>
                  <a:srgbClr val="000000"/>
                </a:solidFill>
                <a:latin typeface="Poppins Medium"/>
              </a:rPr>
              <a:t>How do we see our relationship with the Earth? </a:t>
            </a:r>
          </a:p>
        </p:txBody>
      </p:sp>
      <p:pic>
        <p:nvPicPr>
          <p:cNvPr id="3"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0747" flipH="1">
            <a:off x="10218889" y="1501580"/>
            <a:ext cx="1017292" cy="1130325"/>
          </a:xfrm>
          <a:prstGeom prst="rect">
            <a:avLst/>
          </a:prstGeom>
        </p:spPr>
      </p:pic>
      <p:pic>
        <p:nvPicPr>
          <p:cNvPr id="2" name="Picture 2">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15800" y="7178236"/>
            <a:ext cx="4351138" cy="413358"/>
          </a:xfrm>
          <a:prstGeom prst="rect">
            <a:avLst/>
          </a:prstGeom>
        </p:spPr>
      </p:pic>
      <p:grpSp>
        <p:nvGrpSpPr>
          <p:cNvPr id="7" name="Group 7" descr="Associated logos: Guardians of Creation project, St Mary's University, Twickenham, Laudato Si Centre, and the Diocese of Salford"/>
          <p:cNvGrpSpPr/>
          <p:nvPr/>
        </p:nvGrpSpPr>
        <p:grpSpPr>
          <a:xfrm>
            <a:off x="9144000" y="8272327"/>
            <a:ext cx="7868610" cy="1420630"/>
            <a:chOff x="0" y="0"/>
            <a:chExt cx="10491480" cy="1894173"/>
          </a:xfrm>
        </p:grpSpPr>
        <p:pic>
          <p:nvPicPr>
            <p:cNvPr id="8" name="Picture 8"/>
            <p:cNvPicPr>
              <a:picLocks noChangeAspect="1"/>
            </p:cNvPicPr>
            <p:nvPr/>
          </p:nvPicPr>
          <p:blipFill>
            <a:blip r:embed="rId8"/>
            <a:srcRect/>
            <a:stretch>
              <a:fillRect/>
            </a:stretch>
          </p:blipFill>
          <p:spPr>
            <a:xfrm>
              <a:off x="7150738" y="562965"/>
              <a:ext cx="3340742" cy="591590"/>
            </a:xfrm>
            <a:prstGeom prst="rect">
              <a:avLst/>
            </a:prstGeom>
          </p:spPr>
        </p:pic>
        <p:pic>
          <p:nvPicPr>
            <p:cNvPr id="9" name="Picture 9"/>
            <p:cNvPicPr>
              <a:picLocks noChangeAspect="1"/>
            </p:cNvPicPr>
            <p:nvPr/>
          </p:nvPicPr>
          <p:blipFill>
            <a:blip r:embed="rId9"/>
            <a:srcRect/>
            <a:stretch>
              <a:fillRect/>
            </a:stretch>
          </p:blipFill>
          <p:spPr>
            <a:xfrm>
              <a:off x="4877162" y="0"/>
              <a:ext cx="2273576" cy="1894173"/>
            </a:xfrm>
            <a:prstGeom prst="rect">
              <a:avLst/>
            </a:prstGeom>
          </p:spPr>
        </p:pic>
        <p:pic>
          <p:nvPicPr>
            <p:cNvPr id="10" name="Picture 10"/>
            <p:cNvPicPr>
              <a:picLocks noChangeAspect="1"/>
            </p:cNvPicPr>
            <p:nvPr/>
          </p:nvPicPr>
          <p:blipFill>
            <a:blip r:embed="rId10"/>
            <a:srcRect/>
            <a:stretch>
              <a:fillRect/>
            </a:stretch>
          </p:blipFill>
          <p:spPr>
            <a:xfrm>
              <a:off x="2123777" y="276348"/>
              <a:ext cx="2676264" cy="1341477"/>
            </a:xfrm>
            <a:prstGeom prst="rect">
              <a:avLst/>
            </a:prstGeom>
          </p:spPr>
        </p:pic>
        <p:pic>
          <p:nvPicPr>
            <p:cNvPr id="11" name="Picture 11"/>
            <p:cNvPicPr>
              <a:picLocks noChangeAspect="1"/>
            </p:cNvPicPr>
            <p:nvPr/>
          </p:nvPicPr>
          <p:blipFill>
            <a:blip r:embed="rId11"/>
            <a:srcRect/>
            <a:stretch>
              <a:fillRect/>
            </a:stretch>
          </p:blipFill>
          <p:spPr>
            <a:xfrm>
              <a:off x="0" y="110480"/>
              <a:ext cx="1537339" cy="178369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2199162" y="5257185"/>
            <a:ext cx="3519175" cy="4634386"/>
          </a:xfrm>
          <a:prstGeom prst="rect">
            <a:avLst/>
          </a:prstGeom>
        </p:spPr>
      </p:pic>
      <p:sp>
        <p:nvSpPr>
          <p:cNvPr id="4" name="Freeform 4">
            <a:extLst>
              <a:ext uri="{C183D7F6-B498-43B3-948B-1728B52AA6E4}">
                <adec:decorative xmlns:adec="http://schemas.microsoft.com/office/drawing/2017/decorative" val="1"/>
              </a:ext>
            </a:extLst>
          </p:cNvPr>
          <p:cNvSpPr/>
          <p:nvPr/>
        </p:nvSpPr>
        <p:spPr>
          <a:xfrm>
            <a:off x="7810409" y="616459"/>
            <a:ext cx="9453082" cy="9426750"/>
          </a:xfrm>
          <a:custGeom>
            <a:avLst/>
            <a:gdLst/>
            <a:ahLst/>
            <a:cxnLst/>
            <a:rect l="l" t="t" r="r" b="b"/>
            <a:pathLst>
              <a:path w="2864570" h="2856591">
                <a:moveTo>
                  <a:pt x="2860760" y="2462158"/>
                </a:moveTo>
                <a:cubicBezTo>
                  <a:pt x="2860760" y="2333237"/>
                  <a:pt x="2864570" y="2202130"/>
                  <a:pt x="2858220" y="2073208"/>
                </a:cubicBezTo>
                <a:cubicBezTo>
                  <a:pt x="2850600" y="1987989"/>
                  <a:pt x="2839170" y="307638"/>
                  <a:pt x="2839170" y="222419"/>
                </a:cubicBezTo>
                <a:cubicBezTo>
                  <a:pt x="2836630" y="163420"/>
                  <a:pt x="2835360" y="102237"/>
                  <a:pt x="2832820" y="54610"/>
                </a:cubicBezTo>
                <a:cubicBezTo>
                  <a:pt x="2832820" y="44450"/>
                  <a:pt x="2831550" y="34290"/>
                  <a:pt x="2830280" y="21590"/>
                </a:cubicBezTo>
                <a:cubicBezTo>
                  <a:pt x="2820120" y="19050"/>
                  <a:pt x="2811230" y="17780"/>
                  <a:pt x="2801070" y="16510"/>
                </a:cubicBezTo>
                <a:cubicBezTo>
                  <a:pt x="2789477" y="15240"/>
                  <a:pt x="2776353" y="16510"/>
                  <a:pt x="2765417" y="16510"/>
                </a:cubicBezTo>
                <a:cubicBezTo>
                  <a:pt x="2710735" y="13970"/>
                  <a:pt x="2656053" y="8890"/>
                  <a:pt x="2601371" y="7620"/>
                </a:cubicBezTo>
                <a:cubicBezTo>
                  <a:pt x="2498570" y="5080"/>
                  <a:pt x="2393581" y="3810"/>
                  <a:pt x="2290779" y="2540"/>
                </a:cubicBezTo>
                <a:cubicBezTo>
                  <a:pt x="2253595" y="2540"/>
                  <a:pt x="2214224" y="0"/>
                  <a:pt x="2177041" y="0"/>
                </a:cubicBezTo>
                <a:cubicBezTo>
                  <a:pt x="2087363" y="0"/>
                  <a:pt x="1999872" y="1270"/>
                  <a:pt x="1910194" y="1270"/>
                </a:cubicBezTo>
                <a:cubicBezTo>
                  <a:pt x="1857699" y="1270"/>
                  <a:pt x="1805205" y="3810"/>
                  <a:pt x="1750523" y="3810"/>
                </a:cubicBezTo>
                <a:cubicBezTo>
                  <a:pt x="1695841" y="5080"/>
                  <a:pt x="705007" y="7620"/>
                  <a:pt x="650325" y="7620"/>
                </a:cubicBezTo>
                <a:cubicBezTo>
                  <a:pt x="606580" y="7620"/>
                  <a:pt x="562834" y="6350"/>
                  <a:pt x="519089" y="7620"/>
                </a:cubicBezTo>
                <a:cubicBezTo>
                  <a:pt x="479718" y="8890"/>
                  <a:pt x="438160" y="11430"/>
                  <a:pt x="398789" y="12700"/>
                </a:cubicBezTo>
                <a:cubicBezTo>
                  <a:pt x="357231" y="15240"/>
                  <a:pt x="315673" y="16510"/>
                  <a:pt x="276302" y="19050"/>
                </a:cubicBezTo>
                <a:cubicBezTo>
                  <a:pt x="217246" y="21590"/>
                  <a:pt x="156002" y="24130"/>
                  <a:pt x="96946" y="27940"/>
                </a:cubicBezTo>
                <a:cubicBezTo>
                  <a:pt x="61949" y="30480"/>
                  <a:pt x="38100" y="34290"/>
                  <a:pt x="16510" y="36830"/>
                </a:cubicBezTo>
                <a:cubicBezTo>
                  <a:pt x="16510" y="38100"/>
                  <a:pt x="13970" y="40640"/>
                  <a:pt x="13970" y="43180"/>
                </a:cubicBezTo>
                <a:cubicBezTo>
                  <a:pt x="12700" y="71646"/>
                  <a:pt x="10160" y="121903"/>
                  <a:pt x="8890" y="169976"/>
                </a:cubicBezTo>
                <a:cubicBezTo>
                  <a:pt x="7620" y="198382"/>
                  <a:pt x="8890" y="228974"/>
                  <a:pt x="7620" y="257380"/>
                </a:cubicBezTo>
                <a:cubicBezTo>
                  <a:pt x="0" y="401598"/>
                  <a:pt x="5080" y="2186834"/>
                  <a:pt x="7620" y="2333237"/>
                </a:cubicBezTo>
                <a:cubicBezTo>
                  <a:pt x="6350" y="2449047"/>
                  <a:pt x="11430" y="2562673"/>
                  <a:pt x="11430" y="2678484"/>
                </a:cubicBezTo>
                <a:cubicBezTo>
                  <a:pt x="11430" y="2733112"/>
                  <a:pt x="15240" y="2789925"/>
                  <a:pt x="7620" y="2826111"/>
                </a:cubicBezTo>
                <a:cubicBezTo>
                  <a:pt x="5080" y="2835001"/>
                  <a:pt x="10160" y="2841351"/>
                  <a:pt x="19050" y="2842621"/>
                </a:cubicBezTo>
                <a:cubicBezTo>
                  <a:pt x="29210" y="2843891"/>
                  <a:pt x="38100" y="2843891"/>
                  <a:pt x="48260" y="2843891"/>
                </a:cubicBezTo>
                <a:cubicBezTo>
                  <a:pt x="114444" y="2845161"/>
                  <a:pt x="184436" y="2845161"/>
                  <a:pt x="256616" y="2846431"/>
                </a:cubicBezTo>
                <a:cubicBezTo>
                  <a:pt x="295987" y="2847701"/>
                  <a:pt x="335358" y="2848971"/>
                  <a:pt x="372542" y="2850241"/>
                </a:cubicBezTo>
                <a:cubicBezTo>
                  <a:pt x="438160" y="2851511"/>
                  <a:pt x="501591" y="2851511"/>
                  <a:pt x="567209" y="2852781"/>
                </a:cubicBezTo>
                <a:cubicBezTo>
                  <a:pt x="593456" y="2852781"/>
                  <a:pt x="617516" y="2852781"/>
                  <a:pt x="643763" y="2851511"/>
                </a:cubicBezTo>
                <a:cubicBezTo>
                  <a:pt x="654700" y="2851511"/>
                  <a:pt x="667823" y="2850241"/>
                  <a:pt x="678760" y="2850241"/>
                </a:cubicBezTo>
                <a:cubicBezTo>
                  <a:pt x="722505" y="2851511"/>
                  <a:pt x="1597414" y="2842621"/>
                  <a:pt x="1641159" y="2843891"/>
                </a:cubicBezTo>
                <a:cubicBezTo>
                  <a:pt x="1702403" y="2845161"/>
                  <a:pt x="1870823" y="2845161"/>
                  <a:pt x="1932066" y="2845161"/>
                </a:cubicBezTo>
                <a:cubicBezTo>
                  <a:pt x="1956126" y="2845161"/>
                  <a:pt x="1977999" y="2843891"/>
                  <a:pt x="2002059" y="2843891"/>
                </a:cubicBezTo>
                <a:cubicBezTo>
                  <a:pt x="2041430" y="2845161"/>
                  <a:pt x="2080801" y="2846431"/>
                  <a:pt x="2120172" y="2847701"/>
                </a:cubicBezTo>
                <a:cubicBezTo>
                  <a:pt x="2205475" y="2850241"/>
                  <a:pt x="2288591" y="2847701"/>
                  <a:pt x="2373895" y="2851511"/>
                </a:cubicBezTo>
                <a:cubicBezTo>
                  <a:pt x="2516068" y="2856591"/>
                  <a:pt x="2660428" y="2850241"/>
                  <a:pt x="2801070" y="2855321"/>
                </a:cubicBezTo>
                <a:cubicBezTo>
                  <a:pt x="2821390" y="2856591"/>
                  <a:pt x="2841710" y="2855321"/>
                  <a:pt x="2864570" y="2855321"/>
                </a:cubicBezTo>
                <a:cubicBezTo>
                  <a:pt x="2864570" y="2831191"/>
                  <a:pt x="2864570" y="2818491"/>
                  <a:pt x="2864570" y="2792110"/>
                </a:cubicBezTo>
                <a:cubicBezTo>
                  <a:pt x="2863300" y="2680669"/>
                  <a:pt x="2860760" y="2575784"/>
                  <a:pt x="2860760" y="2462158"/>
                </a:cubicBezTo>
                <a:close/>
              </a:path>
            </a:pathLst>
          </a:custGeom>
          <a:solidFill>
            <a:srgbClr val="EFEFEF"/>
          </a:solidFill>
        </p:spPr>
      </p:sp>
      <p:sp>
        <p:nvSpPr>
          <p:cNvPr id="5" name="TextBox 5"/>
          <p:cNvSpPr txBox="1"/>
          <p:nvPr/>
        </p:nvSpPr>
        <p:spPr>
          <a:xfrm>
            <a:off x="8031343" y="1028700"/>
            <a:ext cx="9000877" cy="8858072"/>
          </a:xfrm>
          <a:prstGeom prst="rect">
            <a:avLst/>
          </a:prstGeom>
        </p:spPr>
        <p:txBody>
          <a:bodyPr lIns="0" tIns="0" rIns="0" bIns="0" rtlCol="0" anchor="t">
            <a:spAutoFit/>
          </a:bodyPr>
          <a:lstStyle/>
          <a:p>
            <a:pPr>
              <a:lnSpc>
                <a:spcPts val="3727"/>
              </a:lnSpc>
            </a:pPr>
            <a:r>
              <a:rPr lang="en-US" sz="3106" dirty="0">
                <a:solidFill>
                  <a:srgbClr val="000000"/>
                </a:solidFill>
                <a:latin typeface="Poppins Medium"/>
              </a:rPr>
              <a:t>"We are not God. The earth was here before us and it has been given to us [...] on the basis of the Genesis account which grants man “dominion” over the earth (cf. Gen 1:28), has encouraged the unbridled exploitation of nature</a:t>
            </a:r>
          </a:p>
          <a:p>
            <a:pPr>
              <a:lnSpc>
                <a:spcPts val="3727"/>
              </a:lnSpc>
            </a:pPr>
            <a:endParaRPr lang="en-US" sz="3106" dirty="0">
              <a:solidFill>
                <a:srgbClr val="000000"/>
              </a:solidFill>
              <a:latin typeface="Poppins Medium"/>
            </a:endParaRPr>
          </a:p>
          <a:p>
            <a:pPr>
              <a:lnSpc>
                <a:spcPts val="3727"/>
              </a:lnSpc>
            </a:pPr>
            <a:r>
              <a:rPr lang="en-US" sz="3106" dirty="0">
                <a:solidFill>
                  <a:srgbClr val="000000"/>
                </a:solidFill>
                <a:latin typeface="Poppins Medium"/>
              </a:rPr>
              <a:t>[...]</a:t>
            </a:r>
          </a:p>
          <a:p>
            <a:pPr>
              <a:lnSpc>
                <a:spcPts val="3727"/>
              </a:lnSpc>
            </a:pPr>
            <a:endParaRPr lang="en-US" sz="3106" dirty="0">
              <a:solidFill>
                <a:srgbClr val="000000"/>
              </a:solidFill>
              <a:latin typeface="Poppins Medium"/>
            </a:endParaRPr>
          </a:p>
          <a:p>
            <a:pPr>
              <a:lnSpc>
                <a:spcPts val="3727"/>
              </a:lnSpc>
            </a:pPr>
            <a:r>
              <a:rPr lang="en-US" sz="3106" dirty="0">
                <a:solidFill>
                  <a:srgbClr val="000000"/>
                </a:solidFill>
                <a:latin typeface="Poppins Medium"/>
              </a:rPr>
              <a:t>"We must forcefully reject the notion that our being created in God’s image and given dominion over the earth justifies absolute domination over other creatures." </a:t>
            </a:r>
          </a:p>
          <a:p>
            <a:pPr>
              <a:lnSpc>
                <a:spcPts val="3727"/>
              </a:lnSpc>
            </a:pPr>
            <a:endParaRPr lang="en-US" sz="3106" dirty="0">
              <a:solidFill>
                <a:srgbClr val="000000"/>
              </a:solidFill>
              <a:latin typeface="Poppins Medium"/>
            </a:endParaRPr>
          </a:p>
          <a:p>
            <a:pPr>
              <a:lnSpc>
                <a:spcPts val="3727"/>
              </a:lnSpc>
            </a:pPr>
            <a:r>
              <a:rPr lang="en-US" sz="3106" dirty="0">
                <a:solidFill>
                  <a:srgbClr val="000000"/>
                </a:solidFill>
                <a:latin typeface="Poppins Medium"/>
              </a:rPr>
              <a:t>"Our 'dominion' over the universe should be understood more properly in the sense of responsible stewardship."</a:t>
            </a:r>
          </a:p>
          <a:p>
            <a:pPr>
              <a:lnSpc>
                <a:spcPts val="3727"/>
              </a:lnSpc>
            </a:pPr>
            <a:endParaRPr lang="en-US" sz="3106" dirty="0">
              <a:solidFill>
                <a:srgbClr val="000000"/>
              </a:solidFill>
              <a:latin typeface="Poppins Medium"/>
            </a:endParaRPr>
          </a:p>
          <a:p>
            <a:pPr>
              <a:lnSpc>
                <a:spcPts val="3727"/>
              </a:lnSpc>
            </a:pPr>
            <a:r>
              <a:rPr lang="en-US" sz="3106" dirty="0">
                <a:solidFill>
                  <a:srgbClr val="000000"/>
                </a:solidFill>
                <a:latin typeface="Poppins Medium"/>
              </a:rPr>
              <a:t>(LS, 67; 117)</a:t>
            </a:r>
          </a:p>
        </p:txBody>
      </p:sp>
      <p:pic>
        <p:nvPicPr>
          <p:cNvPr id="6"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7319" y="4750101"/>
            <a:ext cx="3933991" cy="393399"/>
          </a:xfrm>
          <a:prstGeom prst="rect">
            <a:avLst/>
          </a:prstGeom>
        </p:spPr>
      </p:pic>
      <p:sp>
        <p:nvSpPr>
          <p:cNvPr id="7" name="TextBox 7"/>
          <p:cNvSpPr txBox="1">
            <a:spLocks/>
          </p:cNvSpPr>
          <p:nvPr/>
        </p:nvSpPr>
        <p:spPr>
          <a:xfrm>
            <a:off x="1028700" y="2152035"/>
            <a:ext cx="5835928" cy="2905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402"/>
              </a:lnSpc>
              <a:spcBef>
                <a:spcPts val="0"/>
              </a:spcBef>
              <a:spcAft>
                <a:spcPts val="0"/>
              </a:spcAft>
              <a:buClrTx/>
              <a:buSzTx/>
              <a:buFontTx/>
              <a:buNone/>
              <a:tabLst/>
              <a:defRPr/>
            </a:pPr>
            <a:r>
              <a:rPr kumimoji="0" lang="en-US" sz="9502" b="0" i="0" u="none" strike="noStrike" kern="1200" cap="none" spc="0" normalizeH="0" baseline="0" noProof="0" dirty="0">
                <a:ln>
                  <a:noFill/>
                </a:ln>
                <a:solidFill>
                  <a:srgbClr val="FFFFFF"/>
                </a:solidFill>
                <a:effectLst/>
                <a:uLnTx/>
                <a:uFillTx/>
                <a:latin typeface="Lumios Marker"/>
                <a:ea typeface="+mn-ea"/>
                <a:cs typeface="+mn-cs"/>
              </a:rPr>
              <a:t>Dominion and Stewardship</a:t>
            </a:r>
          </a:p>
        </p:txBody>
      </p:sp>
      <p:sp>
        <p:nvSpPr>
          <p:cNvPr id="8" name="TextBox 8"/>
          <p:cNvSpPr txBox="1">
            <a:spLocks noGrp="1"/>
          </p:cNvSpPr>
          <p:nvPr>
            <p:ph type="title" idx="4294967295"/>
          </p:nvPr>
        </p:nvSpPr>
        <p:spPr>
          <a:xfrm>
            <a:off x="1028700" y="1028700"/>
            <a:ext cx="5835928" cy="10096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986"/>
              </a:lnSpc>
              <a:spcBef>
                <a:spcPts val="0"/>
              </a:spcBef>
              <a:spcAft>
                <a:spcPts val="0"/>
              </a:spcAft>
              <a:buClrTx/>
              <a:buSzTx/>
              <a:buFontTx/>
              <a:buNone/>
              <a:tabLst/>
              <a:defRPr/>
            </a:pPr>
            <a:r>
              <a:rPr kumimoji="0" lang="en-US" sz="6655" b="0" i="0" u="none" strike="noStrike" kern="1200" cap="none" spc="0" normalizeH="0" baseline="0" noProof="0" dirty="0">
                <a:ln>
                  <a:noFill/>
                </a:ln>
                <a:solidFill>
                  <a:srgbClr val="FFFFFF"/>
                </a:solidFill>
                <a:effectLst/>
                <a:uLnTx/>
                <a:uFillTx/>
                <a:latin typeface="Poppins Medium"/>
                <a:ea typeface="+mn-ea"/>
                <a:cs typeface="+mn-cs"/>
              </a:rPr>
              <a:t>Pope Francis:</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59677" y="8643282"/>
            <a:ext cx="2199247" cy="1176597"/>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8865">
            <a:off x="7391728" y="224801"/>
            <a:ext cx="862508" cy="8280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2199162" y="5257185"/>
            <a:ext cx="3519175" cy="4634386"/>
          </a:xfrm>
          <a:prstGeom prst="rect">
            <a:avLst/>
          </a:prstGeom>
        </p:spPr>
      </p:pic>
      <p:sp>
        <p:nvSpPr>
          <p:cNvPr id="4" name="Freeform 4">
            <a:extLst>
              <a:ext uri="{C183D7F6-B498-43B3-948B-1728B52AA6E4}">
                <adec:decorative xmlns:adec="http://schemas.microsoft.com/office/drawing/2017/decorative" val="1"/>
              </a:ext>
            </a:extLst>
          </p:cNvPr>
          <p:cNvSpPr/>
          <p:nvPr/>
        </p:nvSpPr>
        <p:spPr>
          <a:xfrm>
            <a:off x="7810409" y="616459"/>
            <a:ext cx="9453082" cy="9426750"/>
          </a:xfrm>
          <a:custGeom>
            <a:avLst/>
            <a:gdLst/>
            <a:ahLst/>
            <a:cxnLst/>
            <a:rect l="l" t="t" r="r" b="b"/>
            <a:pathLst>
              <a:path w="2864570" h="2856591">
                <a:moveTo>
                  <a:pt x="2860760" y="2462158"/>
                </a:moveTo>
                <a:cubicBezTo>
                  <a:pt x="2860760" y="2333237"/>
                  <a:pt x="2864570" y="2202130"/>
                  <a:pt x="2858220" y="2073208"/>
                </a:cubicBezTo>
                <a:cubicBezTo>
                  <a:pt x="2850600" y="1987989"/>
                  <a:pt x="2839170" y="307638"/>
                  <a:pt x="2839170" y="222419"/>
                </a:cubicBezTo>
                <a:cubicBezTo>
                  <a:pt x="2836630" y="163420"/>
                  <a:pt x="2835360" y="102237"/>
                  <a:pt x="2832820" y="54610"/>
                </a:cubicBezTo>
                <a:cubicBezTo>
                  <a:pt x="2832820" y="44450"/>
                  <a:pt x="2831550" y="34290"/>
                  <a:pt x="2830280" y="21590"/>
                </a:cubicBezTo>
                <a:cubicBezTo>
                  <a:pt x="2820120" y="19050"/>
                  <a:pt x="2811230" y="17780"/>
                  <a:pt x="2801070" y="16510"/>
                </a:cubicBezTo>
                <a:cubicBezTo>
                  <a:pt x="2789477" y="15240"/>
                  <a:pt x="2776353" y="16510"/>
                  <a:pt x="2765417" y="16510"/>
                </a:cubicBezTo>
                <a:cubicBezTo>
                  <a:pt x="2710735" y="13970"/>
                  <a:pt x="2656053" y="8890"/>
                  <a:pt x="2601371" y="7620"/>
                </a:cubicBezTo>
                <a:cubicBezTo>
                  <a:pt x="2498570" y="5080"/>
                  <a:pt x="2393581" y="3810"/>
                  <a:pt x="2290779" y="2540"/>
                </a:cubicBezTo>
                <a:cubicBezTo>
                  <a:pt x="2253595" y="2540"/>
                  <a:pt x="2214224" y="0"/>
                  <a:pt x="2177041" y="0"/>
                </a:cubicBezTo>
                <a:cubicBezTo>
                  <a:pt x="2087363" y="0"/>
                  <a:pt x="1999872" y="1270"/>
                  <a:pt x="1910194" y="1270"/>
                </a:cubicBezTo>
                <a:cubicBezTo>
                  <a:pt x="1857699" y="1270"/>
                  <a:pt x="1805205" y="3810"/>
                  <a:pt x="1750523" y="3810"/>
                </a:cubicBezTo>
                <a:cubicBezTo>
                  <a:pt x="1695841" y="5080"/>
                  <a:pt x="705007" y="7620"/>
                  <a:pt x="650325" y="7620"/>
                </a:cubicBezTo>
                <a:cubicBezTo>
                  <a:pt x="606580" y="7620"/>
                  <a:pt x="562834" y="6350"/>
                  <a:pt x="519089" y="7620"/>
                </a:cubicBezTo>
                <a:cubicBezTo>
                  <a:pt x="479718" y="8890"/>
                  <a:pt x="438160" y="11430"/>
                  <a:pt x="398789" y="12700"/>
                </a:cubicBezTo>
                <a:cubicBezTo>
                  <a:pt x="357231" y="15240"/>
                  <a:pt x="315673" y="16510"/>
                  <a:pt x="276302" y="19050"/>
                </a:cubicBezTo>
                <a:cubicBezTo>
                  <a:pt x="217246" y="21590"/>
                  <a:pt x="156002" y="24130"/>
                  <a:pt x="96946" y="27940"/>
                </a:cubicBezTo>
                <a:cubicBezTo>
                  <a:pt x="61949" y="30480"/>
                  <a:pt x="38100" y="34290"/>
                  <a:pt x="16510" y="36830"/>
                </a:cubicBezTo>
                <a:cubicBezTo>
                  <a:pt x="16510" y="38100"/>
                  <a:pt x="13970" y="40640"/>
                  <a:pt x="13970" y="43180"/>
                </a:cubicBezTo>
                <a:cubicBezTo>
                  <a:pt x="12700" y="71646"/>
                  <a:pt x="10160" y="121903"/>
                  <a:pt x="8890" y="169976"/>
                </a:cubicBezTo>
                <a:cubicBezTo>
                  <a:pt x="7620" y="198382"/>
                  <a:pt x="8890" y="228974"/>
                  <a:pt x="7620" y="257380"/>
                </a:cubicBezTo>
                <a:cubicBezTo>
                  <a:pt x="0" y="401598"/>
                  <a:pt x="5080" y="2186834"/>
                  <a:pt x="7620" y="2333237"/>
                </a:cubicBezTo>
                <a:cubicBezTo>
                  <a:pt x="6350" y="2449047"/>
                  <a:pt x="11430" y="2562673"/>
                  <a:pt x="11430" y="2678484"/>
                </a:cubicBezTo>
                <a:cubicBezTo>
                  <a:pt x="11430" y="2733112"/>
                  <a:pt x="15240" y="2789925"/>
                  <a:pt x="7620" y="2826111"/>
                </a:cubicBezTo>
                <a:cubicBezTo>
                  <a:pt x="5080" y="2835001"/>
                  <a:pt x="10160" y="2841351"/>
                  <a:pt x="19050" y="2842621"/>
                </a:cubicBezTo>
                <a:cubicBezTo>
                  <a:pt x="29210" y="2843891"/>
                  <a:pt x="38100" y="2843891"/>
                  <a:pt x="48260" y="2843891"/>
                </a:cubicBezTo>
                <a:cubicBezTo>
                  <a:pt x="114444" y="2845161"/>
                  <a:pt x="184436" y="2845161"/>
                  <a:pt x="256616" y="2846431"/>
                </a:cubicBezTo>
                <a:cubicBezTo>
                  <a:pt x="295987" y="2847701"/>
                  <a:pt x="335358" y="2848971"/>
                  <a:pt x="372542" y="2850241"/>
                </a:cubicBezTo>
                <a:cubicBezTo>
                  <a:pt x="438160" y="2851511"/>
                  <a:pt x="501591" y="2851511"/>
                  <a:pt x="567209" y="2852781"/>
                </a:cubicBezTo>
                <a:cubicBezTo>
                  <a:pt x="593456" y="2852781"/>
                  <a:pt x="617516" y="2852781"/>
                  <a:pt x="643763" y="2851511"/>
                </a:cubicBezTo>
                <a:cubicBezTo>
                  <a:pt x="654700" y="2851511"/>
                  <a:pt x="667823" y="2850241"/>
                  <a:pt x="678760" y="2850241"/>
                </a:cubicBezTo>
                <a:cubicBezTo>
                  <a:pt x="722505" y="2851511"/>
                  <a:pt x="1597414" y="2842621"/>
                  <a:pt x="1641159" y="2843891"/>
                </a:cubicBezTo>
                <a:cubicBezTo>
                  <a:pt x="1702403" y="2845161"/>
                  <a:pt x="1870823" y="2845161"/>
                  <a:pt x="1932066" y="2845161"/>
                </a:cubicBezTo>
                <a:cubicBezTo>
                  <a:pt x="1956126" y="2845161"/>
                  <a:pt x="1977999" y="2843891"/>
                  <a:pt x="2002059" y="2843891"/>
                </a:cubicBezTo>
                <a:cubicBezTo>
                  <a:pt x="2041430" y="2845161"/>
                  <a:pt x="2080801" y="2846431"/>
                  <a:pt x="2120172" y="2847701"/>
                </a:cubicBezTo>
                <a:cubicBezTo>
                  <a:pt x="2205475" y="2850241"/>
                  <a:pt x="2288591" y="2847701"/>
                  <a:pt x="2373895" y="2851511"/>
                </a:cubicBezTo>
                <a:cubicBezTo>
                  <a:pt x="2516068" y="2856591"/>
                  <a:pt x="2660428" y="2850241"/>
                  <a:pt x="2801070" y="2855321"/>
                </a:cubicBezTo>
                <a:cubicBezTo>
                  <a:pt x="2821390" y="2856591"/>
                  <a:pt x="2841710" y="2855321"/>
                  <a:pt x="2864570" y="2855321"/>
                </a:cubicBezTo>
                <a:cubicBezTo>
                  <a:pt x="2864570" y="2831191"/>
                  <a:pt x="2864570" y="2818491"/>
                  <a:pt x="2864570" y="2792110"/>
                </a:cubicBezTo>
                <a:cubicBezTo>
                  <a:pt x="2863300" y="2680669"/>
                  <a:pt x="2860760" y="2575784"/>
                  <a:pt x="2860760" y="2462158"/>
                </a:cubicBezTo>
                <a:close/>
              </a:path>
            </a:pathLst>
          </a:custGeom>
          <a:solidFill>
            <a:srgbClr val="EFEFEF"/>
          </a:solidFill>
        </p:spPr>
      </p:sp>
      <p:sp>
        <p:nvSpPr>
          <p:cNvPr id="5" name="TextBox 5"/>
          <p:cNvSpPr txBox="1"/>
          <p:nvPr/>
        </p:nvSpPr>
        <p:spPr>
          <a:xfrm>
            <a:off x="8031343" y="1028700"/>
            <a:ext cx="9000877" cy="8001000"/>
          </a:xfrm>
          <a:prstGeom prst="rect">
            <a:avLst/>
          </a:prstGeom>
        </p:spPr>
        <p:txBody>
          <a:bodyPr lIns="0" tIns="0" rIns="0" bIns="0" rtlCol="0" anchor="t">
            <a:spAutoFit/>
          </a:bodyPr>
          <a:lstStyle/>
          <a:p>
            <a:pPr>
              <a:lnSpc>
                <a:spcPts val="4200"/>
              </a:lnSpc>
            </a:pPr>
            <a:r>
              <a:rPr lang="en-US" sz="3500">
                <a:solidFill>
                  <a:srgbClr val="000000"/>
                </a:solidFill>
                <a:latin typeface="Poppins Medium Bold"/>
              </a:rPr>
              <a:t>What is Pope Francis saying here?</a:t>
            </a:r>
            <a:r>
              <a:rPr lang="en-US" sz="3500">
                <a:solidFill>
                  <a:srgbClr val="000000"/>
                </a:solidFill>
                <a:latin typeface="Poppins Medium"/>
              </a:rPr>
              <a:t> </a:t>
            </a:r>
          </a:p>
          <a:p>
            <a:pPr>
              <a:lnSpc>
                <a:spcPts val="3727"/>
              </a:lnSpc>
            </a:pPr>
            <a:endParaRPr lang="en-US" sz="3500">
              <a:solidFill>
                <a:srgbClr val="000000"/>
              </a:solidFill>
              <a:latin typeface="Poppins Medium"/>
            </a:endParaRPr>
          </a:p>
          <a:p>
            <a:pPr marL="670654" lvl="1" indent="-335327">
              <a:lnSpc>
                <a:spcPts val="3727"/>
              </a:lnSpc>
              <a:buFont typeface="Arial"/>
              <a:buChar char="•"/>
            </a:pPr>
            <a:r>
              <a:rPr lang="en-US" sz="3106">
                <a:solidFill>
                  <a:srgbClr val="000000"/>
                </a:solidFill>
                <a:latin typeface="Poppins Medium"/>
              </a:rPr>
              <a:t>In the past, Christians understood the creation account in Genesis as meaning humans had control over the Earth. We call this view 'dominion'. </a:t>
            </a:r>
          </a:p>
          <a:p>
            <a:pPr>
              <a:lnSpc>
                <a:spcPts val="3727"/>
              </a:lnSpc>
            </a:pPr>
            <a:endParaRPr lang="en-US" sz="3106">
              <a:solidFill>
                <a:srgbClr val="000000"/>
              </a:solidFill>
              <a:latin typeface="Poppins Medium"/>
            </a:endParaRPr>
          </a:p>
          <a:p>
            <a:pPr>
              <a:lnSpc>
                <a:spcPts val="3727"/>
              </a:lnSpc>
            </a:pPr>
            <a:endParaRPr lang="en-US" sz="3106">
              <a:solidFill>
                <a:srgbClr val="000000"/>
              </a:solidFill>
              <a:latin typeface="Poppins Medium"/>
            </a:endParaRPr>
          </a:p>
          <a:p>
            <a:pPr marL="670654" lvl="1" indent="-335327">
              <a:lnSpc>
                <a:spcPts val="3727"/>
              </a:lnSpc>
              <a:buFont typeface="Arial"/>
              <a:buChar char="•"/>
            </a:pPr>
            <a:r>
              <a:rPr lang="en-US" sz="3106">
                <a:solidFill>
                  <a:srgbClr val="000000"/>
                </a:solidFill>
                <a:latin typeface="Poppins Medium"/>
              </a:rPr>
              <a:t>In Laudato Si', Pope Francis sees how this view of creation has led to climate change. Humans have used more than their fair share of the Earth's resources. </a:t>
            </a:r>
          </a:p>
          <a:p>
            <a:pPr>
              <a:lnSpc>
                <a:spcPts val="3727"/>
              </a:lnSpc>
            </a:pPr>
            <a:endParaRPr lang="en-US" sz="3106">
              <a:solidFill>
                <a:srgbClr val="000000"/>
              </a:solidFill>
              <a:latin typeface="Poppins Medium"/>
            </a:endParaRPr>
          </a:p>
          <a:p>
            <a:pPr>
              <a:lnSpc>
                <a:spcPts val="3727"/>
              </a:lnSpc>
            </a:pPr>
            <a:endParaRPr lang="en-US" sz="3106">
              <a:solidFill>
                <a:srgbClr val="000000"/>
              </a:solidFill>
              <a:latin typeface="Poppins Medium"/>
            </a:endParaRPr>
          </a:p>
          <a:p>
            <a:pPr marL="670654" lvl="1" indent="-335327">
              <a:lnSpc>
                <a:spcPts val="3727"/>
              </a:lnSpc>
              <a:buFont typeface="Arial"/>
              <a:buChar char="•"/>
            </a:pPr>
            <a:r>
              <a:rPr lang="en-US" sz="3106">
                <a:solidFill>
                  <a:srgbClr val="000000"/>
                </a:solidFill>
                <a:latin typeface="Poppins Medium"/>
              </a:rPr>
              <a:t>Instead, he argues, we need to view the Earth as a gift from God that we need to look after. We call this view 'stewardship'.</a:t>
            </a:r>
          </a:p>
        </p:txBody>
      </p:sp>
      <p:pic>
        <p:nvPicPr>
          <p:cNvPr id="6"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7319" y="4750101"/>
            <a:ext cx="3933991" cy="393399"/>
          </a:xfrm>
          <a:prstGeom prst="rect">
            <a:avLst/>
          </a:prstGeom>
        </p:spPr>
      </p:pic>
      <p:sp>
        <p:nvSpPr>
          <p:cNvPr id="7" name="TextBox 7"/>
          <p:cNvSpPr txBox="1">
            <a:spLocks noGrp="1"/>
          </p:cNvSpPr>
          <p:nvPr>
            <p:ph type="title" idx="4294967295"/>
          </p:nvPr>
        </p:nvSpPr>
        <p:spPr>
          <a:xfrm>
            <a:off x="1040785" y="2159655"/>
            <a:ext cx="5835928" cy="2905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402"/>
              </a:lnSpc>
              <a:spcBef>
                <a:spcPts val="0"/>
              </a:spcBef>
              <a:spcAft>
                <a:spcPts val="0"/>
              </a:spcAft>
              <a:buClrTx/>
              <a:buSzTx/>
              <a:buFontTx/>
              <a:buNone/>
              <a:tabLst/>
              <a:defRPr/>
            </a:pPr>
            <a:r>
              <a:rPr kumimoji="0" lang="en-US" sz="9502" b="0" i="0" u="none" strike="noStrike" kern="1200" cap="none" spc="0" normalizeH="0" baseline="0" noProof="0" dirty="0">
                <a:ln>
                  <a:noFill/>
                </a:ln>
                <a:solidFill>
                  <a:srgbClr val="FFFFFF"/>
                </a:solidFill>
                <a:effectLst/>
                <a:uLnTx/>
                <a:uFillTx/>
                <a:latin typeface="Lumios Marker"/>
                <a:ea typeface="+mn-ea"/>
                <a:cs typeface="+mn-cs"/>
              </a:rPr>
              <a:t>Dominion and Stewardship</a:t>
            </a:r>
          </a:p>
        </p:txBody>
      </p:sp>
      <p:sp>
        <p:nvSpPr>
          <p:cNvPr id="8" name="TextBox 8"/>
          <p:cNvSpPr txBox="1"/>
          <p:nvPr/>
        </p:nvSpPr>
        <p:spPr>
          <a:xfrm>
            <a:off x="1028700" y="1028700"/>
            <a:ext cx="5835928" cy="1009650"/>
          </a:xfrm>
          <a:prstGeom prst="rect">
            <a:avLst/>
          </a:prstGeom>
        </p:spPr>
        <p:txBody>
          <a:bodyPr lIns="0" tIns="0" rIns="0" bIns="0" rtlCol="0" anchor="t">
            <a:spAutoFit/>
          </a:bodyPr>
          <a:lstStyle/>
          <a:p>
            <a:pPr algn="ctr">
              <a:lnSpc>
                <a:spcPts val="7986"/>
              </a:lnSpc>
            </a:pPr>
            <a:r>
              <a:rPr lang="en-US" sz="6655" dirty="0">
                <a:solidFill>
                  <a:srgbClr val="FFFFFF"/>
                </a:solidFill>
                <a:latin typeface="Poppins Medium"/>
              </a:rPr>
              <a:t>Pope Francis:</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59677" y="8643282"/>
            <a:ext cx="2199247" cy="1176597"/>
          </a:xfrm>
          <a:prstGeom prst="rect">
            <a:avLst/>
          </a:prstGeom>
        </p:spPr>
      </p:pic>
      <p:pic>
        <p:nvPicPr>
          <p:cNvPr id="10" name="Picture 10">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8865">
            <a:off x="7391728" y="224801"/>
            <a:ext cx="862508" cy="82800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653298" y="2020224"/>
            <a:ext cx="6522610" cy="5378855"/>
            <a:chOff x="0" y="0"/>
            <a:chExt cx="2170293" cy="1789727"/>
          </a:xfrm>
        </p:grpSpPr>
        <p:sp>
          <p:nvSpPr>
            <p:cNvPr id="3" name="Freeform 3"/>
            <p:cNvSpPr/>
            <p:nvPr/>
          </p:nvSpPr>
          <p:spPr>
            <a:xfrm>
              <a:off x="-3810" y="1270"/>
              <a:ext cx="2175373" cy="1788457"/>
            </a:xfrm>
            <a:custGeom>
              <a:avLst/>
              <a:gdLst/>
              <a:ahLst/>
              <a:cxnLst/>
              <a:rect l="l" t="t" r="r" b="b"/>
              <a:pathLst>
                <a:path w="2175373" h="1788457">
                  <a:moveTo>
                    <a:pt x="2171563" y="1526404"/>
                  </a:moveTo>
                  <a:cubicBezTo>
                    <a:pt x="2171563" y="1447921"/>
                    <a:pt x="2175373" y="1368109"/>
                    <a:pt x="2169023" y="1289626"/>
                  </a:cubicBezTo>
                  <a:cubicBezTo>
                    <a:pt x="2161403" y="1237748"/>
                    <a:pt x="2149973" y="214817"/>
                    <a:pt x="2149973" y="162939"/>
                  </a:cubicBezTo>
                  <a:cubicBezTo>
                    <a:pt x="2147433" y="127023"/>
                    <a:pt x="2146163" y="89778"/>
                    <a:pt x="2143623" y="54610"/>
                  </a:cubicBezTo>
                  <a:cubicBezTo>
                    <a:pt x="2143623" y="44450"/>
                    <a:pt x="2142353" y="34290"/>
                    <a:pt x="2141083" y="21590"/>
                  </a:cubicBezTo>
                  <a:cubicBezTo>
                    <a:pt x="2130923" y="19050"/>
                    <a:pt x="2122033" y="17780"/>
                    <a:pt x="2111873" y="16510"/>
                  </a:cubicBezTo>
                  <a:cubicBezTo>
                    <a:pt x="2102658" y="15240"/>
                    <a:pt x="2092829" y="16510"/>
                    <a:pt x="2084638" y="16510"/>
                  </a:cubicBezTo>
                  <a:cubicBezTo>
                    <a:pt x="2043683" y="13970"/>
                    <a:pt x="2002728" y="8890"/>
                    <a:pt x="1961773" y="7620"/>
                  </a:cubicBezTo>
                  <a:cubicBezTo>
                    <a:pt x="1884779" y="5080"/>
                    <a:pt x="1806146" y="3810"/>
                    <a:pt x="1729151" y="2540"/>
                  </a:cubicBezTo>
                  <a:cubicBezTo>
                    <a:pt x="1701302" y="2540"/>
                    <a:pt x="1671814" y="0"/>
                    <a:pt x="1643965" y="0"/>
                  </a:cubicBezTo>
                  <a:cubicBezTo>
                    <a:pt x="1576799" y="0"/>
                    <a:pt x="1511272" y="1270"/>
                    <a:pt x="1444106" y="1270"/>
                  </a:cubicBezTo>
                  <a:cubicBezTo>
                    <a:pt x="1404789" y="1270"/>
                    <a:pt x="1365473" y="3810"/>
                    <a:pt x="1324518" y="3810"/>
                  </a:cubicBezTo>
                  <a:cubicBezTo>
                    <a:pt x="1283563" y="5080"/>
                    <a:pt x="541464" y="7620"/>
                    <a:pt x="500509" y="7620"/>
                  </a:cubicBezTo>
                  <a:cubicBezTo>
                    <a:pt x="467746" y="7620"/>
                    <a:pt x="434982" y="6350"/>
                    <a:pt x="402218" y="7620"/>
                  </a:cubicBezTo>
                  <a:cubicBezTo>
                    <a:pt x="372731" y="8890"/>
                    <a:pt x="341605" y="11430"/>
                    <a:pt x="312118" y="12700"/>
                  </a:cubicBezTo>
                  <a:cubicBezTo>
                    <a:pt x="280992" y="15240"/>
                    <a:pt x="249867" y="16510"/>
                    <a:pt x="220379" y="19050"/>
                  </a:cubicBezTo>
                  <a:cubicBezTo>
                    <a:pt x="176148" y="21590"/>
                    <a:pt x="130279" y="24130"/>
                    <a:pt x="86048" y="27940"/>
                  </a:cubicBezTo>
                  <a:cubicBezTo>
                    <a:pt x="59837" y="30480"/>
                    <a:pt x="38100" y="34290"/>
                    <a:pt x="16510" y="36830"/>
                  </a:cubicBezTo>
                  <a:cubicBezTo>
                    <a:pt x="16510" y="38100"/>
                    <a:pt x="13970" y="40640"/>
                    <a:pt x="13970" y="43180"/>
                  </a:cubicBezTo>
                  <a:cubicBezTo>
                    <a:pt x="12700" y="71155"/>
                    <a:pt x="10160" y="101749"/>
                    <a:pt x="8890" y="131014"/>
                  </a:cubicBezTo>
                  <a:cubicBezTo>
                    <a:pt x="7620" y="148307"/>
                    <a:pt x="8890" y="166930"/>
                    <a:pt x="7620" y="184222"/>
                  </a:cubicBezTo>
                  <a:cubicBezTo>
                    <a:pt x="0" y="272016"/>
                    <a:pt x="5080" y="1358797"/>
                    <a:pt x="7620" y="1447921"/>
                  </a:cubicBezTo>
                  <a:cubicBezTo>
                    <a:pt x="6350" y="1518422"/>
                    <a:pt x="11430" y="1587593"/>
                    <a:pt x="11430" y="1658094"/>
                  </a:cubicBezTo>
                  <a:cubicBezTo>
                    <a:pt x="11430" y="1691350"/>
                    <a:pt x="15240" y="1725935"/>
                    <a:pt x="7620" y="1757977"/>
                  </a:cubicBezTo>
                  <a:cubicBezTo>
                    <a:pt x="5080" y="1766867"/>
                    <a:pt x="10160" y="1773217"/>
                    <a:pt x="19050" y="1774487"/>
                  </a:cubicBezTo>
                  <a:cubicBezTo>
                    <a:pt x="29210" y="1775757"/>
                    <a:pt x="38100" y="1775757"/>
                    <a:pt x="48260" y="1775757"/>
                  </a:cubicBezTo>
                  <a:cubicBezTo>
                    <a:pt x="99153" y="1777027"/>
                    <a:pt x="151575" y="1777027"/>
                    <a:pt x="205635" y="1778297"/>
                  </a:cubicBezTo>
                  <a:cubicBezTo>
                    <a:pt x="235123" y="1779567"/>
                    <a:pt x="264610" y="1780837"/>
                    <a:pt x="292459" y="1782107"/>
                  </a:cubicBezTo>
                  <a:cubicBezTo>
                    <a:pt x="341605" y="1783377"/>
                    <a:pt x="389113" y="1783377"/>
                    <a:pt x="438258" y="1784647"/>
                  </a:cubicBezTo>
                  <a:cubicBezTo>
                    <a:pt x="457916" y="1784647"/>
                    <a:pt x="475937" y="1784647"/>
                    <a:pt x="495595" y="1783377"/>
                  </a:cubicBezTo>
                  <a:cubicBezTo>
                    <a:pt x="503786" y="1783377"/>
                    <a:pt x="513615" y="1782107"/>
                    <a:pt x="521806" y="1782107"/>
                  </a:cubicBezTo>
                  <a:cubicBezTo>
                    <a:pt x="554570" y="1783377"/>
                    <a:pt x="1209845" y="1774487"/>
                    <a:pt x="1242609" y="1775757"/>
                  </a:cubicBezTo>
                  <a:cubicBezTo>
                    <a:pt x="1288478" y="1777027"/>
                    <a:pt x="1414618" y="1777027"/>
                    <a:pt x="1460488" y="1777027"/>
                  </a:cubicBezTo>
                  <a:cubicBezTo>
                    <a:pt x="1478508" y="1777027"/>
                    <a:pt x="1494890" y="1775757"/>
                    <a:pt x="1512910" y="1775757"/>
                  </a:cubicBezTo>
                  <a:cubicBezTo>
                    <a:pt x="1542397" y="1777027"/>
                    <a:pt x="1571885" y="1778297"/>
                    <a:pt x="1601372" y="1779567"/>
                  </a:cubicBezTo>
                  <a:cubicBezTo>
                    <a:pt x="1665261" y="1782107"/>
                    <a:pt x="1727513" y="1779567"/>
                    <a:pt x="1791402" y="1783377"/>
                  </a:cubicBezTo>
                  <a:cubicBezTo>
                    <a:pt x="1897884" y="1788457"/>
                    <a:pt x="2006004" y="1782107"/>
                    <a:pt x="2111873" y="1787187"/>
                  </a:cubicBezTo>
                  <a:cubicBezTo>
                    <a:pt x="2132193" y="1788457"/>
                    <a:pt x="2152513" y="1787187"/>
                    <a:pt x="2175373" y="1787187"/>
                  </a:cubicBezTo>
                  <a:cubicBezTo>
                    <a:pt x="2175373" y="1763057"/>
                    <a:pt x="2175373" y="1750357"/>
                    <a:pt x="2175373" y="1727265"/>
                  </a:cubicBezTo>
                  <a:cubicBezTo>
                    <a:pt x="2174103" y="1659425"/>
                    <a:pt x="2171563" y="1595574"/>
                    <a:pt x="2171563" y="1526404"/>
                  </a:cubicBezTo>
                  <a:close/>
                </a:path>
              </a:pathLst>
            </a:custGeom>
            <a:solidFill>
              <a:srgbClr val="FFFFFF"/>
            </a:solidFill>
          </p:spPr>
        </p:sp>
      </p:gr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86518" y="3844454"/>
            <a:ext cx="4735152" cy="449839"/>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a:off x="10231211" y="2020224"/>
            <a:ext cx="6682408" cy="5189273"/>
            <a:chOff x="0" y="0"/>
            <a:chExt cx="2223463" cy="1726647"/>
          </a:xfrm>
        </p:grpSpPr>
        <p:sp>
          <p:nvSpPr>
            <p:cNvPr id="6" name="Freeform 6"/>
            <p:cNvSpPr/>
            <p:nvPr/>
          </p:nvSpPr>
          <p:spPr>
            <a:xfrm>
              <a:off x="-3810" y="1270"/>
              <a:ext cx="2228543" cy="1725377"/>
            </a:xfrm>
            <a:custGeom>
              <a:avLst/>
              <a:gdLst/>
              <a:ahLst/>
              <a:cxnLst/>
              <a:rect l="l" t="t" r="r" b="b"/>
              <a:pathLst>
                <a:path w="2228543" h="1725377">
                  <a:moveTo>
                    <a:pt x="2224733" y="1471141"/>
                  </a:moveTo>
                  <a:cubicBezTo>
                    <a:pt x="2224733" y="1395638"/>
                    <a:pt x="2228543" y="1318854"/>
                    <a:pt x="2222193" y="1243351"/>
                  </a:cubicBezTo>
                  <a:cubicBezTo>
                    <a:pt x="2214573" y="1193442"/>
                    <a:pt x="2203143" y="209335"/>
                    <a:pt x="2203143" y="159426"/>
                  </a:cubicBezTo>
                  <a:cubicBezTo>
                    <a:pt x="2200603" y="124874"/>
                    <a:pt x="2199333" y="89042"/>
                    <a:pt x="2196793" y="54610"/>
                  </a:cubicBezTo>
                  <a:cubicBezTo>
                    <a:pt x="2196793" y="44450"/>
                    <a:pt x="2195523" y="34290"/>
                    <a:pt x="2194253" y="21590"/>
                  </a:cubicBezTo>
                  <a:cubicBezTo>
                    <a:pt x="2184093" y="19050"/>
                    <a:pt x="2175203" y="17780"/>
                    <a:pt x="2165043" y="16510"/>
                  </a:cubicBezTo>
                  <a:cubicBezTo>
                    <a:pt x="2155644" y="15240"/>
                    <a:pt x="2145561" y="16510"/>
                    <a:pt x="2137158" y="16510"/>
                  </a:cubicBezTo>
                  <a:cubicBezTo>
                    <a:pt x="2095145" y="13970"/>
                    <a:pt x="2053131" y="8890"/>
                    <a:pt x="2011117" y="7620"/>
                  </a:cubicBezTo>
                  <a:cubicBezTo>
                    <a:pt x="1932131" y="5080"/>
                    <a:pt x="1851465" y="3810"/>
                    <a:pt x="1772479" y="2540"/>
                  </a:cubicBezTo>
                  <a:cubicBezTo>
                    <a:pt x="1743910" y="2540"/>
                    <a:pt x="1713660" y="0"/>
                    <a:pt x="1685091" y="0"/>
                  </a:cubicBezTo>
                  <a:cubicBezTo>
                    <a:pt x="1616188" y="0"/>
                    <a:pt x="1548966" y="1270"/>
                    <a:pt x="1480064" y="1270"/>
                  </a:cubicBezTo>
                  <a:cubicBezTo>
                    <a:pt x="1439730" y="1270"/>
                    <a:pt x="1399397" y="3810"/>
                    <a:pt x="1357384" y="3810"/>
                  </a:cubicBezTo>
                  <a:cubicBezTo>
                    <a:pt x="1315370" y="5080"/>
                    <a:pt x="554081" y="7620"/>
                    <a:pt x="512067" y="7620"/>
                  </a:cubicBezTo>
                  <a:cubicBezTo>
                    <a:pt x="478456" y="7620"/>
                    <a:pt x="444845" y="6350"/>
                    <a:pt x="411234" y="7620"/>
                  </a:cubicBezTo>
                  <a:cubicBezTo>
                    <a:pt x="380985" y="8890"/>
                    <a:pt x="349054" y="11430"/>
                    <a:pt x="318804" y="12700"/>
                  </a:cubicBezTo>
                  <a:cubicBezTo>
                    <a:pt x="286874" y="15240"/>
                    <a:pt x="254943" y="16510"/>
                    <a:pt x="224693" y="19050"/>
                  </a:cubicBezTo>
                  <a:cubicBezTo>
                    <a:pt x="179319" y="21590"/>
                    <a:pt x="132263" y="24130"/>
                    <a:pt x="86888" y="27940"/>
                  </a:cubicBezTo>
                  <a:cubicBezTo>
                    <a:pt x="60000" y="30480"/>
                    <a:pt x="38100" y="34290"/>
                    <a:pt x="16510" y="36830"/>
                  </a:cubicBezTo>
                  <a:cubicBezTo>
                    <a:pt x="16510" y="38100"/>
                    <a:pt x="13970" y="40640"/>
                    <a:pt x="13970" y="43180"/>
                  </a:cubicBezTo>
                  <a:cubicBezTo>
                    <a:pt x="12700" y="71126"/>
                    <a:pt x="10160" y="100559"/>
                    <a:pt x="8890" y="128713"/>
                  </a:cubicBezTo>
                  <a:cubicBezTo>
                    <a:pt x="7620" y="145349"/>
                    <a:pt x="8890" y="163266"/>
                    <a:pt x="7620" y="179902"/>
                  </a:cubicBezTo>
                  <a:cubicBezTo>
                    <a:pt x="0" y="264364"/>
                    <a:pt x="5080" y="1309896"/>
                    <a:pt x="7620" y="1395638"/>
                  </a:cubicBezTo>
                  <a:cubicBezTo>
                    <a:pt x="6350" y="1463463"/>
                    <a:pt x="11430" y="1530008"/>
                    <a:pt x="11430" y="1597834"/>
                  </a:cubicBezTo>
                  <a:cubicBezTo>
                    <a:pt x="11430" y="1629827"/>
                    <a:pt x="15240" y="1663099"/>
                    <a:pt x="7620" y="1694897"/>
                  </a:cubicBezTo>
                  <a:cubicBezTo>
                    <a:pt x="5080" y="1703787"/>
                    <a:pt x="10160" y="1710137"/>
                    <a:pt x="19050" y="1711406"/>
                  </a:cubicBezTo>
                  <a:cubicBezTo>
                    <a:pt x="29210" y="1712677"/>
                    <a:pt x="38100" y="1712677"/>
                    <a:pt x="48260" y="1712677"/>
                  </a:cubicBezTo>
                  <a:cubicBezTo>
                    <a:pt x="100333" y="1713947"/>
                    <a:pt x="154110" y="1713947"/>
                    <a:pt x="209568" y="1715217"/>
                  </a:cubicBezTo>
                  <a:cubicBezTo>
                    <a:pt x="239818" y="1716487"/>
                    <a:pt x="270068" y="1717756"/>
                    <a:pt x="298638" y="1719027"/>
                  </a:cubicBezTo>
                  <a:cubicBezTo>
                    <a:pt x="349054" y="1720297"/>
                    <a:pt x="397790" y="1720297"/>
                    <a:pt x="448206" y="1721567"/>
                  </a:cubicBezTo>
                  <a:cubicBezTo>
                    <a:pt x="468373" y="1721567"/>
                    <a:pt x="486859" y="1721567"/>
                    <a:pt x="507026" y="1720297"/>
                  </a:cubicBezTo>
                  <a:cubicBezTo>
                    <a:pt x="515428" y="1720297"/>
                    <a:pt x="525512" y="1719027"/>
                    <a:pt x="533914" y="1719027"/>
                  </a:cubicBezTo>
                  <a:cubicBezTo>
                    <a:pt x="567525" y="1720297"/>
                    <a:pt x="1239745" y="1711406"/>
                    <a:pt x="1273356" y="1712677"/>
                  </a:cubicBezTo>
                  <a:cubicBezTo>
                    <a:pt x="1320412" y="1713947"/>
                    <a:pt x="1449814" y="1713947"/>
                    <a:pt x="1496869" y="1713947"/>
                  </a:cubicBezTo>
                  <a:cubicBezTo>
                    <a:pt x="1515355" y="1713947"/>
                    <a:pt x="1532161" y="1712677"/>
                    <a:pt x="1550647" y="1712677"/>
                  </a:cubicBezTo>
                  <a:cubicBezTo>
                    <a:pt x="1580897" y="1713947"/>
                    <a:pt x="1611146" y="1715217"/>
                    <a:pt x="1641396" y="1716487"/>
                  </a:cubicBezTo>
                  <a:cubicBezTo>
                    <a:pt x="1706938" y="1719027"/>
                    <a:pt x="1770799" y="1716487"/>
                    <a:pt x="1836340" y="1720297"/>
                  </a:cubicBezTo>
                  <a:cubicBezTo>
                    <a:pt x="1945576" y="1725377"/>
                    <a:pt x="2056492" y="1719027"/>
                    <a:pt x="2165043" y="1724106"/>
                  </a:cubicBezTo>
                  <a:cubicBezTo>
                    <a:pt x="2185363" y="1725377"/>
                    <a:pt x="2205683" y="1724106"/>
                    <a:pt x="2228543" y="1724106"/>
                  </a:cubicBezTo>
                  <a:cubicBezTo>
                    <a:pt x="2228543" y="1699977"/>
                    <a:pt x="2228543" y="1687277"/>
                    <a:pt x="2228543" y="1664379"/>
                  </a:cubicBezTo>
                  <a:cubicBezTo>
                    <a:pt x="2227273" y="1599113"/>
                    <a:pt x="2224733" y="1537687"/>
                    <a:pt x="2224733" y="1471141"/>
                  </a:cubicBezTo>
                  <a:close/>
                </a:path>
              </a:pathLst>
            </a:custGeom>
            <a:solidFill>
              <a:srgbClr val="FFFFF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1641" y="4822293"/>
            <a:ext cx="6830014" cy="5318874"/>
          </a:xfrm>
          <a:prstGeom prst="rect">
            <a:avLst/>
          </a:prstGeom>
        </p:spPr>
      </p:pic>
      <p:sp>
        <p:nvSpPr>
          <p:cNvPr id="8" name="TextBox 8"/>
          <p:cNvSpPr txBox="1"/>
          <p:nvPr/>
        </p:nvSpPr>
        <p:spPr>
          <a:xfrm>
            <a:off x="2131941" y="2792721"/>
            <a:ext cx="5689729" cy="1570970"/>
          </a:xfrm>
          <a:prstGeom prst="rect">
            <a:avLst/>
          </a:prstGeom>
        </p:spPr>
        <p:txBody>
          <a:bodyPr lIns="0" tIns="0" rIns="0" bIns="0" rtlCol="0" anchor="t">
            <a:spAutoFit/>
          </a:bodyPr>
          <a:lstStyle/>
          <a:p>
            <a:pPr algn="ctr">
              <a:lnSpc>
                <a:spcPts val="12305"/>
              </a:lnSpc>
            </a:pPr>
            <a:r>
              <a:rPr lang="en-US" sz="10254" dirty="0">
                <a:solidFill>
                  <a:srgbClr val="000000"/>
                </a:solidFill>
                <a:latin typeface="Lumios Marker"/>
              </a:rPr>
              <a:t>Dominion</a:t>
            </a:r>
          </a:p>
        </p:txBody>
      </p:sp>
      <p:pic>
        <p:nvPicPr>
          <p:cNvPr id="9"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98357" y="3844454"/>
            <a:ext cx="4735152" cy="449839"/>
          </a:xfrm>
          <a:prstGeom prst="rect">
            <a:avLst/>
          </a:prstGeom>
        </p:spPr>
      </p:pic>
      <p:sp>
        <p:nvSpPr>
          <p:cNvPr id="10" name="TextBox 10"/>
          <p:cNvSpPr txBox="1"/>
          <p:nvPr/>
        </p:nvSpPr>
        <p:spPr>
          <a:xfrm>
            <a:off x="10933005" y="2792721"/>
            <a:ext cx="5689729" cy="1570970"/>
          </a:xfrm>
          <a:prstGeom prst="rect">
            <a:avLst/>
          </a:prstGeom>
        </p:spPr>
        <p:txBody>
          <a:bodyPr lIns="0" tIns="0" rIns="0" bIns="0" rtlCol="0" anchor="t">
            <a:spAutoFit/>
          </a:bodyPr>
          <a:lstStyle/>
          <a:p>
            <a:pPr algn="ctr">
              <a:lnSpc>
                <a:spcPts val="12305"/>
              </a:lnSpc>
            </a:pPr>
            <a:r>
              <a:rPr lang="en-US" sz="10254">
                <a:solidFill>
                  <a:srgbClr val="000000"/>
                </a:solidFill>
                <a:latin typeface="Lumios Marker"/>
              </a:rPr>
              <a:t>Stewardship</a:t>
            </a:r>
          </a:p>
        </p:txBody>
      </p:sp>
      <p:sp>
        <p:nvSpPr>
          <p:cNvPr id="11" name="TextBox 11"/>
          <p:cNvSpPr txBox="1"/>
          <p:nvPr/>
        </p:nvSpPr>
        <p:spPr>
          <a:xfrm>
            <a:off x="10950431" y="4344641"/>
            <a:ext cx="5243968" cy="936254"/>
          </a:xfrm>
          <a:prstGeom prst="rect">
            <a:avLst/>
          </a:prstGeom>
        </p:spPr>
        <p:txBody>
          <a:bodyPr lIns="0" tIns="0" rIns="0" bIns="0" rtlCol="0" anchor="t">
            <a:spAutoFit/>
          </a:bodyPr>
          <a:lstStyle/>
          <a:p>
            <a:pPr algn="ctr">
              <a:lnSpc>
                <a:spcPts val="3788"/>
              </a:lnSpc>
            </a:pPr>
            <a:r>
              <a:rPr lang="en-US" sz="2914">
                <a:solidFill>
                  <a:srgbClr val="000000"/>
                </a:solidFill>
                <a:latin typeface="Poppins Medium Bold"/>
              </a:rPr>
              <a:t>"the job of supervising or taking care of something"</a:t>
            </a:r>
          </a:p>
        </p:txBody>
      </p:sp>
      <p:sp>
        <p:nvSpPr>
          <p:cNvPr id="12" name="TextBox 12"/>
          <p:cNvSpPr txBox="1"/>
          <p:nvPr/>
        </p:nvSpPr>
        <p:spPr>
          <a:xfrm>
            <a:off x="2829992" y="4344641"/>
            <a:ext cx="4169222" cy="936254"/>
          </a:xfrm>
          <a:prstGeom prst="rect">
            <a:avLst/>
          </a:prstGeom>
        </p:spPr>
        <p:txBody>
          <a:bodyPr lIns="0" tIns="0" rIns="0" bIns="0" rtlCol="0" anchor="t">
            <a:spAutoFit/>
          </a:bodyPr>
          <a:lstStyle/>
          <a:p>
            <a:pPr algn="ctr">
              <a:lnSpc>
                <a:spcPts val="3788"/>
              </a:lnSpc>
            </a:pPr>
            <a:r>
              <a:rPr lang="en-US" sz="2914">
                <a:solidFill>
                  <a:srgbClr val="000000"/>
                </a:solidFill>
                <a:latin typeface="Poppins Medium Bold"/>
              </a:rPr>
              <a:t>"to take sovereignty or control"</a:t>
            </a:r>
          </a:p>
        </p:txBody>
      </p:sp>
      <p:sp>
        <p:nvSpPr>
          <p:cNvPr id="13" name="TextBox 13"/>
          <p:cNvSpPr txBox="1"/>
          <p:nvPr/>
        </p:nvSpPr>
        <p:spPr>
          <a:xfrm>
            <a:off x="10950431" y="5582666"/>
            <a:ext cx="5243968" cy="936254"/>
          </a:xfrm>
          <a:prstGeom prst="rect">
            <a:avLst/>
          </a:prstGeom>
        </p:spPr>
        <p:txBody>
          <a:bodyPr lIns="0" tIns="0" rIns="0" bIns="0" rtlCol="0" anchor="t">
            <a:spAutoFit/>
          </a:bodyPr>
          <a:lstStyle/>
          <a:p>
            <a:pPr algn="ctr">
              <a:lnSpc>
                <a:spcPts val="3788"/>
              </a:lnSpc>
            </a:pPr>
            <a:r>
              <a:rPr lang="en-US" sz="2914">
                <a:solidFill>
                  <a:srgbClr val="000000"/>
                </a:solidFill>
                <a:latin typeface="Poppins Medium"/>
              </a:rPr>
              <a:t>from Old English 'stiward', meaning 'house guardian'</a:t>
            </a:r>
          </a:p>
        </p:txBody>
      </p:sp>
      <p:sp>
        <p:nvSpPr>
          <p:cNvPr id="14" name="TextBox 14"/>
          <p:cNvSpPr txBox="1"/>
          <p:nvPr/>
        </p:nvSpPr>
        <p:spPr>
          <a:xfrm>
            <a:off x="2577703" y="5582666"/>
            <a:ext cx="4798206" cy="936254"/>
          </a:xfrm>
          <a:prstGeom prst="rect">
            <a:avLst/>
          </a:prstGeom>
        </p:spPr>
        <p:txBody>
          <a:bodyPr lIns="0" tIns="0" rIns="0" bIns="0" rtlCol="0" anchor="t">
            <a:spAutoFit/>
          </a:bodyPr>
          <a:lstStyle/>
          <a:p>
            <a:pPr algn="ctr">
              <a:lnSpc>
                <a:spcPts val="3788"/>
              </a:lnSpc>
            </a:pPr>
            <a:r>
              <a:rPr lang="en-US" sz="2914">
                <a:solidFill>
                  <a:srgbClr val="000000"/>
                </a:solidFill>
                <a:latin typeface="Poppins Medium"/>
              </a:rPr>
              <a:t>from Latin 'dominium', meaning 'lord, master'. </a:t>
            </a:r>
          </a:p>
        </p:txBody>
      </p:sp>
      <p:sp>
        <p:nvSpPr>
          <p:cNvPr id="15" name="TextBox 15"/>
          <p:cNvSpPr txBox="1">
            <a:spLocks noGrp="1"/>
          </p:cNvSpPr>
          <p:nvPr>
            <p:ph type="title" idx="4294967295"/>
          </p:nvPr>
        </p:nvSpPr>
        <p:spPr>
          <a:xfrm>
            <a:off x="1659819" y="829318"/>
            <a:ext cx="14695123" cy="86705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3463"/>
              </a:lnSpc>
              <a:spcBef>
                <a:spcPts val="0"/>
              </a:spcBef>
              <a:spcAft>
                <a:spcPts val="0"/>
              </a:spcAft>
              <a:buClrTx/>
              <a:buSzTx/>
              <a:buFontTx/>
              <a:buNone/>
              <a:tabLst/>
              <a:defRPr/>
            </a:pPr>
            <a:r>
              <a:rPr kumimoji="0" lang="en-US" sz="2664" b="0" i="0" u="none" strike="noStrike" kern="1200" cap="none" spc="0" normalizeH="0" baseline="0" noProof="0" dirty="0">
                <a:ln>
                  <a:noFill/>
                </a:ln>
                <a:solidFill>
                  <a:srgbClr val="FFFFFF"/>
                </a:solidFill>
                <a:effectLst/>
                <a:uLnTx/>
                <a:uFillTx/>
                <a:latin typeface="Poppins Medium"/>
                <a:ea typeface="+mn-ea"/>
                <a:cs typeface="+mn-cs"/>
              </a:rPr>
              <a:t>God said to them, “Be fruitful and multiply, and fill the earth and subdue it; and have dominion [...] over every living thing that moves upon the earth.” (Genesis 1:28)</a:t>
            </a:r>
          </a:p>
        </p:txBody>
      </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46389">
            <a:off x="1510483" y="6930002"/>
            <a:ext cx="931118" cy="938154"/>
          </a:xfrm>
          <a:prstGeom prst="rect">
            <a:avLst/>
          </a:prstGeom>
        </p:spPr>
      </p:pic>
      <p:pic>
        <p:nvPicPr>
          <p:cNvPr id="17" name="Picture 17">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671800" y="2020224"/>
            <a:ext cx="2509612" cy="8658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68BAD5-FBED-6E5B-C90C-E6F9D1394456}"/>
              </a:ext>
              <a:ext uri="{C183D7F6-B498-43B3-948B-1728B52AA6E4}">
                <adec:decorative xmlns:adec="http://schemas.microsoft.com/office/drawing/2017/decorative" val="1"/>
              </a:ext>
            </a:extLst>
          </p:cNvPr>
          <p:cNvGrpSpPr/>
          <p:nvPr/>
        </p:nvGrpSpPr>
        <p:grpSpPr>
          <a:xfrm>
            <a:off x="1016127" y="5040540"/>
            <a:ext cx="16247364" cy="1283505"/>
            <a:chOff x="1016127" y="5040540"/>
            <a:chExt cx="16247364" cy="1283505"/>
          </a:xfrm>
        </p:grpSpPr>
        <p:sp>
          <p:nvSpPr>
            <p:cNvPr id="11" name="Freeform 11">
              <a:extLst>
                <a:ext uri="{C183D7F6-B498-43B3-948B-1728B52AA6E4}">
                  <adec:decorative xmlns:adec="http://schemas.microsoft.com/office/drawing/2017/decorative" val="1"/>
                </a:ext>
              </a:extLst>
            </p:cNvPr>
            <p:cNvSpPr/>
            <p:nvPr/>
          </p:nvSpPr>
          <p:spPr>
            <a:xfrm>
              <a:off x="1016127" y="5040540"/>
              <a:ext cx="16247364" cy="1283505"/>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pic>
          <p:nvPicPr>
            <p:cNvPr id="13" name="Picture 1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560" y="5478267"/>
              <a:ext cx="324471" cy="343810"/>
            </a:xfrm>
            <a:prstGeom prst="rect">
              <a:avLst/>
            </a:prstGeom>
          </p:spPr>
        </p:pic>
      </p:grpSp>
      <p:grpSp>
        <p:nvGrpSpPr>
          <p:cNvPr id="22" name="Group 21">
            <a:extLst>
              <a:ext uri="{FF2B5EF4-FFF2-40B4-BE49-F238E27FC236}">
                <a16:creationId xmlns:a16="http://schemas.microsoft.com/office/drawing/2014/main" id="{403E17EE-525B-6C6A-8AEC-183EAEA9A16A}"/>
              </a:ext>
              <a:ext uri="{C183D7F6-B498-43B3-948B-1728B52AA6E4}">
                <adec:decorative xmlns:adec="http://schemas.microsoft.com/office/drawing/2017/decorative" val="1"/>
              </a:ext>
            </a:extLst>
          </p:cNvPr>
          <p:cNvGrpSpPr/>
          <p:nvPr/>
        </p:nvGrpSpPr>
        <p:grpSpPr>
          <a:xfrm>
            <a:off x="1028700" y="7228259"/>
            <a:ext cx="16230600" cy="1287696"/>
            <a:chOff x="1028700" y="7228259"/>
            <a:chExt cx="16230600" cy="1287696"/>
          </a:xfrm>
        </p:grpSpPr>
        <p:grpSp>
          <p:nvGrpSpPr>
            <p:cNvPr id="15" name="Group 15">
              <a:extLst>
                <a:ext uri="{C183D7F6-B498-43B3-948B-1728B52AA6E4}">
                  <adec:decorative xmlns:adec="http://schemas.microsoft.com/office/drawing/2017/decorative" val="1"/>
                </a:ext>
              </a:extLst>
            </p:cNvPr>
            <p:cNvGrpSpPr/>
            <p:nvPr/>
          </p:nvGrpSpPr>
          <p:grpSpPr>
            <a:xfrm>
              <a:off x="1028700" y="7228259"/>
              <a:ext cx="16230600" cy="1287696"/>
              <a:chOff x="0" y="0"/>
              <a:chExt cx="4918364" cy="390211"/>
            </a:xfrm>
          </p:grpSpPr>
          <p:sp>
            <p:nvSpPr>
              <p:cNvPr id="16" name="Freeform 1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8" name="Picture 1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560" y="7700201"/>
              <a:ext cx="324471" cy="343810"/>
            </a:xfrm>
            <a:prstGeom prst="rect">
              <a:avLst/>
            </a:prstGeom>
          </p:spPr>
        </p:pic>
      </p:grpSp>
      <p:grpSp>
        <p:nvGrpSpPr>
          <p:cNvPr id="21" name="Group 20">
            <a:extLst>
              <a:ext uri="{FF2B5EF4-FFF2-40B4-BE49-F238E27FC236}">
                <a16:creationId xmlns:a16="http://schemas.microsoft.com/office/drawing/2014/main" id="{7FF76734-FD53-3918-3C31-013EE925EC5A}"/>
              </a:ext>
              <a:ext uri="{C183D7F6-B498-43B3-948B-1728B52AA6E4}">
                <adec:decorative xmlns:adec="http://schemas.microsoft.com/office/drawing/2017/decorative" val="1"/>
              </a:ext>
            </a:extLst>
          </p:cNvPr>
          <p:cNvGrpSpPr/>
          <p:nvPr/>
        </p:nvGrpSpPr>
        <p:grpSpPr>
          <a:xfrm>
            <a:off x="1028700" y="2844439"/>
            <a:ext cx="16230600" cy="1287696"/>
            <a:chOff x="1028700" y="2844439"/>
            <a:chExt cx="16230600" cy="1287696"/>
          </a:xfrm>
        </p:grpSpPr>
        <p:grpSp>
          <p:nvGrpSpPr>
            <p:cNvPr id="5" name="Group 5">
              <a:extLst>
                <a:ext uri="{C183D7F6-B498-43B3-948B-1728B52AA6E4}">
                  <adec:decorative xmlns:adec="http://schemas.microsoft.com/office/drawing/2017/decorative" val="1"/>
                </a:ext>
              </a:extLst>
            </p:cNvPr>
            <p:cNvGrpSpPr/>
            <p:nvPr/>
          </p:nvGrpSpPr>
          <p:grpSpPr>
            <a:xfrm>
              <a:off x="1028700" y="2844439"/>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8"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560" y="3316381"/>
              <a:ext cx="324471" cy="343810"/>
            </a:xfrm>
            <a:prstGeom prst="rect">
              <a:avLst/>
            </a:prstGeom>
          </p:spPr>
        </p:pic>
      </p:grpSp>
      <p:pic>
        <p:nvPicPr>
          <p:cNvPr id="2"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2019300"/>
            <a:ext cx="5199299" cy="493933"/>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30438">
            <a:off x="16597876" y="160670"/>
            <a:ext cx="1322849" cy="2242116"/>
          </a:xfrm>
          <a:prstGeom prst="rect">
            <a:avLst/>
          </a:prstGeom>
        </p:spPr>
      </p:pic>
      <p:sp>
        <p:nvSpPr>
          <p:cNvPr id="7" name="TextBox 7"/>
          <p:cNvSpPr txBox="1"/>
          <p:nvPr/>
        </p:nvSpPr>
        <p:spPr>
          <a:xfrm>
            <a:off x="2169534" y="3272069"/>
            <a:ext cx="13535183" cy="418147"/>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Read the statements about different attitudes towards the Earth</a:t>
            </a:r>
          </a:p>
        </p:txBody>
      </p:sp>
      <p:sp>
        <p:nvSpPr>
          <p:cNvPr id="12" name="TextBox 12"/>
          <p:cNvSpPr txBox="1"/>
          <p:nvPr/>
        </p:nvSpPr>
        <p:spPr>
          <a:xfrm>
            <a:off x="2169534" y="5463979"/>
            <a:ext cx="13535183" cy="418147"/>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Write whether you think this fits with dominion or stewardship</a:t>
            </a:r>
          </a:p>
        </p:txBody>
      </p:sp>
      <p:sp>
        <p:nvSpPr>
          <p:cNvPr id="17" name="TextBox 17"/>
          <p:cNvSpPr txBox="1"/>
          <p:nvPr/>
        </p:nvSpPr>
        <p:spPr>
          <a:xfrm>
            <a:off x="2169534" y="7436814"/>
            <a:ext cx="14774588" cy="856297"/>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Think about the effect of those statements. Write the impact they would have on our planet. What would happen if everyone acted like that?</a:t>
            </a:r>
          </a:p>
        </p:txBody>
      </p:sp>
      <p:sp>
        <p:nvSpPr>
          <p:cNvPr id="19" name="TextBox 19"/>
          <p:cNvSpPr txBox="1"/>
          <p:nvPr/>
        </p:nvSpPr>
        <p:spPr>
          <a:xfrm>
            <a:off x="1366096" y="814032"/>
            <a:ext cx="5776962" cy="1749425"/>
          </a:xfrm>
          <a:prstGeom prst="rect">
            <a:avLst/>
          </a:prstGeom>
        </p:spPr>
        <p:txBody>
          <a:bodyPr lIns="0" tIns="0" rIns="0" bIns="0" rtlCol="0" anchor="t">
            <a:spAutoFit/>
          </a:bodyPr>
          <a:lstStyle/>
          <a:p>
            <a:pPr>
              <a:lnSpc>
                <a:spcPts val="13000"/>
              </a:lnSpc>
            </a:pPr>
            <a:r>
              <a:rPr lang="en-US" sz="13000" dirty="0">
                <a:solidFill>
                  <a:srgbClr val="000000"/>
                </a:solidFill>
                <a:latin typeface="Lumios Marker Bold"/>
              </a:rPr>
              <a:t>Activity:</a:t>
            </a:r>
          </a:p>
        </p:txBody>
      </p:sp>
      <p:sp>
        <p:nvSpPr>
          <p:cNvPr id="20" name="TextBox 20"/>
          <p:cNvSpPr txBox="1">
            <a:spLocks noGrp="1"/>
          </p:cNvSpPr>
          <p:nvPr>
            <p:ph type="title" idx="4294967295"/>
          </p:nvPr>
        </p:nvSpPr>
        <p:spPr>
          <a:xfrm>
            <a:off x="6227999" y="1019175"/>
            <a:ext cx="10381153" cy="8763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5700" b="0" i="0" u="none" strike="noStrike" kern="1200" cap="none" spc="0" normalizeH="0" baseline="0" noProof="0" dirty="0">
                <a:ln>
                  <a:noFill/>
                </a:ln>
                <a:solidFill>
                  <a:srgbClr val="000000"/>
                </a:solidFill>
                <a:effectLst/>
                <a:uLnTx/>
                <a:uFillTx/>
                <a:latin typeface="Poppins Medium"/>
                <a:ea typeface="+mn-ea"/>
                <a:cs typeface="+mn-cs"/>
              </a:rPr>
              <a:t>Dominion or Stewardship?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69534" y="1982567"/>
            <a:ext cx="5199299" cy="493933"/>
          </a:xfrm>
          <a:prstGeom prst="rect">
            <a:avLst/>
          </a:prstGeom>
        </p:spPr>
      </p:pic>
      <p:sp>
        <p:nvSpPr>
          <p:cNvPr id="3" name="TextBox 3"/>
          <p:cNvSpPr txBox="1"/>
          <p:nvPr/>
        </p:nvSpPr>
        <p:spPr>
          <a:xfrm>
            <a:off x="1880703" y="672115"/>
            <a:ext cx="5776962" cy="1749425"/>
          </a:xfrm>
          <a:prstGeom prst="rect">
            <a:avLst/>
          </a:prstGeom>
        </p:spPr>
        <p:txBody>
          <a:bodyPr lIns="0" tIns="0" rIns="0" bIns="0" rtlCol="0" anchor="t">
            <a:spAutoFit/>
          </a:bodyPr>
          <a:lstStyle/>
          <a:p>
            <a:pPr>
              <a:lnSpc>
                <a:spcPts val="13000"/>
              </a:lnSpc>
            </a:pPr>
            <a:r>
              <a:rPr lang="en-US" sz="13000" dirty="0">
                <a:solidFill>
                  <a:srgbClr val="000000"/>
                </a:solidFill>
                <a:latin typeface="Lumios Marker Bold"/>
              </a:rPr>
              <a:t>Reflection:</a:t>
            </a:r>
          </a:p>
        </p:txBody>
      </p:sp>
      <p:sp>
        <p:nvSpPr>
          <p:cNvPr id="4" name="TextBox 4"/>
          <p:cNvSpPr txBox="1">
            <a:spLocks noGrp="1"/>
          </p:cNvSpPr>
          <p:nvPr>
            <p:ph type="title" idx="4294967295"/>
          </p:nvPr>
        </p:nvSpPr>
        <p:spPr>
          <a:xfrm>
            <a:off x="7502562" y="678465"/>
            <a:ext cx="7923000" cy="1743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5700" b="0" i="0" u="none" strike="noStrike" kern="1200" cap="none" spc="0" normalizeH="0" baseline="0" noProof="0" dirty="0">
                <a:ln>
                  <a:noFill/>
                </a:ln>
                <a:solidFill>
                  <a:srgbClr val="000000"/>
                </a:solidFill>
                <a:effectLst/>
                <a:uLnTx/>
                <a:uFillTx/>
                <a:latin typeface="Poppins Medium"/>
                <a:ea typeface="+mn-ea"/>
                <a:cs typeface="+mn-cs"/>
              </a:rPr>
              <a:t>Your last encounter with nature</a:t>
            </a:r>
          </a:p>
        </p:txBody>
      </p:sp>
      <p:grpSp>
        <p:nvGrpSpPr>
          <p:cNvPr id="5" name="Group 5">
            <a:extLst>
              <a:ext uri="{C183D7F6-B498-43B3-948B-1728B52AA6E4}">
                <adec:decorative xmlns:adec="http://schemas.microsoft.com/office/drawing/2017/decorative" val="1"/>
              </a:ext>
            </a:extLst>
          </p:cNvPr>
          <p:cNvGrpSpPr/>
          <p:nvPr/>
        </p:nvGrpSpPr>
        <p:grpSpPr>
          <a:xfrm>
            <a:off x="1028700" y="2844439"/>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30438">
            <a:off x="16046013" y="232102"/>
            <a:ext cx="1322849" cy="2242116"/>
          </a:xfrm>
          <a:prstGeom prst="rect">
            <a:avLst/>
          </a:prstGeom>
        </p:spPr>
      </p:pic>
      <p:sp>
        <p:nvSpPr>
          <p:cNvPr id="8" name="TextBox 8"/>
          <p:cNvSpPr txBox="1"/>
          <p:nvPr/>
        </p:nvSpPr>
        <p:spPr>
          <a:xfrm>
            <a:off x="2169534" y="3267307"/>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Write a few sentences about your last encounter with nature</a:t>
            </a:r>
          </a:p>
        </p:txBody>
      </p:sp>
      <p:grpSp>
        <p:nvGrpSpPr>
          <p:cNvPr id="9" name="Group 9">
            <a:extLst>
              <a:ext uri="{C183D7F6-B498-43B3-948B-1728B52AA6E4}">
                <adec:decorative xmlns:adec="http://schemas.microsoft.com/office/drawing/2017/decorative" val="1"/>
              </a:ext>
            </a:extLst>
          </p:cNvPr>
          <p:cNvGrpSpPr/>
          <p:nvPr/>
        </p:nvGrpSpPr>
        <p:grpSpPr>
          <a:xfrm>
            <a:off x="1028700" y="4337887"/>
            <a:ext cx="16230600" cy="1287696"/>
            <a:chOff x="0" y="0"/>
            <a:chExt cx="4918364" cy="390211"/>
          </a:xfrm>
        </p:grpSpPr>
        <p:sp>
          <p:nvSpPr>
            <p:cNvPr id="10" name="Freeform 10"/>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sp>
        <p:nvSpPr>
          <p:cNvPr id="11" name="TextBox 11"/>
          <p:cNvSpPr txBox="1"/>
          <p:nvPr/>
        </p:nvSpPr>
        <p:spPr>
          <a:xfrm>
            <a:off x="2169534" y="4760755"/>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Reflect on how you responded to nature in this encounter</a:t>
            </a:r>
          </a:p>
        </p:txBody>
      </p:sp>
      <p:sp>
        <p:nvSpPr>
          <p:cNvPr id="12" name="TextBox 12"/>
          <p:cNvSpPr txBox="1"/>
          <p:nvPr/>
        </p:nvSpPr>
        <p:spPr>
          <a:xfrm>
            <a:off x="1570795" y="5907786"/>
            <a:ext cx="13535183" cy="86106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Did you act with stewardship or dominion? </a:t>
            </a:r>
          </a:p>
          <a:p>
            <a:pPr marL="582930" lvl="1" indent="-291465">
              <a:lnSpc>
                <a:spcPts val="3510"/>
              </a:lnSpc>
              <a:buFont typeface="Arial"/>
              <a:buChar char="•"/>
            </a:pPr>
            <a:r>
              <a:rPr lang="en-US" sz="2700">
                <a:solidFill>
                  <a:srgbClr val="000000"/>
                </a:solidFill>
                <a:latin typeface="Poppins Medium"/>
              </a:rPr>
              <a:t>How did your actions impact the Earth? </a:t>
            </a:r>
          </a:p>
        </p:txBody>
      </p:sp>
      <p:grpSp>
        <p:nvGrpSpPr>
          <p:cNvPr id="13" name="Group 13">
            <a:extLst>
              <a:ext uri="{C183D7F6-B498-43B3-948B-1728B52AA6E4}">
                <adec:decorative xmlns:adec="http://schemas.microsoft.com/office/drawing/2017/decorative" val="1"/>
              </a:ext>
            </a:extLst>
          </p:cNvPr>
          <p:cNvGrpSpPr/>
          <p:nvPr/>
        </p:nvGrpSpPr>
        <p:grpSpPr>
          <a:xfrm>
            <a:off x="1028700" y="7042348"/>
            <a:ext cx="16230600" cy="1287696"/>
            <a:chOff x="0" y="0"/>
            <a:chExt cx="4918364" cy="390211"/>
          </a:xfrm>
        </p:grpSpPr>
        <p:sp>
          <p:nvSpPr>
            <p:cNvPr id="14" name="Freeform 14"/>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sp>
        <p:nvSpPr>
          <p:cNvPr id="15" name="TextBox 15"/>
          <p:cNvSpPr txBox="1"/>
          <p:nvPr/>
        </p:nvSpPr>
        <p:spPr>
          <a:xfrm>
            <a:off x="2169534" y="7465216"/>
            <a:ext cx="13535183"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Bold"/>
              </a:rPr>
              <a:t>Would you act differently next time?</a:t>
            </a:r>
          </a:p>
        </p:txBody>
      </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8560" y="3316382"/>
            <a:ext cx="324471" cy="343811"/>
          </a:xfrm>
          <a:prstGeom prst="rect">
            <a:avLst/>
          </a:prstGeom>
        </p:spPr>
      </p:pic>
      <p:pic>
        <p:nvPicPr>
          <p:cNvPr id="17" name="Picture 1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8560" y="4779805"/>
            <a:ext cx="324471" cy="343811"/>
          </a:xfrm>
          <a:prstGeom prst="rect">
            <a:avLst/>
          </a:prstGeom>
        </p:spPr>
      </p:pic>
      <p:pic>
        <p:nvPicPr>
          <p:cNvPr id="18" name="Picture 1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8560" y="7484266"/>
            <a:ext cx="324471" cy="3438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474341" y="2866893"/>
            <a:ext cx="8784959" cy="6381993"/>
            <a:chOff x="0" y="0"/>
            <a:chExt cx="4386289" cy="3186499"/>
          </a:xfrm>
        </p:grpSpPr>
        <p:sp>
          <p:nvSpPr>
            <p:cNvPr id="3" name="Freeform 3"/>
            <p:cNvSpPr/>
            <p:nvPr/>
          </p:nvSpPr>
          <p:spPr>
            <a:xfrm>
              <a:off x="-3810" y="1270"/>
              <a:ext cx="4391369" cy="3185229"/>
            </a:xfrm>
            <a:custGeom>
              <a:avLst/>
              <a:gdLst/>
              <a:ahLst/>
              <a:cxnLst/>
              <a:rect l="l" t="t" r="r" b="b"/>
              <a:pathLst>
                <a:path w="4391369" h="3185229">
                  <a:moveTo>
                    <a:pt x="4387559" y="2750067"/>
                  </a:moveTo>
                  <a:cubicBezTo>
                    <a:pt x="4387559" y="2605626"/>
                    <a:pt x="4391369" y="2458737"/>
                    <a:pt x="4385019" y="2314297"/>
                  </a:cubicBezTo>
                  <a:cubicBezTo>
                    <a:pt x="4377399" y="2218819"/>
                    <a:pt x="4365969" y="336196"/>
                    <a:pt x="4365969" y="240719"/>
                  </a:cubicBezTo>
                  <a:cubicBezTo>
                    <a:pt x="4363429" y="174619"/>
                    <a:pt x="4362159" y="106071"/>
                    <a:pt x="4359619" y="54610"/>
                  </a:cubicBezTo>
                  <a:cubicBezTo>
                    <a:pt x="4359619" y="44450"/>
                    <a:pt x="4358349" y="34290"/>
                    <a:pt x="4357079" y="21590"/>
                  </a:cubicBezTo>
                  <a:cubicBezTo>
                    <a:pt x="4346919" y="19050"/>
                    <a:pt x="4338029" y="17780"/>
                    <a:pt x="4327869" y="16510"/>
                  </a:cubicBezTo>
                  <a:cubicBezTo>
                    <a:pt x="4311006" y="15240"/>
                    <a:pt x="4290584" y="16510"/>
                    <a:pt x="4273566" y="16510"/>
                  </a:cubicBezTo>
                  <a:cubicBezTo>
                    <a:pt x="4188474" y="13970"/>
                    <a:pt x="4103382" y="8890"/>
                    <a:pt x="4018290" y="7620"/>
                  </a:cubicBezTo>
                  <a:cubicBezTo>
                    <a:pt x="3858318" y="5080"/>
                    <a:pt x="3694942" y="3810"/>
                    <a:pt x="3534969" y="2540"/>
                  </a:cubicBezTo>
                  <a:cubicBezTo>
                    <a:pt x="3477107" y="2540"/>
                    <a:pt x="3415841" y="0"/>
                    <a:pt x="3357979" y="0"/>
                  </a:cubicBezTo>
                  <a:cubicBezTo>
                    <a:pt x="3218428" y="0"/>
                    <a:pt x="3082281" y="1270"/>
                    <a:pt x="2942731" y="1270"/>
                  </a:cubicBezTo>
                  <a:cubicBezTo>
                    <a:pt x="2861043" y="1270"/>
                    <a:pt x="2779355" y="3810"/>
                    <a:pt x="2694263" y="3810"/>
                  </a:cubicBezTo>
                  <a:cubicBezTo>
                    <a:pt x="2609171" y="5080"/>
                    <a:pt x="1067308" y="7620"/>
                    <a:pt x="982217" y="7620"/>
                  </a:cubicBezTo>
                  <a:cubicBezTo>
                    <a:pt x="914143" y="7620"/>
                    <a:pt x="846070" y="6350"/>
                    <a:pt x="777997" y="7620"/>
                  </a:cubicBezTo>
                  <a:cubicBezTo>
                    <a:pt x="716730" y="8890"/>
                    <a:pt x="652061" y="11430"/>
                    <a:pt x="590795" y="12700"/>
                  </a:cubicBezTo>
                  <a:cubicBezTo>
                    <a:pt x="526125" y="15240"/>
                    <a:pt x="461455" y="16510"/>
                    <a:pt x="400189" y="19050"/>
                  </a:cubicBezTo>
                  <a:cubicBezTo>
                    <a:pt x="308290" y="21590"/>
                    <a:pt x="212987" y="24130"/>
                    <a:pt x="121088" y="27940"/>
                  </a:cubicBezTo>
                  <a:cubicBezTo>
                    <a:pt x="66630" y="30480"/>
                    <a:pt x="38100" y="34290"/>
                    <a:pt x="16510" y="36830"/>
                  </a:cubicBezTo>
                  <a:cubicBezTo>
                    <a:pt x="16510" y="38100"/>
                    <a:pt x="13970" y="40640"/>
                    <a:pt x="13970" y="43180"/>
                  </a:cubicBezTo>
                  <a:cubicBezTo>
                    <a:pt x="12700" y="71797"/>
                    <a:pt x="10160" y="128104"/>
                    <a:pt x="8890" y="181963"/>
                  </a:cubicBezTo>
                  <a:cubicBezTo>
                    <a:pt x="7620" y="213789"/>
                    <a:pt x="8890" y="248063"/>
                    <a:pt x="7620" y="279889"/>
                  </a:cubicBezTo>
                  <a:cubicBezTo>
                    <a:pt x="0" y="441467"/>
                    <a:pt x="5080" y="2441600"/>
                    <a:pt x="7620" y="2605626"/>
                  </a:cubicBezTo>
                  <a:cubicBezTo>
                    <a:pt x="6350" y="2735378"/>
                    <a:pt x="11430" y="2862681"/>
                    <a:pt x="11430" y="2992433"/>
                  </a:cubicBezTo>
                  <a:cubicBezTo>
                    <a:pt x="11430" y="3053637"/>
                    <a:pt x="15240" y="3117288"/>
                    <a:pt x="7620" y="3154749"/>
                  </a:cubicBezTo>
                  <a:cubicBezTo>
                    <a:pt x="5080" y="3163639"/>
                    <a:pt x="10160" y="3169989"/>
                    <a:pt x="19050" y="3171259"/>
                  </a:cubicBezTo>
                  <a:cubicBezTo>
                    <a:pt x="29210" y="3172529"/>
                    <a:pt x="38100" y="3172529"/>
                    <a:pt x="48260" y="3172529"/>
                  </a:cubicBezTo>
                  <a:cubicBezTo>
                    <a:pt x="148318" y="3173799"/>
                    <a:pt x="257235" y="3173799"/>
                    <a:pt x="369556" y="3175069"/>
                  </a:cubicBezTo>
                  <a:cubicBezTo>
                    <a:pt x="430822" y="3176339"/>
                    <a:pt x="492088" y="3177609"/>
                    <a:pt x="549951" y="3178879"/>
                  </a:cubicBezTo>
                  <a:cubicBezTo>
                    <a:pt x="652061" y="3180149"/>
                    <a:pt x="750767" y="3180149"/>
                    <a:pt x="852877" y="3181419"/>
                  </a:cubicBezTo>
                  <a:cubicBezTo>
                    <a:pt x="893721" y="3181419"/>
                    <a:pt x="931162" y="3181419"/>
                    <a:pt x="972006" y="3180149"/>
                  </a:cubicBezTo>
                  <a:cubicBezTo>
                    <a:pt x="989024" y="3180149"/>
                    <a:pt x="1009446" y="3178879"/>
                    <a:pt x="1026464" y="3178879"/>
                  </a:cubicBezTo>
                  <a:cubicBezTo>
                    <a:pt x="1094538" y="3180149"/>
                    <a:pt x="2456006" y="3171259"/>
                    <a:pt x="2524079" y="3172529"/>
                  </a:cubicBezTo>
                  <a:cubicBezTo>
                    <a:pt x="2619382" y="3173799"/>
                    <a:pt x="2881464" y="3173799"/>
                    <a:pt x="2976767" y="3173799"/>
                  </a:cubicBezTo>
                  <a:cubicBezTo>
                    <a:pt x="3014208" y="3173799"/>
                    <a:pt x="3048244" y="3172529"/>
                    <a:pt x="3085685" y="3172529"/>
                  </a:cubicBezTo>
                  <a:cubicBezTo>
                    <a:pt x="3146951" y="3173799"/>
                    <a:pt x="3208217" y="3175069"/>
                    <a:pt x="3269483" y="3176339"/>
                  </a:cubicBezTo>
                  <a:cubicBezTo>
                    <a:pt x="3402226" y="3178879"/>
                    <a:pt x="3531565" y="3176339"/>
                    <a:pt x="3664309" y="3180149"/>
                  </a:cubicBezTo>
                  <a:cubicBezTo>
                    <a:pt x="3885547" y="3185229"/>
                    <a:pt x="4110189" y="3178879"/>
                    <a:pt x="4327869" y="3183959"/>
                  </a:cubicBezTo>
                  <a:cubicBezTo>
                    <a:pt x="4348189" y="3185229"/>
                    <a:pt x="4368509" y="3183959"/>
                    <a:pt x="4391369" y="3183959"/>
                  </a:cubicBezTo>
                  <a:cubicBezTo>
                    <a:pt x="4391369" y="3159829"/>
                    <a:pt x="4391369" y="3147129"/>
                    <a:pt x="4391369" y="3119736"/>
                  </a:cubicBezTo>
                  <a:cubicBezTo>
                    <a:pt x="4390099" y="2994881"/>
                    <a:pt x="4387559" y="2877370"/>
                    <a:pt x="4387559" y="2750067"/>
                  </a:cubicBezTo>
                  <a:close/>
                </a:path>
              </a:pathLst>
            </a:custGeom>
            <a:solidFill>
              <a:srgbClr val="FFFFFF"/>
            </a:solidFill>
          </p:spPr>
        </p:sp>
      </p:grpSp>
      <p:sp>
        <p:nvSpPr>
          <p:cNvPr id="4" name="TextBox 4"/>
          <p:cNvSpPr txBox="1"/>
          <p:nvPr/>
        </p:nvSpPr>
        <p:spPr>
          <a:xfrm>
            <a:off x="8788567" y="2988934"/>
            <a:ext cx="8254547" cy="61188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Dear God, </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Together, we pray for your guidance as we explore our relationship with your amazing creation, the Earth. </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We pray that we may grow with you as stewards of your beautiful creation, caring for our common home together in our school and community. </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Praise be to you! </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Amen</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19066" y="2122612"/>
            <a:ext cx="5440234" cy="544023"/>
          </a:xfrm>
          <a:prstGeom prst="rect">
            <a:avLst/>
          </a:prstGeom>
        </p:spPr>
      </p:pic>
      <p:sp>
        <p:nvSpPr>
          <p:cNvPr id="7" name="TextBox 7"/>
          <p:cNvSpPr txBox="1">
            <a:spLocks noGrp="1"/>
          </p:cNvSpPr>
          <p:nvPr>
            <p:ph type="title" idx="4294967295"/>
          </p:nvPr>
        </p:nvSpPr>
        <p:spPr>
          <a:xfrm>
            <a:off x="9154160" y="1118892"/>
            <a:ext cx="6899951" cy="1447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844"/>
              </a:lnSpc>
              <a:spcBef>
                <a:spcPts val="0"/>
              </a:spcBef>
              <a:spcAft>
                <a:spcPts val="0"/>
              </a:spcAft>
              <a:buClrTx/>
              <a:buSzTx/>
              <a:buFontTx/>
              <a:buNone/>
              <a:tabLst/>
              <a:defRPr/>
            </a:pPr>
            <a:r>
              <a:rPr kumimoji="0" lang="en-US" sz="10844" b="0" i="0" u="none" strike="noStrike" kern="1200" cap="none" spc="0" normalizeH="0" baseline="0" noProof="0" dirty="0">
                <a:ln>
                  <a:noFill/>
                </a:ln>
                <a:solidFill>
                  <a:srgbClr val="FFFFFF"/>
                </a:solidFill>
                <a:effectLst/>
                <a:uLnTx/>
                <a:uFillTx/>
                <a:latin typeface="Lumios Marker Bold"/>
                <a:ea typeface="+mn-ea"/>
                <a:cs typeface="+mn-cs"/>
              </a:rPr>
              <a:t>Today's prayer</a:t>
            </a:r>
          </a:p>
        </p:txBody>
      </p:sp>
      <p:pic>
        <p:nvPicPr>
          <p:cNvPr id="6" name="Picture 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57020" y="654825"/>
            <a:ext cx="9281096" cy="89773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a:extLst>
              <a:ext uri="{C183D7F6-B498-43B3-948B-1728B52AA6E4}">
                <adec:decorative xmlns:adec="http://schemas.microsoft.com/office/drawing/2017/decorative" val="1"/>
              </a:ext>
            </a:extLst>
          </p:cNvPr>
          <p:cNvGrpSpPr/>
          <p:nvPr/>
        </p:nvGrpSpPr>
        <p:grpSpPr>
          <a:xfrm>
            <a:off x="1028700" y="7827304"/>
            <a:ext cx="16230600" cy="1287696"/>
            <a:chOff x="0" y="0"/>
            <a:chExt cx="4918364" cy="390211"/>
          </a:xfrm>
        </p:grpSpPr>
        <p:sp>
          <p:nvSpPr>
            <p:cNvPr id="14" name="Freeform 14"/>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sp>
        <p:nvSpPr>
          <p:cNvPr id="15" name="TextBox 15"/>
          <p:cNvSpPr txBox="1"/>
          <p:nvPr/>
        </p:nvSpPr>
        <p:spPr>
          <a:xfrm>
            <a:off x="1890379" y="8310222"/>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Discuss your answers with the people sat next to you </a:t>
            </a:r>
          </a:p>
        </p:txBody>
      </p:sp>
      <p:pic>
        <p:nvPicPr>
          <p:cNvPr id="18" name="Picture 1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560" y="8329272"/>
            <a:ext cx="324471" cy="343811"/>
          </a:xfrm>
          <a:prstGeom prst="rect">
            <a:avLst/>
          </a:prstGeom>
        </p:spPr>
      </p:pic>
      <p:sp>
        <p:nvSpPr>
          <p:cNvPr id="12" name="TextBox 12"/>
          <p:cNvSpPr txBox="1"/>
          <p:nvPr/>
        </p:nvSpPr>
        <p:spPr>
          <a:xfrm>
            <a:off x="1570795" y="5754472"/>
            <a:ext cx="13535183" cy="173736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What is the poem about? </a:t>
            </a:r>
          </a:p>
          <a:p>
            <a:pPr marL="582930" lvl="1" indent="-291465">
              <a:lnSpc>
                <a:spcPts val="3510"/>
              </a:lnSpc>
              <a:buFont typeface="Arial"/>
              <a:buChar char="•"/>
            </a:pPr>
            <a:r>
              <a:rPr lang="en-US" sz="2700">
                <a:solidFill>
                  <a:srgbClr val="000000"/>
                </a:solidFill>
                <a:latin typeface="Poppins Medium"/>
              </a:rPr>
              <a:t>Are there any images that stick out to you? </a:t>
            </a:r>
          </a:p>
          <a:p>
            <a:pPr marL="582930" lvl="1" indent="-291465">
              <a:lnSpc>
                <a:spcPts val="3510"/>
              </a:lnSpc>
              <a:buFont typeface="Arial"/>
              <a:buChar char="•"/>
            </a:pPr>
            <a:r>
              <a:rPr lang="en-US" sz="2700">
                <a:solidFill>
                  <a:srgbClr val="000000"/>
                </a:solidFill>
                <a:latin typeface="Poppins Medium"/>
              </a:rPr>
              <a:t>What is the mood of the poem? Does it stay the same throughout?</a:t>
            </a:r>
          </a:p>
          <a:p>
            <a:pPr marL="582930" lvl="1" indent="-291465">
              <a:lnSpc>
                <a:spcPts val="3510"/>
              </a:lnSpc>
              <a:buFont typeface="Arial"/>
              <a:buChar char="•"/>
            </a:pPr>
            <a:r>
              <a:rPr lang="en-US" sz="2700">
                <a:solidFill>
                  <a:srgbClr val="000000"/>
                </a:solidFill>
                <a:latin typeface="Poppins Medium"/>
              </a:rPr>
              <a:t>What makes the voice move from a ‘whisper’ into a ‘thunder’?</a:t>
            </a:r>
          </a:p>
        </p:txBody>
      </p:sp>
      <p:grpSp>
        <p:nvGrpSpPr>
          <p:cNvPr id="9" name="Group 9">
            <a:extLst>
              <a:ext uri="{C183D7F6-B498-43B3-948B-1728B52AA6E4}">
                <adec:decorative xmlns:adec="http://schemas.microsoft.com/office/drawing/2017/decorative" val="1"/>
              </a:ext>
            </a:extLst>
          </p:cNvPr>
          <p:cNvGrpSpPr/>
          <p:nvPr/>
        </p:nvGrpSpPr>
        <p:grpSpPr>
          <a:xfrm>
            <a:off x="1028700" y="4337887"/>
            <a:ext cx="16230600" cy="1287696"/>
            <a:chOff x="0" y="0"/>
            <a:chExt cx="4918364" cy="390211"/>
          </a:xfrm>
        </p:grpSpPr>
        <p:sp>
          <p:nvSpPr>
            <p:cNvPr id="10" name="Freeform 10"/>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sp>
        <p:nvSpPr>
          <p:cNvPr id="11" name="TextBox 11"/>
          <p:cNvSpPr txBox="1"/>
          <p:nvPr/>
        </p:nvSpPr>
        <p:spPr>
          <a:xfrm>
            <a:off x="1890379" y="4790780"/>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Write down your thoughts to the following questions:</a:t>
            </a:r>
          </a:p>
        </p:txBody>
      </p:sp>
      <p:pic>
        <p:nvPicPr>
          <p:cNvPr id="17" name="Picture 1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560" y="4839854"/>
            <a:ext cx="324471" cy="343811"/>
          </a:xfrm>
          <a:prstGeom prst="rect">
            <a:avLst/>
          </a:prstGeom>
        </p:spPr>
      </p:pic>
      <p:grpSp>
        <p:nvGrpSpPr>
          <p:cNvPr id="5" name="Group 5">
            <a:extLst>
              <a:ext uri="{C183D7F6-B498-43B3-948B-1728B52AA6E4}">
                <adec:decorative xmlns:adec="http://schemas.microsoft.com/office/drawing/2017/decorative" val="1"/>
              </a:ext>
            </a:extLst>
          </p:cNvPr>
          <p:cNvGrpSpPr/>
          <p:nvPr/>
        </p:nvGrpSpPr>
        <p:grpSpPr>
          <a:xfrm>
            <a:off x="1028700" y="2844439"/>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sp>
        <p:nvSpPr>
          <p:cNvPr id="8" name="TextBox 8"/>
          <p:cNvSpPr txBox="1"/>
          <p:nvPr/>
        </p:nvSpPr>
        <p:spPr>
          <a:xfrm>
            <a:off x="1890379" y="3297332"/>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Watch "What happened when we all stopped" together</a:t>
            </a:r>
          </a:p>
        </p:txBody>
      </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8560" y="3316382"/>
            <a:ext cx="324471" cy="343811"/>
          </a:xfrm>
          <a:prstGeom prst="rect">
            <a:avLst/>
          </a:prstGeom>
        </p:spPr>
      </p:pic>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30438">
            <a:off x="15776383" y="-248630"/>
            <a:ext cx="1322849" cy="2242116"/>
          </a:xfrm>
          <a:prstGeom prst="rect">
            <a:avLst/>
          </a:prstGeom>
        </p:spPr>
      </p:pic>
      <p:pic>
        <p:nvPicPr>
          <p:cNvPr id="2" name="Picture 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69534" y="2019300"/>
            <a:ext cx="5199299" cy="493933"/>
          </a:xfrm>
          <a:prstGeom prst="rect">
            <a:avLst/>
          </a:prstGeom>
        </p:spPr>
      </p:pic>
      <p:sp>
        <p:nvSpPr>
          <p:cNvPr id="4" name="TextBox 4"/>
          <p:cNvSpPr txBox="1">
            <a:spLocks noGrp="1"/>
          </p:cNvSpPr>
          <p:nvPr>
            <p:ph type="title" idx="4294967295"/>
          </p:nvPr>
        </p:nvSpPr>
        <p:spPr>
          <a:xfrm>
            <a:off x="7502562" y="678465"/>
            <a:ext cx="7923000" cy="17430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840"/>
              </a:lnSpc>
              <a:spcBef>
                <a:spcPts val="0"/>
              </a:spcBef>
              <a:spcAft>
                <a:spcPts val="0"/>
              </a:spcAft>
              <a:buClrTx/>
              <a:buSzTx/>
              <a:buFontTx/>
              <a:buNone/>
              <a:tabLst/>
              <a:defRPr/>
            </a:pPr>
            <a:r>
              <a:rPr kumimoji="0" lang="en-US" sz="5700" b="0" i="0" u="none" strike="noStrike" kern="1200" cap="none" spc="0" normalizeH="0" baseline="0" noProof="0" dirty="0">
                <a:ln>
                  <a:noFill/>
                </a:ln>
                <a:solidFill>
                  <a:srgbClr val="000000"/>
                </a:solidFill>
                <a:effectLst/>
                <a:uLnTx/>
                <a:uFillTx/>
                <a:latin typeface="Poppins Medium"/>
                <a:ea typeface="+mn-ea"/>
                <a:cs typeface="+mn-cs"/>
              </a:rPr>
              <a:t>What happened when we all stopped</a:t>
            </a:r>
          </a:p>
        </p:txBody>
      </p:sp>
      <p:sp>
        <p:nvSpPr>
          <p:cNvPr id="3" name="TextBox 3"/>
          <p:cNvSpPr txBox="1">
            <a:spLocks/>
          </p:cNvSpPr>
          <p:nvPr/>
        </p:nvSpPr>
        <p:spPr>
          <a:xfrm>
            <a:off x="2506930" y="767365"/>
            <a:ext cx="5776962"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Activity: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at happened when we all stopped video."/>
          <p:cNvPicPr>
            <a:picLocks noChangeAspect="1"/>
          </p:cNvPicPr>
          <p:nvPr>
            <a:videoFile r:link="rId1"/>
          </p:nvPr>
        </p:nvPicPr>
        <p:blipFill>
          <a:blip r:embed="rId4"/>
          <a:stretch>
            <a:fillRect/>
          </a:stretch>
        </p:blipFill>
        <p:spPr>
          <a:xfrm>
            <a:off x="2743200" y="2222654"/>
            <a:ext cx="12801601" cy="7200900"/>
          </a:xfrm>
          <a:prstGeom prst="rect">
            <a:avLst/>
          </a:prstGeom>
        </p:spPr>
      </p:pic>
      <p:sp>
        <p:nvSpPr>
          <p:cNvPr id="3" name="TextBox 3"/>
          <p:cNvSpPr txBox="1">
            <a:spLocks noGrp="1"/>
          </p:cNvSpPr>
          <p:nvPr>
            <p:ph type="title" idx="4294967295"/>
          </p:nvPr>
        </p:nvSpPr>
        <p:spPr>
          <a:xfrm>
            <a:off x="2743200" y="542289"/>
            <a:ext cx="12801601" cy="11156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300"/>
              </a:lnSpc>
              <a:spcBef>
                <a:spcPts val="0"/>
              </a:spcBef>
              <a:spcAft>
                <a:spcPts val="0"/>
              </a:spcAft>
              <a:buClrTx/>
              <a:buSzTx/>
              <a:buFontTx/>
              <a:buNone/>
              <a:tabLst/>
              <a:defRPr/>
            </a:pPr>
            <a:r>
              <a:rPr kumimoji="0" lang="en-US" sz="8300" b="0" i="0" u="none" strike="noStrike" kern="1200" cap="none" spc="0" normalizeH="0" baseline="0" noProof="0" dirty="0">
                <a:ln>
                  <a:noFill/>
                </a:ln>
                <a:solidFill>
                  <a:srgbClr val="000000"/>
                </a:solidFill>
                <a:effectLst/>
                <a:uLnTx/>
                <a:uFillTx/>
                <a:latin typeface="Lumios Marker Bold"/>
                <a:ea typeface="+mn-ea"/>
                <a:cs typeface="+mn-cs"/>
              </a:rPr>
              <a:t>"What happened when we all stopped"</a:t>
            </a:r>
          </a:p>
        </p:txBody>
      </p:sp>
      <p:sp>
        <p:nvSpPr>
          <p:cNvPr id="4" name="TextBox 4"/>
          <p:cNvSpPr txBox="1"/>
          <p:nvPr/>
        </p:nvSpPr>
        <p:spPr>
          <a:xfrm>
            <a:off x="7442678" y="1710694"/>
            <a:ext cx="8081802" cy="422910"/>
          </a:xfrm>
          <a:prstGeom prst="rect">
            <a:avLst/>
          </a:prstGeom>
        </p:spPr>
        <p:txBody>
          <a:bodyPr lIns="0" tIns="0" rIns="0" bIns="0" rtlCol="0" anchor="t">
            <a:spAutoFit/>
          </a:bodyPr>
          <a:lstStyle/>
          <a:p>
            <a:pPr>
              <a:lnSpc>
                <a:spcPts val="3510"/>
              </a:lnSpc>
            </a:pPr>
            <a:r>
              <a:rPr lang="en-US" sz="2700" dirty="0">
                <a:solidFill>
                  <a:srgbClr val="000000"/>
                </a:solidFill>
                <a:latin typeface="Poppins Medium"/>
              </a:rPr>
              <a:t>by Tom Rivett-Carnac and Bee Rivett-Carnac</a:t>
            </a:r>
          </a:p>
        </p:txBody>
      </p:sp>
      <p:sp>
        <p:nvSpPr>
          <p:cNvPr id="5" name="TextBox 5"/>
          <p:cNvSpPr txBox="1">
            <a:spLocks/>
          </p:cNvSpPr>
          <p:nvPr/>
        </p:nvSpPr>
        <p:spPr>
          <a:xfrm>
            <a:off x="1796439" y="9640564"/>
            <a:ext cx="14695123" cy="432890"/>
          </a:xfrm>
          <a:prstGeom prst="rect">
            <a:avLst/>
          </a:prstGeom>
        </p:spPr>
        <p:txBody>
          <a:bodyPr lIns="0" tIns="0" rIns="0" bIns="0" rtlCol="0" anchor="t">
            <a:spAutoFit/>
          </a:bodyPr>
          <a:lstStyle/>
          <a:p>
            <a:pPr marL="0" marR="0" lvl="0" indent="0" algn="ctr" defTabSz="914400" rtl="0" eaLnBrk="1" fontAlgn="auto" latinLnBrk="0" hangingPunct="1">
              <a:lnSpc>
                <a:spcPts val="3463"/>
              </a:lnSpc>
              <a:spcBef>
                <a:spcPts val="0"/>
              </a:spcBef>
              <a:spcAft>
                <a:spcPts val="0"/>
              </a:spcAft>
              <a:buClrTx/>
              <a:buSzTx/>
              <a:buFontTx/>
              <a:buNone/>
              <a:tabLst/>
              <a:defRPr/>
            </a:pPr>
            <a:r>
              <a:rPr kumimoji="0" lang="en-US" sz="2664" b="0" i="0" u="none" strike="noStrike" kern="1200" cap="none" spc="0" normalizeH="0" baseline="0" noProof="0" dirty="0">
                <a:ln>
                  <a:noFill/>
                </a:ln>
                <a:solidFill>
                  <a:srgbClr val="000000"/>
                </a:solidFill>
                <a:effectLst/>
                <a:uLnTx/>
                <a:uFillTx/>
                <a:latin typeface="Poppins Medium"/>
                <a:ea typeface="+mn-ea"/>
                <a:cs typeface="+mn-cs"/>
              </a:rPr>
              <a:t>Link not working? </a:t>
            </a:r>
            <a:r>
              <a:rPr kumimoji="0" lang="en-US" sz="2664" b="0" i="0" u="sng" strike="noStrike" kern="1200" cap="none" spc="0" normalizeH="0" baseline="0" noProof="0" dirty="0">
                <a:ln>
                  <a:noFill/>
                </a:ln>
                <a:solidFill>
                  <a:srgbClr val="000000"/>
                </a:solidFill>
                <a:effectLst/>
                <a:uLnTx/>
                <a:uFillTx/>
                <a:latin typeface="Poppins Medium"/>
                <a:ea typeface="+mn-ea"/>
                <a:cs typeface="+mn-cs"/>
              </a:rPr>
              <a:t>https://</a:t>
            </a:r>
            <a:r>
              <a:rPr kumimoji="0" lang="en-US" sz="2664" b="0" i="0" u="sng" strike="noStrike" kern="1200" cap="none" spc="0" normalizeH="0" baseline="0" noProof="0" dirty="0" err="1">
                <a:ln>
                  <a:noFill/>
                </a:ln>
                <a:solidFill>
                  <a:srgbClr val="000000"/>
                </a:solidFill>
                <a:effectLst/>
                <a:uLnTx/>
                <a:uFillTx/>
                <a:latin typeface="Poppins Medium"/>
                <a:ea typeface="+mn-ea"/>
                <a:cs typeface="+mn-cs"/>
              </a:rPr>
              <a:t>www.youtube.com</a:t>
            </a:r>
            <a:r>
              <a:rPr kumimoji="0" lang="en-US" sz="2664" b="0" i="0" u="sng" strike="noStrike" kern="1200" cap="none" spc="0" normalizeH="0" baseline="0" noProof="0" dirty="0">
                <a:ln>
                  <a:noFill/>
                </a:ln>
                <a:solidFill>
                  <a:srgbClr val="000000"/>
                </a:solidFill>
                <a:effectLst/>
                <a:uLnTx/>
                <a:uFillTx/>
                <a:latin typeface="Poppins Medium"/>
                <a:ea typeface="+mn-ea"/>
                <a:cs typeface="+mn-cs"/>
              </a:rPr>
              <a:t>/</a:t>
            </a:r>
            <a:r>
              <a:rPr kumimoji="0" lang="en-US" sz="2664" b="0" i="0" u="sng" strike="noStrike" kern="1200" cap="none" spc="0" normalizeH="0" baseline="0" noProof="0" dirty="0" err="1">
                <a:ln>
                  <a:noFill/>
                </a:ln>
                <a:solidFill>
                  <a:srgbClr val="000000"/>
                </a:solidFill>
                <a:effectLst/>
                <a:uLnTx/>
                <a:uFillTx/>
                <a:latin typeface="Poppins Medium"/>
                <a:ea typeface="+mn-ea"/>
                <a:cs typeface="+mn-cs"/>
              </a:rPr>
              <a:t>watch?v</a:t>
            </a:r>
            <a:r>
              <a:rPr kumimoji="0" lang="en-US" sz="2664" b="0" i="0" u="sng" strike="noStrike" kern="1200" cap="none" spc="0" normalizeH="0" baseline="0" noProof="0" dirty="0">
                <a:ln>
                  <a:noFill/>
                </a:ln>
                <a:solidFill>
                  <a:srgbClr val="000000"/>
                </a:solidFill>
                <a:effectLst/>
                <a:uLnTx/>
                <a:uFillTx/>
                <a:latin typeface="Poppins Medium"/>
                <a:ea typeface="+mn-ea"/>
                <a:cs typeface="+mn-cs"/>
              </a:rPr>
              <a:t>=gX0HOy8Pi54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504218" y="1220534"/>
            <a:ext cx="9755082" cy="7845932"/>
            <a:chOff x="0" y="0"/>
            <a:chExt cx="2956086" cy="2377555"/>
          </a:xfrm>
        </p:grpSpPr>
        <p:sp>
          <p:nvSpPr>
            <p:cNvPr id="3" name="Freeform 3"/>
            <p:cNvSpPr/>
            <p:nvPr/>
          </p:nvSpPr>
          <p:spPr>
            <a:xfrm>
              <a:off x="-3810" y="1270"/>
              <a:ext cx="2961166" cy="2376285"/>
            </a:xfrm>
            <a:custGeom>
              <a:avLst/>
              <a:gdLst/>
              <a:ahLst/>
              <a:cxnLst/>
              <a:rect l="l" t="t" r="r" b="b"/>
              <a:pathLst>
                <a:path w="2961166" h="2376285">
                  <a:moveTo>
                    <a:pt x="2957355" y="2041379"/>
                  </a:moveTo>
                  <a:cubicBezTo>
                    <a:pt x="2957355" y="1935139"/>
                    <a:pt x="2961166" y="1827097"/>
                    <a:pt x="2954816" y="1720856"/>
                  </a:cubicBezTo>
                  <a:cubicBezTo>
                    <a:pt x="2947196" y="1650630"/>
                    <a:pt x="2935766" y="265899"/>
                    <a:pt x="2935766" y="195672"/>
                  </a:cubicBezTo>
                  <a:cubicBezTo>
                    <a:pt x="2933226" y="147054"/>
                    <a:pt x="2931955" y="96635"/>
                    <a:pt x="2929416" y="54610"/>
                  </a:cubicBezTo>
                  <a:cubicBezTo>
                    <a:pt x="2929416" y="44450"/>
                    <a:pt x="2928146" y="34290"/>
                    <a:pt x="2926876" y="21590"/>
                  </a:cubicBezTo>
                  <a:cubicBezTo>
                    <a:pt x="2916716" y="19050"/>
                    <a:pt x="2907826" y="17780"/>
                    <a:pt x="2897666" y="16510"/>
                  </a:cubicBezTo>
                  <a:cubicBezTo>
                    <a:pt x="2885738" y="15240"/>
                    <a:pt x="2872153" y="16510"/>
                    <a:pt x="2860832" y="16510"/>
                  </a:cubicBezTo>
                  <a:cubicBezTo>
                    <a:pt x="2804226" y="13970"/>
                    <a:pt x="2747620" y="8890"/>
                    <a:pt x="2691015" y="7620"/>
                  </a:cubicBezTo>
                  <a:cubicBezTo>
                    <a:pt x="2584596" y="5080"/>
                    <a:pt x="2475913" y="3810"/>
                    <a:pt x="2369494" y="2540"/>
                  </a:cubicBezTo>
                  <a:cubicBezTo>
                    <a:pt x="2331002" y="2540"/>
                    <a:pt x="2290246" y="0"/>
                    <a:pt x="2251754" y="0"/>
                  </a:cubicBezTo>
                  <a:cubicBezTo>
                    <a:pt x="2158921" y="0"/>
                    <a:pt x="2068352" y="1270"/>
                    <a:pt x="1975519" y="1270"/>
                  </a:cubicBezTo>
                  <a:cubicBezTo>
                    <a:pt x="1921177" y="1270"/>
                    <a:pt x="1866836" y="3810"/>
                    <a:pt x="1810230" y="3810"/>
                  </a:cubicBezTo>
                  <a:cubicBezTo>
                    <a:pt x="1753624" y="5080"/>
                    <a:pt x="727929" y="7620"/>
                    <a:pt x="671323" y="7620"/>
                  </a:cubicBezTo>
                  <a:cubicBezTo>
                    <a:pt x="626038" y="7620"/>
                    <a:pt x="580754" y="6350"/>
                    <a:pt x="535469" y="7620"/>
                  </a:cubicBezTo>
                  <a:cubicBezTo>
                    <a:pt x="494713" y="8890"/>
                    <a:pt x="451693" y="11430"/>
                    <a:pt x="410937" y="12700"/>
                  </a:cubicBezTo>
                  <a:cubicBezTo>
                    <a:pt x="367916" y="15240"/>
                    <a:pt x="324896" y="16510"/>
                    <a:pt x="284140" y="19050"/>
                  </a:cubicBezTo>
                  <a:cubicBezTo>
                    <a:pt x="223006" y="21590"/>
                    <a:pt x="159607" y="24130"/>
                    <a:pt x="98473" y="27940"/>
                  </a:cubicBezTo>
                  <a:cubicBezTo>
                    <a:pt x="62245" y="30480"/>
                    <a:pt x="38100" y="34290"/>
                    <a:pt x="16510" y="36830"/>
                  </a:cubicBezTo>
                  <a:cubicBezTo>
                    <a:pt x="16510" y="38100"/>
                    <a:pt x="13970" y="40640"/>
                    <a:pt x="13970" y="43180"/>
                  </a:cubicBezTo>
                  <a:cubicBezTo>
                    <a:pt x="12700" y="71425"/>
                    <a:pt x="10160" y="112841"/>
                    <a:pt x="8890" y="152456"/>
                  </a:cubicBezTo>
                  <a:cubicBezTo>
                    <a:pt x="7620" y="175865"/>
                    <a:pt x="8890" y="201075"/>
                    <a:pt x="7620" y="224483"/>
                  </a:cubicBezTo>
                  <a:cubicBezTo>
                    <a:pt x="0" y="343329"/>
                    <a:pt x="5080" y="1814492"/>
                    <a:pt x="7620" y="1935139"/>
                  </a:cubicBezTo>
                  <a:cubicBezTo>
                    <a:pt x="6350" y="2030575"/>
                    <a:pt x="11430" y="2124211"/>
                    <a:pt x="11430" y="2219647"/>
                  </a:cubicBezTo>
                  <a:cubicBezTo>
                    <a:pt x="11430" y="2264665"/>
                    <a:pt x="15240" y="2311483"/>
                    <a:pt x="7620" y="2345805"/>
                  </a:cubicBezTo>
                  <a:cubicBezTo>
                    <a:pt x="5080" y="2354695"/>
                    <a:pt x="10160" y="2361045"/>
                    <a:pt x="19050" y="2362315"/>
                  </a:cubicBezTo>
                  <a:cubicBezTo>
                    <a:pt x="29210" y="2363585"/>
                    <a:pt x="38100" y="2363585"/>
                    <a:pt x="48260" y="2363585"/>
                  </a:cubicBezTo>
                  <a:cubicBezTo>
                    <a:pt x="116587" y="2364855"/>
                    <a:pt x="189042" y="2364855"/>
                    <a:pt x="263762" y="2366125"/>
                  </a:cubicBezTo>
                  <a:cubicBezTo>
                    <a:pt x="304518" y="2367395"/>
                    <a:pt x="345274" y="2368665"/>
                    <a:pt x="383766" y="2369935"/>
                  </a:cubicBezTo>
                  <a:cubicBezTo>
                    <a:pt x="451693" y="2371205"/>
                    <a:pt x="517355" y="2371205"/>
                    <a:pt x="585282" y="2372475"/>
                  </a:cubicBezTo>
                  <a:cubicBezTo>
                    <a:pt x="612453" y="2372475"/>
                    <a:pt x="637359" y="2372475"/>
                    <a:pt x="664530" y="2371205"/>
                  </a:cubicBezTo>
                  <a:cubicBezTo>
                    <a:pt x="675851" y="2371205"/>
                    <a:pt x="689437" y="2369935"/>
                    <a:pt x="700758" y="2369935"/>
                  </a:cubicBezTo>
                  <a:cubicBezTo>
                    <a:pt x="746042" y="2371205"/>
                    <a:pt x="1651734" y="2362315"/>
                    <a:pt x="1697018" y="2363585"/>
                  </a:cubicBezTo>
                  <a:cubicBezTo>
                    <a:pt x="1760417" y="2364855"/>
                    <a:pt x="1934762" y="2364855"/>
                    <a:pt x="1998161" y="2364855"/>
                  </a:cubicBezTo>
                  <a:cubicBezTo>
                    <a:pt x="2023067" y="2364855"/>
                    <a:pt x="2045710" y="2363585"/>
                    <a:pt x="2070616" y="2363585"/>
                  </a:cubicBezTo>
                  <a:cubicBezTo>
                    <a:pt x="2111372" y="2364855"/>
                    <a:pt x="2152128" y="2366125"/>
                    <a:pt x="2192885" y="2367395"/>
                  </a:cubicBezTo>
                  <a:cubicBezTo>
                    <a:pt x="2281189" y="2369935"/>
                    <a:pt x="2367230" y="2367395"/>
                    <a:pt x="2455535" y="2371205"/>
                  </a:cubicBezTo>
                  <a:cubicBezTo>
                    <a:pt x="2602710" y="2376285"/>
                    <a:pt x="2752149" y="2369935"/>
                    <a:pt x="2897666" y="2375015"/>
                  </a:cubicBezTo>
                  <a:cubicBezTo>
                    <a:pt x="2917986" y="2376285"/>
                    <a:pt x="2938305" y="2375015"/>
                    <a:pt x="2961166" y="2375015"/>
                  </a:cubicBezTo>
                  <a:cubicBezTo>
                    <a:pt x="2961166" y="2350885"/>
                    <a:pt x="2961166" y="2338185"/>
                    <a:pt x="2961166" y="2313283"/>
                  </a:cubicBezTo>
                  <a:cubicBezTo>
                    <a:pt x="2959895" y="2221448"/>
                    <a:pt x="2957355" y="2135015"/>
                    <a:pt x="2957355" y="2041379"/>
                  </a:cubicBezTo>
                  <a:close/>
                </a:path>
              </a:pathLst>
            </a:custGeom>
            <a:solidFill>
              <a:srgbClr val="FFFFFF"/>
            </a:solidFill>
          </p:spPr>
        </p:sp>
      </p:gr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537">
            <a:off x="3139961" y="4203579"/>
            <a:ext cx="3852379" cy="80900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61744" y="893239"/>
            <a:ext cx="912432" cy="1546495"/>
          </a:xfrm>
          <a:prstGeom prst="rect">
            <a:avLst/>
          </a:prstGeom>
        </p:spPr>
      </p:pic>
      <p:sp>
        <p:nvSpPr>
          <p:cNvPr id="6" name="TextBox 6"/>
          <p:cNvSpPr txBox="1"/>
          <p:nvPr/>
        </p:nvSpPr>
        <p:spPr>
          <a:xfrm>
            <a:off x="8358978" y="2189869"/>
            <a:ext cx="7937898" cy="6170883"/>
          </a:xfrm>
          <a:prstGeom prst="rect">
            <a:avLst/>
          </a:prstGeom>
        </p:spPr>
        <p:txBody>
          <a:bodyPr lIns="0" tIns="0" rIns="0" bIns="0" rtlCol="0" anchor="t">
            <a:spAutoFit/>
          </a:bodyPr>
          <a:lstStyle/>
          <a:p>
            <a:pPr marL="739938" lvl="1" indent="-369969">
              <a:lnSpc>
                <a:spcPts val="4455"/>
              </a:lnSpc>
              <a:buFont typeface="Arial"/>
              <a:buChar char="•"/>
            </a:pPr>
            <a:r>
              <a:rPr lang="en-US" sz="3427">
                <a:solidFill>
                  <a:srgbClr val="000000"/>
                </a:solidFill>
                <a:latin typeface="Poppins Medium"/>
              </a:rPr>
              <a:t>What is the poem about? </a:t>
            </a:r>
          </a:p>
          <a:p>
            <a:pPr>
              <a:lnSpc>
                <a:spcPts val="4455"/>
              </a:lnSpc>
            </a:pPr>
            <a:endParaRPr lang="en-US" sz="3427">
              <a:solidFill>
                <a:srgbClr val="000000"/>
              </a:solidFill>
              <a:latin typeface="Poppins Medium"/>
            </a:endParaRPr>
          </a:p>
          <a:p>
            <a:pPr marL="739938" lvl="1" indent="-369969">
              <a:lnSpc>
                <a:spcPts val="4455"/>
              </a:lnSpc>
              <a:buFont typeface="Arial"/>
              <a:buChar char="•"/>
            </a:pPr>
            <a:r>
              <a:rPr lang="en-US" sz="3427">
                <a:solidFill>
                  <a:srgbClr val="000000"/>
                </a:solidFill>
                <a:latin typeface="Poppins Medium"/>
              </a:rPr>
              <a:t>Are there any images that stick out to you? </a:t>
            </a:r>
          </a:p>
          <a:p>
            <a:pPr>
              <a:lnSpc>
                <a:spcPts val="4455"/>
              </a:lnSpc>
            </a:pPr>
            <a:endParaRPr lang="en-US" sz="3427">
              <a:solidFill>
                <a:srgbClr val="000000"/>
              </a:solidFill>
              <a:latin typeface="Poppins Medium"/>
            </a:endParaRPr>
          </a:p>
          <a:p>
            <a:pPr marL="739938" lvl="1" indent="-369969">
              <a:lnSpc>
                <a:spcPts val="4455"/>
              </a:lnSpc>
              <a:buFont typeface="Arial"/>
              <a:buChar char="•"/>
            </a:pPr>
            <a:r>
              <a:rPr lang="en-US" sz="3427">
                <a:solidFill>
                  <a:srgbClr val="000000"/>
                </a:solidFill>
                <a:latin typeface="Poppins Medium"/>
              </a:rPr>
              <a:t>What is the mood of the poem? Does it stay the same throughout?</a:t>
            </a:r>
          </a:p>
          <a:p>
            <a:pPr>
              <a:lnSpc>
                <a:spcPts val="4455"/>
              </a:lnSpc>
            </a:pPr>
            <a:endParaRPr lang="en-US" sz="3427">
              <a:solidFill>
                <a:srgbClr val="000000"/>
              </a:solidFill>
              <a:latin typeface="Poppins Medium"/>
            </a:endParaRPr>
          </a:p>
          <a:p>
            <a:pPr marL="739938" lvl="1" indent="-369969">
              <a:lnSpc>
                <a:spcPts val="4455"/>
              </a:lnSpc>
              <a:buFont typeface="Arial"/>
              <a:buChar char="•"/>
            </a:pPr>
            <a:r>
              <a:rPr lang="en-US" sz="3427">
                <a:solidFill>
                  <a:srgbClr val="000000"/>
                </a:solidFill>
                <a:latin typeface="Poppins Medium"/>
              </a:rPr>
              <a:t>How does the poem move from a ‘whisper’ into a ‘thunder’?</a:t>
            </a:r>
          </a:p>
        </p:txBody>
      </p:sp>
      <p:pic>
        <p:nvPicPr>
          <p:cNvPr id="7" name="Picture 7">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00011" y="5143500"/>
            <a:ext cx="2566139" cy="4114800"/>
          </a:xfrm>
          <a:prstGeom prst="rect">
            <a:avLst/>
          </a:prstGeom>
        </p:spPr>
      </p:pic>
      <p:sp>
        <p:nvSpPr>
          <p:cNvPr id="8" name="TextBox 8"/>
          <p:cNvSpPr txBox="1"/>
          <p:nvPr/>
        </p:nvSpPr>
        <p:spPr>
          <a:xfrm>
            <a:off x="788005" y="3033815"/>
            <a:ext cx="6227508" cy="1574264"/>
          </a:xfrm>
          <a:prstGeom prst="rect">
            <a:avLst/>
          </a:prstGeom>
        </p:spPr>
        <p:txBody>
          <a:bodyPr lIns="0" tIns="0" rIns="0" bIns="0" rtlCol="0" anchor="t">
            <a:spAutoFit/>
          </a:bodyPr>
          <a:lstStyle/>
          <a:p>
            <a:pPr>
              <a:lnSpc>
                <a:spcPts val="11767"/>
              </a:lnSpc>
            </a:pPr>
            <a:r>
              <a:rPr lang="en-US" sz="11767" dirty="0">
                <a:solidFill>
                  <a:srgbClr val="FFFFFF"/>
                </a:solidFill>
                <a:latin typeface="Lumios Marker Bold"/>
              </a:rPr>
              <a:t>for discussion</a:t>
            </a:r>
          </a:p>
        </p:txBody>
      </p:sp>
      <p:sp>
        <p:nvSpPr>
          <p:cNvPr id="9" name="TextBox 9"/>
          <p:cNvSpPr txBox="1">
            <a:spLocks noGrp="1"/>
          </p:cNvSpPr>
          <p:nvPr>
            <p:ph type="title" idx="4294967295"/>
          </p:nvPr>
        </p:nvSpPr>
        <p:spPr>
          <a:xfrm>
            <a:off x="742719" y="1220534"/>
            <a:ext cx="6272794" cy="14491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410"/>
              </a:lnSpc>
              <a:spcBef>
                <a:spcPts val="0"/>
              </a:spcBef>
              <a:spcAft>
                <a:spcPts val="0"/>
              </a:spcAft>
              <a:buClrTx/>
              <a:buSzTx/>
              <a:buFontTx/>
              <a:buNone/>
              <a:tabLst/>
              <a:defRPr/>
            </a:pPr>
            <a:r>
              <a:rPr kumimoji="0" lang="en-US" sz="9508" b="0" i="0" u="none" strike="noStrike" kern="1200" cap="none" spc="0" normalizeH="0" baseline="0" noProof="0" dirty="0">
                <a:ln>
                  <a:noFill/>
                </a:ln>
                <a:solidFill>
                  <a:srgbClr val="FFFFFF"/>
                </a:solidFill>
                <a:effectLst/>
                <a:uLnTx/>
                <a:uFillTx/>
                <a:latin typeface="Poppins Medium"/>
                <a:ea typeface="+mn-ea"/>
                <a:cs typeface="+mn-cs"/>
              </a:rPr>
              <a:t>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7044358"/>
            <a:ext cx="3474228" cy="1920301"/>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9793" y="3343804"/>
            <a:ext cx="2612043" cy="3136732"/>
          </a:xfrm>
          <a:prstGeom prst="rect">
            <a:avLst/>
          </a:prstGeom>
        </p:spPr>
      </p:pic>
      <p:pic>
        <p:nvPicPr>
          <p:cNvPr id="4" name="Picture 4">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44000" y="3702772"/>
            <a:ext cx="3474228" cy="266647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43551" y="6998392"/>
            <a:ext cx="3075126" cy="2259908"/>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21601" y="1919223"/>
            <a:ext cx="5199299" cy="493933"/>
          </a:xfrm>
          <a:prstGeom prst="rect">
            <a:avLst/>
          </a:prstGeom>
        </p:spPr>
      </p:pic>
      <p:sp>
        <p:nvSpPr>
          <p:cNvPr id="7" name="TextBox 7"/>
          <p:cNvSpPr txBox="1">
            <a:spLocks noGrp="1"/>
          </p:cNvSpPr>
          <p:nvPr>
            <p:ph type="title" idx="4294967295"/>
          </p:nvPr>
        </p:nvSpPr>
        <p:spPr>
          <a:xfrm>
            <a:off x="2621433" y="775514"/>
            <a:ext cx="13045134" cy="14524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402"/>
              </a:lnSpc>
              <a:spcBef>
                <a:spcPts val="0"/>
              </a:spcBef>
              <a:spcAft>
                <a:spcPts val="0"/>
              </a:spcAft>
              <a:buClrTx/>
              <a:buSzTx/>
              <a:buFontTx/>
              <a:buNone/>
              <a:tabLst/>
              <a:defRPr/>
            </a:pPr>
            <a:r>
              <a:rPr kumimoji="0" lang="en-US" sz="9502" b="0" i="0" u="none" strike="noStrike" kern="1200" cap="none" spc="0" normalizeH="0" baseline="0" noProof="0" dirty="0">
                <a:ln>
                  <a:noFill/>
                </a:ln>
                <a:solidFill>
                  <a:srgbClr val="000000"/>
                </a:solidFill>
                <a:effectLst/>
                <a:uLnTx/>
                <a:uFillTx/>
                <a:latin typeface="Lumios Marker"/>
                <a:ea typeface="+mn-ea"/>
                <a:cs typeface="+mn-cs"/>
              </a:rPr>
              <a:t>What happened when we stopped? </a:t>
            </a:r>
          </a:p>
        </p:txBody>
      </p:sp>
      <p:sp>
        <p:nvSpPr>
          <p:cNvPr id="8" name="TextBox 8"/>
          <p:cNvSpPr txBox="1"/>
          <p:nvPr/>
        </p:nvSpPr>
        <p:spPr>
          <a:xfrm>
            <a:off x="13071649" y="6983465"/>
            <a:ext cx="3845610" cy="2261187"/>
          </a:xfrm>
          <a:prstGeom prst="rect">
            <a:avLst/>
          </a:prstGeom>
        </p:spPr>
        <p:txBody>
          <a:bodyPr lIns="0" tIns="0" rIns="0" bIns="0" rtlCol="0" anchor="t">
            <a:spAutoFit/>
          </a:bodyPr>
          <a:lstStyle/>
          <a:p>
            <a:pPr>
              <a:lnSpc>
                <a:spcPts val="3633"/>
              </a:lnSpc>
            </a:pPr>
            <a:r>
              <a:rPr lang="en-US" sz="2795" dirty="0">
                <a:solidFill>
                  <a:srgbClr val="000000"/>
                </a:solidFill>
                <a:latin typeface="Poppins Medium"/>
              </a:rPr>
              <a:t>Reports of nature returning to urban areas, from goats to dolphins, spread worldwide</a:t>
            </a:r>
          </a:p>
        </p:txBody>
      </p:sp>
      <p:sp>
        <p:nvSpPr>
          <p:cNvPr id="10" name="TextBox 10"/>
          <p:cNvSpPr txBox="1"/>
          <p:nvPr/>
        </p:nvSpPr>
        <p:spPr>
          <a:xfrm>
            <a:off x="5039994" y="4066658"/>
            <a:ext cx="3845610" cy="1346798"/>
          </a:xfrm>
          <a:prstGeom prst="rect">
            <a:avLst/>
          </a:prstGeom>
        </p:spPr>
        <p:txBody>
          <a:bodyPr lIns="0" tIns="0" rIns="0" bIns="0" rtlCol="0" anchor="t">
            <a:spAutoFit/>
          </a:bodyPr>
          <a:lstStyle/>
          <a:p>
            <a:pPr>
              <a:lnSpc>
                <a:spcPts val="3633"/>
              </a:lnSpc>
            </a:pPr>
            <a:r>
              <a:rPr lang="en-US" sz="2795" dirty="0">
                <a:solidFill>
                  <a:srgbClr val="000000"/>
                </a:solidFill>
                <a:latin typeface="Poppins Medium"/>
              </a:rPr>
              <a:t>36% of people in the UK were spending more time outdoors </a:t>
            </a:r>
          </a:p>
        </p:txBody>
      </p:sp>
      <p:sp>
        <p:nvSpPr>
          <p:cNvPr id="11" name="TextBox 11"/>
          <p:cNvSpPr txBox="1"/>
          <p:nvPr/>
        </p:nvSpPr>
        <p:spPr>
          <a:xfrm>
            <a:off x="7581824" y="5465481"/>
            <a:ext cx="1303780" cy="270770"/>
          </a:xfrm>
          <a:prstGeom prst="rect">
            <a:avLst/>
          </a:prstGeom>
        </p:spPr>
        <p:txBody>
          <a:bodyPr lIns="0" tIns="0" rIns="0" bIns="0" rtlCol="0" anchor="t">
            <a:spAutoFit/>
          </a:bodyPr>
          <a:lstStyle/>
          <a:p>
            <a:pPr algn="ctr">
              <a:lnSpc>
                <a:spcPts val="2288"/>
              </a:lnSpc>
              <a:spcBef>
                <a:spcPct val="0"/>
              </a:spcBef>
            </a:pPr>
            <a:r>
              <a:rPr lang="en-US" sz="1760">
                <a:solidFill>
                  <a:srgbClr val="000000"/>
                </a:solidFill>
                <a:latin typeface="Poppins Medium"/>
              </a:rPr>
              <a:t>(ONS, 2021)</a:t>
            </a:r>
          </a:p>
        </p:txBody>
      </p:sp>
      <p:sp>
        <p:nvSpPr>
          <p:cNvPr id="13" name="TextBox 13"/>
          <p:cNvSpPr txBox="1"/>
          <p:nvPr/>
        </p:nvSpPr>
        <p:spPr>
          <a:xfrm>
            <a:off x="13071649" y="4149424"/>
            <a:ext cx="3845610" cy="1346798"/>
          </a:xfrm>
          <a:prstGeom prst="rect">
            <a:avLst/>
          </a:prstGeom>
        </p:spPr>
        <p:txBody>
          <a:bodyPr lIns="0" tIns="0" rIns="0" bIns="0" rtlCol="0" anchor="t">
            <a:spAutoFit/>
          </a:bodyPr>
          <a:lstStyle/>
          <a:p>
            <a:pPr>
              <a:lnSpc>
                <a:spcPts val="3633"/>
              </a:lnSpc>
            </a:pPr>
            <a:r>
              <a:rPr lang="en-US" sz="2795" dirty="0">
                <a:solidFill>
                  <a:srgbClr val="000000"/>
                </a:solidFill>
                <a:latin typeface="Poppins Medium"/>
              </a:rPr>
              <a:t>Daily global emissions fell by 17% in April 2020</a:t>
            </a:r>
          </a:p>
        </p:txBody>
      </p:sp>
      <p:sp>
        <p:nvSpPr>
          <p:cNvPr id="14" name="TextBox 14"/>
          <p:cNvSpPr txBox="1"/>
          <p:nvPr/>
        </p:nvSpPr>
        <p:spPr>
          <a:xfrm>
            <a:off x="14414862" y="5630390"/>
            <a:ext cx="2502397" cy="270770"/>
          </a:xfrm>
          <a:prstGeom prst="rect">
            <a:avLst/>
          </a:prstGeom>
        </p:spPr>
        <p:txBody>
          <a:bodyPr lIns="0" tIns="0" rIns="0" bIns="0" rtlCol="0" anchor="t">
            <a:spAutoFit/>
          </a:bodyPr>
          <a:lstStyle/>
          <a:p>
            <a:pPr algn="ctr">
              <a:lnSpc>
                <a:spcPts val="2288"/>
              </a:lnSpc>
              <a:spcBef>
                <a:spcPct val="0"/>
              </a:spcBef>
            </a:pPr>
            <a:r>
              <a:rPr lang="en-US" sz="1760">
                <a:solidFill>
                  <a:srgbClr val="000000"/>
                </a:solidFill>
                <a:latin typeface="Poppins Medium"/>
              </a:rPr>
              <a:t>(Le Quéré et al., 2020)</a:t>
            </a:r>
          </a:p>
        </p:txBody>
      </p:sp>
      <p:sp>
        <p:nvSpPr>
          <p:cNvPr id="16" name="TextBox 16"/>
          <p:cNvSpPr txBox="1"/>
          <p:nvPr/>
        </p:nvSpPr>
        <p:spPr>
          <a:xfrm>
            <a:off x="5039994" y="7019700"/>
            <a:ext cx="3845610" cy="1800421"/>
          </a:xfrm>
          <a:prstGeom prst="rect">
            <a:avLst/>
          </a:prstGeom>
        </p:spPr>
        <p:txBody>
          <a:bodyPr lIns="0" tIns="0" rIns="0" bIns="0" rtlCol="0" anchor="t">
            <a:spAutoFit/>
          </a:bodyPr>
          <a:lstStyle/>
          <a:p>
            <a:pPr>
              <a:lnSpc>
                <a:spcPts val="3633"/>
              </a:lnSpc>
            </a:pPr>
            <a:r>
              <a:rPr lang="en-US" sz="2795" dirty="0">
                <a:solidFill>
                  <a:srgbClr val="000000"/>
                </a:solidFill>
                <a:latin typeface="Poppins Medium"/>
              </a:rPr>
              <a:t>Air pollution dropped by up to 48% in the UK due to the reduced road travel</a:t>
            </a:r>
          </a:p>
        </p:txBody>
      </p:sp>
      <p:sp>
        <p:nvSpPr>
          <p:cNvPr id="17" name="TextBox 17"/>
          <p:cNvSpPr txBox="1"/>
          <p:nvPr/>
        </p:nvSpPr>
        <p:spPr>
          <a:xfrm>
            <a:off x="6047459" y="8944791"/>
            <a:ext cx="2838146" cy="270770"/>
          </a:xfrm>
          <a:prstGeom prst="rect">
            <a:avLst/>
          </a:prstGeom>
        </p:spPr>
        <p:txBody>
          <a:bodyPr lIns="0" tIns="0" rIns="0" bIns="0" rtlCol="0" anchor="t">
            <a:spAutoFit/>
          </a:bodyPr>
          <a:lstStyle/>
          <a:p>
            <a:pPr algn="ctr">
              <a:lnSpc>
                <a:spcPts val="2288"/>
              </a:lnSpc>
              <a:spcBef>
                <a:spcPct val="0"/>
              </a:spcBef>
            </a:pPr>
            <a:r>
              <a:rPr lang="en-US" sz="1760">
                <a:solidFill>
                  <a:srgbClr val="000000"/>
                </a:solidFill>
                <a:latin typeface="Poppins Medium"/>
              </a:rPr>
              <a:t>(University of York, 2020)</a:t>
            </a:r>
          </a:p>
        </p:txBody>
      </p:sp>
      <p:sp>
        <p:nvSpPr>
          <p:cNvPr id="18" name="TextBox 18"/>
          <p:cNvSpPr txBox="1"/>
          <p:nvPr/>
        </p:nvSpPr>
        <p:spPr>
          <a:xfrm>
            <a:off x="2621433" y="2423723"/>
            <a:ext cx="13314599" cy="414714"/>
          </a:xfrm>
          <a:prstGeom prst="rect">
            <a:avLst/>
          </a:prstGeom>
        </p:spPr>
        <p:txBody>
          <a:bodyPr lIns="0" tIns="0" rIns="0" bIns="0" rtlCol="0" anchor="t">
            <a:spAutoFit/>
          </a:bodyPr>
          <a:lstStyle/>
          <a:p>
            <a:pPr algn="ctr">
              <a:lnSpc>
                <a:spcPts val="3373"/>
              </a:lnSpc>
            </a:pPr>
            <a:r>
              <a:rPr lang="en-US" sz="2595">
                <a:solidFill>
                  <a:srgbClr val="000000"/>
                </a:solidFill>
                <a:latin typeface="Poppins Medium"/>
              </a:rPr>
              <a:t>Let's explore what happened to our home during the COVID-19 lockdowns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22287" y="505530"/>
            <a:ext cx="17157216" cy="9275940"/>
            <a:chOff x="0" y="0"/>
            <a:chExt cx="5199156" cy="2810891"/>
          </a:xfrm>
        </p:grpSpPr>
        <p:sp>
          <p:nvSpPr>
            <p:cNvPr id="3" name="Freeform 3"/>
            <p:cNvSpPr/>
            <p:nvPr/>
          </p:nvSpPr>
          <p:spPr>
            <a:xfrm>
              <a:off x="-3810" y="1270"/>
              <a:ext cx="5204236" cy="2809621"/>
            </a:xfrm>
            <a:custGeom>
              <a:avLst/>
              <a:gdLst/>
              <a:ahLst/>
              <a:cxnLst/>
              <a:rect l="l" t="t" r="r" b="b"/>
              <a:pathLst>
                <a:path w="5204236" h="2809621">
                  <a:moveTo>
                    <a:pt x="5200427" y="2421009"/>
                  </a:moveTo>
                  <a:cubicBezTo>
                    <a:pt x="5200427" y="2294306"/>
                    <a:pt x="5204236" y="2165455"/>
                    <a:pt x="5197886" y="2038751"/>
                  </a:cubicBezTo>
                  <a:cubicBezTo>
                    <a:pt x="5190266" y="1954998"/>
                    <a:pt x="5178836" y="303556"/>
                    <a:pt x="5178836" y="219803"/>
                  </a:cubicBezTo>
                  <a:cubicBezTo>
                    <a:pt x="5176297" y="161820"/>
                    <a:pt x="5175027" y="101689"/>
                    <a:pt x="5172486" y="54610"/>
                  </a:cubicBezTo>
                  <a:cubicBezTo>
                    <a:pt x="5172486" y="44450"/>
                    <a:pt x="5171216" y="34290"/>
                    <a:pt x="5169947" y="21590"/>
                  </a:cubicBezTo>
                  <a:cubicBezTo>
                    <a:pt x="5159786" y="19050"/>
                    <a:pt x="5150897" y="17780"/>
                    <a:pt x="5140736" y="16510"/>
                  </a:cubicBezTo>
                  <a:cubicBezTo>
                    <a:pt x="5121067" y="15240"/>
                    <a:pt x="5096760" y="16510"/>
                    <a:pt x="5076503" y="16510"/>
                  </a:cubicBezTo>
                  <a:cubicBezTo>
                    <a:pt x="4975221" y="13970"/>
                    <a:pt x="4873939" y="8890"/>
                    <a:pt x="4772657" y="7620"/>
                  </a:cubicBezTo>
                  <a:cubicBezTo>
                    <a:pt x="4582247" y="5080"/>
                    <a:pt x="4387786" y="3810"/>
                    <a:pt x="4197376" y="2540"/>
                  </a:cubicBezTo>
                  <a:cubicBezTo>
                    <a:pt x="4128504" y="2540"/>
                    <a:pt x="4055581" y="0"/>
                    <a:pt x="3986709" y="0"/>
                  </a:cubicBezTo>
                  <a:cubicBezTo>
                    <a:pt x="3820606" y="0"/>
                    <a:pt x="3658556" y="1270"/>
                    <a:pt x="3492453" y="1270"/>
                  </a:cubicBezTo>
                  <a:cubicBezTo>
                    <a:pt x="3395222" y="1270"/>
                    <a:pt x="3297991" y="3810"/>
                    <a:pt x="3196709" y="3810"/>
                  </a:cubicBezTo>
                  <a:cubicBezTo>
                    <a:pt x="3095427" y="5080"/>
                    <a:pt x="1260198" y="7620"/>
                    <a:pt x="1158916" y="7620"/>
                  </a:cubicBezTo>
                  <a:cubicBezTo>
                    <a:pt x="1077890" y="7620"/>
                    <a:pt x="996864" y="6350"/>
                    <a:pt x="915839" y="7620"/>
                  </a:cubicBezTo>
                  <a:cubicBezTo>
                    <a:pt x="842916" y="8890"/>
                    <a:pt x="765941" y="11430"/>
                    <a:pt x="693018" y="12700"/>
                  </a:cubicBezTo>
                  <a:cubicBezTo>
                    <a:pt x="616044" y="15240"/>
                    <a:pt x="539070" y="16510"/>
                    <a:pt x="466147" y="19050"/>
                  </a:cubicBezTo>
                  <a:cubicBezTo>
                    <a:pt x="356762" y="21590"/>
                    <a:pt x="243326" y="24130"/>
                    <a:pt x="133942" y="27940"/>
                  </a:cubicBezTo>
                  <a:cubicBezTo>
                    <a:pt x="69121" y="30480"/>
                    <a:pt x="38100" y="34290"/>
                    <a:pt x="16510" y="36830"/>
                  </a:cubicBezTo>
                  <a:cubicBezTo>
                    <a:pt x="16510" y="38100"/>
                    <a:pt x="13970" y="40640"/>
                    <a:pt x="13970" y="43180"/>
                  </a:cubicBezTo>
                  <a:cubicBezTo>
                    <a:pt x="12700" y="71624"/>
                    <a:pt x="10160" y="121017"/>
                    <a:pt x="8890" y="168262"/>
                  </a:cubicBezTo>
                  <a:cubicBezTo>
                    <a:pt x="7620" y="196180"/>
                    <a:pt x="8890" y="226245"/>
                    <a:pt x="7620" y="254163"/>
                  </a:cubicBezTo>
                  <a:cubicBezTo>
                    <a:pt x="0" y="395899"/>
                    <a:pt x="5080" y="2150422"/>
                    <a:pt x="7620" y="2294306"/>
                  </a:cubicBezTo>
                  <a:cubicBezTo>
                    <a:pt x="6350" y="2408124"/>
                    <a:pt x="11430" y="2519795"/>
                    <a:pt x="11430" y="2633614"/>
                  </a:cubicBezTo>
                  <a:cubicBezTo>
                    <a:pt x="11430" y="2687302"/>
                    <a:pt x="15240" y="2743137"/>
                    <a:pt x="7620" y="2779141"/>
                  </a:cubicBezTo>
                  <a:cubicBezTo>
                    <a:pt x="5080" y="2788031"/>
                    <a:pt x="10160" y="2794381"/>
                    <a:pt x="19050" y="2795651"/>
                  </a:cubicBezTo>
                  <a:cubicBezTo>
                    <a:pt x="29210" y="2796921"/>
                    <a:pt x="38100" y="2796921"/>
                    <a:pt x="48260" y="2796921"/>
                  </a:cubicBezTo>
                  <a:cubicBezTo>
                    <a:pt x="166352" y="2798191"/>
                    <a:pt x="295993" y="2798191"/>
                    <a:pt x="429685" y="2799461"/>
                  </a:cubicBezTo>
                  <a:cubicBezTo>
                    <a:pt x="502608" y="2800731"/>
                    <a:pt x="575531" y="2802001"/>
                    <a:pt x="644403" y="2803271"/>
                  </a:cubicBezTo>
                  <a:cubicBezTo>
                    <a:pt x="765941" y="2804541"/>
                    <a:pt x="883428" y="2804541"/>
                    <a:pt x="1004967" y="2805811"/>
                  </a:cubicBezTo>
                  <a:cubicBezTo>
                    <a:pt x="1053582" y="2805811"/>
                    <a:pt x="1098146" y="2805811"/>
                    <a:pt x="1146762" y="2804541"/>
                  </a:cubicBezTo>
                  <a:cubicBezTo>
                    <a:pt x="1167018" y="2804541"/>
                    <a:pt x="1191326" y="2803271"/>
                    <a:pt x="1211582" y="2803271"/>
                  </a:cubicBezTo>
                  <a:cubicBezTo>
                    <a:pt x="1292608" y="2804541"/>
                    <a:pt x="2913120" y="2795651"/>
                    <a:pt x="2994145" y="2796921"/>
                  </a:cubicBezTo>
                  <a:cubicBezTo>
                    <a:pt x="3107581" y="2798191"/>
                    <a:pt x="3419530" y="2798191"/>
                    <a:pt x="3532966" y="2798191"/>
                  </a:cubicBezTo>
                  <a:cubicBezTo>
                    <a:pt x="3577530" y="2798191"/>
                    <a:pt x="3618042" y="2796921"/>
                    <a:pt x="3662606" y="2796921"/>
                  </a:cubicBezTo>
                  <a:cubicBezTo>
                    <a:pt x="3735530" y="2798191"/>
                    <a:pt x="3808453" y="2799461"/>
                    <a:pt x="3881376" y="2800731"/>
                  </a:cubicBezTo>
                  <a:cubicBezTo>
                    <a:pt x="4039376" y="2803271"/>
                    <a:pt x="4193324" y="2800731"/>
                    <a:pt x="4351324" y="2804541"/>
                  </a:cubicBezTo>
                  <a:cubicBezTo>
                    <a:pt x="4614657" y="2809621"/>
                    <a:pt x="4882042" y="2803271"/>
                    <a:pt x="5140736" y="2808351"/>
                  </a:cubicBezTo>
                  <a:cubicBezTo>
                    <a:pt x="5161056" y="2809621"/>
                    <a:pt x="5181377" y="2808351"/>
                    <a:pt x="5204236" y="2808351"/>
                  </a:cubicBezTo>
                  <a:cubicBezTo>
                    <a:pt x="5204236" y="2784221"/>
                    <a:pt x="5204236" y="2771521"/>
                    <a:pt x="5204236" y="2745284"/>
                  </a:cubicBezTo>
                  <a:cubicBezTo>
                    <a:pt x="5202966" y="2635761"/>
                    <a:pt x="5200427" y="2532680"/>
                    <a:pt x="5200427" y="2421009"/>
                  </a:cubicBezTo>
                  <a:close/>
                </a:path>
              </a:pathLst>
            </a:custGeom>
            <a:solidFill>
              <a:srgbClr val="FFFFFF"/>
            </a:solidFill>
          </p:spPr>
        </p:sp>
      </p:grpSp>
      <p:grpSp>
        <p:nvGrpSpPr>
          <p:cNvPr id="25" name="Group 24">
            <a:extLst>
              <a:ext uri="{FF2B5EF4-FFF2-40B4-BE49-F238E27FC236}">
                <a16:creationId xmlns:a16="http://schemas.microsoft.com/office/drawing/2014/main" id="{4C1B1F88-5543-5966-8380-C649ABF777C5}"/>
              </a:ext>
              <a:ext uri="{C183D7F6-B498-43B3-948B-1728B52AA6E4}">
                <adec:decorative xmlns:adec="http://schemas.microsoft.com/office/drawing/2017/decorative" val="1"/>
              </a:ext>
            </a:extLst>
          </p:cNvPr>
          <p:cNvGrpSpPr/>
          <p:nvPr/>
        </p:nvGrpSpPr>
        <p:grpSpPr>
          <a:xfrm>
            <a:off x="8739962" y="5714808"/>
            <a:ext cx="8135185" cy="2749439"/>
            <a:chOff x="8739962" y="5714808"/>
            <a:chExt cx="8135185" cy="2749439"/>
          </a:xfrm>
        </p:grpSpPr>
        <p:sp>
          <p:nvSpPr>
            <p:cNvPr id="5" name="Freeform 5">
              <a:extLst>
                <a:ext uri="{C183D7F6-B498-43B3-948B-1728B52AA6E4}">
                  <adec:decorative xmlns:adec="http://schemas.microsoft.com/office/drawing/2017/decorative" val="1"/>
                </a:ext>
              </a:extLst>
            </p:cNvPr>
            <p:cNvSpPr/>
            <p:nvPr/>
          </p:nvSpPr>
          <p:spPr>
            <a:xfrm>
              <a:off x="8739962" y="5714808"/>
              <a:ext cx="8135185" cy="2749439"/>
            </a:xfrm>
            <a:custGeom>
              <a:avLst/>
              <a:gdLst/>
              <a:ahLst/>
              <a:cxnLst/>
              <a:rect l="l" t="t" r="r" b="b"/>
              <a:pathLst>
                <a:path w="2465207" h="833163">
                  <a:moveTo>
                    <a:pt x="2461398" y="689505"/>
                  </a:moveTo>
                  <a:cubicBezTo>
                    <a:pt x="2461398" y="656133"/>
                    <a:pt x="2465207" y="622196"/>
                    <a:pt x="2458857" y="588824"/>
                  </a:cubicBezTo>
                  <a:cubicBezTo>
                    <a:pt x="2451238" y="566765"/>
                    <a:pt x="2439807" y="131802"/>
                    <a:pt x="2439807" y="109743"/>
                  </a:cubicBezTo>
                  <a:cubicBezTo>
                    <a:pt x="2437267" y="94471"/>
                    <a:pt x="2435998" y="78634"/>
                    <a:pt x="2433457" y="54610"/>
                  </a:cubicBezTo>
                  <a:cubicBezTo>
                    <a:pt x="2433457" y="44450"/>
                    <a:pt x="2432188" y="34290"/>
                    <a:pt x="2430917" y="21590"/>
                  </a:cubicBezTo>
                  <a:cubicBezTo>
                    <a:pt x="2420757" y="19050"/>
                    <a:pt x="2411867" y="17780"/>
                    <a:pt x="2401707" y="16510"/>
                  </a:cubicBezTo>
                  <a:cubicBezTo>
                    <a:pt x="2391492" y="15240"/>
                    <a:pt x="2380278" y="16510"/>
                    <a:pt x="2370932" y="16510"/>
                  </a:cubicBezTo>
                  <a:cubicBezTo>
                    <a:pt x="2324205" y="13970"/>
                    <a:pt x="2277477" y="8890"/>
                    <a:pt x="2230750" y="7620"/>
                  </a:cubicBezTo>
                  <a:cubicBezTo>
                    <a:pt x="2142902" y="5080"/>
                    <a:pt x="2053185" y="3810"/>
                    <a:pt x="1965337" y="2540"/>
                  </a:cubicBezTo>
                  <a:cubicBezTo>
                    <a:pt x="1933563" y="2540"/>
                    <a:pt x="1899919" y="0"/>
                    <a:pt x="1868144" y="0"/>
                  </a:cubicBezTo>
                  <a:cubicBezTo>
                    <a:pt x="1791511" y="0"/>
                    <a:pt x="1716747" y="1270"/>
                    <a:pt x="1640114" y="1270"/>
                  </a:cubicBezTo>
                  <a:cubicBezTo>
                    <a:pt x="1595256" y="1270"/>
                    <a:pt x="1550397" y="3810"/>
                    <a:pt x="1503670" y="3810"/>
                  </a:cubicBezTo>
                  <a:cubicBezTo>
                    <a:pt x="1456942" y="5080"/>
                    <a:pt x="610240" y="7620"/>
                    <a:pt x="563513" y="7620"/>
                  </a:cubicBezTo>
                  <a:cubicBezTo>
                    <a:pt x="526131" y="7620"/>
                    <a:pt x="488749" y="6350"/>
                    <a:pt x="451367" y="7620"/>
                  </a:cubicBezTo>
                  <a:cubicBezTo>
                    <a:pt x="417723" y="8890"/>
                    <a:pt x="382210" y="11430"/>
                    <a:pt x="348566" y="12700"/>
                  </a:cubicBezTo>
                  <a:cubicBezTo>
                    <a:pt x="313054" y="15240"/>
                    <a:pt x="277541" y="16510"/>
                    <a:pt x="243897" y="19050"/>
                  </a:cubicBezTo>
                  <a:cubicBezTo>
                    <a:pt x="193431" y="21590"/>
                    <a:pt x="141096" y="24130"/>
                    <a:pt x="90631" y="27940"/>
                  </a:cubicBezTo>
                  <a:cubicBezTo>
                    <a:pt x="60725" y="30480"/>
                    <a:pt x="38100" y="34290"/>
                    <a:pt x="16510" y="36830"/>
                  </a:cubicBezTo>
                  <a:cubicBezTo>
                    <a:pt x="16510" y="38100"/>
                    <a:pt x="13970" y="40640"/>
                    <a:pt x="13970" y="43180"/>
                  </a:cubicBezTo>
                  <a:cubicBezTo>
                    <a:pt x="12700" y="70715"/>
                    <a:pt x="10160" y="83725"/>
                    <a:pt x="8890" y="96168"/>
                  </a:cubicBezTo>
                  <a:cubicBezTo>
                    <a:pt x="7620" y="103521"/>
                    <a:pt x="8890" y="111440"/>
                    <a:pt x="7620" y="118793"/>
                  </a:cubicBezTo>
                  <a:cubicBezTo>
                    <a:pt x="0" y="156124"/>
                    <a:pt x="5080" y="618236"/>
                    <a:pt x="7620" y="656133"/>
                  </a:cubicBezTo>
                  <a:cubicBezTo>
                    <a:pt x="6350" y="686111"/>
                    <a:pt x="11430" y="715523"/>
                    <a:pt x="11430" y="745501"/>
                  </a:cubicBezTo>
                  <a:cubicBezTo>
                    <a:pt x="11430" y="759642"/>
                    <a:pt x="15240" y="774348"/>
                    <a:pt x="7620" y="802683"/>
                  </a:cubicBezTo>
                  <a:cubicBezTo>
                    <a:pt x="5080" y="811573"/>
                    <a:pt x="10160" y="817923"/>
                    <a:pt x="19050" y="819193"/>
                  </a:cubicBezTo>
                  <a:cubicBezTo>
                    <a:pt x="29210" y="820463"/>
                    <a:pt x="38100" y="820463"/>
                    <a:pt x="48260" y="820463"/>
                  </a:cubicBezTo>
                  <a:cubicBezTo>
                    <a:pt x="105583" y="821733"/>
                    <a:pt x="165395" y="821733"/>
                    <a:pt x="227075" y="823003"/>
                  </a:cubicBezTo>
                  <a:cubicBezTo>
                    <a:pt x="260719" y="824273"/>
                    <a:pt x="294363" y="825543"/>
                    <a:pt x="326137" y="826813"/>
                  </a:cubicBezTo>
                  <a:cubicBezTo>
                    <a:pt x="382210" y="828083"/>
                    <a:pt x="436414" y="828083"/>
                    <a:pt x="492487" y="829353"/>
                  </a:cubicBezTo>
                  <a:cubicBezTo>
                    <a:pt x="514916" y="829353"/>
                    <a:pt x="535476" y="829353"/>
                    <a:pt x="557906" y="828083"/>
                  </a:cubicBezTo>
                  <a:cubicBezTo>
                    <a:pt x="567251" y="828083"/>
                    <a:pt x="578466" y="826813"/>
                    <a:pt x="587811" y="826813"/>
                  </a:cubicBezTo>
                  <a:cubicBezTo>
                    <a:pt x="625193" y="828083"/>
                    <a:pt x="1372833" y="819193"/>
                    <a:pt x="1410215" y="820463"/>
                  </a:cubicBezTo>
                  <a:cubicBezTo>
                    <a:pt x="1462550" y="821733"/>
                    <a:pt x="1606470" y="821733"/>
                    <a:pt x="1658805" y="821733"/>
                  </a:cubicBezTo>
                  <a:cubicBezTo>
                    <a:pt x="1679365" y="821733"/>
                    <a:pt x="1698056" y="820463"/>
                    <a:pt x="1718616" y="820463"/>
                  </a:cubicBezTo>
                  <a:cubicBezTo>
                    <a:pt x="1752260" y="821733"/>
                    <a:pt x="1785904" y="823003"/>
                    <a:pt x="1819548" y="824273"/>
                  </a:cubicBezTo>
                  <a:cubicBezTo>
                    <a:pt x="1892443" y="826813"/>
                    <a:pt x="1963468" y="824273"/>
                    <a:pt x="2036363" y="828083"/>
                  </a:cubicBezTo>
                  <a:cubicBezTo>
                    <a:pt x="2157855" y="833163"/>
                    <a:pt x="2281215" y="826813"/>
                    <a:pt x="2401707" y="831893"/>
                  </a:cubicBezTo>
                  <a:cubicBezTo>
                    <a:pt x="2422028" y="833163"/>
                    <a:pt x="2442347" y="831893"/>
                    <a:pt x="2465207" y="831893"/>
                  </a:cubicBezTo>
                  <a:cubicBezTo>
                    <a:pt x="2465207" y="807763"/>
                    <a:pt x="2465207" y="795063"/>
                    <a:pt x="2465207" y="774913"/>
                  </a:cubicBezTo>
                  <a:cubicBezTo>
                    <a:pt x="2463938" y="746067"/>
                    <a:pt x="2461398" y="718917"/>
                    <a:pt x="2461398" y="689505"/>
                  </a:cubicBezTo>
                  <a:close/>
                </a:path>
              </a:pathLst>
            </a:custGeom>
            <a:solidFill>
              <a:srgbClr val="EFEFEF"/>
            </a:solidFill>
          </p:spPr>
        </p:sp>
        <p:pic>
          <p:nvPicPr>
            <p:cNvPr id="7"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58693" y="6329236"/>
              <a:ext cx="2738803" cy="1788679"/>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00895" y="5982904"/>
              <a:ext cx="1867211" cy="2481343"/>
            </a:xfrm>
            <a:prstGeom prst="rect">
              <a:avLst/>
            </a:prstGeom>
          </p:spPr>
        </p:pic>
      </p:grpSp>
      <p:sp>
        <p:nvSpPr>
          <p:cNvPr id="9" name="TextBox 9"/>
          <p:cNvSpPr txBox="1"/>
          <p:nvPr/>
        </p:nvSpPr>
        <p:spPr>
          <a:xfrm>
            <a:off x="12623281" y="6523488"/>
            <a:ext cx="4247675" cy="1400175"/>
          </a:xfrm>
          <a:prstGeom prst="rect">
            <a:avLst/>
          </a:prstGeom>
        </p:spPr>
        <p:txBody>
          <a:bodyPr lIns="0" tIns="0" rIns="0" bIns="0" rtlCol="0" anchor="t">
            <a:spAutoFit/>
          </a:bodyPr>
          <a:lstStyle/>
          <a:p>
            <a:pPr>
              <a:lnSpc>
                <a:spcPts val="3720"/>
              </a:lnSpc>
            </a:pPr>
            <a:r>
              <a:rPr lang="en-US" sz="3100" dirty="0">
                <a:solidFill>
                  <a:srgbClr val="000000"/>
                </a:solidFill>
                <a:latin typeface="Poppins Medium"/>
              </a:rPr>
              <a:t>Increased extinction, especially of polar and marine wildlife </a:t>
            </a:r>
          </a:p>
        </p:txBody>
      </p:sp>
      <p:pic>
        <p:nvPicPr>
          <p:cNvPr id="10" name="Picture 10">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5537">
            <a:off x="3399392" y="2024823"/>
            <a:ext cx="4155305" cy="872614"/>
          </a:xfrm>
          <a:prstGeom prst="rect">
            <a:avLst/>
          </a:prstGeom>
        </p:spPr>
      </p:pic>
      <p:sp>
        <p:nvSpPr>
          <p:cNvPr id="11" name="TextBox 11"/>
          <p:cNvSpPr txBox="1">
            <a:spLocks noGrp="1"/>
          </p:cNvSpPr>
          <p:nvPr>
            <p:ph type="title" idx="4294967295"/>
          </p:nvPr>
        </p:nvSpPr>
        <p:spPr>
          <a:xfrm>
            <a:off x="1028699" y="927590"/>
            <a:ext cx="6874095" cy="17193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512"/>
              </a:lnSpc>
              <a:spcBef>
                <a:spcPts val="0"/>
              </a:spcBef>
              <a:spcAft>
                <a:spcPts val="0"/>
              </a:spcAft>
              <a:buClrTx/>
              <a:buSzTx/>
              <a:buFontTx/>
              <a:buNone/>
              <a:tabLst/>
              <a:defRPr/>
            </a:pPr>
            <a:r>
              <a:rPr kumimoji="0" lang="en-US" sz="11260" b="0" i="0" u="none" strike="noStrike" kern="1200" cap="none" spc="0" normalizeH="0" baseline="0" noProof="0" dirty="0">
                <a:ln>
                  <a:noFill/>
                </a:ln>
                <a:solidFill>
                  <a:srgbClr val="000000"/>
                </a:solidFill>
                <a:effectLst/>
                <a:uLnTx/>
                <a:uFillTx/>
                <a:latin typeface="Lumios Marker"/>
                <a:ea typeface="+mn-ea"/>
                <a:cs typeface="+mn-cs"/>
              </a:rPr>
              <a:t>Tipping Points </a:t>
            </a:r>
          </a:p>
        </p:txBody>
      </p:sp>
      <p:sp>
        <p:nvSpPr>
          <p:cNvPr id="12" name="TextBox 12"/>
          <p:cNvSpPr txBox="1"/>
          <p:nvPr/>
        </p:nvSpPr>
        <p:spPr>
          <a:xfrm>
            <a:off x="1351803" y="3363960"/>
            <a:ext cx="6227889" cy="4381500"/>
          </a:xfrm>
          <a:prstGeom prst="rect">
            <a:avLst/>
          </a:prstGeom>
        </p:spPr>
        <p:txBody>
          <a:bodyPr lIns="0" tIns="0" rIns="0" bIns="0" rtlCol="0" anchor="t">
            <a:spAutoFit/>
          </a:bodyPr>
          <a:lstStyle/>
          <a:p>
            <a:pPr>
              <a:lnSpc>
                <a:spcPts val="3840"/>
              </a:lnSpc>
            </a:pPr>
            <a:r>
              <a:rPr lang="en-US" sz="3200">
                <a:solidFill>
                  <a:srgbClr val="000000"/>
                </a:solidFill>
                <a:latin typeface="Poppins Medium"/>
              </a:rPr>
              <a:t>These are points of no return for our planet, where the damage done is permanent.</a:t>
            </a:r>
          </a:p>
          <a:p>
            <a:pPr>
              <a:lnSpc>
                <a:spcPts val="3840"/>
              </a:lnSpc>
            </a:pPr>
            <a:endParaRPr lang="en-US" sz="3200">
              <a:solidFill>
                <a:srgbClr val="000000"/>
              </a:solidFill>
              <a:latin typeface="Poppins Medium"/>
            </a:endParaRPr>
          </a:p>
          <a:p>
            <a:pPr>
              <a:lnSpc>
                <a:spcPts val="3840"/>
              </a:lnSpc>
            </a:pPr>
            <a:r>
              <a:rPr lang="en-US" sz="3200">
                <a:solidFill>
                  <a:srgbClr val="000000"/>
                </a:solidFill>
                <a:latin typeface="Poppins Medium"/>
              </a:rPr>
              <a:t>Climate scientists warn that if the Earth's temperature increases by 1.5°C, we might reach these tipping points, including... </a:t>
            </a:r>
          </a:p>
        </p:txBody>
      </p:sp>
      <p:sp>
        <p:nvSpPr>
          <p:cNvPr id="13" name="TextBox 13"/>
          <p:cNvSpPr txBox="1"/>
          <p:nvPr/>
        </p:nvSpPr>
        <p:spPr>
          <a:xfrm>
            <a:off x="14483643" y="8976766"/>
            <a:ext cx="2908004" cy="335787"/>
          </a:xfrm>
          <a:prstGeom prst="rect">
            <a:avLst/>
          </a:prstGeom>
        </p:spPr>
        <p:txBody>
          <a:bodyPr lIns="0" tIns="0" rIns="0" bIns="0" rtlCol="0" anchor="t">
            <a:spAutoFit/>
          </a:bodyPr>
          <a:lstStyle/>
          <a:p>
            <a:pPr algn="ctr">
              <a:lnSpc>
                <a:spcPts val="2678"/>
              </a:lnSpc>
              <a:spcBef>
                <a:spcPct val="0"/>
              </a:spcBef>
            </a:pPr>
            <a:r>
              <a:rPr lang="en-US" sz="2060">
                <a:solidFill>
                  <a:srgbClr val="000000"/>
                </a:solidFill>
                <a:latin typeface="Poppins Medium"/>
              </a:rPr>
              <a:t>(IPCC Report, 2021)</a:t>
            </a:r>
          </a:p>
        </p:txBody>
      </p:sp>
      <p:grpSp>
        <p:nvGrpSpPr>
          <p:cNvPr id="27" name="Group 26">
            <a:extLst>
              <a:ext uri="{FF2B5EF4-FFF2-40B4-BE49-F238E27FC236}">
                <a16:creationId xmlns:a16="http://schemas.microsoft.com/office/drawing/2014/main" id="{A42A466E-A622-0691-7D46-71EA84E71ADD}"/>
              </a:ext>
              <a:ext uri="{C183D7F6-B498-43B3-948B-1728B52AA6E4}">
                <adec:decorative xmlns:adec="http://schemas.microsoft.com/office/drawing/2017/decorative" val="1"/>
              </a:ext>
            </a:extLst>
          </p:cNvPr>
          <p:cNvGrpSpPr/>
          <p:nvPr/>
        </p:nvGrpSpPr>
        <p:grpSpPr>
          <a:xfrm>
            <a:off x="8739962" y="988281"/>
            <a:ext cx="8135185" cy="2589367"/>
            <a:chOff x="8739962" y="988281"/>
            <a:chExt cx="8135185" cy="2589367"/>
          </a:xfrm>
        </p:grpSpPr>
        <p:sp>
          <p:nvSpPr>
            <p:cNvPr id="15" name="Freeform 15">
              <a:extLst>
                <a:ext uri="{C183D7F6-B498-43B3-948B-1728B52AA6E4}">
                  <adec:decorative xmlns:adec="http://schemas.microsoft.com/office/drawing/2017/decorative" val="1"/>
                </a:ext>
              </a:extLst>
            </p:cNvPr>
            <p:cNvSpPr/>
            <p:nvPr/>
          </p:nvSpPr>
          <p:spPr>
            <a:xfrm>
              <a:off x="8739962" y="988281"/>
              <a:ext cx="8135185" cy="2589367"/>
            </a:xfrm>
            <a:custGeom>
              <a:avLst/>
              <a:gdLst/>
              <a:ahLst/>
              <a:cxnLst/>
              <a:rect l="l" t="t" r="r" b="b"/>
              <a:pathLst>
                <a:path w="2465207" h="784657">
                  <a:moveTo>
                    <a:pt x="2461398" y="647010"/>
                  </a:moveTo>
                  <a:cubicBezTo>
                    <a:pt x="2461398" y="615929"/>
                    <a:pt x="2465207" y="584321"/>
                    <a:pt x="2458857" y="553240"/>
                  </a:cubicBezTo>
                  <a:cubicBezTo>
                    <a:pt x="2451238" y="532695"/>
                    <a:pt x="2439807" y="127587"/>
                    <a:pt x="2439807" y="107042"/>
                  </a:cubicBezTo>
                  <a:cubicBezTo>
                    <a:pt x="2437267" y="92819"/>
                    <a:pt x="2435998" y="78068"/>
                    <a:pt x="2433457" y="54610"/>
                  </a:cubicBezTo>
                  <a:cubicBezTo>
                    <a:pt x="2433457" y="44450"/>
                    <a:pt x="2432188" y="34290"/>
                    <a:pt x="2430917" y="21590"/>
                  </a:cubicBezTo>
                  <a:cubicBezTo>
                    <a:pt x="2420757" y="19050"/>
                    <a:pt x="2411867" y="17780"/>
                    <a:pt x="2401707" y="16510"/>
                  </a:cubicBezTo>
                  <a:cubicBezTo>
                    <a:pt x="2391492" y="15240"/>
                    <a:pt x="2380278" y="16510"/>
                    <a:pt x="2370932" y="16510"/>
                  </a:cubicBezTo>
                  <a:cubicBezTo>
                    <a:pt x="2324205" y="13970"/>
                    <a:pt x="2277477" y="8890"/>
                    <a:pt x="2230750" y="7620"/>
                  </a:cubicBezTo>
                  <a:cubicBezTo>
                    <a:pt x="2142902" y="5080"/>
                    <a:pt x="2053185" y="3810"/>
                    <a:pt x="1965337" y="2540"/>
                  </a:cubicBezTo>
                  <a:cubicBezTo>
                    <a:pt x="1933563" y="2540"/>
                    <a:pt x="1899919" y="0"/>
                    <a:pt x="1868144" y="0"/>
                  </a:cubicBezTo>
                  <a:cubicBezTo>
                    <a:pt x="1791511" y="0"/>
                    <a:pt x="1716747" y="1270"/>
                    <a:pt x="1640114" y="1270"/>
                  </a:cubicBezTo>
                  <a:cubicBezTo>
                    <a:pt x="1595256" y="1270"/>
                    <a:pt x="1550397" y="3810"/>
                    <a:pt x="1503670" y="3810"/>
                  </a:cubicBezTo>
                  <a:cubicBezTo>
                    <a:pt x="1456942" y="5080"/>
                    <a:pt x="610240" y="7620"/>
                    <a:pt x="563513" y="7620"/>
                  </a:cubicBezTo>
                  <a:cubicBezTo>
                    <a:pt x="526131" y="7620"/>
                    <a:pt x="488749" y="6350"/>
                    <a:pt x="451367" y="7620"/>
                  </a:cubicBezTo>
                  <a:cubicBezTo>
                    <a:pt x="417723" y="8890"/>
                    <a:pt x="382210" y="11430"/>
                    <a:pt x="348566" y="12700"/>
                  </a:cubicBezTo>
                  <a:cubicBezTo>
                    <a:pt x="313054" y="15240"/>
                    <a:pt x="277541" y="16510"/>
                    <a:pt x="243897" y="19050"/>
                  </a:cubicBezTo>
                  <a:cubicBezTo>
                    <a:pt x="193431" y="21590"/>
                    <a:pt x="141096" y="24130"/>
                    <a:pt x="90631" y="27940"/>
                  </a:cubicBezTo>
                  <a:cubicBezTo>
                    <a:pt x="60725" y="30480"/>
                    <a:pt x="38100" y="34290"/>
                    <a:pt x="16510" y="36830"/>
                  </a:cubicBezTo>
                  <a:cubicBezTo>
                    <a:pt x="16510" y="38100"/>
                    <a:pt x="13970" y="40640"/>
                    <a:pt x="13970" y="43180"/>
                  </a:cubicBezTo>
                  <a:cubicBezTo>
                    <a:pt x="12700" y="70693"/>
                    <a:pt x="10160" y="82809"/>
                    <a:pt x="8890" y="94399"/>
                  </a:cubicBezTo>
                  <a:cubicBezTo>
                    <a:pt x="7620" y="101247"/>
                    <a:pt x="8890" y="108622"/>
                    <a:pt x="7620" y="115471"/>
                  </a:cubicBezTo>
                  <a:cubicBezTo>
                    <a:pt x="0" y="150239"/>
                    <a:pt x="5080" y="580633"/>
                    <a:pt x="7620" y="615929"/>
                  </a:cubicBezTo>
                  <a:cubicBezTo>
                    <a:pt x="6350" y="643849"/>
                    <a:pt x="11430" y="671242"/>
                    <a:pt x="11430" y="699163"/>
                  </a:cubicBezTo>
                  <a:cubicBezTo>
                    <a:pt x="11430" y="712333"/>
                    <a:pt x="15240" y="726029"/>
                    <a:pt x="7620" y="754177"/>
                  </a:cubicBezTo>
                  <a:cubicBezTo>
                    <a:pt x="5080" y="763067"/>
                    <a:pt x="10160" y="769417"/>
                    <a:pt x="19050" y="770687"/>
                  </a:cubicBezTo>
                  <a:cubicBezTo>
                    <a:pt x="29210" y="771957"/>
                    <a:pt x="38100" y="771957"/>
                    <a:pt x="48260" y="771957"/>
                  </a:cubicBezTo>
                  <a:cubicBezTo>
                    <a:pt x="105583" y="773227"/>
                    <a:pt x="165395" y="773227"/>
                    <a:pt x="227075" y="774497"/>
                  </a:cubicBezTo>
                  <a:cubicBezTo>
                    <a:pt x="260719" y="775767"/>
                    <a:pt x="294363" y="777037"/>
                    <a:pt x="326137" y="778307"/>
                  </a:cubicBezTo>
                  <a:cubicBezTo>
                    <a:pt x="382210" y="779577"/>
                    <a:pt x="436414" y="779577"/>
                    <a:pt x="492487" y="780847"/>
                  </a:cubicBezTo>
                  <a:cubicBezTo>
                    <a:pt x="514916" y="780847"/>
                    <a:pt x="535476" y="780847"/>
                    <a:pt x="557906" y="779577"/>
                  </a:cubicBezTo>
                  <a:cubicBezTo>
                    <a:pt x="567251" y="779577"/>
                    <a:pt x="578466" y="778307"/>
                    <a:pt x="587811" y="778307"/>
                  </a:cubicBezTo>
                  <a:cubicBezTo>
                    <a:pt x="625193" y="779577"/>
                    <a:pt x="1372833" y="770687"/>
                    <a:pt x="1410215" y="771957"/>
                  </a:cubicBezTo>
                  <a:cubicBezTo>
                    <a:pt x="1462550" y="773227"/>
                    <a:pt x="1606470" y="773227"/>
                    <a:pt x="1658805" y="773227"/>
                  </a:cubicBezTo>
                  <a:cubicBezTo>
                    <a:pt x="1679365" y="773227"/>
                    <a:pt x="1698056" y="771957"/>
                    <a:pt x="1718616" y="771957"/>
                  </a:cubicBezTo>
                  <a:cubicBezTo>
                    <a:pt x="1752260" y="773227"/>
                    <a:pt x="1785904" y="774497"/>
                    <a:pt x="1819548" y="775767"/>
                  </a:cubicBezTo>
                  <a:cubicBezTo>
                    <a:pt x="1892443" y="778307"/>
                    <a:pt x="1963468" y="775767"/>
                    <a:pt x="2036363" y="779577"/>
                  </a:cubicBezTo>
                  <a:cubicBezTo>
                    <a:pt x="2157855" y="784657"/>
                    <a:pt x="2281215" y="778307"/>
                    <a:pt x="2401707" y="783387"/>
                  </a:cubicBezTo>
                  <a:cubicBezTo>
                    <a:pt x="2422028" y="784657"/>
                    <a:pt x="2442347" y="783387"/>
                    <a:pt x="2465207" y="783387"/>
                  </a:cubicBezTo>
                  <a:cubicBezTo>
                    <a:pt x="2465207" y="759257"/>
                    <a:pt x="2465207" y="746557"/>
                    <a:pt x="2465207" y="726556"/>
                  </a:cubicBezTo>
                  <a:cubicBezTo>
                    <a:pt x="2463938" y="699689"/>
                    <a:pt x="2461398" y="674403"/>
                    <a:pt x="2461398" y="647010"/>
                  </a:cubicBezTo>
                  <a:close/>
                </a:path>
              </a:pathLst>
            </a:custGeom>
            <a:solidFill>
              <a:srgbClr val="EFEFEF"/>
            </a:solidFill>
          </p:spPr>
        </p:sp>
        <p:pic>
          <p:nvPicPr>
            <p:cNvPr id="17" name="Picture 17">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79794" y="1134486"/>
              <a:ext cx="2254399" cy="2239000"/>
            </a:xfrm>
            <a:prstGeom prst="rect">
              <a:avLst/>
            </a:prstGeom>
          </p:spPr>
        </p:pic>
      </p:grpSp>
      <p:sp>
        <p:nvSpPr>
          <p:cNvPr id="18" name="TextBox 18"/>
          <p:cNvSpPr txBox="1"/>
          <p:nvPr/>
        </p:nvSpPr>
        <p:spPr>
          <a:xfrm>
            <a:off x="12502180" y="1787261"/>
            <a:ext cx="4247675" cy="933450"/>
          </a:xfrm>
          <a:prstGeom prst="rect">
            <a:avLst/>
          </a:prstGeom>
        </p:spPr>
        <p:txBody>
          <a:bodyPr lIns="0" tIns="0" rIns="0" bIns="0" rtlCol="0" anchor="t">
            <a:spAutoFit/>
          </a:bodyPr>
          <a:lstStyle/>
          <a:p>
            <a:pPr>
              <a:lnSpc>
                <a:spcPts val="3720"/>
              </a:lnSpc>
            </a:pPr>
            <a:r>
              <a:rPr lang="en-US" sz="3100">
                <a:solidFill>
                  <a:srgbClr val="000000"/>
                </a:solidFill>
                <a:latin typeface="Poppins Medium"/>
              </a:rPr>
              <a:t>Increased flooding and rising sea levels </a:t>
            </a:r>
          </a:p>
        </p:txBody>
      </p:sp>
      <p:grpSp>
        <p:nvGrpSpPr>
          <p:cNvPr id="26" name="Group 25">
            <a:extLst>
              <a:ext uri="{FF2B5EF4-FFF2-40B4-BE49-F238E27FC236}">
                <a16:creationId xmlns:a16="http://schemas.microsoft.com/office/drawing/2014/main" id="{D4069BC4-4DFB-7D77-0E82-BF146655EBD2}"/>
              </a:ext>
              <a:ext uri="{C183D7F6-B498-43B3-948B-1728B52AA6E4}">
                <adec:decorative xmlns:adec="http://schemas.microsoft.com/office/drawing/2017/decorative" val="1"/>
              </a:ext>
            </a:extLst>
          </p:cNvPr>
          <p:cNvGrpSpPr/>
          <p:nvPr/>
        </p:nvGrpSpPr>
        <p:grpSpPr>
          <a:xfrm>
            <a:off x="8739962" y="3744622"/>
            <a:ext cx="8135185" cy="1776945"/>
            <a:chOff x="8739962" y="3744622"/>
            <a:chExt cx="8135185" cy="1776945"/>
          </a:xfrm>
        </p:grpSpPr>
        <p:sp>
          <p:nvSpPr>
            <p:cNvPr id="20" name="Freeform 20">
              <a:extLst>
                <a:ext uri="{C183D7F6-B498-43B3-948B-1728B52AA6E4}">
                  <adec:decorative xmlns:adec="http://schemas.microsoft.com/office/drawing/2017/decorative" val="1"/>
                </a:ext>
              </a:extLst>
            </p:cNvPr>
            <p:cNvSpPr/>
            <p:nvPr/>
          </p:nvSpPr>
          <p:spPr>
            <a:xfrm>
              <a:off x="8739962" y="3744622"/>
              <a:ext cx="8135185" cy="1776945"/>
            </a:xfrm>
            <a:custGeom>
              <a:avLst/>
              <a:gdLst/>
              <a:ahLst/>
              <a:cxnLst/>
              <a:rect l="l" t="t" r="r" b="b"/>
              <a:pathLst>
                <a:path w="2465207" h="538468">
                  <a:moveTo>
                    <a:pt x="2461398" y="431333"/>
                  </a:moveTo>
                  <a:cubicBezTo>
                    <a:pt x="2461398" y="411877"/>
                    <a:pt x="2465207" y="392092"/>
                    <a:pt x="2458857" y="372636"/>
                  </a:cubicBezTo>
                  <a:cubicBezTo>
                    <a:pt x="2451238" y="359776"/>
                    <a:pt x="2439807" y="106193"/>
                    <a:pt x="2439807" y="93333"/>
                  </a:cubicBezTo>
                  <a:cubicBezTo>
                    <a:pt x="2437267" y="84430"/>
                    <a:pt x="2435998" y="75196"/>
                    <a:pt x="2433457" y="54610"/>
                  </a:cubicBezTo>
                  <a:cubicBezTo>
                    <a:pt x="2433457" y="44450"/>
                    <a:pt x="2432188" y="34290"/>
                    <a:pt x="2430917" y="21590"/>
                  </a:cubicBezTo>
                  <a:cubicBezTo>
                    <a:pt x="2420757" y="19050"/>
                    <a:pt x="2411867" y="17780"/>
                    <a:pt x="2401707" y="16510"/>
                  </a:cubicBezTo>
                  <a:cubicBezTo>
                    <a:pt x="2391492" y="15240"/>
                    <a:pt x="2380278" y="16510"/>
                    <a:pt x="2370932" y="16510"/>
                  </a:cubicBezTo>
                  <a:cubicBezTo>
                    <a:pt x="2324205" y="13970"/>
                    <a:pt x="2277477" y="8890"/>
                    <a:pt x="2230750" y="7620"/>
                  </a:cubicBezTo>
                  <a:cubicBezTo>
                    <a:pt x="2142902" y="5080"/>
                    <a:pt x="2053185" y="3810"/>
                    <a:pt x="1965337" y="2540"/>
                  </a:cubicBezTo>
                  <a:cubicBezTo>
                    <a:pt x="1933563" y="2540"/>
                    <a:pt x="1899919" y="0"/>
                    <a:pt x="1868144" y="0"/>
                  </a:cubicBezTo>
                  <a:cubicBezTo>
                    <a:pt x="1791511" y="0"/>
                    <a:pt x="1716747" y="1270"/>
                    <a:pt x="1640114" y="1270"/>
                  </a:cubicBezTo>
                  <a:cubicBezTo>
                    <a:pt x="1595256" y="1270"/>
                    <a:pt x="1550397" y="3810"/>
                    <a:pt x="1503670" y="3810"/>
                  </a:cubicBezTo>
                  <a:cubicBezTo>
                    <a:pt x="1456942" y="5080"/>
                    <a:pt x="610240" y="7620"/>
                    <a:pt x="563513" y="7620"/>
                  </a:cubicBezTo>
                  <a:cubicBezTo>
                    <a:pt x="526131" y="7620"/>
                    <a:pt x="488749" y="6350"/>
                    <a:pt x="451367" y="7620"/>
                  </a:cubicBezTo>
                  <a:cubicBezTo>
                    <a:pt x="417723" y="8890"/>
                    <a:pt x="382210" y="11430"/>
                    <a:pt x="348566" y="12700"/>
                  </a:cubicBezTo>
                  <a:cubicBezTo>
                    <a:pt x="313054" y="15240"/>
                    <a:pt x="277541" y="16510"/>
                    <a:pt x="243897" y="19050"/>
                  </a:cubicBezTo>
                  <a:cubicBezTo>
                    <a:pt x="193431" y="21590"/>
                    <a:pt x="141096" y="24130"/>
                    <a:pt x="90631" y="27940"/>
                  </a:cubicBezTo>
                  <a:cubicBezTo>
                    <a:pt x="60725" y="30480"/>
                    <a:pt x="38100" y="34290"/>
                    <a:pt x="16510" y="36830"/>
                  </a:cubicBezTo>
                  <a:cubicBezTo>
                    <a:pt x="16510" y="38100"/>
                    <a:pt x="13970" y="40640"/>
                    <a:pt x="13970" y="43180"/>
                  </a:cubicBezTo>
                  <a:cubicBezTo>
                    <a:pt x="12700" y="70580"/>
                    <a:pt x="10160" y="78164"/>
                    <a:pt x="8890" y="85419"/>
                  </a:cubicBezTo>
                  <a:cubicBezTo>
                    <a:pt x="7620" y="89706"/>
                    <a:pt x="8890" y="94322"/>
                    <a:pt x="7620" y="98609"/>
                  </a:cubicBezTo>
                  <a:cubicBezTo>
                    <a:pt x="0" y="120373"/>
                    <a:pt x="5080" y="389783"/>
                    <a:pt x="7620" y="411877"/>
                  </a:cubicBezTo>
                  <a:cubicBezTo>
                    <a:pt x="6350" y="429354"/>
                    <a:pt x="11430" y="446501"/>
                    <a:pt x="11430" y="463978"/>
                  </a:cubicBezTo>
                  <a:cubicBezTo>
                    <a:pt x="11430" y="472222"/>
                    <a:pt x="15240" y="480796"/>
                    <a:pt x="7620" y="507988"/>
                  </a:cubicBezTo>
                  <a:cubicBezTo>
                    <a:pt x="5080" y="516878"/>
                    <a:pt x="10160" y="523228"/>
                    <a:pt x="19050" y="524498"/>
                  </a:cubicBezTo>
                  <a:cubicBezTo>
                    <a:pt x="29210" y="525768"/>
                    <a:pt x="38100" y="525768"/>
                    <a:pt x="48260" y="525768"/>
                  </a:cubicBezTo>
                  <a:cubicBezTo>
                    <a:pt x="105583" y="527038"/>
                    <a:pt x="165395" y="527038"/>
                    <a:pt x="227075" y="528308"/>
                  </a:cubicBezTo>
                  <a:cubicBezTo>
                    <a:pt x="260719" y="529578"/>
                    <a:pt x="294363" y="530848"/>
                    <a:pt x="326137" y="532118"/>
                  </a:cubicBezTo>
                  <a:cubicBezTo>
                    <a:pt x="382210" y="533388"/>
                    <a:pt x="436414" y="533388"/>
                    <a:pt x="492487" y="534658"/>
                  </a:cubicBezTo>
                  <a:cubicBezTo>
                    <a:pt x="514916" y="534658"/>
                    <a:pt x="535476" y="534658"/>
                    <a:pt x="557906" y="533388"/>
                  </a:cubicBezTo>
                  <a:cubicBezTo>
                    <a:pt x="567251" y="533388"/>
                    <a:pt x="578466" y="532118"/>
                    <a:pt x="587811" y="532118"/>
                  </a:cubicBezTo>
                  <a:cubicBezTo>
                    <a:pt x="625193" y="533388"/>
                    <a:pt x="1372833" y="524498"/>
                    <a:pt x="1410215" y="525768"/>
                  </a:cubicBezTo>
                  <a:cubicBezTo>
                    <a:pt x="1462550" y="527038"/>
                    <a:pt x="1606470" y="527038"/>
                    <a:pt x="1658805" y="527038"/>
                  </a:cubicBezTo>
                  <a:cubicBezTo>
                    <a:pt x="1679365" y="527038"/>
                    <a:pt x="1698056" y="525768"/>
                    <a:pt x="1718616" y="525768"/>
                  </a:cubicBezTo>
                  <a:cubicBezTo>
                    <a:pt x="1752260" y="527038"/>
                    <a:pt x="1785904" y="528308"/>
                    <a:pt x="1819548" y="529578"/>
                  </a:cubicBezTo>
                  <a:cubicBezTo>
                    <a:pt x="1892443" y="532118"/>
                    <a:pt x="1963468" y="529578"/>
                    <a:pt x="2036363" y="533388"/>
                  </a:cubicBezTo>
                  <a:cubicBezTo>
                    <a:pt x="2157855" y="538468"/>
                    <a:pt x="2281215" y="532118"/>
                    <a:pt x="2401707" y="537198"/>
                  </a:cubicBezTo>
                  <a:cubicBezTo>
                    <a:pt x="2422028" y="538468"/>
                    <a:pt x="2442347" y="537198"/>
                    <a:pt x="2465207" y="537198"/>
                  </a:cubicBezTo>
                  <a:cubicBezTo>
                    <a:pt x="2465207" y="513068"/>
                    <a:pt x="2465207" y="500368"/>
                    <a:pt x="2465207" y="481126"/>
                  </a:cubicBezTo>
                  <a:cubicBezTo>
                    <a:pt x="2463938" y="464308"/>
                    <a:pt x="2461398" y="448480"/>
                    <a:pt x="2461398" y="431333"/>
                  </a:cubicBezTo>
                  <a:close/>
                </a:path>
              </a:pathLst>
            </a:custGeom>
            <a:solidFill>
              <a:srgbClr val="EFEFEF"/>
            </a:solidFill>
          </p:spPr>
        </p:sp>
        <p:pic>
          <p:nvPicPr>
            <p:cNvPr id="22" name="Picture 22">
              <a:extLs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979794" y="3834823"/>
              <a:ext cx="2118057" cy="1686744"/>
            </a:xfrm>
            <a:prstGeom prst="rect">
              <a:avLst/>
            </a:prstGeom>
          </p:spPr>
        </p:pic>
      </p:grpSp>
      <p:sp>
        <p:nvSpPr>
          <p:cNvPr id="23" name="TextBox 23"/>
          <p:cNvSpPr txBox="1"/>
          <p:nvPr/>
        </p:nvSpPr>
        <p:spPr>
          <a:xfrm>
            <a:off x="12502180" y="4211470"/>
            <a:ext cx="4247675" cy="933450"/>
          </a:xfrm>
          <a:prstGeom prst="rect">
            <a:avLst/>
          </a:prstGeom>
        </p:spPr>
        <p:txBody>
          <a:bodyPr lIns="0" tIns="0" rIns="0" bIns="0" rtlCol="0" anchor="t">
            <a:spAutoFit/>
          </a:bodyPr>
          <a:lstStyle/>
          <a:p>
            <a:pPr>
              <a:lnSpc>
                <a:spcPts val="3720"/>
              </a:lnSpc>
            </a:pPr>
            <a:r>
              <a:rPr lang="en-US" sz="3100">
                <a:solidFill>
                  <a:srgbClr val="000000"/>
                </a:solidFill>
                <a:latin typeface="Poppins Medium"/>
              </a:rPr>
              <a:t>More frequent and intense heatwaves</a:t>
            </a:r>
          </a:p>
        </p:txBody>
      </p:sp>
      <p:pic>
        <p:nvPicPr>
          <p:cNvPr id="24" name="Picture 24">
            <a:extLs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6375" y="8208262"/>
            <a:ext cx="2755608" cy="9506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7967086" y="1032891"/>
            <a:ext cx="4444598" cy="3901795"/>
          </a:xfrm>
          <a:custGeom>
            <a:avLst/>
            <a:gdLst/>
            <a:ahLst/>
            <a:cxnLst/>
            <a:rect l="l" t="t" r="r" b="b"/>
            <a:pathLst>
              <a:path w="1346848" h="1182362">
                <a:moveTo>
                  <a:pt x="1343038" y="995425"/>
                </a:moveTo>
                <a:cubicBezTo>
                  <a:pt x="1343038" y="945564"/>
                  <a:pt x="1346848" y="894857"/>
                  <a:pt x="1340498" y="844996"/>
                </a:cubicBezTo>
                <a:cubicBezTo>
                  <a:pt x="1332878" y="812037"/>
                  <a:pt x="1321448" y="162148"/>
                  <a:pt x="1321448" y="129188"/>
                </a:cubicBezTo>
                <a:cubicBezTo>
                  <a:pt x="1318908" y="106371"/>
                  <a:pt x="1317638" y="82707"/>
                  <a:pt x="1315098" y="54610"/>
                </a:cubicBezTo>
                <a:cubicBezTo>
                  <a:pt x="1315098" y="44450"/>
                  <a:pt x="1313828" y="34290"/>
                  <a:pt x="1312558" y="21590"/>
                </a:cubicBezTo>
                <a:cubicBezTo>
                  <a:pt x="1302398" y="19050"/>
                  <a:pt x="1293508" y="17780"/>
                  <a:pt x="1283348" y="16510"/>
                </a:cubicBezTo>
                <a:cubicBezTo>
                  <a:pt x="1276992" y="15240"/>
                  <a:pt x="1271124" y="16510"/>
                  <a:pt x="1266233" y="16510"/>
                </a:cubicBezTo>
                <a:cubicBezTo>
                  <a:pt x="1241781" y="13970"/>
                  <a:pt x="1217328" y="8890"/>
                  <a:pt x="1192875" y="7620"/>
                </a:cubicBezTo>
                <a:cubicBezTo>
                  <a:pt x="1146905" y="5080"/>
                  <a:pt x="1099956" y="3810"/>
                  <a:pt x="1053985" y="2540"/>
                </a:cubicBezTo>
                <a:cubicBezTo>
                  <a:pt x="1037357" y="2540"/>
                  <a:pt x="1019751" y="0"/>
                  <a:pt x="1003123" y="0"/>
                </a:cubicBezTo>
                <a:cubicBezTo>
                  <a:pt x="963021" y="0"/>
                  <a:pt x="923897" y="1270"/>
                  <a:pt x="883795" y="1270"/>
                </a:cubicBezTo>
                <a:cubicBezTo>
                  <a:pt x="860320" y="1270"/>
                  <a:pt x="836846" y="3810"/>
                  <a:pt x="812393" y="3810"/>
                </a:cubicBezTo>
                <a:cubicBezTo>
                  <a:pt x="787940" y="5080"/>
                  <a:pt x="344859" y="7620"/>
                  <a:pt x="320407" y="7620"/>
                </a:cubicBezTo>
                <a:cubicBezTo>
                  <a:pt x="300845" y="7620"/>
                  <a:pt x="281283" y="6350"/>
                  <a:pt x="261721" y="7620"/>
                </a:cubicBezTo>
                <a:cubicBezTo>
                  <a:pt x="244115" y="8890"/>
                  <a:pt x="225531" y="11430"/>
                  <a:pt x="207925" y="12700"/>
                </a:cubicBezTo>
                <a:cubicBezTo>
                  <a:pt x="189341" y="15240"/>
                  <a:pt x="170757" y="16510"/>
                  <a:pt x="153151" y="19050"/>
                </a:cubicBezTo>
                <a:cubicBezTo>
                  <a:pt x="126742" y="21590"/>
                  <a:pt x="99355" y="24130"/>
                  <a:pt x="72947" y="27940"/>
                </a:cubicBezTo>
                <a:cubicBezTo>
                  <a:pt x="57297" y="30480"/>
                  <a:pt x="38100" y="34290"/>
                  <a:pt x="16510" y="36830"/>
                </a:cubicBezTo>
                <a:cubicBezTo>
                  <a:pt x="16510" y="38100"/>
                  <a:pt x="13970" y="40640"/>
                  <a:pt x="13970" y="43180"/>
                </a:cubicBezTo>
                <a:cubicBezTo>
                  <a:pt x="12700" y="70876"/>
                  <a:pt x="10160" y="90313"/>
                  <a:pt x="8890" y="108906"/>
                </a:cubicBezTo>
                <a:cubicBezTo>
                  <a:pt x="7620" y="119892"/>
                  <a:pt x="8890" y="131724"/>
                  <a:pt x="7620" y="142710"/>
                </a:cubicBezTo>
                <a:cubicBezTo>
                  <a:pt x="0" y="198487"/>
                  <a:pt x="5080" y="888942"/>
                  <a:pt x="7620" y="945564"/>
                </a:cubicBezTo>
                <a:cubicBezTo>
                  <a:pt x="6350" y="990355"/>
                  <a:pt x="11430" y="1034300"/>
                  <a:pt x="11430" y="1079091"/>
                </a:cubicBezTo>
                <a:cubicBezTo>
                  <a:pt x="11430" y="1100219"/>
                  <a:pt x="15240" y="1122192"/>
                  <a:pt x="7620" y="1151882"/>
                </a:cubicBezTo>
                <a:cubicBezTo>
                  <a:pt x="5080" y="1160772"/>
                  <a:pt x="10160" y="1167122"/>
                  <a:pt x="19050" y="1168392"/>
                </a:cubicBezTo>
                <a:cubicBezTo>
                  <a:pt x="29210" y="1169662"/>
                  <a:pt x="38100" y="1169662"/>
                  <a:pt x="48260" y="1169662"/>
                </a:cubicBezTo>
                <a:cubicBezTo>
                  <a:pt x="80771" y="1170932"/>
                  <a:pt x="112071" y="1170932"/>
                  <a:pt x="144348" y="1172202"/>
                </a:cubicBezTo>
                <a:cubicBezTo>
                  <a:pt x="161954" y="1173472"/>
                  <a:pt x="179560" y="1174742"/>
                  <a:pt x="196188" y="1176012"/>
                </a:cubicBezTo>
                <a:cubicBezTo>
                  <a:pt x="225531" y="1177282"/>
                  <a:pt x="253896" y="1177282"/>
                  <a:pt x="283239" y="1178552"/>
                </a:cubicBezTo>
                <a:cubicBezTo>
                  <a:pt x="294976" y="1178552"/>
                  <a:pt x="305735" y="1178552"/>
                  <a:pt x="317472" y="1177282"/>
                </a:cubicBezTo>
                <a:cubicBezTo>
                  <a:pt x="322363" y="1177282"/>
                  <a:pt x="328232" y="1176012"/>
                  <a:pt x="333122" y="1176012"/>
                </a:cubicBezTo>
                <a:cubicBezTo>
                  <a:pt x="352684" y="1177282"/>
                  <a:pt x="743926" y="1168392"/>
                  <a:pt x="763488" y="1169662"/>
                </a:cubicBezTo>
                <a:cubicBezTo>
                  <a:pt x="790875" y="1170932"/>
                  <a:pt x="866189" y="1170932"/>
                  <a:pt x="893576" y="1170932"/>
                </a:cubicBezTo>
                <a:cubicBezTo>
                  <a:pt x="904335" y="1170932"/>
                  <a:pt x="914116" y="1169662"/>
                  <a:pt x="924875" y="1169662"/>
                </a:cubicBezTo>
                <a:cubicBezTo>
                  <a:pt x="942481" y="1170932"/>
                  <a:pt x="960087" y="1172202"/>
                  <a:pt x="977693" y="1173472"/>
                </a:cubicBezTo>
                <a:cubicBezTo>
                  <a:pt x="1015839" y="1176012"/>
                  <a:pt x="1053007" y="1173472"/>
                  <a:pt x="1091153" y="1177282"/>
                </a:cubicBezTo>
                <a:cubicBezTo>
                  <a:pt x="1154729" y="1182362"/>
                  <a:pt x="1219284" y="1176012"/>
                  <a:pt x="1283348" y="1181092"/>
                </a:cubicBezTo>
                <a:cubicBezTo>
                  <a:pt x="1303668" y="1182362"/>
                  <a:pt x="1323988" y="1181092"/>
                  <a:pt x="1346848" y="1181092"/>
                </a:cubicBezTo>
                <a:cubicBezTo>
                  <a:pt x="1346848" y="1156962"/>
                  <a:pt x="1346848" y="1144262"/>
                  <a:pt x="1346848" y="1123037"/>
                </a:cubicBezTo>
                <a:cubicBezTo>
                  <a:pt x="1345578" y="1079936"/>
                  <a:pt x="1343038" y="1039371"/>
                  <a:pt x="1343038" y="995425"/>
                </a:cubicBezTo>
                <a:close/>
              </a:path>
            </a:pathLst>
          </a:custGeom>
          <a:solidFill>
            <a:srgbClr val="FFFFFF"/>
          </a:solidFill>
        </p:spPr>
      </p:sp>
      <p:grpSp>
        <p:nvGrpSpPr>
          <p:cNvPr id="4" name="Group 4">
            <a:extLst>
              <a:ext uri="{C183D7F6-B498-43B3-948B-1728B52AA6E4}">
                <adec:decorative xmlns:adec="http://schemas.microsoft.com/office/drawing/2017/decorative" val="1"/>
              </a:ext>
            </a:extLst>
          </p:cNvPr>
          <p:cNvGrpSpPr/>
          <p:nvPr/>
        </p:nvGrpSpPr>
        <p:grpSpPr>
          <a:xfrm>
            <a:off x="7979659" y="5352314"/>
            <a:ext cx="4427834" cy="3905986"/>
            <a:chOff x="0" y="0"/>
            <a:chExt cx="1341768" cy="1183632"/>
          </a:xfrm>
        </p:grpSpPr>
        <p:sp>
          <p:nvSpPr>
            <p:cNvPr id="5" name="Freeform 5"/>
            <p:cNvSpPr/>
            <p:nvPr/>
          </p:nvSpPr>
          <p:spPr>
            <a:xfrm>
              <a:off x="-3810" y="1270"/>
              <a:ext cx="1346848" cy="1182362"/>
            </a:xfrm>
            <a:custGeom>
              <a:avLst/>
              <a:gdLst/>
              <a:ahLst/>
              <a:cxnLst/>
              <a:rect l="l" t="t" r="r" b="b"/>
              <a:pathLst>
                <a:path w="1346848" h="1182362">
                  <a:moveTo>
                    <a:pt x="1343038" y="995425"/>
                  </a:moveTo>
                  <a:cubicBezTo>
                    <a:pt x="1343038" y="945564"/>
                    <a:pt x="1346848" y="894857"/>
                    <a:pt x="1340498" y="844996"/>
                  </a:cubicBezTo>
                  <a:cubicBezTo>
                    <a:pt x="1332878" y="812037"/>
                    <a:pt x="1321448" y="162148"/>
                    <a:pt x="1321448" y="129188"/>
                  </a:cubicBezTo>
                  <a:cubicBezTo>
                    <a:pt x="1318908" y="106371"/>
                    <a:pt x="1317638" y="82707"/>
                    <a:pt x="1315098" y="54610"/>
                  </a:cubicBezTo>
                  <a:cubicBezTo>
                    <a:pt x="1315098" y="44450"/>
                    <a:pt x="1313828" y="34290"/>
                    <a:pt x="1312558" y="21590"/>
                  </a:cubicBezTo>
                  <a:cubicBezTo>
                    <a:pt x="1302398" y="19050"/>
                    <a:pt x="1293508" y="17780"/>
                    <a:pt x="1283348" y="16510"/>
                  </a:cubicBezTo>
                  <a:cubicBezTo>
                    <a:pt x="1276992" y="15240"/>
                    <a:pt x="1271124" y="16510"/>
                    <a:pt x="1266233" y="16510"/>
                  </a:cubicBezTo>
                  <a:cubicBezTo>
                    <a:pt x="1241781" y="13970"/>
                    <a:pt x="1217328" y="8890"/>
                    <a:pt x="1192875" y="7620"/>
                  </a:cubicBezTo>
                  <a:cubicBezTo>
                    <a:pt x="1146905" y="5080"/>
                    <a:pt x="1099956" y="3810"/>
                    <a:pt x="1053985" y="2540"/>
                  </a:cubicBezTo>
                  <a:cubicBezTo>
                    <a:pt x="1037357" y="2540"/>
                    <a:pt x="1019751" y="0"/>
                    <a:pt x="1003123" y="0"/>
                  </a:cubicBezTo>
                  <a:cubicBezTo>
                    <a:pt x="963021" y="0"/>
                    <a:pt x="923897" y="1270"/>
                    <a:pt x="883795" y="1270"/>
                  </a:cubicBezTo>
                  <a:cubicBezTo>
                    <a:pt x="860320" y="1270"/>
                    <a:pt x="836846" y="3810"/>
                    <a:pt x="812393" y="3810"/>
                  </a:cubicBezTo>
                  <a:cubicBezTo>
                    <a:pt x="787940" y="5080"/>
                    <a:pt x="344859" y="7620"/>
                    <a:pt x="320407" y="7620"/>
                  </a:cubicBezTo>
                  <a:cubicBezTo>
                    <a:pt x="300845" y="7620"/>
                    <a:pt x="281283" y="6350"/>
                    <a:pt x="261721" y="7620"/>
                  </a:cubicBezTo>
                  <a:cubicBezTo>
                    <a:pt x="244115" y="8890"/>
                    <a:pt x="225531" y="11430"/>
                    <a:pt x="207925" y="12700"/>
                  </a:cubicBezTo>
                  <a:cubicBezTo>
                    <a:pt x="189341" y="15240"/>
                    <a:pt x="170757" y="16510"/>
                    <a:pt x="153151" y="19050"/>
                  </a:cubicBezTo>
                  <a:cubicBezTo>
                    <a:pt x="126742" y="21590"/>
                    <a:pt x="99355" y="24130"/>
                    <a:pt x="72947" y="27940"/>
                  </a:cubicBezTo>
                  <a:cubicBezTo>
                    <a:pt x="57297" y="30480"/>
                    <a:pt x="38100" y="34290"/>
                    <a:pt x="16510" y="36830"/>
                  </a:cubicBezTo>
                  <a:cubicBezTo>
                    <a:pt x="16510" y="38100"/>
                    <a:pt x="13970" y="40640"/>
                    <a:pt x="13970" y="43180"/>
                  </a:cubicBezTo>
                  <a:cubicBezTo>
                    <a:pt x="12700" y="70876"/>
                    <a:pt x="10160" y="90313"/>
                    <a:pt x="8890" y="108906"/>
                  </a:cubicBezTo>
                  <a:cubicBezTo>
                    <a:pt x="7620" y="119892"/>
                    <a:pt x="8890" y="131724"/>
                    <a:pt x="7620" y="142710"/>
                  </a:cubicBezTo>
                  <a:cubicBezTo>
                    <a:pt x="0" y="198487"/>
                    <a:pt x="5080" y="888942"/>
                    <a:pt x="7620" y="945564"/>
                  </a:cubicBezTo>
                  <a:cubicBezTo>
                    <a:pt x="6350" y="990355"/>
                    <a:pt x="11430" y="1034300"/>
                    <a:pt x="11430" y="1079091"/>
                  </a:cubicBezTo>
                  <a:cubicBezTo>
                    <a:pt x="11430" y="1100219"/>
                    <a:pt x="15240" y="1122192"/>
                    <a:pt x="7620" y="1151882"/>
                  </a:cubicBezTo>
                  <a:cubicBezTo>
                    <a:pt x="5080" y="1160772"/>
                    <a:pt x="10160" y="1167122"/>
                    <a:pt x="19050" y="1168392"/>
                  </a:cubicBezTo>
                  <a:cubicBezTo>
                    <a:pt x="29210" y="1169662"/>
                    <a:pt x="38100" y="1169662"/>
                    <a:pt x="48260" y="1169662"/>
                  </a:cubicBezTo>
                  <a:cubicBezTo>
                    <a:pt x="80771" y="1170932"/>
                    <a:pt x="112071" y="1170932"/>
                    <a:pt x="144348" y="1172202"/>
                  </a:cubicBezTo>
                  <a:cubicBezTo>
                    <a:pt x="161954" y="1173472"/>
                    <a:pt x="179560" y="1174742"/>
                    <a:pt x="196188" y="1176012"/>
                  </a:cubicBezTo>
                  <a:cubicBezTo>
                    <a:pt x="225531" y="1177282"/>
                    <a:pt x="253896" y="1177282"/>
                    <a:pt x="283239" y="1178552"/>
                  </a:cubicBezTo>
                  <a:cubicBezTo>
                    <a:pt x="294976" y="1178552"/>
                    <a:pt x="305735" y="1178552"/>
                    <a:pt x="317472" y="1177282"/>
                  </a:cubicBezTo>
                  <a:cubicBezTo>
                    <a:pt x="322363" y="1177282"/>
                    <a:pt x="328232" y="1176012"/>
                    <a:pt x="333122" y="1176012"/>
                  </a:cubicBezTo>
                  <a:cubicBezTo>
                    <a:pt x="352684" y="1177282"/>
                    <a:pt x="743926" y="1168392"/>
                    <a:pt x="763488" y="1169662"/>
                  </a:cubicBezTo>
                  <a:cubicBezTo>
                    <a:pt x="790875" y="1170932"/>
                    <a:pt x="866189" y="1170932"/>
                    <a:pt x="893576" y="1170932"/>
                  </a:cubicBezTo>
                  <a:cubicBezTo>
                    <a:pt x="904335" y="1170932"/>
                    <a:pt x="914116" y="1169662"/>
                    <a:pt x="924875" y="1169662"/>
                  </a:cubicBezTo>
                  <a:cubicBezTo>
                    <a:pt x="942481" y="1170932"/>
                    <a:pt x="960087" y="1172202"/>
                    <a:pt x="977693" y="1173472"/>
                  </a:cubicBezTo>
                  <a:cubicBezTo>
                    <a:pt x="1015839" y="1176012"/>
                    <a:pt x="1053007" y="1173472"/>
                    <a:pt x="1091153" y="1177282"/>
                  </a:cubicBezTo>
                  <a:cubicBezTo>
                    <a:pt x="1154729" y="1182362"/>
                    <a:pt x="1219284" y="1176012"/>
                    <a:pt x="1283348" y="1181092"/>
                  </a:cubicBezTo>
                  <a:cubicBezTo>
                    <a:pt x="1303668" y="1182362"/>
                    <a:pt x="1323988" y="1181092"/>
                    <a:pt x="1346848" y="1181092"/>
                  </a:cubicBezTo>
                  <a:cubicBezTo>
                    <a:pt x="1346848" y="1156962"/>
                    <a:pt x="1346848" y="1144262"/>
                    <a:pt x="1346848" y="1123037"/>
                  </a:cubicBezTo>
                  <a:cubicBezTo>
                    <a:pt x="1345578" y="1079936"/>
                    <a:pt x="1343038" y="1039371"/>
                    <a:pt x="1343038" y="995425"/>
                  </a:cubicBezTo>
                  <a:close/>
                </a:path>
              </a:pathLst>
            </a:custGeom>
            <a:solidFill>
              <a:srgbClr val="FFFFFF"/>
            </a:solidFill>
          </p:spPr>
        </p:sp>
      </p:grpSp>
      <p:sp>
        <p:nvSpPr>
          <p:cNvPr id="7" name="Freeform 7">
            <a:extLst>
              <a:ext uri="{C183D7F6-B498-43B3-948B-1728B52AA6E4}">
                <adec:decorative xmlns:adec="http://schemas.microsoft.com/office/drawing/2017/decorative" val="1"/>
              </a:ext>
            </a:extLst>
          </p:cNvPr>
          <p:cNvSpPr/>
          <p:nvPr/>
        </p:nvSpPr>
        <p:spPr>
          <a:xfrm>
            <a:off x="12818893" y="1032891"/>
            <a:ext cx="4444598" cy="3901795"/>
          </a:xfrm>
          <a:custGeom>
            <a:avLst/>
            <a:gdLst/>
            <a:ahLst/>
            <a:cxnLst/>
            <a:rect l="l" t="t" r="r" b="b"/>
            <a:pathLst>
              <a:path w="1346848" h="1182362">
                <a:moveTo>
                  <a:pt x="1343038" y="995425"/>
                </a:moveTo>
                <a:cubicBezTo>
                  <a:pt x="1343038" y="945564"/>
                  <a:pt x="1346848" y="894857"/>
                  <a:pt x="1340498" y="844996"/>
                </a:cubicBezTo>
                <a:cubicBezTo>
                  <a:pt x="1332878" y="812037"/>
                  <a:pt x="1321448" y="162148"/>
                  <a:pt x="1321448" y="129188"/>
                </a:cubicBezTo>
                <a:cubicBezTo>
                  <a:pt x="1318908" y="106371"/>
                  <a:pt x="1317638" y="82707"/>
                  <a:pt x="1315098" y="54610"/>
                </a:cubicBezTo>
                <a:cubicBezTo>
                  <a:pt x="1315098" y="44450"/>
                  <a:pt x="1313828" y="34290"/>
                  <a:pt x="1312558" y="21590"/>
                </a:cubicBezTo>
                <a:cubicBezTo>
                  <a:pt x="1302398" y="19050"/>
                  <a:pt x="1293508" y="17780"/>
                  <a:pt x="1283348" y="16510"/>
                </a:cubicBezTo>
                <a:cubicBezTo>
                  <a:pt x="1276992" y="15240"/>
                  <a:pt x="1271124" y="16510"/>
                  <a:pt x="1266233" y="16510"/>
                </a:cubicBezTo>
                <a:cubicBezTo>
                  <a:pt x="1241781" y="13970"/>
                  <a:pt x="1217328" y="8890"/>
                  <a:pt x="1192875" y="7620"/>
                </a:cubicBezTo>
                <a:cubicBezTo>
                  <a:pt x="1146905" y="5080"/>
                  <a:pt x="1099956" y="3810"/>
                  <a:pt x="1053985" y="2540"/>
                </a:cubicBezTo>
                <a:cubicBezTo>
                  <a:pt x="1037357" y="2540"/>
                  <a:pt x="1019751" y="0"/>
                  <a:pt x="1003123" y="0"/>
                </a:cubicBezTo>
                <a:cubicBezTo>
                  <a:pt x="963021" y="0"/>
                  <a:pt x="923897" y="1270"/>
                  <a:pt x="883795" y="1270"/>
                </a:cubicBezTo>
                <a:cubicBezTo>
                  <a:pt x="860320" y="1270"/>
                  <a:pt x="836846" y="3810"/>
                  <a:pt x="812393" y="3810"/>
                </a:cubicBezTo>
                <a:cubicBezTo>
                  <a:pt x="787940" y="5080"/>
                  <a:pt x="344859" y="7620"/>
                  <a:pt x="320407" y="7620"/>
                </a:cubicBezTo>
                <a:cubicBezTo>
                  <a:pt x="300845" y="7620"/>
                  <a:pt x="281283" y="6350"/>
                  <a:pt x="261721" y="7620"/>
                </a:cubicBezTo>
                <a:cubicBezTo>
                  <a:pt x="244115" y="8890"/>
                  <a:pt x="225531" y="11430"/>
                  <a:pt x="207925" y="12700"/>
                </a:cubicBezTo>
                <a:cubicBezTo>
                  <a:pt x="189341" y="15240"/>
                  <a:pt x="170757" y="16510"/>
                  <a:pt x="153151" y="19050"/>
                </a:cubicBezTo>
                <a:cubicBezTo>
                  <a:pt x="126742" y="21590"/>
                  <a:pt x="99355" y="24130"/>
                  <a:pt x="72947" y="27940"/>
                </a:cubicBezTo>
                <a:cubicBezTo>
                  <a:pt x="57297" y="30480"/>
                  <a:pt x="38100" y="34290"/>
                  <a:pt x="16510" y="36830"/>
                </a:cubicBezTo>
                <a:cubicBezTo>
                  <a:pt x="16510" y="38100"/>
                  <a:pt x="13970" y="40640"/>
                  <a:pt x="13970" y="43180"/>
                </a:cubicBezTo>
                <a:cubicBezTo>
                  <a:pt x="12700" y="70876"/>
                  <a:pt x="10160" y="90313"/>
                  <a:pt x="8890" y="108906"/>
                </a:cubicBezTo>
                <a:cubicBezTo>
                  <a:pt x="7620" y="119892"/>
                  <a:pt x="8890" y="131724"/>
                  <a:pt x="7620" y="142710"/>
                </a:cubicBezTo>
                <a:cubicBezTo>
                  <a:pt x="0" y="198487"/>
                  <a:pt x="5080" y="888942"/>
                  <a:pt x="7620" y="945564"/>
                </a:cubicBezTo>
                <a:cubicBezTo>
                  <a:pt x="6350" y="990355"/>
                  <a:pt x="11430" y="1034300"/>
                  <a:pt x="11430" y="1079091"/>
                </a:cubicBezTo>
                <a:cubicBezTo>
                  <a:pt x="11430" y="1100219"/>
                  <a:pt x="15240" y="1122192"/>
                  <a:pt x="7620" y="1151882"/>
                </a:cubicBezTo>
                <a:cubicBezTo>
                  <a:pt x="5080" y="1160772"/>
                  <a:pt x="10160" y="1167122"/>
                  <a:pt x="19050" y="1168392"/>
                </a:cubicBezTo>
                <a:cubicBezTo>
                  <a:pt x="29210" y="1169662"/>
                  <a:pt x="38100" y="1169662"/>
                  <a:pt x="48260" y="1169662"/>
                </a:cubicBezTo>
                <a:cubicBezTo>
                  <a:pt x="80771" y="1170932"/>
                  <a:pt x="112071" y="1170932"/>
                  <a:pt x="144348" y="1172202"/>
                </a:cubicBezTo>
                <a:cubicBezTo>
                  <a:pt x="161954" y="1173472"/>
                  <a:pt x="179560" y="1174742"/>
                  <a:pt x="196188" y="1176012"/>
                </a:cubicBezTo>
                <a:cubicBezTo>
                  <a:pt x="225531" y="1177282"/>
                  <a:pt x="253896" y="1177282"/>
                  <a:pt x="283239" y="1178552"/>
                </a:cubicBezTo>
                <a:cubicBezTo>
                  <a:pt x="294976" y="1178552"/>
                  <a:pt x="305735" y="1178552"/>
                  <a:pt x="317472" y="1177282"/>
                </a:cubicBezTo>
                <a:cubicBezTo>
                  <a:pt x="322363" y="1177282"/>
                  <a:pt x="328232" y="1176012"/>
                  <a:pt x="333122" y="1176012"/>
                </a:cubicBezTo>
                <a:cubicBezTo>
                  <a:pt x="352684" y="1177282"/>
                  <a:pt x="743926" y="1168392"/>
                  <a:pt x="763488" y="1169662"/>
                </a:cubicBezTo>
                <a:cubicBezTo>
                  <a:pt x="790875" y="1170932"/>
                  <a:pt x="866189" y="1170932"/>
                  <a:pt x="893576" y="1170932"/>
                </a:cubicBezTo>
                <a:cubicBezTo>
                  <a:pt x="904335" y="1170932"/>
                  <a:pt x="914116" y="1169662"/>
                  <a:pt x="924875" y="1169662"/>
                </a:cubicBezTo>
                <a:cubicBezTo>
                  <a:pt x="942481" y="1170932"/>
                  <a:pt x="960087" y="1172202"/>
                  <a:pt x="977693" y="1173472"/>
                </a:cubicBezTo>
                <a:cubicBezTo>
                  <a:pt x="1015839" y="1176012"/>
                  <a:pt x="1053007" y="1173472"/>
                  <a:pt x="1091153" y="1177282"/>
                </a:cubicBezTo>
                <a:cubicBezTo>
                  <a:pt x="1154729" y="1182362"/>
                  <a:pt x="1219284" y="1176012"/>
                  <a:pt x="1283348" y="1181092"/>
                </a:cubicBezTo>
                <a:cubicBezTo>
                  <a:pt x="1303668" y="1182362"/>
                  <a:pt x="1323988" y="1181092"/>
                  <a:pt x="1346848" y="1181092"/>
                </a:cubicBezTo>
                <a:cubicBezTo>
                  <a:pt x="1346848" y="1156962"/>
                  <a:pt x="1346848" y="1144262"/>
                  <a:pt x="1346848" y="1123037"/>
                </a:cubicBezTo>
                <a:cubicBezTo>
                  <a:pt x="1345578" y="1079936"/>
                  <a:pt x="1343038" y="1039371"/>
                  <a:pt x="1343038" y="995425"/>
                </a:cubicBezTo>
                <a:close/>
              </a:path>
            </a:pathLst>
          </a:custGeom>
          <a:solidFill>
            <a:srgbClr val="FFFFFF"/>
          </a:solidFill>
        </p:spPr>
      </p:sp>
      <p:grpSp>
        <p:nvGrpSpPr>
          <p:cNvPr id="8" name="Group 8">
            <a:extLst>
              <a:ext uri="{C183D7F6-B498-43B3-948B-1728B52AA6E4}">
                <adec:decorative xmlns:adec="http://schemas.microsoft.com/office/drawing/2017/decorative" val="1"/>
              </a:ext>
            </a:extLst>
          </p:cNvPr>
          <p:cNvGrpSpPr/>
          <p:nvPr/>
        </p:nvGrpSpPr>
        <p:grpSpPr>
          <a:xfrm>
            <a:off x="12831466" y="5352314"/>
            <a:ext cx="4427834" cy="3905986"/>
            <a:chOff x="0" y="0"/>
            <a:chExt cx="1341768" cy="1183632"/>
          </a:xfrm>
        </p:grpSpPr>
        <p:sp>
          <p:nvSpPr>
            <p:cNvPr id="9" name="Freeform 9"/>
            <p:cNvSpPr/>
            <p:nvPr/>
          </p:nvSpPr>
          <p:spPr>
            <a:xfrm>
              <a:off x="-3810" y="1270"/>
              <a:ext cx="1346848" cy="1182362"/>
            </a:xfrm>
            <a:custGeom>
              <a:avLst/>
              <a:gdLst/>
              <a:ahLst/>
              <a:cxnLst/>
              <a:rect l="l" t="t" r="r" b="b"/>
              <a:pathLst>
                <a:path w="1346848" h="1182362">
                  <a:moveTo>
                    <a:pt x="1343038" y="995425"/>
                  </a:moveTo>
                  <a:cubicBezTo>
                    <a:pt x="1343038" y="945564"/>
                    <a:pt x="1346848" y="894857"/>
                    <a:pt x="1340498" y="844996"/>
                  </a:cubicBezTo>
                  <a:cubicBezTo>
                    <a:pt x="1332878" y="812037"/>
                    <a:pt x="1321448" y="162148"/>
                    <a:pt x="1321448" y="129188"/>
                  </a:cubicBezTo>
                  <a:cubicBezTo>
                    <a:pt x="1318908" y="106371"/>
                    <a:pt x="1317638" y="82707"/>
                    <a:pt x="1315098" y="54610"/>
                  </a:cubicBezTo>
                  <a:cubicBezTo>
                    <a:pt x="1315098" y="44450"/>
                    <a:pt x="1313828" y="34290"/>
                    <a:pt x="1312558" y="21590"/>
                  </a:cubicBezTo>
                  <a:cubicBezTo>
                    <a:pt x="1302398" y="19050"/>
                    <a:pt x="1293508" y="17780"/>
                    <a:pt x="1283348" y="16510"/>
                  </a:cubicBezTo>
                  <a:cubicBezTo>
                    <a:pt x="1276992" y="15240"/>
                    <a:pt x="1271124" y="16510"/>
                    <a:pt x="1266233" y="16510"/>
                  </a:cubicBezTo>
                  <a:cubicBezTo>
                    <a:pt x="1241781" y="13970"/>
                    <a:pt x="1217328" y="8890"/>
                    <a:pt x="1192875" y="7620"/>
                  </a:cubicBezTo>
                  <a:cubicBezTo>
                    <a:pt x="1146905" y="5080"/>
                    <a:pt x="1099956" y="3810"/>
                    <a:pt x="1053985" y="2540"/>
                  </a:cubicBezTo>
                  <a:cubicBezTo>
                    <a:pt x="1037357" y="2540"/>
                    <a:pt x="1019751" y="0"/>
                    <a:pt x="1003123" y="0"/>
                  </a:cubicBezTo>
                  <a:cubicBezTo>
                    <a:pt x="963021" y="0"/>
                    <a:pt x="923897" y="1270"/>
                    <a:pt x="883795" y="1270"/>
                  </a:cubicBezTo>
                  <a:cubicBezTo>
                    <a:pt x="860320" y="1270"/>
                    <a:pt x="836846" y="3810"/>
                    <a:pt x="812393" y="3810"/>
                  </a:cubicBezTo>
                  <a:cubicBezTo>
                    <a:pt x="787940" y="5080"/>
                    <a:pt x="344859" y="7620"/>
                    <a:pt x="320407" y="7620"/>
                  </a:cubicBezTo>
                  <a:cubicBezTo>
                    <a:pt x="300845" y="7620"/>
                    <a:pt x="281283" y="6350"/>
                    <a:pt x="261721" y="7620"/>
                  </a:cubicBezTo>
                  <a:cubicBezTo>
                    <a:pt x="244115" y="8890"/>
                    <a:pt x="225531" y="11430"/>
                    <a:pt x="207925" y="12700"/>
                  </a:cubicBezTo>
                  <a:cubicBezTo>
                    <a:pt x="189341" y="15240"/>
                    <a:pt x="170757" y="16510"/>
                    <a:pt x="153151" y="19050"/>
                  </a:cubicBezTo>
                  <a:cubicBezTo>
                    <a:pt x="126742" y="21590"/>
                    <a:pt x="99355" y="24130"/>
                    <a:pt x="72947" y="27940"/>
                  </a:cubicBezTo>
                  <a:cubicBezTo>
                    <a:pt x="57297" y="30480"/>
                    <a:pt x="38100" y="34290"/>
                    <a:pt x="16510" y="36830"/>
                  </a:cubicBezTo>
                  <a:cubicBezTo>
                    <a:pt x="16510" y="38100"/>
                    <a:pt x="13970" y="40640"/>
                    <a:pt x="13970" y="43180"/>
                  </a:cubicBezTo>
                  <a:cubicBezTo>
                    <a:pt x="12700" y="70876"/>
                    <a:pt x="10160" y="90313"/>
                    <a:pt x="8890" y="108906"/>
                  </a:cubicBezTo>
                  <a:cubicBezTo>
                    <a:pt x="7620" y="119892"/>
                    <a:pt x="8890" y="131724"/>
                    <a:pt x="7620" y="142710"/>
                  </a:cubicBezTo>
                  <a:cubicBezTo>
                    <a:pt x="0" y="198487"/>
                    <a:pt x="5080" y="888942"/>
                    <a:pt x="7620" y="945564"/>
                  </a:cubicBezTo>
                  <a:cubicBezTo>
                    <a:pt x="6350" y="990355"/>
                    <a:pt x="11430" y="1034300"/>
                    <a:pt x="11430" y="1079091"/>
                  </a:cubicBezTo>
                  <a:cubicBezTo>
                    <a:pt x="11430" y="1100219"/>
                    <a:pt x="15240" y="1122192"/>
                    <a:pt x="7620" y="1151882"/>
                  </a:cubicBezTo>
                  <a:cubicBezTo>
                    <a:pt x="5080" y="1160772"/>
                    <a:pt x="10160" y="1167122"/>
                    <a:pt x="19050" y="1168392"/>
                  </a:cubicBezTo>
                  <a:cubicBezTo>
                    <a:pt x="29210" y="1169662"/>
                    <a:pt x="38100" y="1169662"/>
                    <a:pt x="48260" y="1169662"/>
                  </a:cubicBezTo>
                  <a:cubicBezTo>
                    <a:pt x="80771" y="1170932"/>
                    <a:pt x="112071" y="1170932"/>
                    <a:pt x="144348" y="1172202"/>
                  </a:cubicBezTo>
                  <a:cubicBezTo>
                    <a:pt x="161954" y="1173472"/>
                    <a:pt x="179560" y="1174742"/>
                    <a:pt x="196188" y="1176012"/>
                  </a:cubicBezTo>
                  <a:cubicBezTo>
                    <a:pt x="225531" y="1177282"/>
                    <a:pt x="253896" y="1177282"/>
                    <a:pt x="283239" y="1178552"/>
                  </a:cubicBezTo>
                  <a:cubicBezTo>
                    <a:pt x="294976" y="1178552"/>
                    <a:pt x="305735" y="1178552"/>
                    <a:pt x="317472" y="1177282"/>
                  </a:cubicBezTo>
                  <a:cubicBezTo>
                    <a:pt x="322363" y="1177282"/>
                    <a:pt x="328232" y="1176012"/>
                    <a:pt x="333122" y="1176012"/>
                  </a:cubicBezTo>
                  <a:cubicBezTo>
                    <a:pt x="352684" y="1177282"/>
                    <a:pt x="743926" y="1168392"/>
                    <a:pt x="763488" y="1169662"/>
                  </a:cubicBezTo>
                  <a:cubicBezTo>
                    <a:pt x="790875" y="1170932"/>
                    <a:pt x="866189" y="1170932"/>
                    <a:pt x="893576" y="1170932"/>
                  </a:cubicBezTo>
                  <a:cubicBezTo>
                    <a:pt x="904335" y="1170932"/>
                    <a:pt x="914116" y="1169662"/>
                    <a:pt x="924875" y="1169662"/>
                  </a:cubicBezTo>
                  <a:cubicBezTo>
                    <a:pt x="942481" y="1170932"/>
                    <a:pt x="960087" y="1172202"/>
                    <a:pt x="977693" y="1173472"/>
                  </a:cubicBezTo>
                  <a:cubicBezTo>
                    <a:pt x="1015839" y="1176012"/>
                    <a:pt x="1053007" y="1173472"/>
                    <a:pt x="1091153" y="1177282"/>
                  </a:cubicBezTo>
                  <a:cubicBezTo>
                    <a:pt x="1154729" y="1182362"/>
                    <a:pt x="1219284" y="1176012"/>
                    <a:pt x="1283348" y="1181092"/>
                  </a:cubicBezTo>
                  <a:cubicBezTo>
                    <a:pt x="1303668" y="1182362"/>
                    <a:pt x="1323988" y="1181092"/>
                    <a:pt x="1346848" y="1181092"/>
                  </a:cubicBezTo>
                  <a:cubicBezTo>
                    <a:pt x="1346848" y="1156962"/>
                    <a:pt x="1346848" y="1144262"/>
                    <a:pt x="1346848" y="1123037"/>
                  </a:cubicBezTo>
                  <a:cubicBezTo>
                    <a:pt x="1345578" y="1079936"/>
                    <a:pt x="1343038" y="1039371"/>
                    <a:pt x="1343038" y="995425"/>
                  </a:cubicBezTo>
                  <a:close/>
                </a:path>
              </a:pathLst>
            </a:custGeom>
            <a:solidFill>
              <a:srgbClr val="FFFFFF"/>
            </a:solidFill>
          </p:spPr>
        </p:sp>
      </p:grpSp>
      <p:grpSp>
        <p:nvGrpSpPr>
          <p:cNvPr id="10" name="Group 10">
            <a:extLst>
              <a:ext uri="{C183D7F6-B498-43B3-948B-1728B52AA6E4}">
                <adec:decorative xmlns:adec="http://schemas.microsoft.com/office/drawing/2017/decorative" val="1"/>
              </a:ext>
            </a:extLst>
          </p:cNvPr>
          <p:cNvGrpSpPr>
            <a:grpSpLocks noChangeAspect="1"/>
          </p:cNvGrpSpPr>
          <p:nvPr/>
        </p:nvGrpSpPr>
        <p:grpSpPr>
          <a:xfrm>
            <a:off x="1794627" y="4453340"/>
            <a:ext cx="4585957" cy="4585939"/>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16555" r="-16555"/>
              </a:stretch>
            </a:blipFill>
          </p:spPr>
        </p:sp>
      </p:grpSp>
      <p:sp>
        <p:nvSpPr>
          <p:cNvPr id="12" name="TextBox 12"/>
          <p:cNvSpPr txBox="1">
            <a:spLocks noGrp="1"/>
          </p:cNvSpPr>
          <p:nvPr>
            <p:ph type="title" idx="4294967295"/>
          </p:nvPr>
        </p:nvSpPr>
        <p:spPr>
          <a:xfrm>
            <a:off x="1028700" y="2703915"/>
            <a:ext cx="6117812" cy="174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300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FFFFFF"/>
                </a:solidFill>
                <a:effectLst/>
                <a:uLnTx/>
                <a:uFillTx/>
                <a:latin typeface="Lumios Marker Bold"/>
                <a:ea typeface="+mn-ea"/>
                <a:cs typeface="+mn-cs"/>
              </a:rPr>
              <a:t>Laudato Si'</a:t>
            </a:r>
          </a:p>
        </p:txBody>
      </p:sp>
      <p:sp>
        <p:nvSpPr>
          <p:cNvPr id="13" name="TextBox 13"/>
          <p:cNvSpPr txBox="1"/>
          <p:nvPr/>
        </p:nvSpPr>
        <p:spPr>
          <a:xfrm>
            <a:off x="1028700" y="1090090"/>
            <a:ext cx="6374404" cy="1228725"/>
          </a:xfrm>
          <a:prstGeom prst="rect">
            <a:avLst/>
          </a:prstGeom>
        </p:spPr>
        <p:txBody>
          <a:bodyPr lIns="0" tIns="0" rIns="0" bIns="0" rtlCol="0" anchor="t">
            <a:spAutoFit/>
          </a:bodyPr>
          <a:lstStyle/>
          <a:p>
            <a:pPr>
              <a:lnSpc>
                <a:spcPts val="9600"/>
              </a:lnSpc>
            </a:pPr>
            <a:r>
              <a:rPr lang="en-US" sz="8000">
                <a:solidFill>
                  <a:srgbClr val="FFFFFF"/>
                </a:solidFill>
                <a:latin typeface="Poppins Medium"/>
              </a:rPr>
              <a:t>Introducing:</a:t>
            </a:r>
          </a:p>
        </p:txBody>
      </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46389">
            <a:off x="7552546" y="584558"/>
            <a:ext cx="1022388" cy="1030113"/>
          </a:xfrm>
          <a:prstGeom prst="rect">
            <a:avLst/>
          </a:prstGeom>
        </p:spPr>
      </p:pic>
      <p:pic>
        <p:nvPicPr>
          <p:cNvPr id="15" name="Picture 15">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2632762" y="5137635"/>
            <a:ext cx="397408" cy="1370374"/>
          </a:xfrm>
          <a:prstGeom prst="rect">
            <a:avLst/>
          </a:prstGeom>
        </p:spPr>
      </p:pic>
      <p:sp>
        <p:nvSpPr>
          <p:cNvPr id="16" name="TextBox 16"/>
          <p:cNvSpPr txBox="1"/>
          <p:nvPr/>
        </p:nvSpPr>
        <p:spPr>
          <a:xfrm>
            <a:off x="8387743" y="1588923"/>
            <a:ext cx="3611667" cy="2737916"/>
          </a:xfrm>
          <a:prstGeom prst="rect">
            <a:avLst/>
          </a:prstGeom>
        </p:spPr>
        <p:txBody>
          <a:bodyPr lIns="0" tIns="0" rIns="0" bIns="0" rtlCol="0" anchor="t">
            <a:spAutoFit/>
          </a:bodyPr>
          <a:lstStyle/>
          <a:p>
            <a:pPr algn="ctr">
              <a:lnSpc>
                <a:spcPts val="5415"/>
              </a:lnSpc>
            </a:pPr>
            <a:r>
              <a:rPr lang="en-US" sz="4166">
                <a:solidFill>
                  <a:srgbClr val="000000"/>
                </a:solidFill>
                <a:latin typeface="Poppins Medium"/>
              </a:rPr>
              <a:t>Letter published by Pope Francis in 2015</a:t>
            </a:r>
          </a:p>
        </p:txBody>
      </p:sp>
      <p:sp>
        <p:nvSpPr>
          <p:cNvPr id="17" name="TextBox 17"/>
          <p:cNvSpPr txBox="1"/>
          <p:nvPr/>
        </p:nvSpPr>
        <p:spPr>
          <a:xfrm>
            <a:off x="8387743" y="5838242"/>
            <a:ext cx="3611667" cy="2905555"/>
          </a:xfrm>
          <a:prstGeom prst="rect">
            <a:avLst/>
          </a:prstGeom>
        </p:spPr>
        <p:txBody>
          <a:bodyPr lIns="0" tIns="0" rIns="0" bIns="0" rtlCol="0" anchor="t">
            <a:spAutoFit/>
          </a:bodyPr>
          <a:lstStyle/>
          <a:p>
            <a:pPr algn="ctr">
              <a:lnSpc>
                <a:spcPts val="3855"/>
              </a:lnSpc>
            </a:pPr>
            <a:r>
              <a:rPr lang="en-US" sz="2966">
                <a:solidFill>
                  <a:srgbClr val="000000"/>
                </a:solidFill>
                <a:latin typeface="Poppins Medium Bold"/>
              </a:rPr>
              <a:t>"I would like to enter into dialogue with all people about our common home." (LS, 3)</a:t>
            </a:r>
          </a:p>
        </p:txBody>
      </p:sp>
      <p:sp>
        <p:nvSpPr>
          <p:cNvPr id="18" name="TextBox 18"/>
          <p:cNvSpPr txBox="1"/>
          <p:nvPr/>
        </p:nvSpPr>
        <p:spPr>
          <a:xfrm>
            <a:off x="13239550" y="1931823"/>
            <a:ext cx="3611667" cy="2052116"/>
          </a:xfrm>
          <a:prstGeom prst="rect">
            <a:avLst/>
          </a:prstGeom>
        </p:spPr>
        <p:txBody>
          <a:bodyPr lIns="0" tIns="0" rIns="0" bIns="0" rtlCol="0" anchor="t">
            <a:spAutoFit/>
          </a:bodyPr>
          <a:lstStyle/>
          <a:p>
            <a:pPr algn="ctr">
              <a:lnSpc>
                <a:spcPts val="5415"/>
              </a:lnSpc>
            </a:pPr>
            <a:r>
              <a:rPr lang="en-US" sz="4166">
                <a:solidFill>
                  <a:srgbClr val="000000"/>
                </a:solidFill>
                <a:latin typeface="Poppins Medium"/>
              </a:rPr>
              <a:t>"On Care for our Common Home"</a:t>
            </a:r>
          </a:p>
        </p:txBody>
      </p:sp>
      <p:sp>
        <p:nvSpPr>
          <p:cNvPr id="19" name="TextBox 19"/>
          <p:cNvSpPr txBox="1"/>
          <p:nvPr/>
        </p:nvSpPr>
        <p:spPr>
          <a:xfrm>
            <a:off x="13239550" y="6183682"/>
            <a:ext cx="3611667" cy="2466770"/>
          </a:xfrm>
          <a:prstGeom prst="rect">
            <a:avLst/>
          </a:prstGeom>
        </p:spPr>
        <p:txBody>
          <a:bodyPr lIns="0" tIns="0" rIns="0" bIns="0" rtlCol="0" anchor="t">
            <a:spAutoFit/>
          </a:bodyPr>
          <a:lstStyle/>
          <a:p>
            <a:pPr algn="ctr">
              <a:lnSpc>
                <a:spcPts val="4895"/>
              </a:lnSpc>
            </a:pPr>
            <a:r>
              <a:rPr lang="en-US" sz="3766" dirty="0">
                <a:solidFill>
                  <a:srgbClr val="000000"/>
                </a:solidFill>
                <a:latin typeface="Poppins Medium"/>
              </a:rPr>
              <a:t>"Young people demand change." </a:t>
            </a:r>
          </a:p>
          <a:p>
            <a:pPr algn="ctr">
              <a:lnSpc>
                <a:spcPts val="4895"/>
              </a:lnSpc>
            </a:pPr>
            <a:r>
              <a:rPr lang="en-US" sz="3766" dirty="0">
                <a:solidFill>
                  <a:srgbClr val="000000"/>
                </a:solidFill>
                <a:latin typeface="Poppins Medium"/>
              </a:rPr>
              <a:t>(LS, 13)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68709" y="6987116"/>
            <a:ext cx="2621958" cy="2778234"/>
          </a:xfrm>
          <a:prstGeom prst="rect">
            <a:avLst/>
          </a:prstGeom>
        </p:spPr>
      </p:pic>
      <p:sp>
        <p:nvSpPr>
          <p:cNvPr id="3" name="TextBox 3"/>
          <p:cNvSpPr txBox="1"/>
          <p:nvPr/>
        </p:nvSpPr>
        <p:spPr>
          <a:xfrm>
            <a:off x="885153" y="3761976"/>
            <a:ext cx="6877172" cy="1167740"/>
          </a:xfrm>
          <a:prstGeom prst="rect">
            <a:avLst/>
          </a:prstGeom>
        </p:spPr>
        <p:txBody>
          <a:bodyPr lIns="0" tIns="0" rIns="0" bIns="0" rtlCol="0" anchor="t">
            <a:spAutoFit/>
          </a:bodyPr>
          <a:lstStyle/>
          <a:p>
            <a:pPr>
              <a:lnSpc>
                <a:spcPts val="8770"/>
              </a:lnSpc>
            </a:pPr>
            <a:r>
              <a:rPr lang="en-US" sz="8770">
                <a:solidFill>
                  <a:srgbClr val="FFFFFF"/>
                </a:solidFill>
                <a:latin typeface="Lumios Marker Bold"/>
              </a:rPr>
              <a:t>our common home?</a:t>
            </a:r>
          </a:p>
        </p:txBody>
      </p:sp>
      <p:sp>
        <p:nvSpPr>
          <p:cNvPr id="4" name="TextBox 4"/>
          <p:cNvSpPr txBox="1">
            <a:spLocks noGrp="1"/>
          </p:cNvSpPr>
          <p:nvPr>
            <p:ph type="title" idx="4294967295"/>
          </p:nvPr>
        </p:nvSpPr>
        <p:spPr>
          <a:xfrm>
            <a:off x="887023" y="2704896"/>
            <a:ext cx="6873432" cy="71963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708"/>
              </a:lnSpc>
              <a:spcBef>
                <a:spcPts val="0"/>
              </a:spcBef>
              <a:spcAft>
                <a:spcPts val="0"/>
              </a:spcAft>
              <a:buClrTx/>
              <a:buSzTx/>
              <a:buFontTx/>
              <a:buNone/>
              <a:tabLst/>
              <a:defRPr/>
            </a:pPr>
            <a:r>
              <a:rPr kumimoji="0" lang="en-US" sz="4757" b="0" i="0" u="none" strike="noStrike" kern="1200" cap="none" spc="0" normalizeH="0" baseline="0" noProof="0" dirty="0">
                <a:ln>
                  <a:noFill/>
                </a:ln>
                <a:solidFill>
                  <a:srgbClr val="FFFFFF"/>
                </a:solidFill>
                <a:effectLst/>
                <a:uLnTx/>
                <a:uFillTx/>
                <a:latin typeface="Poppins Medium"/>
                <a:ea typeface="+mn-ea"/>
                <a:cs typeface="+mn-cs"/>
              </a:rPr>
              <a:t>What is happening to</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00595" y="2101481"/>
            <a:ext cx="868114" cy="963233"/>
          </a:xfrm>
          <a:prstGeom prst="rect">
            <a:avLst/>
          </a:prstGeom>
        </p:spPr>
      </p:pic>
      <p:sp>
        <p:nvSpPr>
          <p:cNvPr id="6" name="TextBox 6"/>
          <p:cNvSpPr txBox="1"/>
          <p:nvPr/>
        </p:nvSpPr>
        <p:spPr>
          <a:xfrm>
            <a:off x="8464739" y="7673295"/>
            <a:ext cx="2229898" cy="1377301"/>
          </a:xfrm>
          <a:prstGeom prst="rect">
            <a:avLst/>
          </a:prstGeom>
        </p:spPr>
        <p:txBody>
          <a:bodyPr lIns="0" tIns="0" rIns="0" bIns="0" rtlCol="0" anchor="t">
            <a:spAutoFit/>
          </a:bodyPr>
          <a:lstStyle/>
          <a:p>
            <a:pPr algn="ctr">
              <a:lnSpc>
                <a:spcPts val="3697"/>
              </a:lnSpc>
            </a:pPr>
            <a:r>
              <a:rPr lang="en-US" sz="2844" dirty="0">
                <a:solidFill>
                  <a:srgbClr val="000000"/>
                </a:solidFill>
                <a:latin typeface="Poppins Medium"/>
              </a:rPr>
              <a:t>Our throwaway culture</a:t>
            </a:r>
          </a:p>
        </p:txBody>
      </p:sp>
      <p:pic>
        <p:nvPicPr>
          <p:cNvPr id="8"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893399" y="3717358"/>
            <a:ext cx="2621958" cy="2778234"/>
          </a:xfrm>
          <a:prstGeom prst="rect">
            <a:avLst/>
          </a:prstGeom>
        </p:spPr>
      </p:pic>
      <p:sp>
        <p:nvSpPr>
          <p:cNvPr id="9" name="TextBox 9"/>
          <p:cNvSpPr txBox="1"/>
          <p:nvPr/>
        </p:nvSpPr>
        <p:spPr>
          <a:xfrm>
            <a:off x="15089429" y="4872298"/>
            <a:ext cx="2229898" cy="446922"/>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Pollution</a:t>
            </a:r>
          </a:p>
        </p:txBody>
      </p:sp>
      <p:pic>
        <p:nvPicPr>
          <p:cNvPr id="11" name="Picture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807991" y="1193981"/>
            <a:ext cx="2621958" cy="2778234"/>
          </a:xfrm>
          <a:prstGeom prst="rect">
            <a:avLst/>
          </a:prstGeom>
        </p:spPr>
      </p:pic>
      <p:sp>
        <p:nvSpPr>
          <p:cNvPr id="12" name="TextBox 12"/>
          <p:cNvSpPr txBox="1"/>
          <p:nvPr/>
        </p:nvSpPr>
        <p:spPr>
          <a:xfrm>
            <a:off x="10004021" y="2118112"/>
            <a:ext cx="2229898" cy="908540"/>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Water scarcity</a:t>
            </a:r>
          </a:p>
        </p:txBody>
      </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66889" y="1193981"/>
            <a:ext cx="2621958" cy="2778234"/>
          </a:xfrm>
          <a:prstGeom prst="rect">
            <a:avLst/>
          </a:prstGeom>
        </p:spPr>
      </p:pic>
      <p:sp>
        <p:nvSpPr>
          <p:cNvPr id="15" name="TextBox 15"/>
          <p:cNvSpPr txBox="1"/>
          <p:nvPr/>
        </p:nvSpPr>
        <p:spPr>
          <a:xfrm>
            <a:off x="13162919" y="2304233"/>
            <a:ext cx="2229898" cy="446922"/>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Poverty </a:t>
            </a:r>
          </a:p>
        </p:txBody>
      </p:sp>
      <p:pic>
        <p:nvPicPr>
          <p:cNvPr id="17" name="Picture 1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9356" y="3554980"/>
            <a:ext cx="2621958" cy="2778234"/>
          </a:xfrm>
          <a:prstGeom prst="rect">
            <a:avLst/>
          </a:prstGeom>
        </p:spPr>
      </p:pic>
      <p:sp>
        <p:nvSpPr>
          <p:cNvPr id="18" name="TextBox 18"/>
          <p:cNvSpPr txBox="1"/>
          <p:nvPr/>
        </p:nvSpPr>
        <p:spPr>
          <a:xfrm>
            <a:off x="7825386" y="4248303"/>
            <a:ext cx="2229898" cy="1370157"/>
          </a:xfrm>
          <a:prstGeom prst="rect">
            <a:avLst/>
          </a:prstGeom>
        </p:spPr>
        <p:txBody>
          <a:bodyPr lIns="0" tIns="0" rIns="0" bIns="0" rtlCol="0" anchor="t">
            <a:spAutoFit/>
          </a:bodyPr>
          <a:lstStyle/>
          <a:p>
            <a:pPr algn="ctr">
              <a:lnSpc>
                <a:spcPts val="3697"/>
              </a:lnSpc>
            </a:pPr>
            <a:r>
              <a:rPr lang="en-US" sz="2844">
                <a:solidFill>
                  <a:srgbClr val="000000"/>
                </a:solidFill>
                <a:latin typeface="Poppins Medium"/>
              </a:rPr>
              <a:t>Greenhouse gas emissions</a:t>
            </a:r>
          </a:p>
        </p:txBody>
      </p:sp>
      <p:pic>
        <p:nvPicPr>
          <p:cNvPr id="20" name="Picture 2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37342" y="6817523"/>
            <a:ext cx="2621958" cy="2778234"/>
          </a:xfrm>
          <a:prstGeom prst="rect">
            <a:avLst/>
          </a:prstGeom>
        </p:spPr>
      </p:pic>
      <p:sp>
        <p:nvSpPr>
          <p:cNvPr id="21" name="TextBox 21">
            <a:extLst>
              <a:ext uri="{C183D7F6-B498-43B3-948B-1728B52AA6E4}">
                <adec:decorative xmlns:adec="http://schemas.microsoft.com/office/drawing/2017/decorative" val="0"/>
              </a:ext>
            </a:extLst>
          </p:cNvPr>
          <p:cNvSpPr txBox="1"/>
          <p:nvPr/>
        </p:nvSpPr>
        <p:spPr>
          <a:xfrm>
            <a:off x="14833372" y="7280037"/>
            <a:ext cx="2229898" cy="1831775"/>
          </a:xfrm>
          <a:prstGeom prst="rect">
            <a:avLst/>
          </a:prstGeom>
        </p:spPr>
        <p:txBody>
          <a:bodyPr lIns="0" tIns="0" rIns="0" bIns="0" rtlCol="0" anchor="t">
            <a:spAutoFit/>
          </a:bodyPr>
          <a:lstStyle/>
          <a:p>
            <a:pPr algn="ctr">
              <a:lnSpc>
                <a:spcPts val="3697"/>
              </a:lnSpc>
            </a:pPr>
            <a:r>
              <a:rPr lang="en-US" sz="2844" dirty="0">
                <a:solidFill>
                  <a:srgbClr val="000000"/>
                </a:solidFill>
                <a:latin typeface="Poppins Medium"/>
              </a:rPr>
              <a:t>Loss of biodiversity and extinction</a:t>
            </a:r>
          </a:p>
        </p:txBody>
      </p:sp>
      <p:pic>
        <p:nvPicPr>
          <p:cNvPr id="22" name="Picture 2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59670" y="3314572"/>
            <a:ext cx="5338536" cy="5338536"/>
          </a:xfrm>
          <a:prstGeom prst="rect">
            <a:avLst/>
          </a:prstGeom>
        </p:spPr>
      </p:pic>
      <p:sp>
        <p:nvSpPr>
          <p:cNvPr id="24" name="Freeform 24">
            <a:extLst>
              <a:ext uri="{C183D7F6-B498-43B3-948B-1728B52AA6E4}">
                <adec:decorative xmlns:adec="http://schemas.microsoft.com/office/drawing/2017/decorative" val="1"/>
              </a:ext>
            </a:extLst>
          </p:cNvPr>
          <p:cNvSpPr/>
          <p:nvPr/>
        </p:nvSpPr>
        <p:spPr>
          <a:xfrm>
            <a:off x="1016127" y="5687986"/>
            <a:ext cx="6133390" cy="2363537"/>
          </a:xfrm>
          <a:custGeom>
            <a:avLst/>
            <a:gdLst/>
            <a:ahLst/>
            <a:cxnLst/>
            <a:rect l="l" t="t" r="r" b="b"/>
            <a:pathLst>
              <a:path w="1858603" h="716223">
                <a:moveTo>
                  <a:pt x="1854793" y="587058"/>
                </a:moveTo>
                <a:cubicBezTo>
                  <a:pt x="1854793" y="559208"/>
                  <a:pt x="1858603" y="530887"/>
                  <a:pt x="1852253" y="503037"/>
                </a:cubicBezTo>
                <a:cubicBezTo>
                  <a:pt x="1844633" y="484628"/>
                  <a:pt x="1833203" y="121640"/>
                  <a:pt x="1833203" y="103231"/>
                </a:cubicBezTo>
                <a:cubicBezTo>
                  <a:pt x="1830663" y="90487"/>
                  <a:pt x="1829393" y="77270"/>
                  <a:pt x="1826853" y="54610"/>
                </a:cubicBezTo>
                <a:cubicBezTo>
                  <a:pt x="1826853" y="44450"/>
                  <a:pt x="1825583" y="34290"/>
                  <a:pt x="1824313" y="21590"/>
                </a:cubicBezTo>
                <a:cubicBezTo>
                  <a:pt x="1814153" y="19050"/>
                  <a:pt x="1805263" y="17780"/>
                  <a:pt x="1795103" y="16510"/>
                </a:cubicBezTo>
                <a:cubicBezTo>
                  <a:pt x="1786981" y="15240"/>
                  <a:pt x="1778666" y="16510"/>
                  <a:pt x="1771737" y="16510"/>
                </a:cubicBezTo>
                <a:cubicBezTo>
                  <a:pt x="1737092" y="13970"/>
                  <a:pt x="1702446" y="8890"/>
                  <a:pt x="1667801" y="7620"/>
                </a:cubicBezTo>
                <a:cubicBezTo>
                  <a:pt x="1602667" y="5080"/>
                  <a:pt x="1536148" y="3810"/>
                  <a:pt x="1471015" y="2540"/>
                </a:cubicBezTo>
                <a:cubicBezTo>
                  <a:pt x="1447456" y="2540"/>
                  <a:pt x="1422511" y="0"/>
                  <a:pt x="1398952" y="0"/>
                </a:cubicBezTo>
                <a:cubicBezTo>
                  <a:pt x="1342134" y="0"/>
                  <a:pt x="1286701" y="1270"/>
                  <a:pt x="1229882" y="1270"/>
                </a:cubicBezTo>
                <a:cubicBezTo>
                  <a:pt x="1196623" y="1270"/>
                  <a:pt x="1163363" y="3810"/>
                  <a:pt x="1128718" y="3810"/>
                </a:cubicBezTo>
                <a:cubicBezTo>
                  <a:pt x="1094072" y="5080"/>
                  <a:pt x="466296" y="7620"/>
                  <a:pt x="431651" y="7620"/>
                </a:cubicBezTo>
                <a:cubicBezTo>
                  <a:pt x="403934" y="7620"/>
                  <a:pt x="376218" y="6350"/>
                  <a:pt x="348502" y="7620"/>
                </a:cubicBezTo>
                <a:cubicBezTo>
                  <a:pt x="323557" y="8890"/>
                  <a:pt x="297226" y="11430"/>
                  <a:pt x="272282" y="12700"/>
                </a:cubicBezTo>
                <a:cubicBezTo>
                  <a:pt x="245951" y="15240"/>
                  <a:pt x="219621" y="16510"/>
                  <a:pt x="194676" y="19050"/>
                </a:cubicBezTo>
                <a:cubicBezTo>
                  <a:pt x="157259" y="21590"/>
                  <a:pt x="118456" y="24130"/>
                  <a:pt x="81039" y="27940"/>
                </a:cubicBezTo>
                <a:cubicBezTo>
                  <a:pt x="58866" y="30480"/>
                  <a:pt x="38100" y="34290"/>
                  <a:pt x="16510" y="36830"/>
                </a:cubicBezTo>
                <a:cubicBezTo>
                  <a:pt x="16510" y="38100"/>
                  <a:pt x="13970" y="40640"/>
                  <a:pt x="13970" y="43180"/>
                </a:cubicBezTo>
                <a:cubicBezTo>
                  <a:pt x="12700" y="70662"/>
                  <a:pt x="10160" y="81518"/>
                  <a:pt x="8890" y="91903"/>
                </a:cubicBezTo>
                <a:cubicBezTo>
                  <a:pt x="7620" y="98039"/>
                  <a:pt x="8890" y="104647"/>
                  <a:pt x="7620" y="110784"/>
                </a:cubicBezTo>
                <a:cubicBezTo>
                  <a:pt x="0" y="141937"/>
                  <a:pt x="5080" y="527583"/>
                  <a:pt x="7620" y="559208"/>
                </a:cubicBezTo>
                <a:cubicBezTo>
                  <a:pt x="6350" y="584226"/>
                  <a:pt x="11430" y="608771"/>
                  <a:pt x="11430" y="633788"/>
                </a:cubicBezTo>
                <a:cubicBezTo>
                  <a:pt x="11430" y="645589"/>
                  <a:pt x="15240" y="657862"/>
                  <a:pt x="7620" y="685743"/>
                </a:cubicBezTo>
                <a:cubicBezTo>
                  <a:pt x="5080" y="694633"/>
                  <a:pt x="10160" y="700983"/>
                  <a:pt x="19050" y="702253"/>
                </a:cubicBezTo>
                <a:cubicBezTo>
                  <a:pt x="29210" y="703523"/>
                  <a:pt x="38100" y="703523"/>
                  <a:pt x="48260" y="703523"/>
                </a:cubicBezTo>
                <a:cubicBezTo>
                  <a:pt x="92125" y="704793"/>
                  <a:pt x="136471" y="704793"/>
                  <a:pt x="182203" y="706063"/>
                </a:cubicBezTo>
                <a:cubicBezTo>
                  <a:pt x="207148" y="707333"/>
                  <a:pt x="232093" y="708603"/>
                  <a:pt x="255652" y="709873"/>
                </a:cubicBezTo>
                <a:cubicBezTo>
                  <a:pt x="297226" y="711143"/>
                  <a:pt x="337415" y="711143"/>
                  <a:pt x="378990" y="712413"/>
                </a:cubicBezTo>
                <a:cubicBezTo>
                  <a:pt x="395620" y="712413"/>
                  <a:pt x="410863" y="712413"/>
                  <a:pt x="427493" y="711143"/>
                </a:cubicBezTo>
                <a:cubicBezTo>
                  <a:pt x="434422" y="711143"/>
                  <a:pt x="442737" y="709873"/>
                  <a:pt x="449666" y="709873"/>
                </a:cubicBezTo>
                <a:cubicBezTo>
                  <a:pt x="477383" y="711143"/>
                  <a:pt x="1031710" y="702253"/>
                  <a:pt x="1059427" y="703523"/>
                </a:cubicBezTo>
                <a:cubicBezTo>
                  <a:pt x="1098230" y="704793"/>
                  <a:pt x="1204938" y="704793"/>
                  <a:pt x="1243740" y="704793"/>
                </a:cubicBezTo>
                <a:cubicBezTo>
                  <a:pt x="1258984" y="704793"/>
                  <a:pt x="1272843" y="703523"/>
                  <a:pt x="1288087" y="703523"/>
                </a:cubicBezTo>
                <a:cubicBezTo>
                  <a:pt x="1313031" y="704793"/>
                  <a:pt x="1337976" y="706063"/>
                  <a:pt x="1362921" y="707333"/>
                </a:cubicBezTo>
                <a:cubicBezTo>
                  <a:pt x="1416968" y="709873"/>
                  <a:pt x="1469629" y="707333"/>
                  <a:pt x="1523676" y="711143"/>
                </a:cubicBezTo>
                <a:cubicBezTo>
                  <a:pt x="1613754" y="716223"/>
                  <a:pt x="1705218" y="709873"/>
                  <a:pt x="1795103" y="714953"/>
                </a:cubicBezTo>
                <a:cubicBezTo>
                  <a:pt x="1815423" y="716223"/>
                  <a:pt x="1835743" y="714953"/>
                  <a:pt x="1858603" y="714953"/>
                </a:cubicBezTo>
                <a:cubicBezTo>
                  <a:pt x="1858603" y="690823"/>
                  <a:pt x="1858603" y="678123"/>
                  <a:pt x="1858603" y="658334"/>
                </a:cubicBezTo>
                <a:cubicBezTo>
                  <a:pt x="1857333" y="634260"/>
                  <a:pt x="1854793" y="611603"/>
                  <a:pt x="1854793" y="587058"/>
                </a:cubicBezTo>
                <a:close/>
              </a:path>
            </a:pathLst>
          </a:custGeom>
          <a:solidFill>
            <a:srgbClr val="FFFFFF"/>
          </a:solidFill>
        </p:spPr>
      </p:sp>
      <p:pic>
        <p:nvPicPr>
          <p:cNvPr id="25" name="Picture 25">
            <a:extLs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46389">
            <a:off x="659380" y="7669816"/>
            <a:ext cx="757690" cy="763415"/>
          </a:xfrm>
          <a:prstGeom prst="rect">
            <a:avLst/>
          </a:prstGeom>
        </p:spPr>
      </p:pic>
      <p:sp>
        <p:nvSpPr>
          <p:cNvPr id="26" name="TextBox 26"/>
          <p:cNvSpPr txBox="1"/>
          <p:nvPr/>
        </p:nvSpPr>
        <p:spPr>
          <a:xfrm>
            <a:off x="1452747" y="5989454"/>
            <a:ext cx="5268533" cy="173736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"The earth, our home, is beginning to look more and more like an immense pile of filth." (LS, 21)</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1333</Words>
  <Application>Microsoft Macintosh PowerPoint</Application>
  <PresentationFormat>Custom</PresentationFormat>
  <Paragraphs>145</Paragraphs>
  <Slides>14</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Lumios Marker Bold</vt:lpstr>
      <vt:lpstr>Calibri</vt:lpstr>
      <vt:lpstr>Poppins Medium</vt:lpstr>
      <vt:lpstr>Arial</vt:lpstr>
      <vt:lpstr>Poppins Medium Bold</vt:lpstr>
      <vt:lpstr>Lumios Marker</vt:lpstr>
      <vt:lpstr>Office Theme</vt:lpstr>
      <vt:lpstr>Session 1:</vt:lpstr>
      <vt:lpstr>Today's prayer</vt:lpstr>
      <vt:lpstr>What happened when we all stopped</vt:lpstr>
      <vt:lpstr>"What happened when we all stopped"</vt:lpstr>
      <vt:lpstr>Questions</vt:lpstr>
      <vt:lpstr>What happened when we stopped? </vt:lpstr>
      <vt:lpstr>Tipping Points </vt:lpstr>
      <vt:lpstr>Laudato Si'</vt:lpstr>
      <vt:lpstr>What is happening to</vt:lpstr>
      <vt:lpstr>Pope Francis:</vt:lpstr>
      <vt:lpstr>Dominion and Stewardship</vt:lpstr>
      <vt:lpstr>God said to them, “Be fruitful and multiply, and fill the earth and subdue it; and have dominion [...] over every living thing that moves upon the earth.” (Genesis 1:28)</vt:lpstr>
      <vt:lpstr>Dominion or Stewardship?</vt:lpstr>
      <vt:lpstr>Your last encounter with nature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dc:title>
  <cp:lastModifiedBy>Ruth Walbank</cp:lastModifiedBy>
  <cp:revision>4</cp:revision>
  <cp:lastPrinted>2022-10-18T15:55:06Z</cp:lastPrinted>
  <dcterms:created xsi:type="dcterms:W3CDTF">2006-08-16T00:00:00Z</dcterms:created>
  <dcterms:modified xsi:type="dcterms:W3CDTF">2022-10-18T18:20:24Z</dcterms:modified>
  <dc:identifier>DAE3y8K4Ygs</dc:identifier>
</cp:coreProperties>
</file>