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Lumios Marker" pitchFamily="2" charset="77"/>
      <p:regular r:id="rId23"/>
    </p:embeddedFont>
    <p:embeddedFont>
      <p:font typeface="Lumios Marker Bold" pitchFamily="2" charset="77"/>
      <p:regular r:id="rId24"/>
    </p:embeddedFont>
    <p:embeddedFont>
      <p:font typeface="Poppins Medium" pitchFamily="2" charset="77"/>
      <p:regular r:id="rId25"/>
      <p:italic r:id="rId26"/>
    </p:embeddedFont>
    <p:embeddedFont>
      <p:font typeface="Poppins Medium Bold" pitchFamily="2" charset="77"/>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autoAdjust="0"/>
    <p:restoredTop sz="94648" autoAdjust="0"/>
  </p:normalViewPr>
  <p:slideViewPr>
    <p:cSldViewPr>
      <p:cViewPr varScale="1">
        <p:scale>
          <a:sx n="71" d="100"/>
          <a:sy n="71" d="100"/>
        </p:scale>
        <p:origin x="224" y="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18.10.2022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Before students plan their projects, these activities offer a deeper level to Laudato Si'. Virtues help us grow as individuals and in our faith. Encourage students to think about virtues as good habits. They need practice and hard work but ultimately help us do good in the world. This slide explains the difference between virtues and vices using the golden mean from Aristotle. Too much or too little of any quality leads to vice, so it's all about finding a balance. </a:t>
            </a:r>
          </a:p>
          <a:p>
            <a:r>
              <a:rPr lang="en-US"/>
              <a:t>[5 minutes max]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a:t>
            </a:r>
          </a:p>
          <a:p>
            <a:r>
              <a:rPr lang="en-US"/>
              <a:t>This activity helps students understand the difference between virtues and vices in eco-action. Some habits or values allow us to live sustainably. Others make it more difficult. Ask students to consider why their chosen words matter to them. This activity might encourage discussion about why different people value these different qualities. </a:t>
            </a:r>
          </a:p>
          <a:p>
            <a:endParaRPr lang="en-US"/>
          </a:p>
          <a:p>
            <a:r>
              <a:rPr lang="en-US"/>
              <a:t>[15 minutes max]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For students who are ready to go further, teachers may wish to introduce the seven core Catholic virtues. In Laudato Si', Pope Francis urges us to cultivate ecological virtues. There is no set list of what these ecological virtues are. The theological and cardinal virtues offer a helpful starting point. The following slides view the seven virtues ecologically. </a:t>
            </a:r>
          </a:p>
          <a:p>
            <a:endParaRPr lang="en-US"/>
          </a:p>
          <a:p>
            <a:r>
              <a:rPr lang="en-US"/>
              <a:t>Depending on available time and capacity, this learning material is an optional part of the lesson plan. </a:t>
            </a:r>
          </a:p>
          <a:p>
            <a:endParaRPr lang="en-US"/>
          </a:p>
          <a:p>
            <a:r>
              <a:rPr lang="en-US"/>
              <a:t>[10 minutes max]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Teachers may wish to set this activity for homework, provided the class has covered the ecological virtues section. It invites a personal reflection on how the virtues feature in their mission statements from Session 2. Do they need to work on any virtue in particular to achieve their mission?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It's the moment the students have been waiting for: the projects! This moment is usually filled with excitement in the classroom as the students are ready to start. The following slides have some supportive frames to help focus this energy and structure the planning process in class. </a:t>
            </a:r>
          </a:p>
          <a:p>
            <a:endParaRPr lang="en-US"/>
          </a:p>
          <a:p>
            <a:r>
              <a:rPr lang="en-US"/>
              <a:t>This slide includes a project brief to outline expectations clearly. There is also a planning grid and some ideas to get them started. </a:t>
            </a:r>
          </a:p>
          <a:p>
            <a:endParaRPr lang="en-US"/>
          </a:p>
          <a:p>
            <a:r>
              <a:rPr lang="en-US"/>
              <a:t>[30 minutes max]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The C.A.R.E grid offers a planning tool that embeds student projects in Laudato Si'. In its simplest form, the C.A.R.E. model asks students to: </a:t>
            </a:r>
          </a:p>
          <a:p>
            <a:r>
              <a:rPr lang="en-US"/>
              <a:t>- Consider: What?</a:t>
            </a:r>
          </a:p>
          <a:p>
            <a:r>
              <a:rPr lang="en-US"/>
              <a:t>- Aim: Why?</a:t>
            </a:r>
          </a:p>
          <a:p>
            <a:r>
              <a:rPr lang="en-US"/>
              <a:t>- Respond: How?</a:t>
            </a:r>
          </a:p>
          <a:p>
            <a:r>
              <a:rPr lang="en-US"/>
              <a:t>- Evaluate: What next?</a:t>
            </a:r>
          </a:p>
          <a:p>
            <a:endParaRPr lang="en-US"/>
          </a:p>
          <a:p>
            <a:r>
              <a:rPr lang="en-US"/>
              <a:t>Students should think about how their idea cares for our common home throughout the projects. Each stage prompts students with questions to consider. Note that the grid is also a circular process, promoting a cycle of change rather than a one-off action.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Teacher's note: </a:t>
            </a:r>
          </a:p>
          <a:p>
            <a:r>
              <a:rPr lang="en-US"/>
              <a:t>Students can then brainstorm and begin planning their projects with the worksheets provided. In this initial planning session, the aim is for each group to have a concrete idea of what their project will focus 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4.svg"/><Relationship Id="rId3" Type="http://schemas.openxmlformats.org/officeDocument/2006/relationships/image" Target="../media/image43.svg"/><Relationship Id="rId7" Type="http://schemas.openxmlformats.org/officeDocument/2006/relationships/image" Target="../media/image41.svg"/><Relationship Id="rId12"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29.svg"/><Relationship Id="rId5" Type="http://schemas.openxmlformats.org/officeDocument/2006/relationships/image" Target="../media/image39.svg"/><Relationship Id="rId10" Type="http://schemas.openxmlformats.org/officeDocument/2006/relationships/image" Target="../media/image28.png"/><Relationship Id="rId4" Type="http://schemas.openxmlformats.org/officeDocument/2006/relationships/image" Target="../media/image38.png"/><Relationship Id="rId9" Type="http://schemas.openxmlformats.org/officeDocument/2006/relationships/image" Target="../media/image45.sv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14.png"/><Relationship Id="rId7"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15.svg"/><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5.svg"/><Relationship Id="rId7" Type="http://schemas.openxmlformats.org/officeDocument/2006/relationships/image" Target="../media/image60.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1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8.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8.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sv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3.png"/><Relationship Id="rId2" Type="http://schemas.openxmlformats.org/officeDocument/2006/relationships/notesSlide" Target="../notesSlides/notesSlide4.xml"/><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slides/_rels/slide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7.svg"/><Relationship Id="rId7" Type="http://schemas.openxmlformats.org/officeDocument/2006/relationships/image" Target="../media/image33.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54.svg"/><Relationship Id="rId5" Type="http://schemas.openxmlformats.org/officeDocument/2006/relationships/image" Target="../media/image35.svg"/><Relationship Id="rId10" Type="http://schemas.openxmlformats.org/officeDocument/2006/relationships/image" Target="../media/image53.png"/><Relationship Id="rId4" Type="http://schemas.openxmlformats.org/officeDocument/2006/relationships/image" Target="../media/image34.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60889" y="7227772"/>
            <a:ext cx="4351138" cy="413358"/>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20747" flipH="1">
            <a:off x="10197128" y="1789639"/>
            <a:ext cx="1017292" cy="1130325"/>
          </a:xfrm>
          <a:prstGeom prst="rect">
            <a:avLst/>
          </a:prstGeom>
        </p:spPr>
      </p:pic>
      <p:pic>
        <p:nvPicPr>
          <p:cNvPr id="4" name="Picture 4" descr="Laudato Si' Champions logo- A cupped hand holding a sapling with soil."/>
          <p:cNvPicPr>
            <a:picLocks noChangeAspect="1"/>
          </p:cNvPicPr>
          <p:nvPr/>
        </p:nvPicPr>
        <p:blipFill>
          <a:blip r:embed="rId6"/>
          <a:srcRect l="15561" t="3730" r="15259"/>
          <a:stretch>
            <a:fillRect/>
          </a:stretch>
        </p:blipFill>
        <p:spPr>
          <a:xfrm>
            <a:off x="1028700" y="0"/>
            <a:ext cx="7392178" cy="10287000"/>
          </a:xfrm>
          <a:prstGeom prst="rect">
            <a:avLst/>
          </a:prstGeom>
        </p:spPr>
      </p:pic>
      <p:sp>
        <p:nvSpPr>
          <p:cNvPr id="5" name="TextBox 5"/>
          <p:cNvSpPr txBox="1"/>
          <p:nvPr/>
        </p:nvSpPr>
        <p:spPr>
          <a:xfrm>
            <a:off x="8861920" y="4028101"/>
            <a:ext cx="8508883" cy="3199671"/>
          </a:xfrm>
          <a:prstGeom prst="rect">
            <a:avLst/>
          </a:prstGeom>
        </p:spPr>
        <p:txBody>
          <a:bodyPr lIns="0" tIns="0" rIns="0" bIns="0" rtlCol="0" anchor="t">
            <a:spAutoFit/>
          </a:bodyPr>
          <a:lstStyle/>
          <a:p>
            <a:pPr algn="ctr">
              <a:lnSpc>
                <a:spcPts val="8499"/>
              </a:lnSpc>
            </a:pPr>
            <a:r>
              <a:rPr lang="en-US" sz="6390" dirty="0">
                <a:solidFill>
                  <a:srgbClr val="000000"/>
                </a:solidFill>
                <a:latin typeface="Poppins Medium"/>
              </a:rPr>
              <a:t>How can we act with love towards our common home?</a:t>
            </a:r>
          </a:p>
        </p:txBody>
      </p:sp>
      <p:sp>
        <p:nvSpPr>
          <p:cNvPr id="6" name="TextBox 6"/>
          <p:cNvSpPr txBox="1">
            <a:spLocks noGrp="1"/>
          </p:cNvSpPr>
          <p:nvPr>
            <p:ph type="title" idx="4294967295"/>
          </p:nvPr>
        </p:nvSpPr>
        <p:spPr>
          <a:xfrm>
            <a:off x="9847071" y="2328733"/>
            <a:ext cx="6938476" cy="20510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25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Session 3:</a:t>
            </a:r>
          </a:p>
        </p:txBody>
      </p:sp>
      <p:grpSp>
        <p:nvGrpSpPr>
          <p:cNvPr id="7" name="Group 7" descr="Associated logos: Guardians of Creation project, St Mary's University, Twickenham, Laudato Si Centre, and the Diocese of Salford"/>
          <p:cNvGrpSpPr/>
          <p:nvPr/>
        </p:nvGrpSpPr>
        <p:grpSpPr>
          <a:xfrm>
            <a:off x="9144000" y="8272327"/>
            <a:ext cx="7868610" cy="1420630"/>
            <a:chOff x="0" y="0"/>
            <a:chExt cx="10491480" cy="1894173"/>
          </a:xfrm>
        </p:grpSpPr>
        <p:pic>
          <p:nvPicPr>
            <p:cNvPr id="8" name="Picture 8"/>
            <p:cNvPicPr>
              <a:picLocks noChangeAspect="1"/>
            </p:cNvPicPr>
            <p:nvPr/>
          </p:nvPicPr>
          <p:blipFill>
            <a:blip r:embed="rId7"/>
            <a:srcRect/>
            <a:stretch>
              <a:fillRect/>
            </a:stretch>
          </p:blipFill>
          <p:spPr>
            <a:xfrm>
              <a:off x="7150738" y="562965"/>
              <a:ext cx="3340742" cy="591590"/>
            </a:xfrm>
            <a:prstGeom prst="rect">
              <a:avLst/>
            </a:prstGeom>
          </p:spPr>
        </p:pic>
        <p:pic>
          <p:nvPicPr>
            <p:cNvPr id="9" name="Picture 9"/>
            <p:cNvPicPr>
              <a:picLocks noChangeAspect="1"/>
            </p:cNvPicPr>
            <p:nvPr/>
          </p:nvPicPr>
          <p:blipFill>
            <a:blip r:embed="rId8"/>
            <a:srcRect/>
            <a:stretch>
              <a:fillRect/>
            </a:stretch>
          </p:blipFill>
          <p:spPr>
            <a:xfrm>
              <a:off x="4877162" y="0"/>
              <a:ext cx="2273576" cy="1894173"/>
            </a:xfrm>
            <a:prstGeom prst="rect">
              <a:avLst/>
            </a:prstGeom>
          </p:spPr>
        </p:pic>
        <p:pic>
          <p:nvPicPr>
            <p:cNvPr id="10" name="Picture 10"/>
            <p:cNvPicPr>
              <a:picLocks noChangeAspect="1"/>
            </p:cNvPicPr>
            <p:nvPr/>
          </p:nvPicPr>
          <p:blipFill>
            <a:blip r:embed="rId9"/>
            <a:srcRect/>
            <a:stretch>
              <a:fillRect/>
            </a:stretch>
          </p:blipFill>
          <p:spPr>
            <a:xfrm>
              <a:off x="2123777" y="276348"/>
              <a:ext cx="2676264" cy="1341477"/>
            </a:xfrm>
            <a:prstGeom prst="rect">
              <a:avLst/>
            </a:prstGeom>
          </p:spPr>
        </p:pic>
        <p:pic>
          <p:nvPicPr>
            <p:cNvPr id="11" name="Picture 11"/>
            <p:cNvPicPr>
              <a:picLocks noChangeAspect="1"/>
            </p:cNvPicPr>
            <p:nvPr/>
          </p:nvPicPr>
          <p:blipFill>
            <a:blip r:embed="rId10"/>
            <a:srcRect/>
            <a:stretch>
              <a:fillRect/>
            </a:stretch>
          </p:blipFill>
          <p:spPr>
            <a:xfrm>
              <a:off x="0" y="110480"/>
              <a:ext cx="1537339" cy="178369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971096" y="571500"/>
            <a:ext cx="12345807" cy="174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Ecological virtues?</a:t>
            </a:r>
          </a:p>
        </p:txBody>
      </p:sp>
      <p:grpSp>
        <p:nvGrpSpPr>
          <p:cNvPr id="4" name="Group 4">
            <a:extLst>
              <a:ext uri="{C183D7F6-B498-43B3-948B-1728B52AA6E4}">
                <adec:decorative xmlns:adec="http://schemas.microsoft.com/office/drawing/2017/decorative" val="1"/>
              </a:ext>
            </a:extLst>
          </p:cNvPr>
          <p:cNvGrpSpPr/>
          <p:nvPr/>
        </p:nvGrpSpPr>
        <p:grpSpPr>
          <a:xfrm>
            <a:off x="1028700" y="3010011"/>
            <a:ext cx="2384026" cy="2384026"/>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6" name="TextBox 6"/>
          <p:cNvSpPr txBox="1"/>
          <p:nvPr/>
        </p:nvSpPr>
        <p:spPr>
          <a:xfrm>
            <a:off x="1029760" y="2883848"/>
            <a:ext cx="2418573" cy="895623"/>
          </a:xfrm>
          <a:prstGeom prst="rect">
            <a:avLst/>
          </a:prstGeom>
        </p:spPr>
        <p:txBody>
          <a:bodyPr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Prudence</a:t>
            </a:r>
          </a:p>
        </p:txBody>
      </p:sp>
      <p:grpSp>
        <p:nvGrpSpPr>
          <p:cNvPr id="8" name="Group 8">
            <a:extLst>
              <a:ext uri="{C183D7F6-B498-43B3-948B-1728B52AA6E4}">
                <adec:decorative xmlns:adec="http://schemas.microsoft.com/office/drawing/2017/decorative" val="1"/>
              </a:ext>
            </a:extLst>
          </p:cNvPr>
          <p:cNvGrpSpPr/>
          <p:nvPr/>
        </p:nvGrpSpPr>
        <p:grpSpPr>
          <a:xfrm>
            <a:off x="9392869" y="3073248"/>
            <a:ext cx="2384026" cy="2384026"/>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10" name="TextBox 10"/>
          <p:cNvSpPr txBox="1"/>
          <p:nvPr/>
        </p:nvSpPr>
        <p:spPr>
          <a:xfrm>
            <a:off x="9547025" y="2883848"/>
            <a:ext cx="1986433" cy="730827"/>
          </a:xfrm>
          <a:prstGeom prst="rect">
            <a:avLst/>
          </a:prstGeom>
        </p:spPr>
        <p:txBody>
          <a:bodyPr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Justice</a:t>
            </a:r>
          </a:p>
        </p:txBody>
      </p:sp>
      <p:pic>
        <p:nvPicPr>
          <p:cNvPr id="11" name="Picture 1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39457" y="3739534"/>
            <a:ext cx="2090852" cy="1010290"/>
          </a:xfrm>
          <a:prstGeom prst="rect">
            <a:avLst/>
          </a:prstGeom>
        </p:spPr>
      </p:pic>
      <p:grpSp>
        <p:nvGrpSpPr>
          <p:cNvPr id="13" name="Group 13">
            <a:extLst>
              <a:ext uri="{C183D7F6-B498-43B3-948B-1728B52AA6E4}">
                <adec:decorative xmlns:adec="http://schemas.microsoft.com/office/drawing/2017/decorative" val="1"/>
              </a:ext>
            </a:extLst>
          </p:cNvPr>
          <p:cNvGrpSpPr/>
          <p:nvPr/>
        </p:nvGrpSpPr>
        <p:grpSpPr>
          <a:xfrm>
            <a:off x="1053642" y="6874274"/>
            <a:ext cx="2384026" cy="2384026"/>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15" name="TextBox 15"/>
          <p:cNvSpPr txBox="1"/>
          <p:nvPr/>
        </p:nvSpPr>
        <p:spPr>
          <a:xfrm>
            <a:off x="1042978" y="6665935"/>
            <a:ext cx="2405355" cy="885725"/>
          </a:xfrm>
          <a:prstGeom prst="rect">
            <a:avLst/>
          </a:prstGeom>
        </p:spPr>
        <p:txBody>
          <a:bodyPr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Fortitude</a:t>
            </a:r>
          </a:p>
        </p:txBody>
      </p:sp>
      <p:grpSp>
        <p:nvGrpSpPr>
          <p:cNvPr id="17" name="Group 17">
            <a:extLst>
              <a:ext uri="{C183D7F6-B498-43B3-948B-1728B52AA6E4}">
                <adec:decorative xmlns:adec="http://schemas.microsoft.com/office/drawing/2017/decorative" val="1"/>
              </a:ext>
            </a:extLst>
          </p:cNvPr>
          <p:cNvGrpSpPr/>
          <p:nvPr/>
        </p:nvGrpSpPr>
        <p:grpSpPr>
          <a:xfrm>
            <a:off x="9392869" y="6874274"/>
            <a:ext cx="2384026" cy="2384026"/>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19" name="TextBox 19"/>
          <p:cNvSpPr txBox="1"/>
          <p:nvPr/>
        </p:nvSpPr>
        <p:spPr>
          <a:xfrm>
            <a:off x="9130518" y="6665935"/>
            <a:ext cx="2881763" cy="1185616"/>
          </a:xfrm>
          <a:prstGeom prst="rect">
            <a:avLst/>
          </a:prstGeom>
        </p:spPr>
        <p:txBody>
          <a:bodyPr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Temperance</a:t>
            </a:r>
          </a:p>
        </p:txBody>
      </p:sp>
      <p:pic>
        <p:nvPicPr>
          <p:cNvPr id="20" name="Picture 20">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69670" y="7342973"/>
            <a:ext cx="1630422" cy="1446629"/>
          </a:xfrm>
          <a:prstGeom prst="rect">
            <a:avLst/>
          </a:prstGeom>
        </p:spPr>
      </p:pic>
      <p:pic>
        <p:nvPicPr>
          <p:cNvPr id="21" name="Picture 2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4151" y="3533225"/>
            <a:ext cx="1708731" cy="1422907"/>
          </a:xfrm>
          <a:prstGeom prst="rect">
            <a:avLst/>
          </a:prstGeom>
        </p:spPr>
      </p:pic>
      <p:pic>
        <p:nvPicPr>
          <p:cNvPr id="22" name="Picture 2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55819" y="7149109"/>
            <a:ext cx="1579673" cy="1765894"/>
          </a:xfrm>
          <a:prstGeom prst="rect">
            <a:avLst/>
          </a:prstGeom>
        </p:spPr>
      </p:pic>
      <p:sp>
        <p:nvSpPr>
          <p:cNvPr id="23" name="TextBox 23"/>
          <p:cNvSpPr txBox="1"/>
          <p:nvPr/>
        </p:nvSpPr>
        <p:spPr>
          <a:xfrm>
            <a:off x="3681264" y="2924061"/>
            <a:ext cx="4905004" cy="1045210"/>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Wisdom to know what's good</a:t>
            </a:r>
          </a:p>
        </p:txBody>
      </p:sp>
      <p:sp>
        <p:nvSpPr>
          <p:cNvPr id="24" name="TextBox 24"/>
          <p:cNvSpPr txBox="1"/>
          <p:nvPr/>
        </p:nvSpPr>
        <p:spPr>
          <a:xfrm>
            <a:off x="3681264" y="4046242"/>
            <a:ext cx="4560468" cy="1299210"/>
          </a:xfrm>
          <a:prstGeom prst="rect">
            <a:avLst/>
          </a:prstGeom>
        </p:spPr>
        <p:txBody>
          <a:bodyPr lIns="0" tIns="0" rIns="0" bIns="0" rtlCol="0" anchor="t">
            <a:spAutoFit/>
          </a:bodyPr>
          <a:lstStyle/>
          <a:p>
            <a:pPr>
              <a:lnSpc>
                <a:spcPts val="3510"/>
              </a:lnSpc>
            </a:pPr>
            <a:r>
              <a:rPr lang="en-US" sz="2700">
                <a:solidFill>
                  <a:srgbClr val="000000"/>
                </a:solidFill>
                <a:latin typeface="Poppins Medium"/>
              </a:rPr>
              <a:t>Learn which actions are good for the Earth and its people</a:t>
            </a:r>
          </a:p>
        </p:txBody>
      </p:sp>
      <p:sp>
        <p:nvSpPr>
          <p:cNvPr id="25" name="TextBox 25"/>
          <p:cNvSpPr txBox="1"/>
          <p:nvPr/>
        </p:nvSpPr>
        <p:spPr>
          <a:xfrm>
            <a:off x="3681264" y="6736138"/>
            <a:ext cx="5111572" cy="1045210"/>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Courage to keep pursuing what's good</a:t>
            </a:r>
          </a:p>
        </p:txBody>
      </p:sp>
      <p:sp>
        <p:nvSpPr>
          <p:cNvPr id="26" name="TextBox 26"/>
          <p:cNvSpPr txBox="1"/>
          <p:nvPr/>
        </p:nvSpPr>
        <p:spPr>
          <a:xfrm>
            <a:off x="3681264" y="7876482"/>
            <a:ext cx="4752526" cy="1299210"/>
          </a:xfrm>
          <a:prstGeom prst="rect">
            <a:avLst/>
          </a:prstGeom>
        </p:spPr>
        <p:txBody>
          <a:bodyPr lIns="0" tIns="0" rIns="0" bIns="0" rtlCol="0" anchor="t">
            <a:spAutoFit/>
          </a:bodyPr>
          <a:lstStyle/>
          <a:p>
            <a:pPr>
              <a:lnSpc>
                <a:spcPts val="3510"/>
              </a:lnSpc>
            </a:pPr>
            <a:r>
              <a:rPr lang="en-US" sz="2700">
                <a:solidFill>
                  <a:srgbClr val="000000"/>
                </a:solidFill>
                <a:latin typeface="Poppins Medium"/>
              </a:rPr>
              <a:t>Keep taking environmental action, even when things get tough</a:t>
            </a:r>
          </a:p>
        </p:txBody>
      </p:sp>
      <p:sp>
        <p:nvSpPr>
          <p:cNvPr id="27" name="TextBox 27"/>
          <p:cNvSpPr txBox="1"/>
          <p:nvPr/>
        </p:nvSpPr>
        <p:spPr>
          <a:xfrm>
            <a:off x="12252987" y="6736138"/>
            <a:ext cx="5235512" cy="1045210"/>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Balance our desires and appetites</a:t>
            </a:r>
          </a:p>
        </p:txBody>
      </p:sp>
      <p:sp>
        <p:nvSpPr>
          <p:cNvPr id="28" name="TextBox 28"/>
          <p:cNvSpPr txBox="1"/>
          <p:nvPr/>
        </p:nvSpPr>
        <p:spPr>
          <a:xfrm>
            <a:off x="12252987" y="7876482"/>
            <a:ext cx="4867761" cy="861060"/>
          </a:xfrm>
          <a:prstGeom prst="rect">
            <a:avLst/>
          </a:prstGeom>
        </p:spPr>
        <p:txBody>
          <a:bodyPr lIns="0" tIns="0" rIns="0" bIns="0" rtlCol="0" anchor="t">
            <a:spAutoFit/>
          </a:bodyPr>
          <a:lstStyle/>
          <a:p>
            <a:pPr>
              <a:lnSpc>
                <a:spcPts val="3510"/>
              </a:lnSpc>
            </a:pPr>
            <a:r>
              <a:rPr lang="en-US" sz="2700" dirty="0">
                <a:solidFill>
                  <a:srgbClr val="000000"/>
                </a:solidFill>
                <a:latin typeface="Poppins Medium"/>
              </a:rPr>
              <a:t>Encourage us to live simply and produce less waste</a:t>
            </a:r>
          </a:p>
        </p:txBody>
      </p:sp>
      <p:sp>
        <p:nvSpPr>
          <p:cNvPr id="29" name="TextBox 29"/>
          <p:cNvSpPr txBox="1"/>
          <p:nvPr/>
        </p:nvSpPr>
        <p:spPr>
          <a:xfrm>
            <a:off x="12252987" y="2924061"/>
            <a:ext cx="5235512" cy="1045210"/>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Respect the rights of every person</a:t>
            </a:r>
          </a:p>
        </p:txBody>
      </p:sp>
      <p:sp>
        <p:nvSpPr>
          <p:cNvPr id="30" name="TextBox 30"/>
          <p:cNvSpPr txBox="1"/>
          <p:nvPr/>
        </p:nvSpPr>
        <p:spPr>
          <a:xfrm>
            <a:off x="12252987" y="4046242"/>
            <a:ext cx="4867761" cy="1299210"/>
          </a:xfrm>
          <a:prstGeom prst="rect">
            <a:avLst/>
          </a:prstGeom>
        </p:spPr>
        <p:txBody>
          <a:bodyPr lIns="0" tIns="0" rIns="0" bIns="0" rtlCol="0" anchor="t">
            <a:spAutoFit/>
          </a:bodyPr>
          <a:lstStyle/>
          <a:p>
            <a:pPr>
              <a:lnSpc>
                <a:spcPts val="3510"/>
              </a:lnSpc>
            </a:pPr>
            <a:r>
              <a:rPr lang="en-US" sz="2700">
                <a:solidFill>
                  <a:srgbClr val="000000"/>
                </a:solidFill>
                <a:latin typeface="Poppins Medium"/>
              </a:rPr>
              <a:t>Answer the cries of the poor as we build an equal, sustainable future</a:t>
            </a:r>
          </a:p>
        </p:txBody>
      </p:sp>
      <p:pic>
        <p:nvPicPr>
          <p:cNvPr id="31" name="Picture 31">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320505" y="1934044"/>
            <a:ext cx="6425906" cy="610461"/>
          </a:xfrm>
          <a:prstGeom prst="rect">
            <a:avLst/>
          </a:prstGeom>
        </p:spPr>
      </p:pic>
      <p:pic>
        <p:nvPicPr>
          <p:cNvPr id="32" name="Picture 32">
            <a:extLs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46389">
            <a:off x="3389941" y="30276"/>
            <a:ext cx="1064366" cy="107240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69534" y="1683740"/>
            <a:ext cx="5199299" cy="493933"/>
          </a:xfrm>
          <a:prstGeom prst="rect">
            <a:avLst/>
          </a:prstGeom>
        </p:spPr>
      </p:pic>
      <p:sp>
        <p:nvSpPr>
          <p:cNvPr id="3" name="TextBox 3"/>
          <p:cNvSpPr txBox="1"/>
          <p:nvPr/>
        </p:nvSpPr>
        <p:spPr>
          <a:xfrm>
            <a:off x="1880703" y="337579"/>
            <a:ext cx="5776962" cy="1749425"/>
          </a:xfrm>
          <a:prstGeom prst="rect">
            <a:avLst/>
          </a:prstGeom>
        </p:spPr>
        <p:txBody>
          <a:bodyPr lIns="0" tIns="0" rIns="0" bIns="0" rtlCol="0" anchor="t">
            <a:spAutoFit/>
          </a:bodyPr>
          <a:lstStyle/>
          <a:p>
            <a:pPr>
              <a:lnSpc>
                <a:spcPts val="13000"/>
              </a:lnSpc>
            </a:pPr>
            <a:r>
              <a:rPr lang="en-US" sz="13000" dirty="0">
                <a:solidFill>
                  <a:srgbClr val="000000"/>
                </a:solidFill>
                <a:latin typeface="Lumios Marker Bold"/>
              </a:rPr>
              <a:t>Reflection:</a:t>
            </a:r>
          </a:p>
        </p:txBody>
      </p:sp>
      <p:sp>
        <p:nvSpPr>
          <p:cNvPr id="4" name="TextBox 4"/>
          <p:cNvSpPr txBox="1">
            <a:spLocks noGrp="1"/>
          </p:cNvSpPr>
          <p:nvPr>
            <p:ph type="title" idx="4294967295"/>
          </p:nvPr>
        </p:nvSpPr>
        <p:spPr>
          <a:xfrm>
            <a:off x="7368833" y="862903"/>
            <a:ext cx="9602423" cy="8763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40"/>
              </a:lnSpc>
              <a:spcBef>
                <a:spcPts val="0"/>
              </a:spcBef>
              <a:spcAft>
                <a:spcPts val="0"/>
              </a:spcAft>
              <a:buClrTx/>
              <a:buSzTx/>
              <a:buFontTx/>
              <a:buNone/>
              <a:tabLst/>
              <a:defRPr/>
            </a:pPr>
            <a:r>
              <a:rPr kumimoji="0" lang="en-US" sz="5700" b="0" i="0" u="none" strike="noStrike" kern="1200" cap="none" spc="0" normalizeH="0" baseline="0" noProof="0" dirty="0">
                <a:ln>
                  <a:noFill/>
                </a:ln>
                <a:solidFill>
                  <a:srgbClr val="000000"/>
                </a:solidFill>
                <a:effectLst/>
                <a:uLnTx/>
                <a:uFillTx/>
                <a:latin typeface="Poppins Medium"/>
                <a:ea typeface="+mn-ea"/>
                <a:cs typeface="+mn-cs"/>
              </a:rPr>
              <a:t>Your mission, your virtues</a:t>
            </a:r>
          </a:p>
        </p:txBody>
      </p:sp>
      <p:grpSp>
        <p:nvGrpSpPr>
          <p:cNvPr id="5" name="Group 5">
            <a:extLst>
              <a:ext uri="{C183D7F6-B498-43B3-948B-1728B52AA6E4}">
                <adec:decorative xmlns:adec="http://schemas.microsoft.com/office/drawing/2017/decorative" val="1"/>
              </a:ext>
            </a:extLst>
          </p:cNvPr>
          <p:cNvGrpSpPr/>
          <p:nvPr/>
        </p:nvGrpSpPr>
        <p:grpSpPr>
          <a:xfrm>
            <a:off x="1028700" y="2844439"/>
            <a:ext cx="16230600" cy="1287696"/>
            <a:chOff x="0" y="0"/>
            <a:chExt cx="4918364" cy="390211"/>
          </a:xfrm>
        </p:grpSpPr>
        <p:sp>
          <p:nvSpPr>
            <p:cNvPr id="6" name="Freeform 6"/>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30438">
            <a:off x="16879288" y="-225114"/>
            <a:ext cx="1322849" cy="2242116"/>
          </a:xfrm>
          <a:prstGeom prst="rect">
            <a:avLst/>
          </a:prstGeom>
        </p:spPr>
      </p:pic>
      <p:sp>
        <p:nvSpPr>
          <p:cNvPr id="8" name="TextBox 8"/>
          <p:cNvSpPr txBox="1"/>
          <p:nvPr/>
        </p:nvSpPr>
        <p:spPr>
          <a:xfrm>
            <a:off x="2169534" y="3267307"/>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Read your mission statement from last session </a:t>
            </a:r>
          </a:p>
        </p:txBody>
      </p:sp>
      <p:grpSp>
        <p:nvGrpSpPr>
          <p:cNvPr id="9" name="Group 9">
            <a:extLst>
              <a:ext uri="{C183D7F6-B498-43B3-948B-1728B52AA6E4}">
                <adec:decorative xmlns:adec="http://schemas.microsoft.com/office/drawing/2017/decorative" val="1"/>
              </a:ext>
            </a:extLst>
          </p:cNvPr>
          <p:cNvGrpSpPr/>
          <p:nvPr/>
        </p:nvGrpSpPr>
        <p:grpSpPr>
          <a:xfrm>
            <a:off x="1028700" y="4337887"/>
            <a:ext cx="16230600" cy="1287696"/>
            <a:chOff x="0" y="0"/>
            <a:chExt cx="4918364" cy="390211"/>
          </a:xfrm>
        </p:grpSpPr>
        <p:sp>
          <p:nvSpPr>
            <p:cNvPr id="10" name="Freeform 10"/>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sp>
        <p:nvSpPr>
          <p:cNvPr id="11" name="TextBox 11"/>
          <p:cNvSpPr txBox="1"/>
          <p:nvPr/>
        </p:nvSpPr>
        <p:spPr>
          <a:xfrm>
            <a:off x="2169534" y="4760755"/>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Consider how your mission statement reflects the virtues </a:t>
            </a:r>
          </a:p>
        </p:txBody>
      </p:sp>
      <p:sp>
        <p:nvSpPr>
          <p:cNvPr id="12" name="TextBox 12"/>
          <p:cNvSpPr txBox="1"/>
          <p:nvPr/>
        </p:nvSpPr>
        <p:spPr>
          <a:xfrm>
            <a:off x="1574296" y="5918600"/>
            <a:ext cx="15139407" cy="129921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Does your mission statement reflect any of the cardinal or theological virtues?</a:t>
            </a:r>
          </a:p>
          <a:p>
            <a:pPr marL="582930" lvl="1" indent="-291465">
              <a:lnSpc>
                <a:spcPts val="3510"/>
              </a:lnSpc>
              <a:buFont typeface="Arial"/>
              <a:buChar char="•"/>
            </a:pPr>
            <a:r>
              <a:rPr lang="en-US" sz="2700">
                <a:solidFill>
                  <a:srgbClr val="000000"/>
                </a:solidFill>
                <a:latin typeface="Poppins Medium"/>
              </a:rPr>
              <a:t>Which virtues are at the core of your mission?</a:t>
            </a:r>
          </a:p>
          <a:p>
            <a:pPr marL="582930" lvl="1" indent="-291465">
              <a:lnSpc>
                <a:spcPts val="3510"/>
              </a:lnSpc>
              <a:buFont typeface="Arial"/>
              <a:buChar char="•"/>
            </a:pPr>
            <a:r>
              <a:rPr lang="en-US" sz="2700">
                <a:solidFill>
                  <a:srgbClr val="000000"/>
                </a:solidFill>
                <a:latin typeface="Poppins Medium"/>
              </a:rPr>
              <a:t>How do you feel about this reflection?</a:t>
            </a:r>
          </a:p>
        </p:txBody>
      </p:sp>
      <p:grpSp>
        <p:nvGrpSpPr>
          <p:cNvPr id="13" name="Group 13">
            <a:extLst>
              <a:ext uri="{C183D7F6-B498-43B3-948B-1728B52AA6E4}">
                <adec:decorative xmlns:adec="http://schemas.microsoft.com/office/drawing/2017/decorative" val="1"/>
              </a:ext>
            </a:extLst>
          </p:cNvPr>
          <p:cNvGrpSpPr/>
          <p:nvPr/>
        </p:nvGrpSpPr>
        <p:grpSpPr>
          <a:xfrm>
            <a:off x="1028700" y="7593800"/>
            <a:ext cx="16230600" cy="1287696"/>
            <a:chOff x="0" y="0"/>
            <a:chExt cx="4918364" cy="390211"/>
          </a:xfrm>
        </p:grpSpPr>
        <p:sp>
          <p:nvSpPr>
            <p:cNvPr id="14" name="Freeform 14"/>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sp>
        <p:nvSpPr>
          <p:cNvPr id="15" name="TextBox 15">
            <a:extLst>
              <a:ext uri="{C183D7F6-B498-43B3-948B-1728B52AA6E4}">
                <adec:decorative xmlns:adec="http://schemas.microsoft.com/office/drawing/2017/decorative" val="0"/>
              </a:ext>
            </a:extLst>
          </p:cNvPr>
          <p:cNvSpPr txBox="1"/>
          <p:nvPr/>
        </p:nvSpPr>
        <p:spPr>
          <a:xfrm>
            <a:off x="2169534" y="7797593"/>
            <a:ext cx="13710645" cy="861060"/>
          </a:xfrm>
          <a:prstGeom prst="rect">
            <a:avLst/>
          </a:prstGeom>
        </p:spPr>
        <p:txBody>
          <a:bodyPr lIns="0" tIns="0" rIns="0" bIns="0" rtlCol="0" anchor="t">
            <a:spAutoFit/>
          </a:bodyPr>
          <a:lstStyle/>
          <a:p>
            <a:pPr>
              <a:lnSpc>
                <a:spcPts val="3510"/>
              </a:lnSpc>
            </a:pPr>
            <a:r>
              <a:rPr lang="en-US" sz="2700" dirty="0">
                <a:solidFill>
                  <a:srgbClr val="000000"/>
                </a:solidFill>
                <a:latin typeface="Poppins Medium Bold"/>
              </a:rPr>
              <a:t>Reflect on whether you need to change your habits to achieve your mission statement. Why is this?</a:t>
            </a:r>
          </a:p>
        </p:txBody>
      </p:sp>
      <p:pic>
        <p:nvPicPr>
          <p:cNvPr id="16" name="Picture 1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8560" y="3316382"/>
            <a:ext cx="324471" cy="343811"/>
          </a:xfrm>
          <a:prstGeom prst="rect">
            <a:avLst/>
          </a:prstGeom>
        </p:spPr>
      </p:pic>
      <p:pic>
        <p:nvPicPr>
          <p:cNvPr id="17" name="Picture 1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8560" y="4779805"/>
            <a:ext cx="324471" cy="343811"/>
          </a:xfrm>
          <a:prstGeom prst="rect">
            <a:avLst/>
          </a:prstGeom>
        </p:spPr>
      </p:pic>
      <p:pic>
        <p:nvPicPr>
          <p:cNvPr id="18" name="Picture 1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8560" y="8035718"/>
            <a:ext cx="324471" cy="34381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591641" y="4271216"/>
            <a:ext cx="4351138" cy="413358"/>
          </a:xfrm>
          <a:prstGeom prst="rect">
            <a:avLst/>
          </a:prstGeom>
        </p:spPr>
      </p:pic>
      <p:pic>
        <p:nvPicPr>
          <p:cNvPr id="3" name="Picture 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20747" flipH="1">
            <a:off x="10214846" y="702701"/>
            <a:ext cx="1017292" cy="1130325"/>
          </a:xfrm>
          <a:prstGeom prst="rect">
            <a:avLst/>
          </a:prstGeom>
        </p:spPr>
      </p:pic>
      <p:sp>
        <p:nvSpPr>
          <p:cNvPr id="4" name="TextBox 4"/>
          <p:cNvSpPr txBox="1"/>
          <p:nvPr/>
        </p:nvSpPr>
        <p:spPr>
          <a:xfrm>
            <a:off x="10564018" y="3224194"/>
            <a:ext cx="5626292" cy="1047021"/>
          </a:xfrm>
          <a:prstGeom prst="rect">
            <a:avLst/>
          </a:prstGeom>
        </p:spPr>
        <p:txBody>
          <a:bodyPr lIns="0" tIns="0" rIns="0" bIns="0" rtlCol="0" anchor="t">
            <a:spAutoFit/>
          </a:bodyPr>
          <a:lstStyle/>
          <a:p>
            <a:pPr algn="ctr">
              <a:lnSpc>
                <a:spcPts val="8499"/>
              </a:lnSpc>
            </a:pPr>
            <a:r>
              <a:rPr lang="en-US" sz="6390">
                <a:solidFill>
                  <a:srgbClr val="000000"/>
                </a:solidFill>
                <a:latin typeface="Poppins Medium"/>
              </a:rPr>
              <a:t>your project</a:t>
            </a:r>
          </a:p>
        </p:txBody>
      </p:sp>
      <p:sp>
        <p:nvSpPr>
          <p:cNvPr id="5" name="TextBox 5"/>
          <p:cNvSpPr txBox="1">
            <a:spLocks noGrp="1"/>
          </p:cNvSpPr>
          <p:nvPr>
            <p:ph type="title" idx="4294967295"/>
          </p:nvPr>
        </p:nvSpPr>
        <p:spPr>
          <a:xfrm>
            <a:off x="10880618" y="1194641"/>
            <a:ext cx="4993091" cy="20510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25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Planning </a:t>
            </a:r>
          </a:p>
        </p:txBody>
      </p:sp>
      <p:sp>
        <p:nvSpPr>
          <p:cNvPr id="6" name="TextBox 6"/>
          <p:cNvSpPr txBox="1"/>
          <p:nvPr/>
        </p:nvSpPr>
        <p:spPr>
          <a:xfrm>
            <a:off x="9495028" y="4895396"/>
            <a:ext cx="7764272" cy="4804410"/>
          </a:xfrm>
          <a:prstGeom prst="rect">
            <a:avLst/>
          </a:prstGeom>
        </p:spPr>
        <p:txBody>
          <a:bodyPr lIns="0" tIns="0" rIns="0" bIns="0" rtlCol="0" anchor="t">
            <a:spAutoFit/>
          </a:bodyPr>
          <a:lstStyle/>
          <a:p>
            <a:pPr>
              <a:lnSpc>
                <a:spcPts val="3510"/>
              </a:lnSpc>
            </a:pPr>
            <a:r>
              <a:rPr lang="en-US" sz="2700">
                <a:solidFill>
                  <a:srgbClr val="000000"/>
                </a:solidFill>
                <a:latin typeface="Poppins Medium"/>
              </a:rPr>
              <a:t>Your task is to design a project that cares for our common home, inspired by what we've learnt from Laudato Si'. It must positively impact the environment in your school community. It needs a clear goal that's achievable within the time available. </a:t>
            </a:r>
          </a:p>
          <a:p>
            <a:pPr>
              <a:lnSpc>
                <a:spcPts val="3510"/>
              </a:lnSpc>
            </a:pPr>
            <a:endParaRPr lang="en-US" sz="2700">
              <a:solidFill>
                <a:srgbClr val="000000"/>
              </a:solidFill>
              <a:latin typeface="Poppins Medium"/>
            </a:endParaRPr>
          </a:p>
          <a:p>
            <a:pPr>
              <a:lnSpc>
                <a:spcPts val="3510"/>
              </a:lnSpc>
            </a:pPr>
            <a:r>
              <a:rPr lang="en-US" sz="2700">
                <a:solidFill>
                  <a:srgbClr val="000000"/>
                </a:solidFill>
                <a:latin typeface="Poppins Medium"/>
              </a:rPr>
              <a:t>You will work in a group of no more than 5. In our final session, you will show your project's outcomes to the class in a 5-minute presentation. </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182546" y="771587"/>
            <a:ext cx="5355594" cy="874382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5537">
            <a:off x="3039954" y="3422952"/>
            <a:ext cx="3610466" cy="758198"/>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3123161113"/>
              </p:ext>
            </p:extLst>
          </p:nvPr>
        </p:nvGraphicFramePr>
        <p:xfrm>
          <a:off x="7256211" y="933114"/>
          <a:ext cx="10003089" cy="8819260"/>
        </p:xfrm>
        <a:graphic>
          <a:graphicData uri="http://schemas.openxmlformats.org/drawingml/2006/table">
            <a:tbl>
              <a:tblPr firstRow="1"/>
              <a:tblGrid>
                <a:gridCol w="4938288">
                  <a:extLst>
                    <a:ext uri="{9D8B030D-6E8A-4147-A177-3AD203B41FA5}">
                      <a16:colId xmlns:a16="http://schemas.microsoft.com/office/drawing/2014/main" val="20000"/>
                    </a:ext>
                  </a:extLst>
                </a:gridCol>
                <a:gridCol w="5064801">
                  <a:extLst>
                    <a:ext uri="{9D8B030D-6E8A-4147-A177-3AD203B41FA5}">
                      <a16:colId xmlns:a16="http://schemas.microsoft.com/office/drawing/2014/main" val="20001"/>
                    </a:ext>
                  </a:extLst>
                </a:gridCol>
              </a:tblGrid>
              <a:tr h="4232653">
                <a:tc>
                  <a:txBody>
                    <a:bodyPr/>
                    <a:lstStyle/>
                    <a:p>
                      <a:pPr algn="ctr">
                        <a:defRPr/>
                      </a:pPr>
                      <a:r>
                        <a:rPr lang="en-US" sz="5000" dirty="0">
                          <a:latin typeface="Lumios Marker" pitchFamily="2" charset="77"/>
                        </a:rPr>
                        <a:t>Consider</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What will you do to care for our common home? </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Be as specific as possible and try phrasing your project as a question to offer it a clear focus.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defRPr/>
                      </a:pPr>
                      <a:r>
                        <a:rPr lang="en-US" sz="5000" dirty="0">
                          <a:latin typeface="Lumios Marker" pitchFamily="2" charset="77"/>
                        </a:rPr>
                        <a:t>Aim</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Why do you want to help our common home in this way? </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Why is it important to you, your group, and your school?</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Use your mission statements to help create your shared goal</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86607">
                <a:tc>
                  <a:txBody>
                    <a:bodyPr/>
                    <a:lstStyle/>
                    <a:p>
                      <a:pPr algn="ctr">
                        <a:defRPr/>
                      </a:pPr>
                      <a:r>
                        <a:rPr lang="en-US" sz="5000" dirty="0">
                          <a:latin typeface="Lumios Marker" pitchFamily="2" charset="77"/>
                        </a:rPr>
                        <a:t>Evaluate</a:t>
                      </a:r>
                      <a:r>
                        <a:rPr lang="en-US" dirty="0"/>
                        <a:t> </a:t>
                      </a:r>
                    </a:p>
                    <a:p>
                      <a:pPr marL="285750" indent="-285750">
                        <a:buFont typeface="Arial" panose="020B0604020202020204" pitchFamily="34" charset="0"/>
                        <a:buChar char="•"/>
                      </a:pPr>
                      <a:r>
                        <a:rPr lang="en-US" sz="2000" b="0" i="0" dirty="0">
                          <a:latin typeface="Poppins Medium" pitchFamily="2" charset="77"/>
                          <a:cs typeface="Poppins Medium" pitchFamily="2" charset="77"/>
                        </a:rPr>
                        <a:t>After the presentation, where will you take the project next? </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What are the long-term impacts of your project for you, your school, and your community?</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defRPr/>
                      </a:pPr>
                      <a:r>
                        <a:rPr lang="en-US" sz="5000" dirty="0">
                          <a:latin typeface="Lumios Marker" pitchFamily="2" charset="77"/>
                        </a:rPr>
                        <a:t>Respond</a:t>
                      </a:r>
                    </a:p>
                    <a:p>
                      <a:pPr marL="342900" indent="-342900">
                        <a:buFont typeface="Arial" panose="020B0604020202020204" pitchFamily="34" charset="0"/>
                        <a:buChar char="•"/>
                      </a:pPr>
                      <a:r>
                        <a:rPr lang="en-US" sz="2000" b="0" i="0" dirty="0">
                          <a:latin typeface="Poppins Medium" pitchFamily="2" charset="77"/>
                          <a:cs typeface="Poppins Medium" pitchFamily="2" charset="77"/>
                        </a:rPr>
                        <a:t>What will you need to achieve this project? How will you obtain this information/resources? </a:t>
                      </a:r>
                    </a:p>
                    <a:p>
                      <a:pPr marL="342900" indent="-342900">
                        <a:buFont typeface="Arial" panose="020B0604020202020204" pitchFamily="34" charset="0"/>
                        <a:buChar char="•"/>
                      </a:pPr>
                      <a:r>
                        <a:rPr lang="en-US" sz="2000" b="0" i="0" dirty="0">
                          <a:latin typeface="Poppins Medium" pitchFamily="2" charset="77"/>
                          <a:cs typeface="Poppins Medium" pitchFamily="2" charset="77"/>
                        </a:rPr>
                        <a:t>How will you achieve it within the timeframe? </a:t>
                      </a:r>
                    </a:p>
                    <a:p>
                      <a:pPr marL="342900" indent="-342900">
                        <a:buFont typeface="Arial" panose="020B0604020202020204" pitchFamily="34" charset="0"/>
                        <a:buChar char="•"/>
                      </a:pPr>
                      <a:r>
                        <a:rPr lang="en-US" sz="2000" b="0" i="0" dirty="0">
                          <a:solidFill>
                            <a:srgbClr val="000000"/>
                          </a:solidFill>
                          <a:latin typeface="Poppins Medium" pitchFamily="2" charset="77"/>
                          <a:cs typeface="Poppins Medium" pitchFamily="2" charset="77"/>
                        </a:rPr>
                        <a:t>How will you divide responsibilities between your group?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TextBox 4"/>
          <p:cNvSpPr txBox="1">
            <a:spLocks noGrp="1"/>
          </p:cNvSpPr>
          <p:nvPr>
            <p:ph type="title" idx="4294967295"/>
          </p:nvPr>
        </p:nvSpPr>
        <p:spPr>
          <a:xfrm>
            <a:off x="835692" y="1003385"/>
            <a:ext cx="5836446" cy="28652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028"/>
              </a:lnSpc>
              <a:spcBef>
                <a:spcPts val="0"/>
              </a:spcBef>
              <a:spcAft>
                <a:spcPts val="0"/>
              </a:spcAft>
              <a:buClrTx/>
              <a:buSzTx/>
              <a:buFontTx/>
              <a:buNone/>
              <a:tabLst/>
              <a:defRPr/>
            </a:pPr>
            <a:r>
              <a:rPr kumimoji="0" lang="en-US" sz="11028" b="0" i="0" u="none" strike="noStrike" kern="1200" cap="none" spc="0" normalizeH="0" baseline="0" noProof="0" dirty="0">
                <a:ln>
                  <a:noFill/>
                </a:ln>
                <a:solidFill>
                  <a:srgbClr val="FFFFFF"/>
                </a:solidFill>
                <a:effectLst/>
                <a:uLnTx/>
                <a:uFillTx/>
                <a:latin typeface="Lumios Marker Bold"/>
                <a:ea typeface="+mn-ea"/>
                <a:cs typeface="+mn-cs"/>
              </a:rPr>
              <a:t>The C.A.R.E approach</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1023" b="8451"/>
          <a:stretch/>
        </p:blipFill>
        <p:spPr>
          <a:xfrm>
            <a:off x="0" y="4253740"/>
            <a:ext cx="7902454" cy="6046409"/>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29349" b="20194"/>
          <a:stretch/>
        </p:blipFill>
        <p:spPr>
          <a:xfrm>
            <a:off x="14768609" y="8903500"/>
            <a:ext cx="3519391" cy="1371531"/>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695004">
            <a:off x="16968296" y="5072758"/>
            <a:ext cx="1303925" cy="466153"/>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15522">
            <a:off x="11466430" y="9749540"/>
            <a:ext cx="1303925" cy="466153"/>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761794">
            <a:off x="6320450" y="4910423"/>
            <a:ext cx="1303925" cy="466153"/>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17801">
            <a:off x="11605793" y="426150"/>
            <a:ext cx="1303925" cy="46615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2527466" y="3479157"/>
            <a:ext cx="4605015" cy="4108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25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Project ideas</a:t>
            </a:r>
          </a:p>
        </p:txBody>
      </p:sp>
      <p:grpSp>
        <p:nvGrpSpPr>
          <p:cNvPr id="4" name="Group 4">
            <a:extLst>
              <a:ext uri="{C183D7F6-B498-43B3-948B-1728B52AA6E4}">
                <adec:decorative xmlns:adec="http://schemas.microsoft.com/office/drawing/2017/decorative" val="1"/>
              </a:ext>
            </a:extLst>
          </p:cNvPr>
          <p:cNvGrpSpPr/>
          <p:nvPr/>
        </p:nvGrpSpPr>
        <p:grpSpPr>
          <a:xfrm>
            <a:off x="5876925" y="383977"/>
            <a:ext cx="3102769" cy="3056414"/>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B"/>
            </a:solidFill>
          </p:spPr>
        </p:sp>
      </p:grpSp>
      <p:sp>
        <p:nvSpPr>
          <p:cNvPr id="6" name="TextBox 6"/>
          <p:cNvSpPr txBox="1"/>
          <p:nvPr/>
        </p:nvSpPr>
        <p:spPr>
          <a:xfrm>
            <a:off x="6232843" y="586860"/>
            <a:ext cx="2390933" cy="2131536"/>
          </a:xfrm>
          <a:prstGeom prst="rect">
            <a:avLst/>
          </a:prstGeom>
        </p:spPr>
        <p:txBody>
          <a:bodyPr lIns="0" tIns="0" rIns="0" bIns="0" rtlCol="0" anchor="t">
            <a:spAutoFit/>
          </a:bodyPr>
          <a:lstStyle/>
          <a:p>
            <a:pPr algn="ctr">
              <a:lnSpc>
                <a:spcPts val="3380"/>
              </a:lnSpc>
            </a:pPr>
            <a:r>
              <a:rPr lang="en-US" sz="2600">
                <a:solidFill>
                  <a:srgbClr val="000000"/>
                </a:solidFill>
                <a:latin typeface="Poppins Medium"/>
              </a:rPr>
              <a:t>Can we reduce the school's waste and rubbish?</a:t>
            </a:r>
          </a:p>
        </p:txBody>
      </p:sp>
      <p:grpSp>
        <p:nvGrpSpPr>
          <p:cNvPr id="7" name="Group 7">
            <a:extLst>
              <a:ext uri="{C183D7F6-B498-43B3-948B-1728B52AA6E4}">
                <adec:decorative xmlns:adec="http://schemas.microsoft.com/office/drawing/2017/decorative" val="1"/>
              </a:ext>
            </a:extLst>
          </p:cNvPr>
          <p:cNvGrpSpPr/>
          <p:nvPr/>
        </p:nvGrpSpPr>
        <p:grpSpPr>
          <a:xfrm>
            <a:off x="1096487" y="3238811"/>
            <a:ext cx="10119201" cy="7048189"/>
            <a:chOff x="0" y="0"/>
            <a:chExt cx="13492267" cy="9397585"/>
          </a:xfrm>
        </p:grpSpPr>
        <p:pic>
          <p:nvPicPr>
            <p:cNvPr id="8" name="Picture 8"/>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90" r="45225" b="35180"/>
            <a:stretch/>
          </p:blipFill>
          <p:spPr>
            <a:xfrm>
              <a:off x="0" y="501493"/>
              <a:ext cx="8333835" cy="8896092"/>
            </a:xfrm>
            <a:prstGeom prst="rect">
              <a:avLst/>
            </a:prstGeom>
          </p:spPr>
        </p:pic>
        <p:pic>
          <p:nvPicPr>
            <p:cNvPr id="9" name="Picture 9"/>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294" t="337" r="45352" b="31601"/>
            <a:stretch/>
          </p:blipFill>
          <p:spPr>
            <a:xfrm flipH="1">
              <a:off x="7809017" y="0"/>
              <a:ext cx="5683250" cy="9397585"/>
            </a:xfrm>
            <a:prstGeom prst="rect">
              <a:avLst/>
            </a:prstGeom>
          </p:spPr>
        </p:pic>
      </p:grpSp>
      <p:grpSp>
        <p:nvGrpSpPr>
          <p:cNvPr id="11" name="Group 11">
            <a:extLst>
              <a:ext uri="{C183D7F6-B498-43B3-948B-1728B52AA6E4}">
                <adec:decorative xmlns:adec="http://schemas.microsoft.com/office/drawing/2017/decorative" val="1"/>
              </a:ext>
            </a:extLst>
          </p:cNvPr>
          <p:cNvGrpSpPr/>
          <p:nvPr/>
        </p:nvGrpSpPr>
        <p:grpSpPr>
          <a:xfrm>
            <a:off x="4838700" y="2637830"/>
            <a:ext cx="3102769" cy="310276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7C8FA"/>
            </a:solidFill>
          </p:spPr>
        </p:sp>
      </p:grpSp>
      <p:sp>
        <p:nvSpPr>
          <p:cNvPr id="13" name="TextBox 13"/>
          <p:cNvSpPr txBox="1"/>
          <p:nvPr/>
        </p:nvSpPr>
        <p:spPr>
          <a:xfrm>
            <a:off x="5194618" y="3420388"/>
            <a:ext cx="2390933" cy="1627982"/>
          </a:xfrm>
          <a:prstGeom prst="rect">
            <a:avLst/>
          </a:prstGeom>
        </p:spPr>
        <p:txBody>
          <a:bodyPr lIns="0" tIns="0" rIns="0" bIns="0" rtlCol="0" anchor="t">
            <a:spAutoFit/>
          </a:bodyPr>
          <a:lstStyle/>
          <a:p>
            <a:pPr algn="ctr">
              <a:lnSpc>
                <a:spcPts val="3250"/>
              </a:lnSpc>
            </a:pPr>
            <a:r>
              <a:rPr lang="en-US" sz="2500">
                <a:solidFill>
                  <a:srgbClr val="000000"/>
                </a:solidFill>
                <a:latin typeface="Poppins Medium"/>
              </a:rPr>
              <a:t>Do our school grounds support wildlife?</a:t>
            </a:r>
          </a:p>
        </p:txBody>
      </p:sp>
      <p:grpSp>
        <p:nvGrpSpPr>
          <p:cNvPr id="15" name="Group 15">
            <a:extLst>
              <a:ext uri="{C183D7F6-B498-43B3-948B-1728B52AA6E4}">
                <adec:decorative xmlns:adec="http://schemas.microsoft.com/office/drawing/2017/decorative" val="1"/>
              </a:ext>
            </a:extLst>
          </p:cNvPr>
          <p:cNvGrpSpPr/>
          <p:nvPr/>
        </p:nvGrpSpPr>
        <p:grpSpPr>
          <a:xfrm>
            <a:off x="3116909" y="415733"/>
            <a:ext cx="3102769" cy="310276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643F"/>
            </a:solidFill>
          </p:spPr>
        </p:sp>
      </p:grpSp>
      <p:sp>
        <p:nvSpPr>
          <p:cNvPr id="17" name="TextBox 17"/>
          <p:cNvSpPr txBox="1"/>
          <p:nvPr/>
        </p:nvSpPr>
        <p:spPr>
          <a:xfrm>
            <a:off x="3476467" y="1068348"/>
            <a:ext cx="2390933" cy="17325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How can we answer the cry of the poor?</a:t>
            </a:r>
          </a:p>
        </p:txBody>
      </p:sp>
      <p:grpSp>
        <p:nvGrpSpPr>
          <p:cNvPr id="19" name="Group 19">
            <a:extLst>
              <a:ext uri="{C183D7F6-B498-43B3-948B-1728B52AA6E4}">
                <adec:decorative xmlns:adec="http://schemas.microsoft.com/office/drawing/2017/decorative" val="1"/>
              </a:ext>
            </a:extLst>
          </p:cNvPr>
          <p:cNvGrpSpPr/>
          <p:nvPr/>
        </p:nvGrpSpPr>
        <p:grpSpPr>
          <a:xfrm>
            <a:off x="966788" y="5191125"/>
            <a:ext cx="3102769" cy="3102769"/>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B322"/>
            </a:solidFill>
          </p:spPr>
        </p:sp>
      </p:grpSp>
      <p:sp>
        <p:nvSpPr>
          <p:cNvPr id="21" name="TextBox 21"/>
          <p:cNvSpPr txBox="1"/>
          <p:nvPr/>
        </p:nvSpPr>
        <p:spPr>
          <a:xfrm>
            <a:off x="1232140" y="5923836"/>
            <a:ext cx="2390933" cy="17325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How could we repurpose our school's recycling?</a:t>
            </a:r>
          </a:p>
        </p:txBody>
      </p:sp>
      <p:grpSp>
        <p:nvGrpSpPr>
          <p:cNvPr id="23" name="Group 23">
            <a:extLst>
              <a:ext uri="{C183D7F6-B498-43B3-948B-1728B52AA6E4}">
                <adec:decorative xmlns:adec="http://schemas.microsoft.com/office/drawing/2017/decorative" val="1"/>
              </a:ext>
            </a:extLst>
          </p:cNvPr>
          <p:cNvGrpSpPr/>
          <p:nvPr/>
        </p:nvGrpSpPr>
        <p:grpSpPr>
          <a:xfrm>
            <a:off x="7418784" y="2800945"/>
            <a:ext cx="3102769" cy="3102769"/>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B322"/>
            </a:solidFill>
          </p:spPr>
        </p:sp>
      </p:grpSp>
      <p:sp>
        <p:nvSpPr>
          <p:cNvPr id="25" name="TextBox 25"/>
          <p:cNvSpPr txBox="1"/>
          <p:nvPr/>
        </p:nvSpPr>
        <p:spPr>
          <a:xfrm>
            <a:off x="7539988" y="3410902"/>
            <a:ext cx="2390933" cy="17325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How do students travel to school?</a:t>
            </a:r>
          </a:p>
        </p:txBody>
      </p:sp>
      <p:grpSp>
        <p:nvGrpSpPr>
          <p:cNvPr id="27" name="Group 27">
            <a:extLst>
              <a:ext uri="{C183D7F6-B498-43B3-948B-1728B52AA6E4}">
                <adec:decorative xmlns:adec="http://schemas.microsoft.com/office/drawing/2017/decorative" val="1"/>
              </a:ext>
            </a:extLst>
          </p:cNvPr>
          <p:cNvGrpSpPr/>
          <p:nvPr/>
        </p:nvGrpSpPr>
        <p:grpSpPr>
          <a:xfrm>
            <a:off x="8849754" y="5274469"/>
            <a:ext cx="3102769" cy="3102769"/>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7C8FA"/>
            </a:solidFill>
          </p:spPr>
        </p:sp>
      </p:grpSp>
      <p:sp>
        <p:nvSpPr>
          <p:cNvPr id="29" name="TextBox 29"/>
          <p:cNvSpPr txBox="1"/>
          <p:nvPr/>
        </p:nvSpPr>
        <p:spPr>
          <a:xfrm>
            <a:off x="9396172" y="6171486"/>
            <a:ext cx="2009933" cy="129444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How much water do we waste?</a:t>
            </a:r>
          </a:p>
        </p:txBody>
      </p:sp>
      <p:grpSp>
        <p:nvGrpSpPr>
          <p:cNvPr id="31" name="Group 31">
            <a:extLst>
              <a:ext uri="{C183D7F6-B498-43B3-948B-1728B52AA6E4}">
                <adec:decorative xmlns:adec="http://schemas.microsoft.com/office/drawing/2017/decorative" val="1"/>
              </a:ext>
            </a:extLst>
          </p:cNvPr>
          <p:cNvGrpSpPr/>
          <p:nvPr/>
        </p:nvGrpSpPr>
        <p:grpSpPr>
          <a:xfrm>
            <a:off x="6285309" y="5105995"/>
            <a:ext cx="3102769" cy="3102769"/>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B"/>
            </a:solidFill>
          </p:spPr>
        </p:sp>
      </p:grpSp>
      <p:sp>
        <p:nvSpPr>
          <p:cNvPr id="33" name="TextBox 33"/>
          <p:cNvSpPr txBox="1"/>
          <p:nvPr/>
        </p:nvSpPr>
        <p:spPr>
          <a:xfrm>
            <a:off x="6641227" y="5797034"/>
            <a:ext cx="2390933" cy="17325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Are our school uniforms eco-friendly?</a:t>
            </a:r>
          </a:p>
        </p:txBody>
      </p:sp>
      <p:grpSp>
        <p:nvGrpSpPr>
          <p:cNvPr id="35" name="Group 35">
            <a:extLst>
              <a:ext uri="{C183D7F6-B498-43B3-948B-1728B52AA6E4}">
                <adec:decorative xmlns:adec="http://schemas.microsoft.com/office/drawing/2017/decorative" val="1"/>
              </a:ext>
            </a:extLst>
          </p:cNvPr>
          <p:cNvGrpSpPr/>
          <p:nvPr/>
        </p:nvGrpSpPr>
        <p:grpSpPr>
          <a:xfrm>
            <a:off x="8379537" y="374452"/>
            <a:ext cx="3102769" cy="3102769"/>
            <a:chOff x="0" y="0"/>
            <a:chExt cx="6350000" cy="6350000"/>
          </a:xfrm>
        </p:grpSpPr>
        <p:sp>
          <p:nvSpPr>
            <p:cNvPr id="36" name="Freeform 3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87C8FA"/>
            </a:solidFill>
          </p:spPr>
        </p:sp>
      </p:grpSp>
      <p:sp>
        <p:nvSpPr>
          <p:cNvPr id="37" name="TextBox 37"/>
          <p:cNvSpPr txBox="1"/>
          <p:nvPr/>
        </p:nvSpPr>
        <p:spPr>
          <a:xfrm>
            <a:off x="8511140" y="996435"/>
            <a:ext cx="2746851" cy="17325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How can we engage our peers in sustainability?</a:t>
            </a:r>
          </a:p>
        </p:txBody>
      </p:sp>
      <p:grpSp>
        <p:nvGrpSpPr>
          <p:cNvPr id="39" name="Group 39">
            <a:extLst>
              <a:ext uri="{C183D7F6-B498-43B3-948B-1728B52AA6E4}">
                <adec:decorative xmlns:adec="http://schemas.microsoft.com/office/drawing/2017/decorative" val="1"/>
              </a:ext>
            </a:extLst>
          </p:cNvPr>
          <p:cNvGrpSpPr/>
          <p:nvPr/>
        </p:nvGrpSpPr>
        <p:grpSpPr>
          <a:xfrm>
            <a:off x="9711928" y="2800945"/>
            <a:ext cx="3102769" cy="3102769"/>
            <a:chOff x="0" y="0"/>
            <a:chExt cx="6350000" cy="6350000"/>
          </a:xfrm>
        </p:grpSpPr>
        <p:sp>
          <p:nvSpPr>
            <p:cNvPr id="40" name="Freeform 4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643F"/>
            </a:solidFill>
          </p:spPr>
        </p:sp>
      </p:grpSp>
      <p:sp>
        <p:nvSpPr>
          <p:cNvPr id="41" name="TextBox 41"/>
          <p:cNvSpPr txBox="1"/>
          <p:nvPr/>
        </p:nvSpPr>
        <p:spPr>
          <a:xfrm>
            <a:off x="10067846" y="3531989"/>
            <a:ext cx="2390933" cy="17325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How can we reduce our carbon footprints?</a:t>
            </a:r>
          </a:p>
        </p:txBody>
      </p:sp>
      <p:grpSp>
        <p:nvGrpSpPr>
          <p:cNvPr id="42" name="Group 42">
            <a:extLst>
              <a:ext uri="{C183D7F6-B498-43B3-948B-1728B52AA6E4}">
                <adec:decorative xmlns:adec="http://schemas.microsoft.com/office/drawing/2017/decorative" val="1"/>
              </a:ext>
            </a:extLst>
          </p:cNvPr>
          <p:cNvGrpSpPr/>
          <p:nvPr/>
        </p:nvGrpSpPr>
        <p:grpSpPr>
          <a:xfrm>
            <a:off x="597804" y="699892"/>
            <a:ext cx="3102769" cy="3102769"/>
            <a:chOff x="0" y="0"/>
            <a:chExt cx="4137025" cy="4137025"/>
          </a:xfrm>
        </p:grpSpPr>
        <p:grpSp>
          <p:nvGrpSpPr>
            <p:cNvPr id="43" name="Group 43"/>
            <p:cNvGrpSpPr/>
            <p:nvPr/>
          </p:nvGrpSpPr>
          <p:grpSpPr>
            <a:xfrm>
              <a:off x="0" y="0"/>
              <a:ext cx="4137025" cy="4137025"/>
              <a:chOff x="0" y="0"/>
              <a:chExt cx="6350000" cy="6350000"/>
            </a:xfrm>
          </p:grpSpPr>
          <p:sp>
            <p:nvSpPr>
              <p:cNvPr id="44" name="Freeform 4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2B322"/>
              </a:solidFill>
            </p:spPr>
          </p:sp>
        </p:grpSp>
        <p:sp>
          <p:nvSpPr>
            <p:cNvPr id="45" name="TextBox 45"/>
            <p:cNvSpPr txBox="1"/>
            <p:nvPr/>
          </p:nvSpPr>
          <p:spPr>
            <a:xfrm>
              <a:off x="474557" y="921385"/>
              <a:ext cx="3187911" cy="231013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How can we bring nature into our school?</a:t>
              </a:r>
            </a:p>
          </p:txBody>
        </p:sp>
      </p:grpSp>
      <p:grpSp>
        <p:nvGrpSpPr>
          <p:cNvPr id="47" name="Group 47">
            <a:extLst>
              <a:ext uri="{C183D7F6-B498-43B3-948B-1728B52AA6E4}">
                <adec:decorative xmlns:adec="http://schemas.microsoft.com/office/drawing/2017/decorative" val="1"/>
              </a:ext>
            </a:extLst>
          </p:cNvPr>
          <p:cNvGrpSpPr/>
          <p:nvPr/>
        </p:nvGrpSpPr>
        <p:grpSpPr>
          <a:xfrm>
            <a:off x="2147888" y="2800945"/>
            <a:ext cx="3102769" cy="3102769"/>
            <a:chOff x="0" y="0"/>
            <a:chExt cx="6350000" cy="6350000"/>
          </a:xfrm>
        </p:grpSpPr>
        <p:sp>
          <p:nvSpPr>
            <p:cNvPr id="48" name="Freeform 4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ABB"/>
            </a:solidFill>
          </p:spPr>
        </p:sp>
      </p:grpSp>
      <p:sp>
        <p:nvSpPr>
          <p:cNvPr id="49" name="TextBox 49"/>
          <p:cNvSpPr txBox="1"/>
          <p:nvPr/>
        </p:nvSpPr>
        <p:spPr>
          <a:xfrm>
            <a:off x="2503806" y="3697962"/>
            <a:ext cx="2390933" cy="129444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Where does the school get its food?</a:t>
            </a:r>
          </a:p>
        </p:txBody>
      </p:sp>
      <p:grpSp>
        <p:nvGrpSpPr>
          <p:cNvPr id="51" name="Group 51">
            <a:extLst>
              <a:ext uri="{C183D7F6-B498-43B3-948B-1728B52AA6E4}">
                <adec:decorative xmlns:adec="http://schemas.microsoft.com/office/drawing/2017/decorative" val="1"/>
              </a:ext>
            </a:extLst>
          </p:cNvPr>
          <p:cNvGrpSpPr/>
          <p:nvPr/>
        </p:nvGrpSpPr>
        <p:grpSpPr>
          <a:xfrm>
            <a:off x="3699272" y="4995267"/>
            <a:ext cx="3102769" cy="3102769"/>
            <a:chOff x="0" y="0"/>
            <a:chExt cx="6350000" cy="6350000"/>
          </a:xfrm>
        </p:grpSpPr>
        <p:sp>
          <p:nvSpPr>
            <p:cNvPr id="52" name="Freeform 5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643F"/>
            </a:solidFill>
          </p:spPr>
        </p:sp>
      </p:grpSp>
      <p:sp>
        <p:nvSpPr>
          <p:cNvPr id="53" name="TextBox 53"/>
          <p:cNvSpPr txBox="1"/>
          <p:nvPr/>
        </p:nvSpPr>
        <p:spPr>
          <a:xfrm>
            <a:off x="4083209" y="5673209"/>
            <a:ext cx="2334895" cy="17325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Where do we get our school's energy?</a:t>
            </a:r>
          </a:p>
        </p:txBody>
      </p:sp>
      <p:pic>
        <p:nvPicPr>
          <p:cNvPr id="54" name="Picture 5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072027">
            <a:off x="16432834" y="3240938"/>
            <a:ext cx="1052649" cy="905278"/>
          </a:xfrm>
          <a:prstGeom prst="rect">
            <a:avLst/>
          </a:prstGeom>
        </p:spPr>
      </p:pic>
      <p:sp>
        <p:nvSpPr>
          <p:cNvPr id="55" name="TextBox 55"/>
          <p:cNvSpPr txBox="1"/>
          <p:nvPr/>
        </p:nvSpPr>
        <p:spPr>
          <a:xfrm>
            <a:off x="12884414" y="7520940"/>
            <a:ext cx="3891121" cy="173736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Here are some questions to get you started. Feel free to think of your own! </a:t>
            </a:r>
          </a:p>
        </p:txBody>
      </p:sp>
      <p:pic>
        <p:nvPicPr>
          <p:cNvPr id="56" name="Picture 5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58090" y="6825853"/>
            <a:ext cx="1052649" cy="9052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35537">
            <a:off x="3039954" y="3422952"/>
            <a:ext cx="3610466" cy="758198"/>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3476198318"/>
              </p:ext>
            </p:extLst>
          </p:nvPr>
        </p:nvGraphicFramePr>
        <p:xfrm>
          <a:off x="7256211" y="933114"/>
          <a:ext cx="10003089" cy="8819260"/>
        </p:xfrm>
        <a:graphic>
          <a:graphicData uri="http://schemas.openxmlformats.org/drawingml/2006/table">
            <a:tbl>
              <a:tblPr firstRow="1"/>
              <a:tblGrid>
                <a:gridCol w="4938288">
                  <a:extLst>
                    <a:ext uri="{9D8B030D-6E8A-4147-A177-3AD203B41FA5}">
                      <a16:colId xmlns:a16="http://schemas.microsoft.com/office/drawing/2014/main" val="20000"/>
                    </a:ext>
                  </a:extLst>
                </a:gridCol>
                <a:gridCol w="5064801">
                  <a:extLst>
                    <a:ext uri="{9D8B030D-6E8A-4147-A177-3AD203B41FA5}">
                      <a16:colId xmlns:a16="http://schemas.microsoft.com/office/drawing/2014/main" val="20001"/>
                    </a:ext>
                  </a:extLst>
                </a:gridCol>
              </a:tblGrid>
              <a:tr h="4232653">
                <a:tc>
                  <a:txBody>
                    <a:bodyPr/>
                    <a:lstStyle/>
                    <a:p>
                      <a:pPr algn="ctr">
                        <a:defRPr/>
                      </a:pPr>
                      <a:r>
                        <a:rPr lang="en-US" sz="5000" dirty="0">
                          <a:latin typeface="Lumios Marker" pitchFamily="2" charset="77"/>
                        </a:rPr>
                        <a:t>Consider</a:t>
                      </a:r>
                    </a:p>
                    <a:p>
                      <a:pPr algn="ctr"/>
                      <a:r>
                        <a:rPr lang="en-US" sz="2000" dirty="0">
                          <a:solidFill>
                            <a:srgbClr val="000000"/>
                          </a:solidFill>
                          <a:latin typeface="Poppins Medium"/>
                        </a:rPr>
                        <a:t>We will care for our common home by </a:t>
                      </a:r>
                      <a:r>
                        <a:rPr lang="en-US" sz="2000" dirty="0" err="1">
                          <a:solidFill>
                            <a:srgbClr val="000000"/>
                          </a:solidFill>
                          <a:latin typeface="Poppins Medium"/>
                        </a:rPr>
                        <a:t>organising</a:t>
                      </a:r>
                      <a:r>
                        <a:rPr lang="en-US" sz="2000" dirty="0">
                          <a:solidFill>
                            <a:srgbClr val="000000"/>
                          </a:solidFill>
                          <a:latin typeface="Poppins Medium"/>
                        </a:rPr>
                        <a:t> a wildlife survey on our school </a:t>
                      </a:r>
                      <a:r>
                        <a:rPr lang="en-GB" sz="2000" noProof="0" dirty="0">
                          <a:solidFill>
                            <a:srgbClr val="000000"/>
                          </a:solidFill>
                          <a:latin typeface="Poppins Medium"/>
                        </a:rPr>
                        <a:t>grounds</a:t>
                      </a:r>
                      <a:r>
                        <a:rPr lang="en-US" sz="2000" dirty="0">
                          <a:solidFill>
                            <a:srgbClr val="000000"/>
                          </a:solidFill>
                          <a:latin typeface="Poppins Medium"/>
                        </a:rPr>
                        <a:t>, answering the questions "what wildlife do we support?" and "how can our school grounds support local wildlife?".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defRPr/>
                      </a:pPr>
                      <a:r>
                        <a:rPr lang="en-US" sz="5000" dirty="0">
                          <a:latin typeface="Lumios Marker" pitchFamily="2" charset="77"/>
                        </a:rPr>
                        <a:t>Aim</a:t>
                      </a:r>
                    </a:p>
                    <a:p>
                      <a:pPr algn="ctr"/>
                      <a:r>
                        <a:rPr lang="en-US" sz="2000" dirty="0">
                          <a:solidFill>
                            <a:srgbClr val="000000"/>
                          </a:solidFill>
                          <a:latin typeface="Poppins Medium"/>
                        </a:rPr>
                        <a:t>Our group's mission statements all focus on wildlife because we care about animals and protecting their habitats. Encouraging more wildlife could benefit the whole school, increasing everyone's respect and appreciation for nature.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586607">
                <a:tc>
                  <a:txBody>
                    <a:bodyPr/>
                    <a:lstStyle/>
                    <a:p>
                      <a:pPr algn="ctr">
                        <a:defRPr/>
                      </a:pPr>
                      <a:r>
                        <a:rPr lang="en-US" sz="5000" dirty="0">
                          <a:latin typeface="Lumios Marker" pitchFamily="2" charset="77"/>
                        </a:rPr>
                        <a:t>Evaluate</a:t>
                      </a:r>
                      <a:r>
                        <a:rPr lang="en-US" dirty="0"/>
                        <a:t> </a:t>
                      </a:r>
                    </a:p>
                    <a:p>
                      <a:pPr algn="ctr"/>
                      <a:r>
                        <a:rPr lang="en-US" sz="2000" dirty="0">
                          <a:solidFill>
                            <a:srgbClr val="000000"/>
                          </a:solidFill>
                          <a:latin typeface="Poppins Medium"/>
                        </a:rPr>
                        <a:t>We can repeat our survey in summer to see if we've increased the amount of wildlife on school grounds. We can encourage staff to make the survey a yearly activity to keep a record of our progress. </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defRPr/>
                      </a:pPr>
                      <a:r>
                        <a:rPr lang="en-US" sz="5000" dirty="0">
                          <a:latin typeface="Lumios Marker" pitchFamily="2" charset="77"/>
                        </a:rPr>
                        <a:t>Respond</a:t>
                      </a:r>
                    </a:p>
                    <a:p>
                      <a:pPr algn="ctr"/>
                      <a:r>
                        <a:rPr lang="en-US" sz="2000" b="0" i="0" dirty="0">
                          <a:latin typeface="Poppins Medium" pitchFamily="2" charset="77"/>
                          <a:cs typeface="Poppins Medium" pitchFamily="2" charset="77"/>
                        </a:rPr>
                        <a:t>We will: </a:t>
                      </a:r>
                    </a:p>
                    <a:p>
                      <a:pPr marL="342900" indent="-342900" algn="ctr">
                        <a:buFont typeface="Arial" panose="020B0604020202020204" pitchFamily="34" charset="0"/>
                        <a:buChar char="•"/>
                      </a:pPr>
                      <a:r>
                        <a:rPr lang="en-US" sz="2000" b="0" i="0" dirty="0">
                          <a:latin typeface="Poppins Medium" pitchFamily="2" charset="77"/>
                          <a:cs typeface="Poppins Medium" pitchFamily="2" charset="77"/>
                        </a:rPr>
                        <a:t>Complete surveys in the morning to see what wildlife we can see on school grounds </a:t>
                      </a:r>
                    </a:p>
                    <a:p>
                      <a:pPr marL="342900" indent="-342900" algn="ctr">
                        <a:buFont typeface="Arial" panose="020B0604020202020204" pitchFamily="34" charset="0"/>
                        <a:buChar char="•"/>
                      </a:pPr>
                      <a:r>
                        <a:rPr lang="en-US" sz="2000" b="0" i="0" dirty="0">
                          <a:solidFill>
                            <a:srgbClr val="000000"/>
                          </a:solidFill>
                          <a:latin typeface="Poppins Medium" pitchFamily="2" charset="77"/>
                          <a:cs typeface="Poppins Medium" pitchFamily="2" charset="77"/>
                        </a:rPr>
                        <a:t>Research and implement ways we can support our wildlife, like bird feeders and hedgehog tunnels.</a:t>
                      </a:r>
                    </a:p>
                  </a:txBody>
                  <a:tcPr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TextBox 4"/>
          <p:cNvSpPr txBox="1">
            <a:spLocks noGrp="1"/>
          </p:cNvSpPr>
          <p:nvPr>
            <p:ph type="title" idx="4294967295"/>
          </p:nvPr>
        </p:nvSpPr>
        <p:spPr>
          <a:xfrm>
            <a:off x="1049144" y="936769"/>
            <a:ext cx="5836446" cy="28652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028"/>
              </a:lnSpc>
              <a:spcBef>
                <a:spcPts val="0"/>
              </a:spcBef>
              <a:spcAft>
                <a:spcPts val="0"/>
              </a:spcAft>
              <a:buClrTx/>
              <a:buSzTx/>
              <a:buFontTx/>
              <a:buNone/>
              <a:tabLst/>
              <a:defRPr/>
            </a:pPr>
            <a:r>
              <a:rPr kumimoji="0" lang="en-US" sz="11028" b="0" i="0" u="none" strike="noStrike" kern="1200" cap="none" spc="0" normalizeH="0" baseline="0" noProof="0" dirty="0">
                <a:ln>
                  <a:noFill/>
                </a:ln>
                <a:solidFill>
                  <a:srgbClr val="FFFFFF"/>
                </a:solidFill>
                <a:effectLst/>
                <a:uLnTx/>
                <a:uFillTx/>
                <a:latin typeface="Lumios Marker Bold"/>
                <a:ea typeface="+mn-ea"/>
                <a:cs typeface="+mn-cs"/>
              </a:rPr>
              <a:t>Example plan</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561" b="9209"/>
          <a:stretch/>
        </p:blipFill>
        <p:spPr>
          <a:xfrm>
            <a:off x="0" y="4303850"/>
            <a:ext cx="7765752" cy="5996299"/>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9349" b="18732"/>
          <a:stretch/>
        </p:blipFill>
        <p:spPr>
          <a:xfrm>
            <a:off x="14768609" y="8903500"/>
            <a:ext cx="3519391" cy="1396649"/>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695004">
            <a:off x="16968296" y="5072758"/>
            <a:ext cx="1303925" cy="466153"/>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415522">
            <a:off x="11466430" y="9749540"/>
            <a:ext cx="1303925" cy="466153"/>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761794">
            <a:off x="6320450" y="4910423"/>
            <a:ext cx="1303925" cy="466153"/>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7801">
            <a:off x="11605793" y="426150"/>
            <a:ext cx="1303925" cy="4661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5434" y="1660224"/>
            <a:ext cx="5199299" cy="493933"/>
          </a:xfrm>
          <a:prstGeom prst="rect">
            <a:avLst/>
          </a:prstGeom>
        </p:spPr>
      </p:pic>
      <p:sp>
        <p:nvSpPr>
          <p:cNvPr id="3" name="TextBox 3"/>
          <p:cNvSpPr txBox="1"/>
          <p:nvPr/>
        </p:nvSpPr>
        <p:spPr>
          <a:xfrm>
            <a:off x="2172968" y="444165"/>
            <a:ext cx="5776962" cy="1749425"/>
          </a:xfrm>
          <a:prstGeom prst="rect">
            <a:avLst/>
          </a:prstGeom>
        </p:spPr>
        <p:txBody>
          <a:bodyPr lIns="0" tIns="0" rIns="0" bIns="0" rtlCol="0" anchor="t">
            <a:spAutoFit/>
          </a:bodyPr>
          <a:lstStyle/>
          <a:p>
            <a:pPr>
              <a:lnSpc>
                <a:spcPts val="13000"/>
              </a:lnSpc>
            </a:pPr>
            <a:r>
              <a:rPr lang="en-US" sz="13000" dirty="0">
                <a:solidFill>
                  <a:srgbClr val="000000"/>
                </a:solidFill>
                <a:latin typeface="Lumios Marker Bold"/>
              </a:rPr>
              <a:t>Activity:</a:t>
            </a:r>
          </a:p>
        </p:txBody>
      </p:sp>
      <p:sp>
        <p:nvSpPr>
          <p:cNvPr id="4" name="TextBox 4"/>
          <p:cNvSpPr txBox="1">
            <a:spLocks noGrp="1"/>
          </p:cNvSpPr>
          <p:nvPr>
            <p:ph type="title" idx="4294967295"/>
          </p:nvPr>
        </p:nvSpPr>
        <p:spPr>
          <a:xfrm>
            <a:off x="6561344" y="878490"/>
            <a:ext cx="9655269" cy="10287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60"/>
              </a:lnSpc>
              <a:spcBef>
                <a:spcPts val="0"/>
              </a:spcBef>
              <a:spcAft>
                <a:spcPts val="0"/>
              </a:spcAft>
              <a:buClrTx/>
              <a:buSzTx/>
              <a:buFontTx/>
              <a:buNone/>
              <a:tabLst/>
              <a:defRPr/>
            </a:pPr>
            <a:r>
              <a:rPr kumimoji="0" lang="en-US" sz="6800" b="0" i="0" u="none" strike="noStrike" kern="1200" cap="none" spc="0" normalizeH="0" baseline="0" noProof="0" dirty="0">
                <a:ln>
                  <a:noFill/>
                </a:ln>
                <a:solidFill>
                  <a:srgbClr val="000000"/>
                </a:solidFill>
                <a:effectLst/>
                <a:uLnTx/>
                <a:uFillTx/>
                <a:latin typeface="Poppins Medium"/>
                <a:ea typeface="+mn-ea"/>
                <a:cs typeface="+mn-cs"/>
              </a:rPr>
              <a:t>Planning your project</a:t>
            </a:r>
          </a:p>
        </p:txBody>
      </p:sp>
      <p:grpSp>
        <p:nvGrpSpPr>
          <p:cNvPr id="5" name="Group 5">
            <a:extLst>
              <a:ext uri="{C183D7F6-B498-43B3-948B-1728B52AA6E4}">
                <adec:decorative xmlns:adec="http://schemas.microsoft.com/office/drawing/2017/decorative" val="1"/>
              </a:ext>
            </a:extLst>
          </p:cNvPr>
          <p:cNvGrpSpPr/>
          <p:nvPr/>
        </p:nvGrpSpPr>
        <p:grpSpPr>
          <a:xfrm>
            <a:off x="1028700" y="2493274"/>
            <a:ext cx="16230600" cy="874562"/>
            <a:chOff x="0" y="0"/>
            <a:chExt cx="4918364" cy="265019"/>
          </a:xfrm>
        </p:grpSpPr>
        <p:sp>
          <p:nvSpPr>
            <p:cNvPr id="6" name="Freeform 6"/>
            <p:cNvSpPr/>
            <p:nvPr/>
          </p:nvSpPr>
          <p:spPr>
            <a:xfrm>
              <a:off x="-3810" y="1270"/>
              <a:ext cx="4923444" cy="263749"/>
            </a:xfrm>
            <a:custGeom>
              <a:avLst/>
              <a:gdLst/>
              <a:ahLst/>
              <a:cxnLst/>
              <a:rect l="l" t="t" r="r" b="b"/>
              <a:pathLst>
                <a:path w="4923444" h="263749">
                  <a:moveTo>
                    <a:pt x="4919634" y="190661"/>
                  </a:moveTo>
                  <a:cubicBezTo>
                    <a:pt x="4919634" y="184178"/>
                    <a:pt x="4923444" y="177585"/>
                    <a:pt x="4917094" y="171102"/>
                  </a:cubicBezTo>
                  <a:cubicBezTo>
                    <a:pt x="4909474" y="166817"/>
                    <a:pt x="4898044" y="82320"/>
                    <a:pt x="4898044" y="78035"/>
                  </a:cubicBezTo>
                  <a:cubicBezTo>
                    <a:pt x="4895504" y="75068"/>
                    <a:pt x="4894234" y="7199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454"/>
                    <a:pt x="10160" y="72981"/>
                    <a:pt x="8890" y="75398"/>
                  </a:cubicBezTo>
                  <a:cubicBezTo>
                    <a:pt x="7620" y="76826"/>
                    <a:pt x="8890" y="78365"/>
                    <a:pt x="7620" y="79793"/>
                  </a:cubicBezTo>
                  <a:cubicBezTo>
                    <a:pt x="0" y="87045"/>
                    <a:pt x="5080" y="176816"/>
                    <a:pt x="7620" y="184178"/>
                  </a:cubicBezTo>
                  <a:cubicBezTo>
                    <a:pt x="6350" y="190001"/>
                    <a:pt x="11430" y="195715"/>
                    <a:pt x="11430" y="201539"/>
                  </a:cubicBezTo>
                  <a:cubicBezTo>
                    <a:pt x="11430" y="204286"/>
                    <a:pt x="15240" y="207142"/>
                    <a:pt x="7620" y="233269"/>
                  </a:cubicBezTo>
                  <a:cubicBezTo>
                    <a:pt x="5080" y="242159"/>
                    <a:pt x="10160" y="248509"/>
                    <a:pt x="19050" y="249779"/>
                  </a:cubicBezTo>
                  <a:cubicBezTo>
                    <a:pt x="29210" y="251049"/>
                    <a:pt x="38100" y="251049"/>
                    <a:pt x="48260" y="251049"/>
                  </a:cubicBezTo>
                  <a:cubicBezTo>
                    <a:pt x="160122" y="252319"/>
                    <a:pt x="282605" y="252319"/>
                    <a:pt x="408914" y="253589"/>
                  </a:cubicBezTo>
                  <a:cubicBezTo>
                    <a:pt x="477811" y="254859"/>
                    <a:pt x="546707" y="256129"/>
                    <a:pt x="611776" y="257399"/>
                  </a:cubicBezTo>
                  <a:cubicBezTo>
                    <a:pt x="726603" y="258669"/>
                    <a:pt x="837603" y="258669"/>
                    <a:pt x="952430" y="259939"/>
                  </a:cubicBezTo>
                  <a:cubicBezTo>
                    <a:pt x="998361" y="259939"/>
                    <a:pt x="1040464" y="259939"/>
                    <a:pt x="1086395" y="258669"/>
                  </a:cubicBezTo>
                  <a:cubicBezTo>
                    <a:pt x="1105533" y="258669"/>
                    <a:pt x="1128498" y="257399"/>
                    <a:pt x="1147636" y="257399"/>
                  </a:cubicBezTo>
                  <a:cubicBezTo>
                    <a:pt x="1224187" y="258669"/>
                    <a:pt x="2755217" y="249779"/>
                    <a:pt x="2831768" y="251049"/>
                  </a:cubicBezTo>
                  <a:cubicBezTo>
                    <a:pt x="2938940" y="252319"/>
                    <a:pt x="3233663" y="252319"/>
                    <a:pt x="3340835" y="252319"/>
                  </a:cubicBezTo>
                  <a:cubicBezTo>
                    <a:pt x="3382939" y="252319"/>
                    <a:pt x="3421214" y="251049"/>
                    <a:pt x="3463317" y="251049"/>
                  </a:cubicBezTo>
                  <a:cubicBezTo>
                    <a:pt x="3532214" y="252319"/>
                    <a:pt x="3601110" y="253589"/>
                    <a:pt x="3670006" y="254859"/>
                  </a:cubicBezTo>
                  <a:cubicBezTo>
                    <a:pt x="3819282" y="257399"/>
                    <a:pt x="3964729" y="254859"/>
                    <a:pt x="4114005" y="258669"/>
                  </a:cubicBezTo>
                  <a:cubicBezTo>
                    <a:pt x="4362797" y="263749"/>
                    <a:pt x="4615417" y="257399"/>
                    <a:pt x="4859944" y="262479"/>
                  </a:cubicBezTo>
                  <a:cubicBezTo>
                    <a:pt x="4880264" y="263749"/>
                    <a:pt x="4900584" y="262479"/>
                    <a:pt x="4923444" y="262479"/>
                  </a:cubicBezTo>
                  <a:cubicBezTo>
                    <a:pt x="4923444" y="238349"/>
                    <a:pt x="4923444" y="225649"/>
                    <a:pt x="4923444" y="207252"/>
                  </a:cubicBezTo>
                  <a:cubicBezTo>
                    <a:pt x="4922174" y="201649"/>
                    <a:pt x="4919634" y="196374"/>
                    <a:pt x="4919634" y="190661"/>
                  </a:cubicBezTo>
                  <a:close/>
                </a:path>
              </a:pathLst>
            </a:custGeom>
            <a:solidFill>
              <a:srgbClr val="EFEFEF"/>
            </a:solidFill>
          </p:spPr>
        </p:sp>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2758650"/>
            <a:ext cx="324471" cy="343811"/>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30438">
            <a:off x="16042838" y="-92358"/>
            <a:ext cx="1322849" cy="2242116"/>
          </a:xfrm>
          <a:prstGeom prst="rect">
            <a:avLst/>
          </a:prstGeom>
        </p:spPr>
      </p:pic>
      <p:sp>
        <p:nvSpPr>
          <p:cNvPr id="9" name="TextBox 9"/>
          <p:cNvSpPr txBox="1"/>
          <p:nvPr/>
        </p:nvSpPr>
        <p:spPr>
          <a:xfrm>
            <a:off x="2376408" y="2709575"/>
            <a:ext cx="14327854"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Spend a few minutes with your group talking about your mission statements </a:t>
            </a:r>
          </a:p>
        </p:txBody>
      </p:sp>
      <p:grpSp>
        <p:nvGrpSpPr>
          <p:cNvPr id="10" name="Group 10">
            <a:extLst>
              <a:ext uri="{C183D7F6-B498-43B3-948B-1728B52AA6E4}">
                <adec:decorative xmlns:adec="http://schemas.microsoft.com/office/drawing/2017/decorative" val="1"/>
              </a:ext>
            </a:extLst>
          </p:cNvPr>
          <p:cNvGrpSpPr/>
          <p:nvPr/>
        </p:nvGrpSpPr>
        <p:grpSpPr>
          <a:xfrm>
            <a:off x="1028700" y="4021844"/>
            <a:ext cx="16230600" cy="810073"/>
            <a:chOff x="0" y="0"/>
            <a:chExt cx="4918364" cy="245477"/>
          </a:xfrm>
        </p:grpSpPr>
        <p:sp>
          <p:nvSpPr>
            <p:cNvPr id="11" name="Freeform 11"/>
            <p:cNvSpPr/>
            <p:nvPr/>
          </p:nvSpPr>
          <p:spPr>
            <a:xfrm>
              <a:off x="-3810" y="1270"/>
              <a:ext cx="4923444" cy="244207"/>
            </a:xfrm>
            <a:custGeom>
              <a:avLst/>
              <a:gdLst/>
              <a:ahLst/>
              <a:cxnLst/>
              <a:rect l="l" t="t" r="r" b="b"/>
              <a:pathLst>
                <a:path w="4923444" h="244207">
                  <a:moveTo>
                    <a:pt x="4919634" y="173541"/>
                  </a:moveTo>
                  <a:cubicBezTo>
                    <a:pt x="4919634" y="167981"/>
                    <a:pt x="4923444" y="162326"/>
                    <a:pt x="4917094" y="156766"/>
                  </a:cubicBezTo>
                  <a:cubicBezTo>
                    <a:pt x="4909474" y="153091"/>
                    <a:pt x="4898044" y="80622"/>
                    <a:pt x="4898044" y="76947"/>
                  </a:cubicBezTo>
                  <a:cubicBezTo>
                    <a:pt x="4895504" y="74403"/>
                    <a:pt x="4894234" y="71764"/>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445"/>
                    <a:pt x="10160" y="72612"/>
                    <a:pt x="8890" y="74685"/>
                  </a:cubicBezTo>
                  <a:cubicBezTo>
                    <a:pt x="7620" y="75910"/>
                    <a:pt x="8890" y="77230"/>
                    <a:pt x="7620" y="78455"/>
                  </a:cubicBezTo>
                  <a:cubicBezTo>
                    <a:pt x="0" y="84674"/>
                    <a:pt x="5080" y="161667"/>
                    <a:pt x="7620" y="167981"/>
                  </a:cubicBezTo>
                  <a:cubicBezTo>
                    <a:pt x="6350" y="172975"/>
                    <a:pt x="11430" y="177876"/>
                    <a:pt x="11430" y="182870"/>
                  </a:cubicBezTo>
                  <a:cubicBezTo>
                    <a:pt x="11430" y="185226"/>
                    <a:pt x="15240" y="187676"/>
                    <a:pt x="7620" y="213727"/>
                  </a:cubicBezTo>
                  <a:cubicBezTo>
                    <a:pt x="5080" y="222617"/>
                    <a:pt x="10160" y="228967"/>
                    <a:pt x="19050" y="230237"/>
                  </a:cubicBezTo>
                  <a:cubicBezTo>
                    <a:pt x="29210" y="231507"/>
                    <a:pt x="38100" y="231507"/>
                    <a:pt x="48260" y="231507"/>
                  </a:cubicBezTo>
                  <a:cubicBezTo>
                    <a:pt x="160122" y="232777"/>
                    <a:pt x="282605" y="232777"/>
                    <a:pt x="408914" y="234047"/>
                  </a:cubicBezTo>
                  <a:cubicBezTo>
                    <a:pt x="477811" y="235317"/>
                    <a:pt x="546707" y="236587"/>
                    <a:pt x="611776" y="237857"/>
                  </a:cubicBezTo>
                  <a:cubicBezTo>
                    <a:pt x="726603" y="239127"/>
                    <a:pt x="837603" y="239127"/>
                    <a:pt x="952430" y="240397"/>
                  </a:cubicBezTo>
                  <a:cubicBezTo>
                    <a:pt x="998361" y="240397"/>
                    <a:pt x="1040464" y="240397"/>
                    <a:pt x="1086395" y="239127"/>
                  </a:cubicBezTo>
                  <a:cubicBezTo>
                    <a:pt x="1105533" y="239127"/>
                    <a:pt x="1128498" y="237857"/>
                    <a:pt x="1147636" y="237857"/>
                  </a:cubicBezTo>
                  <a:cubicBezTo>
                    <a:pt x="1224187" y="239127"/>
                    <a:pt x="2755217" y="230237"/>
                    <a:pt x="2831768" y="231507"/>
                  </a:cubicBezTo>
                  <a:cubicBezTo>
                    <a:pt x="2938940" y="232777"/>
                    <a:pt x="3233663" y="232777"/>
                    <a:pt x="3340835" y="232777"/>
                  </a:cubicBezTo>
                  <a:cubicBezTo>
                    <a:pt x="3382939" y="232777"/>
                    <a:pt x="3421214" y="231507"/>
                    <a:pt x="3463317" y="231507"/>
                  </a:cubicBezTo>
                  <a:cubicBezTo>
                    <a:pt x="3532214" y="232777"/>
                    <a:pt x="3601110" y="234047"/>
                    <a:pt x="3670006" y="235317"/>
                  </a:cubicBezTo>
                  <a:cubicBezTo>
                    <a:pt x="3819282" y="237857"/>
                    <a:pt x="3964729" y="235317"/>
                    <a:pt x="4114005" y="239127"/>
                  </a:cubicBezTo>
                  <a:cubicBezTo>
                    <a:pt x="4362797" y="244207"/>
                    <a:pt x="4615417" y="237857"/>
                    <a:pt x="4859944" y="242937"/>
                  </a:cubicBezTo>
                  <a:cubicBezTo>
                    <a:pt x="4880264" y="244207"/>
                    <a:pt x="4900584" y="242937"/>
                    <a:pt x="4923444" y="242937"/>
                  </a:cubicBezTo>
                  <a:cubicBezTo>
                    <a:pt x="4923444" y="218807"/>
                    <a:pt x="4923444" y="206107"/>
                    <a:pt x="4923444" y="187770"/>
                  </a:cubicBezTo>
                  <a:cubicBezTo>
                    <a:pt x="4922174" y="182964"/>
                    <a:pt x="4919634" y="178441"/>
                    <a:pt x="4919634" y="173541"/>
                  </a:cubicBezTo>
                  <a:close/>
                </a:path>
              </a:pathLst>
            </a:custGeom>
            <a:solidFill>
              <a:srgbClr val="EFEFEF"/>
            </a:solidFill>
          </p:spPr>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4287220"/>
            <a:ext cx="324471" cy="343811"/>
          </a:xfrm>
          <a:prstGeom prst="rect">
            <a:avLst/>
          </a:prstGeom>
        </p:spPr>
      </p:pic>
      <p:sp>
        <p:nvSpPr>
          <p:cNvPr id="13" name="TextBox 13"/>
          <p:cNvSpPr txBox="1"/>
          <p:nvPr/>
        </p:nvSpPr>
        <p:spPr>
          <a:xfrm>
            <a:off x="2376408" y="4205901"/>
            <a:ext cx="14059058"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Brainstorm some ideas for your project. </a:t>
            </a:r>
          </a:p>
        </p:txBody>
      </p:sp>
      <p:sp>
        <p:nvSpPr>
          <p:cNvPr id="14" name="TextBox 14"/>
          <p:cNvSpPr txBox="1"/>
          <p:nvPr/>
        </p:nvSpPr>
        <p:spPr>
          <a:xfrm>
            <a:off x="2376408" y="3492076"/>
            <a:ext cx="14669125" cy="42291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Which areas of sustainability to you share a common interest in helping?</a:t>
            </a:r>
          </a:p>
        </p:txBody>
      </p:sp>
      <p:sp>
        <p:nvSpPr>
          <p:cNvPr id="15" name="TextBox 15"/>
          <p:cNvSpPr txBox="1"/>
          <p:nvPr/>
        </p:nvSpPr>
        <p:spPr>
          <a:xfrm>
            <a:off x="2376408" y="4936808"/>
            <a:ext cx="14669125" cy="42291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How can you help care for our common home?</a:t>
            </a:r>
          </a:p>
        </p:txBody>
      </p:sp>
      <p:sp>
        <p:nvSpPr>
          <p:cNvPr id="16" name="TextBox 16"/>
          <p:cNvSpPr txBox="1"/>
          <p:nvPr/>
        </p:nvSpPr>
        <p:spPr>
          <a:xfrm>
            <a:off x="2376408" y="7280991"/>
            <a:ext cx="14669125" cy="422910"/>
          </a:xfrm>
          <a:prstGeom prst="rect">
            <a:avLst/>
          </a:prstGeom>
        </p:spPr>
        <p:txBody>
          <a:bodyPr lIns="0" tIns="0" rIns="0" bIns="0" rtlCol="0" anchor="t">
            <a:spAutoFit/>
          </a:bodyPr>
          <a:lstStyle/>
          <a:p>
            <a:pPr marL="582930" lvl="1" indent="-291465">
              <a:lnSpc>
                <a:spcPts val="3510"/>
              </a:lnSpc>
              <a:buFont typeface="Arial"/>
              <a:buChar char="•"/>
            </a:pPr>
            <a:r>
              <a:rPr lang="en-US" sz="2700">
                <a:solidFill>
                  <a:srgbClr val="000000"/>
                </a:solidFill>
                <a:latin typeface="Poppins Medium"/>
              </a:rPr>
              <a:t>Which tasks need to happen first? Are any of them time sensitive? </a:t>
            </a:r>
          </a:p>
        </p:txBody>
      </p:sp>
      <p:grpSp>
        <p:nvGrpSpPr>
          <p:cNvPr id="17" name="Group 17">
            <a:extLst>
              <a:ext uri="{C183D7F6-B498-43B3-948B-1728B52AA6E4}">
                <adec:decorative xmlns:adec="http://schemas.microsoft.com/office/drawing/2017/decorative" val="1"/>
              </a:ext>
            </a:extLst>
          </p:cNvPr>
          <p:cNvGrpSpPr/>
          <p:nvPr/>
        </p:nvGrpSpPr>
        <p:grpSpPr>
          <a:xfrm>
            <a:off x="1028700" y="5481866"/>
            <a:ext cx="16230600" cy="848620"/>
            <a:chOff x="0" y="0"/>
            <a:chExt cx="4918364" cy="257158"/>
          </a:xfrm>
        </p:grpSpPr>
        <p:sp>
          <p:nvSpPr>
            <p:cNvPr id="18" name="Freeform 18"/>
            <p:cNvSpPr/>
            <p:nvPr/>
          </p:nvSpPr>
          <p:spPr>
            <a:xfrm>
              <a:off x="-3810" y="1270"/>
              <a:ext cx="4923444" cy="255888"/>
            </a:xfrm>
            <a:custGeom>
              <a:avLst/>
              <a:gdLst/>
              <a:ahLst/>
              <a:cxnLst/>
              <a:rect l="l" t="t" r="r" b="b"/>
              <a:pathLst>
                <a:path w="4923444" h="255888">
                  <a:moveTo>
                    <a:pt x="4919634" y="183774"/>
                  </a:moveTo>
                  <a:cubicBezTo>
                    <a:pt x="4919634" y="177662"/>
                    <a:pt x="4923444" y="171447"/>
                    <a:pt x="4917094" y="165335"/>
                  </a:cubicBezTo>
                  <a:cubicBezTo>
                    <a:pt x="4909474" y="161296"/>
                    <a:pt x="4898044" y="81637"/>
                    <a:pt x="4898044" y="77597"/>
                  </a:cubicBezTo>
                  <a:cubicBezTo>
                    <a:pt x="4895504" y="74801"/>
                    <a:pt x="4894234" y="71900"/>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450"/>
                    <a:pt x="10160" y="72832"/>
                    <a:pt x="8890" y="75111"/>
                  </a:cubicBezTo>
                  <a:cubicBezTo>
                    <a:pt x="7620" y="76458"/>
                    <a:pt x="8890" y="77908"/>
                    <a:pt x="7620" y="79255"/>
                  </a:cubicBezTo>
                  <a:cubicBezTo>
                    <a:pt x="0" y="86092"/>
                    <a:pt x="5080" y="170722"/>
                    <a:pt x="7620" y="177662"/>
                  </a:cubicBezTo>
                  <a:cubicBezTo>
                    <a:pt x="6350" y="183152"/>
                    <a:pt x="11430" y="188539"/>
                    <a:pt x="11430" y="194029"/>
                  </a:cubicBezTo>
                  <a:cubicBezTo>
                    <a:pt x="11430" y="196619"/>
                    <a:pt x="15240" y="199312"/>
                    <a:pt x="7620" y="225408"/>
                  </a:cubicBezTo>
                  <a:cubicBezTo>
                    <a:pt x="5080" y="234298"/>
                    <a:pt x="10160" y="240648"/>
                    <a:pt x="19050" y="241918"/>
                  </a:cubicBezTo>
                  <a:cubicBezTo>
                    <a:pt x="29210" y="243188"/>
                    <a:pt x="38100" y="243188"/>
                    <a:pt x="48260" y="243188"/>
                  </a:cubicBezTo>
                  <a:cubicBezTo>
                    <a:pt x="160122" y="244458"/>
                    <a:pt x="282605" y="244458"/>
                    <a:pt x="408914" y="245728"/>
                  </a:cubicBezTo>
                  <a:cubicBezTo>
                    <a:pt x="477811" y="246998"/>
                    <a:pt x="546707" y="248268"/>
                    <a:pt x="611776" y="249538"/>
                  </a:cubicBezTo>
                  <a:cubicBezTo>
                    <a:pt x="726603" y="250808"/>
                    <a:pt x="837603" y="250808"/>
                    <a:pt x="952430" y="252078"/>
                  </a:cubicBezTo>
                  <a:cubicBezTo>
                    <a:pt x="998361" y="252078"/>
                    <a:pt x="1040464" y="252078"/>
                    <a:pt x="1086395" y="250808"/>
                  </a:cubicBezTo>
                  <a:cubicBezTo>
                    <a:pt x="1105533" y="250808"/>
                    <a:pt x="1128498" y="249538"/>
                    <a:pt x="1147636" y="249538"/>
                  </a:cubicBezTo>
                  <a:cubicBezTo>
                    <a:pt x="1224187" y="250808"/>
                    <a:pt x="2755217" y="241918"/>
                    <a:pt x="2831768" y="243188"/>
                  </a:cubicBezTo>
                  <a:cubicBezTo>
                    <a:pt x="2938940" y="244458"/>
                    <a:pt x="3233663" y="244458"/>
                    <a:pt x="3340835" y="244458"/>
                  </a:cubicBezTo>
                  <a:cubicBezTo>
                    <a:pt x="3382939" y="244458"/>
                    <a:pt x="3421214" y="243188"/>
                    <a:pt x="3463317" y="243188"/>
                  </a:cubicBezTo>
                  <a:cubicBezTo>
                    <a:pt x="3532214" y="244458"/>
                    <a:pt x="3601110" y="245728"/>
                    <a:pt x="3670006" y="246998"/>
                  </a:cubicBezTo>
                  <a:cubicBezTo>
                    <a:pt x="3819282" y="249538"/>
                    <a:pt x="3964729" y="246998"/>
                    <a:pt x="4114005" y="250808"/>
                  </a:cubicBezTo>
                  <a:cubicBezTo>
                    <a:pt x="4362797" y="255888"/>
                    <a:pt x="4615417" y="249538"/>
                    <a:pt x="4859944" y="254618"/>
                  </a:cubicBezTo>
                  <a:cubicBezTo>
                    <a:pt x="4880264" y="255888"/>
                    <a:pt x="4900584" y="254618"/>
                    <a:pt x="4923444" y="254618"/>
                  </a:cubicBezTo>
                  <a:cubicBezTo>
                    <a:pt x="4923444" y="230488"/>
                    <a:pt x="4923444" y="217788"/>
                    <a:pt x="4923444" y="199416"/>
                  </a:cubicBezTo>
                  <a:cubicBezTo>
                    <a:pt x="4922174" y="194133"/>
                    <a:pt x="4919634" y="189160"/>
                    <a:pt x="4919634" y="183774"/>
                  </a:cubicBezTo>
                  <a:close/>
                </a:path>
              </a:pathLst>
            </a:custGeom>
            <a:solidFill>
              <a:srgbClr val="EFEFEF"/>
            </a:solidFill>
          </p:spPr>
        </p:sp>
      </p:grpSp>
      <p:grpSp>
        <p:nvGrpSpPr>
          <p:cNvPr id="19" name="Group 19">
            <a:extLst>
              <a:ext uri="{C183D7F6-B498-43B3-948B-1728B52AA6E4}">
                <adec:decorative xmlns:adec="http://schemas.microsoft.com/office/drawing/2017/decorative" val="1"/>
              </a:ext>
            </a:extLst>
          </p:cNvPr>
          <p:cNvGrpSpPr/>
          <p:nvPr/>
        </p:nvGrpSpPr>
        <p:grpSpPr>
          <a:xfrm>
            <a:off x="1028700" y="6423438"/>
            <a:ext cx="16230600" cy="781680"/>
            <a:chOff x="0" y="0"/>
            <a:chExt cx="4918364" cy="236873"/>
          </a:xfrm>
        </p:grpSpPr>
        <p:sp>
          <p:nvSpPr>
            <p:cNvPr id="20" name="Freeform 20"/>
            <p:cNvSpPr/>
            <p:nvPr/>
          </p:nvSpPr>
          <p:spPr>
            <a:xfrm>
              <a:off x="-3810" y="1270"/>
              <a:ext cx="4923444" cy="235603"/>
            </a:xfrm>
            <a:custGeom>
              <a:avLst/>
              <a:gdLst/>
              <a:ahLst/>
              <a:cxnLst/>
              <a:rect l="l" t="t" r="r" b="b"/>
              <a:pathLst>
                <a:path w="4923444" h="235603">
                  <a:moveTo>
                    <a:pt x="4919634" y="166003"/>
                  </a:moveTo>
                  <a:cubicBezTo>
                    <a:pt x="4919634" y="160849"/>
                    <a:pt x="4923444" y="155608"/>
                    <a:pt x="4917094" y="150454"/>
                  </a:cubicBezTo>
                  <a:cubicBezTo>
                    <a:pt x="4909474" y="147048"/>
                    <a:pt x="4898044" y="79875"/>
                    <a:pt x="4898044" y="76468"/>
                  </a:cubicBezTo>
                  <a:cubicBezTo>
                    <a:pt x="4895504" y="74109"/>
                    <a:pt x="4894234" y="71664"/>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441"/>
                    <a:pt x="10160" y="72450"/>
                    <a:pt x="8890" y="74371"/>
                  </a:cubicBezTo>
                  <a:cubicBezTo>
                    <a:pt x="7620" y="75507"/>
                    <a:pt x="8890" y="76730"/>
                    <a:pt x="7620" y="77865"/>
                  </a:cubicBezTo>
                  <a:cubicBezTo>
                    <a:pt x="0" y="83631"/>
                    <a:pt x="5080" y="154997"/>
                    <a:pt x="7620" y="160849"/>
                  </a:cubicBezTo>
                  <a:cubicBezTo>
                    <a:pt x="6350" y="165479"/>
                    <a:pt x="11430" y="170021"/>
                    <a:pt x="11430" y="174651"/>
                  </a:cubicBezTo>
                  <a:cubicBezTo>
                    <a:pt x="11430" y="176834"/>
                    <a:pt x="15240" y="179106"/>
                    <a:pt x="7620" y="205123"/>
                  </a:cubicBezTo>
                  <a:cubicBezTo>
                    <a:pt x="5080" y="214013"/>
                    <a:pt x="10160" y="220363"/>
                    <a:pt x="19050" y="221633"/>
                  </a:cubicBezTo>
                  <a:cubicBezTo>
                    <a:pt x="29210" y="222903"/>
                    <a:pt x="38100" y="222903"/>
                    <a:pt x="48260" y="222903"/>
                  </a:cubicBezTo>
                  <a:cubicBezTo>
                    <a:pt x="160122" y="224173"/>
                    <a:pt x="282605" y="224173"/>
                    <a:pt x="408914" y="225443"/>
                  </a:cubicBezTo>
                  <a:cubicBezTo>
                    <a:pt x="477811" y="226713"/>
                    <a:pt x="546707" y="227983"/>
                    <a:pt x="611776" y="229253"/>
                  </a:cubicBezTo>
                  <a:cubicBezTo>
                    <a:pt x="726603" y="230523"/>
                    <a:pt x="837603" y="230523"/>
                    <a:pt x="952430" y="231793"/>
                  </a:cubicBezTo>
                  <a:cubicBezTo>
                    <a:pt x="998361" y="231793"/>
                    <a:pt x="1040464" y="231793"/>
                    <a:pt x="1086395" y="230523"/>
                  </a:cubicBezTo>
                  <a:cubicBezTo>
                    <a:pt x="1105533" y="230523"/>
                    <a:pt x="1128498" y="229253"/>
                    <a:pt x="1147636" y="229253"/>
                  </a:cubicBezTo>
                  <a:cubicBezTo>
                    <a:pt x="1224187" y="230523"/>
                    <a:pt x="2755217" y="221633"/>
                    <a:pt x="2831768" y="222903"/>
                  </a:cubicBezTo>
                  <a:cubicBezTo>
                    <a:pt x="2938940" y="224173"/>
                    <a:pt x="3233663" y="224173"/>
                    <a:pt x="3340835" y="224173"/>
                  </a:cubicBezTo>
                  <a:cubicBezTo>
                    <a:pt x="3382939" y="224173"/>
                    <a:pt x="3421214" y="222903"/>
                    <a:pt x="3463317" y="222903"/>
                  </a:cubicBezTo>
                  <a:cubicBezTo>
                    <a:pt x="3532214" y="224173"/>
                    <a:pt x="3601110" y="225443"/>
                    <a:pt x="3670006" y="226713"/>
                  </a:cubicBezTo>
                  <a:cubicBezTo>
                    <a:pt x="3819282" y="229253"/>
                    <a:pt x="3964729" y="226713"/>
                    <a:pt x="4114005" y="230523"/>
                  </a:cubicBezTo>
                  <a:cubicBezTo>
                    <a:pt x="4362797" y="235603"/>
                    <a:pt x="4615417" y="229253"/>
                    <a:pt x="4859944" y="234333"/>
                  </a:cubicBezTo>
                  <a:cubicBezTo>
                    <a:pt x="4880264" y="235603"/>
                    <a:pt x="4900584" y="234333"/>
                    <a:pt x="4923444" y="234333"/>
                  </a:cubicBezTo>
                  <a:cubicBezTo>
                    <a:pt x="4923444" y="210203"/>
                    <a:pt x="4923444" y="197503"/>
                    <a:pt x="4923444" y="179193"/>
                  </a:cubicBezTo>
                  <a:cubicBezTo>
                    <a:pt x="4922174" y="174738"/>
                    <a:pt x="4919634" y="170545"/>
                    <a:pt x="4919634" y="166003"/>
                  </a:cubicBezTo>
                  <a:close/>
                </a:path>
              </a:pathLst>
            </a:custGeom>
            <a:solidFill>
              <a:srgbClr val="EFEFEF"/>
            </a:solidFill>
          </p:spPr>
        </p:sp>
      </p:grpSp>
      <p:grpSp>
        <p:nvGrpSpPr>
          <p:cNvPr id="21" name="Group 21">
            <a:extLst>
              <a:ext uri="{C183D7F6-B498-43B3-948B-1728B52AA6E4}">
                <adec:decorative xmlns:adec="http://schemas.microsoft.com/office/drawing/2017/decorative" val="1"/>
              </a:ext>
            </a:extLst>
          </p:cNvPr>
          <p:cNvGrpSpPr/>
          <p:nvPr/>
        </p:nvGrpSpPr>
        <p:grpSpPr>
          <a:xfrm>
            <a:off x="1028700" y="7808676"/>
            <a:ext cx="16230600" cy="1287696"/>
            <a:chOff x="0" y="0"/>
            <a:chExt cx="4918364" cy="390211"/>
          </a:xfrm>
        </p:grpSpPr>
        <p:sp>
          <p:nvSpPr>
            <p:cNvPr id="22" name="Freeform 22"/>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23" name="Picture 2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5741957"/>
            <a:ext cx="324471" cy="343811"/>
          </a:xfrm>
          <a:prstGeom prst="rect">
            <a:avLst/>
          </a:prstGeom>
        </p:spPr>
      </p:pic>
      <p:pic>
        <p:nvPicPr>
          <p:cNvPr id="24" name="Picture 2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6657256"/>
            <a:ext cx="324471" cy="343811"/>
          </a:xfrm>
          <a:prstGeom prst="rect">
            <a:avLst/>
          </a:prstGeom>
        </p:spPr>
      </p:pic>
      <p:pic>
        <p:nvPicPr>
          <p:cNvPr id="25" name="Picture 2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8280618"/>
            <a:ext cx="324471" cy="343811"/>
          </a:xfrm>
          <a:prstGeom prst="rect">
            <a:avLst/>
          </a:prstGeom>
        </p:spPr>
      </p:pic>
      <p:sp>
        <p:nvSpPr>
          <p:cNvPr id="26" name="TextBox 26"/>
          <p:cNvSpPr txBox="1"/>
          <p:nvPr/>
        </p:nvSpPr>
        <p:spPr>
          <a:xfrm>
            <a:off x="2376408" y="5692882"/>
            <a:ext cx="14059058"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Use the C.A.R.E grid to help your project take shape.</a:t>
            </a:r>
          </a:p>
        </p:txBody>
      </p:sp>
      <p:sp>
        <p:nvSpPr>
          <p:cNvPr id="27" name="TextBox 27"/>
          <p:cNvSpPr txBox="1"/>
          <p:nvPr/>
        </p:nvSpPr>
        <p:spPr>
          <a:xfrm>
            <a:off x="2376408" y="6593298"/>
            <a:ext cx="14059058"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Plan a project timeline. </a:t>
            </a:r>
          </a:p>
        </p:txBody>
      </p:sp>
      <p:sp>
        <p:nvSpPr>
          <p:cNvPr id="28" name="TextBox 28"/>
          <p:cNvSpPr txBox="1"/>
          <p:nvPr/>
        </p:nvSpPr>
        <p:spPr>
          <a:xfrm>
            <a:off x="2376408" y="8012469"/>
            <a:ext cx="14059058" cy="86106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Set a clear goal for what you will achieve by the next session. Divide the tasks equally between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474341" y="2433101"/>
            <a:ext cx="8784959" cy="6815785"/>
            <a:chOff x="0" y="0"/>
            <a:chExt cx="4386289" cy="3403090"/>
          </a:xfrm>
        </p:grpSpPr>
        <p:sp>
          <p:nvSpPr>
            <p:cNvPr id="3" name="Freeform 3"/>
            <p:cNvSpPr/>
            <p:nvPr/>
          </p:nvSpPr>
          <p:spPr>
            <a:xfrm>
              <a:off x="-3810" y="1270"/>
              <a:ext cx="4391369" cy="3401820"/>
            </a:xfrm>
            <a:custGeom>
              <a:avLst/>
              <a:gdLst/>
              <a:ahLst/>
              <a:cxnLst/>
              <a:rect l="l" t="t" r="r" b="b"/>
              <a:pathLst>
                <a:path w="4391369" h="3401820">
                  <a:moveTo>
                    <a:pt x="4387559" y="2939813"/>
                  </a:moveTo>
                  <a:cubicBezTo>
                    <a:pt x="4387559" y="2785145"/>
                    <a:pt x="4391369" y="2627856"/>
                    <a:pt x="4385019" y="2473187"/>
                  </a:cubicBezTo>
                  <a:cubicBezTo>
                    <a:pt x="4377399" y="2370949"/>
                    <a:pt x="4365969" y="355018"/>
                    <a:pt x="4365969" y="252780"/>
                  </a:cubicBezTo>
                  <a:cubicBezTo>
                    <a:pt x="4363429" y="181999"/>
                    <a:pt x="4362159" y="108597"/>
                    <a:pt x="4359619" y="54610"/>
                  </a:cubicBezTo>
                  <a:cubicBezTo>
                    <a:pt x="4359619" y="44450"/>
                    <a:pt x="4358349" y="34290"/>
                    <a:pt x="4357079" y="21590"/>
                  </a:cubicBezTo>
                  <a:cubicBezTo>
                    <a:pt x="4346919" y="19050"/>
                    <a:pt x="4338029" y="17780"/>
                    <a:pt x="4327869" y="16510"/>
                  </a:cubicBezTo>
                  <a:cubicBezTo>
                    <a:pt x="4311006" y="15240"/>
                    <a:pt x="4290584" y="16510"/>
                    <a:pt x="4273566" y="16510"/>
                  </a:cubicBezTo>
                  <a:cubicBezTo>
                    <a:pt x="4188474" y="13970"/>
                    <a:pt x="4103382" y="8890"/>
                    <a:pt x="4018290" y="7620"/>
                  </a:cubicBezTo>
                  <a:cubicBezTo>
                    <a:pt x="3858318" y="5080"/>
                    <a:pt x="3694942" y="3810"/>
                    <a:pt x="3534969" y="2540"/>
                  </a:cubicBezTo>
                  <a:cubicBezTo>
                    <a:pt x="3477107" y="2540"/>
                    <a:pt x="3415841" y="0"/>
                    <a:pt x="3357979" y="0"/>
                  </a:cubicBezTo>
                  <a:cubicBezTo>
                    <a:pt x="3218428" y="0"/>
                    <a:pt x="3082281" y="1270"/>
                    <a:pt x="2942731" y="1270"/>
                  </a:cubicBezTo>
                  <a:cubicBezTo>
                    <a:pt x="2861043" y="1270"/>
                    <a:pt x="2779355" y="3810"/>
                    <a:pt x="2694263" y="3810"/>
                  </a:cubicBezTo>
                  <a:cubicBezTo>
                    <a:pt x="2609171" y="5080"/>
                    <a:pt x="1067308" y="7620"/>
                    <a:pt x="982217" y="7620"/>
                  </a:cubicBezTo>
                  <a:cubicBezTo>
                    <a:pt x="914143" y="7620"/>
                    <a:pt x="846070" y="6350"/>
                    <a:pt x="777997" y="7620"/>
                  </a:cubicBezTo>
                  <a:cubicBezTo>
                    <a:pt x="716730" y="8890"/>
                    <a:pt x="652061" y="11430"/>
                    <a:pt x="590795" y="12700"/>
                  </a:cubicBezTo>
                  <a:cubicBezTo>
                    <a:pt x="526125" y="15240"/>
                    <a:pt x="461455" y="16510"/>
                    <a:pt x="400189" y="19050"/>
                  </a:cubicBezTo>
                  <a:cubicBezTo>
                    <a:pt x="308290" y="21590"/>
                    <a:pt x="212987" y="24130"/>
                    <a:pt x="121088" y="27940"/>
                  </a:cubicBezTo>
                  <a:cubicBezTo>
                    <a:pt x="66630" y="30480"/>
                    <a:pt x="38100" y="34290"/>
                    <a:pt x="16510" y="36830"/>
                  </a:cubicBezTo>
                  <a:cubicBezTo>
                    <a:pt x="16510" y="38100"/>
                    <a:pt x="13970" y="40640"/>
                    <a:pt x="13970" y="43180"/>
                  </a:cubicBezTo>
                  <a:cubicBezTo>
                    <a:pt x="12700" y="71896"/>
                    <a:pt x="10160" y="132191"/>
                    <a:pt x="8890" y="189864"/>
                  </a:cubicBezTo>
                  <a:cubicBezTo>
                    <a:pt x="7620" y="223943"/>
                    <a:pt x="8890" y="260644"/>
                    <a:pt x="7620" y="294724"/>
                  </a:cubicBezTo>
                  <a:cubicBezTo>
                    <a:pt x="0" y="467742"/>
                    <a:pt x="5080" y="2609505"/>
                    <a:pt x="7620" y="2785145"/>
                  </a:cubicBezTo>
                  <a:cubicBezTo>
                    <a:pt x="6350" y="2924085"/>
                    <a:pt x="11430" y="3060402"/>
                    <a:pt x="11430" y="3199342"/>
                  </a:cubicBezTo>
                  <a:cubicBezTo>
                    <a:pt x="11430" y="3264879"/>
                    <a:pt x="15240" y="3333038"/>
                    <a:pt x="7620" y="3371340"/>
                  </a:cubicBezTo>
                  <a:cubicBezTo>
                    <a:pt x="5080" y="3380229"/>
                    <a:pt x="10160" y="3386579"/>
                    <a:pt x="19050" y="3387849"/>
                  </a:cubicBezTo>
                  <a:cubicBezTo>
                    <a:pt x="29210" y="3389120"/>
                    <a:pt x="38100" y="3389120"/>
                    <a:pt x="48260" y="3389120"/>
                  </a:cubicBezTo>
                  <a:cubicBezTo>
                    <a:pt x="148318" y="3390390"/>
                    <a:pt x="257235" y="3390390"/>
                    <a:pt x="369556" y="3391660"/>
                  </a:cubicBezTo>
                  <a:cubicBezTo>
                    <a:pt x="430822" y="3392929"/>
                    <a:pt x="492088" y="3394199"/>
                    <a:pt x="549951" y="3395470"/>
                  </a:cubicBezTo>
                  <a:cubicBezTo>
                    <a:pt x="652061" y="3396740"/>
                    <a:pt x="750767" y="3396740"/>
                    <a:pt x="852877" y="3398010"/>
                  </a:cubicBezTo>
                  <a:cubicBezTo>
                    <a:pt x="893721" y="3398010"/>
                    <a:pt x="931162" y="3398010"/>
                    <a:pt x="972006" y="3396740"/>
                  </a:cubicBezTo>
                  <a:cubicBezTo>
                    <a:pt x="989024" y="3396740"/>
                    <a:pt x="1009446" y="3395470"/>
                    <a:pt x="1026464" y="3395470"/>
                  </a:cubicBezTo>
                  <a:cubicBezTo>
                    <a:pt x="1094538" y="3396740"/>
                    <a:pt x="2456006" y="3387849"/>
                    <a:pt x="2524079" y="3389120"/>
                  </a:cubicBezTo>
                  <a:cubicBezTo>
                    <a:pt x="2619382" y="3390390"/>
                    <a:pt x="2881464" y="3390390"/>
                    <a:pt x="2976767" y="3390390"/>
                  </a:cubicBezTo>
                  <a:cubicBezTo>
                    <a:pt x="3014208" y="3390390"/>
                    <a:pt x="3048244" y="3389120"/>
                    <a:pt x="3085685" y="3389120"/>
                  </a:cubicBezTo>
                  <a:cubicBezTo>
                    <a:pt x="3146951" y="3390390"/>
                    <a:pt x="3208217" y="3391660"/>
                    <a:pt x="3269483" y="3392929"/>
                  </a:cubicBezTo>
                  <a:cubicBezTo>
                    <a:pt x="3402226" y="3395470"/>
                    <a:pt x="3531565" y="3392929"/>
                    <a:pt x="3664309" y="3396740"/>
                  </a:cubicBezTo>
                  <a:cubicBezTo>
                    <a:pt x="3885547" y="3401820"/>
                    <a:pt x="4110189" y="3395470"/>
                    <a:pt x="4327869" y="3400549"/>
                  </a:cubicBezTo>
                  <a:cubicBezTo>
                    <a:pt x="4348189" y="3401820"/>
                    <a:pt x="4368509" y="3400549"/>
                    <a:pt x="4391369" y="3400549"/>
                  </a:cubicBezTo>
                  <a:cubicBezTo>
                    <a:pt x="4391369" y="3376420"/>
                    <a:pt x="4391369" y="3363720"/>
                    <a:pt x="4391369" y="3335660"/>
                  </a:cubicBezTo>
                  <a:cubicBezTo>
                    <a:pt x="4390099" y="3201963"/>
                    <a:pt x="4387559" y="3076131"/>
                    <a:pt x="4387559" y="2939813"/>
                  </a:cubicBezTo>
                  <a:close/>
                </a:path>
              </a:pathLst>
            </a:custGeom>
            <a:solidFill>
              <a:srgbClr val="FFFFFF"/>
            </a:solidFill>
          </p:spPr>
        </p:sp>
      </p:grpSp>
      <p:sp>
        <p:nvSpPr>
          <p:cNvPr id="4" name="TextBox 4"/>
          <p:cNvSpPr txBox="1"/>
          <p:nvPr/>
        </p:nvSpPr>
        <p:spPr>
          <a:xfrm>
            <a:off x="8891850" y="2772038"/>
            <a:ext cx="8047980" cy="611886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Dear God,</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We give thanks and gratitude to you as we take this journey towards living more simply and sustainably. </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We ask for your blessing as we begin to take action in our school, inspired by the beauty of your creation and guided by ecological virtues. </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Praise be to you!</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Amen</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19066" y="1748737"/>
            <a:ext cx="5440234" cy="544023"/>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7020" y="654825"/>
            <a:ext cx="9281096" cy="8977351"/>
          </a:xfrm>
          <a:prstGeom prst="rect">
            <a:avLst/>
          </a:prstGeom>
        </p:spPr>
      </p:pic>
      <p:sp>
        <p:nvSpPr>
          <p:cNvPr id="7" name="TextBox 7"/>
          <p:cNvSpPr txBox="1">
            <a:spLocks noGrp="1"/>
          </p:cNvSpPr>
          <p:nvPr>
            <p:ph type="title" idx="4294967295"/>
          </p:nvPr>
        </p:nvSpPr>
        <p:spPr>
          <a:xfrm>
            <a:off x="9465864" y="641729"/>
            <a:ext cx="6899951" cy="144743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0844"/>
              </a:lnSpc>
              <a:spcBef>
                <a:spcPts val="0"/>
              </a:spcBef>
              <a:spcAft>
                <a:spcPts val="0"/>
              </a:spcAft>
              <a:buClrTx/>
              <a:buSzTx/>
              <a:buFontTx/>
              <a:buNone/>
              <a:tabLst/>
              <a:defRPr/>
            </a:pPr>
            <a:r>
              <a:rPr kumimoji="0" lang="en-US" sz="10844" b="0" i="0" u="none" strike="noStrike" kern="1200" cap="none" spc="0" normalizeH="0" baseline="0" noProof="0" dirty="0">
                <a:ln>
                  <a:noFill/>
                </a:ln>
                <a:solidFill>
                  <a:srgbClr val="FFFFFF"/>
                </a:solidFill>
                <a:effectLst/>
                <a:uLnTx/>
                <a:uFillTx/>
                <a:latin typeface="Lumios Marker Bold"/>
                <a:ea typeface="+mn-ea"/>
                <a:cs typeface="+mn-cs"/>
              </a:rPr>
              <a:t>Today's 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504218" y="1220534"/>
            <a:ext cx="9755082" cy="7845932"/>
            <a:chOff x="0" y="0"/>
            <a:chExt cx="2956086" cy="2377555"/>
          </a:xfrm>
        </p:grpSpPr>
        <p:sp>
          <p:nvSpPr>
            <p:cNvPr id="3" name="Freeform 3"/>
            <p:cNvSpPr/>
            <p:nvPr/>
          </p:nvSpPr>
          <p:spPr>
            <a:xfrm>
              <a:off x="-3810" y="1270"/>
              <a:ext cx="2961166" cy="2376285"/>
            </a:xfrm>
            <a:custGeom>
              <a:avLst/>
              <a:gdLst/>
              <a:ahLst/>
              <a:cxnLst/>
              <a:rect l="l" t="t" r="r" b="b"/>
              <a:pathLst>
                <a:path w="2961166" h="2376285">
                  <a:moveTo>
                    <a:pt x="2957355" y="2041379"/>
                  </a:moveTo>
                  <a:cubicBezTo>
                    <a:pt x="2957355" y="1935139"/>
                    <a:pt x="2961166" y="1827097"/>
                    <a:pt x="2954816" y="1720856"/>
                  </a:cubicBezTo>
                  <a:cubicBezTo>
                    <a:pt x="2947196" y="1650630"/>
                    <a:pt x="2935766" y="265899"/>
                    <a:pt x="2935766" y="195672"/>
                  </a:cubicBezTo>
                  <a:cubicBezTo>
                    <a:pt x="2933226" y="147054"/>
                    <a:pt x="2931955" y="96635"/>
                    <a:pt x="2929416" y="54610"/>
                  </a:cubicBezTo>
                  <a:cubicBezTo>
                    <a:pt x="2929416" y="44450"/>
                    <a:pt x="2928146" y="34290"/>
                    <a:pt x="2926876" y="21590"/>
                  </a:cubicBezTo>
                  <a:cubicBezTo>
                    <a:pt x="2916716" y="19050"/>
                    <a:pt x="2907826" y="17780"/>
                    <a:pt x="2897666" y="16510"/>
                  </a:cubicBezTo>
                  <a:cubicBezTo>
                    <a:pt x="2885738" y="15240"/>
                    <a:pt x="2872153" y="16510"/>
                    <a:pt x="2860832" y="16510"/>
                  </a:cubicBezTo>
                  <a:cubicBezTo>
                    <a:pt x="2804226" y="13970"/>
                    <a:pt x="2747620" y="8890"/>
                    <a:pt x="2691015" y="7620"/>
                  </a:cubicBezTo>
                  <a:cubicBezTo>
                    <a:pt x="2584596" y="5080"/>
                    <a:pt x="2475913" y="3810"/>
                    <a:pt x="2369494" y="2540"/>
                  </a:cubicBezTo>
                  <a:cubicBezTo>
                    <a:pt x="2331002" y="2540"/>
                    <a:pt x="2290246" y="0"/>
                    <a:pt x="2251754" y="0"/>
                  </a:cubicBezTo>
                  <a:cubicBezTo>
                    <a:pt x="2158921" y="0"/>
                    <a:pt x="2068352" y="1270"/>
                    <a:pt x="1975519" y="1270"/>
                  </a:cubicBezTo>
                  <a:cubicBezTo>
                    <a:pt x="1921177" y="1270"/>
                    <a:pt x="1866836" y="3810"/>
                    <a:pt x="1810230" y="3810"/>
                  </a:cubicBezTo>
                  <a:cubicBezTo>
                    <a:pt x="1753624" y="5080"/>
                    <a:pt x="727929" y="7620"/>
                    <a:pt x="671323" y="7620"/>
                  </a:cubicBezTo>
                  <a:cubicBezTo>
                    <a:pt x="626038" y="7620"/>
                    <a:pt x="580754" y="6350"/>
                    <a:pt x="535469" y="7620"/>
                  </a:cubicBezTo>
                  <a:cubicBezTo>
                    <a:pt x="494713" y="8890"/>
                    <a:pt x="451693" y="11430"/>
                    <a:pt x="410937" y="12700"/>
                  </a:cubicBezTo>
                  <a:cubicBezTo>
                    <a:pt x="367916" y="15240"/>
                    <a:pt x="324896" y="16510"/>
                    <a:pt x="284140" y="19050"/>
                  </a:cubicBezTo>
                  <a:cubicBezTo>
                    <a:pt x="223006" y="21590"/>
                    <a:pt x="159607" y="24130"/>
                    <a:pt x="98473" y="27940"/>
                  </a:cubicBezTo>
                  <a:cubicBezTo>
                    <a:pt x="62245" y="30480"/>
                    <a:pt x="38100" y="34290"/>
                    <a:pt x="16510" y="36830"/>
                  </a:cubicBezTo>
                  <a:cubicBezTo>
                    <a:pt x="16510" y="38100"/>
                    <a:pt x="13970" y="40640"/>
                    <a:pt x="13970" y="43180"/>
                  </a:cubicBezTo>
                  <a:cubicBezTo>
                    <a:pt x="12700" y="71425"/>
                    <a:pt x="10160" y="112841"/>
                    <a:pt x="8890" y="152456"/>
                  </a:cubicBezTo>
                  <a:cubicBezTo>
                    <a:pt x="7620" y="175865"/>
                    <a:pt x="8890" y="201075"/>
                    <a:pt x="7620" y="224483"/>
                  </a:cubicBezTo>
                  <a:cubicBezTo>
                    <a:pt x="0" y="343329"/>
                    <a:pt x="5080" y="1814492"/>
                    <a:pt x="7620" y="1935139"/>
                  </a:cubicBezTo>
                  <a:cubicBezTo>
                    <a:pt x="6350" y="2030575"/>
                    <a:pt x="11430" y="2124211"/>
                    <a:pt x="11430" y="2219647"/>
                  </a:cubicBezTo>
                  <a:cubicBezTo>
                    <a:pt x="11430" y="2264665"/>
                    <a:pt x="15240" y="2311483"/>
                    <a:pt x="7620" y="2345805"/>
                  </a:cubicBezTo>
                  <a:cubicBezTo>
                    <a:pt x="5080" y="2354695"/>
                    <a:pt x="10160" y="2361045"/>
                    <a:pt x="19050" y="2362315"/>
                  </a:cubicBezTo>
                  <a:cubicBezTo>
                    <a:pt x="29210" y="2363585"/>
                    <a:pt x="38100" y="2363585"/>
                    <a:pt x="48260" y="2363585"/>
                  </a:cubicBezTo>
                  <a:cubicBezTo>
                    <a:pt x="116587" y="2364855"/>
                    <a:pt x="189042" y="2364855"/>
                    <a:pt x="263762" y="2366125"/>
                  </a:cubicBezTo>
                  <a:cubicBezTo>
                    <a:pt x="304518" y="2367395"/>
                    <a:pt x="345274" y="2368665"/>
                    <a:pt x="383766" y="2369935"/>
                  </a:cubicBezTo>
                  <a:cubicBezTo>
                    <a:pt x="451693" y="2371205"/>
                    <a:pt x="517355" y="2371205"/>
                    <a:pt x="585282" y="2372475"/>
                  </a:cubicBezTo>
                  <a:cubicBezTo>
                    <a:pt x="612453" y="2372475"/>
                    <a:pt x="637359" y="2372475"/>
                    <a:pt x="664530" y="2371205"/>
                  </a:cubicBezTo>
                  <a:cubicBezTo>
                    <a:pt x="675851" y="2371205"/>
                    <a:pt x="689437" y="2369935"/>
                    <a:pt x="700758" y="2369935"/>
                  </a:cubicBezTo>
                  <a:cubicBezTo>
                    <a:pt x="746042" y="2371205"/>
                    <a:pt x="1651734" y="2362315"/>
                    <a:pt x="1697018" y="2363585"/>
                  </a:cubicBezTo>
                  <a:cubicBezTo>
                    <a:pt x="1760417" y="2364855"/>
                    <a:pt x="1934762" y="2364855"/>
                    <a:pt x="1998161" y="2364855"/>
                  </a:cubicBezTo>
                  <a:cubicBezTo>
                    <a:pt x="2023067" y="2364855"/>
                    <a:pt x="2045710" y="2363585"/>
                    <a:pt x="2070616" y="2363585"/>
                  </a:cubicBezTo>
                  <a:cubicBezTo>
                    <a:pt x="2111372" y="2364855"/>
                    <a:pt x="2152128" y="2366125"/>
                    <a:pt x="2192885" y="2367395"/>
                  </a:cubicBezTo>
                  <a:cubicBezTo>
                    <a:pt x="2281189" y="2369935"/>
                    <a:pt x="2367230" y="2367395"/>
                    <a:pt x="2455535" y="2371205"/>
                  </a:cubicBezTo>
                  <a:cubicBezTo>
                    <a:pt x="2602710" y="2376285"/>
                    <a:pt x="2752149" y="2369935"/>
                    <a:pt x="2897666" y="2375015"/>
                  </a:cubicBezTo>
                  <a:cubicBezTo>
                    <a:pt x="2917986" y="2376285"/>
                    <a:pt x="2938305" y="2375015"/>
                    <a:pt x="2961166" y="2375015"/>
                  </a:cubicBezTo>
                  <a:cubicBezTo>
                    <a:pt x="2961166" y="2350885"/>
                    <a:pt x="2961166" y="2338185"/>
                    <a:pt x="2961166" y="2313283"/>
                  </a:cubicBezTo>
                  <a:cubicBezTo>
                    <a:pt x="2959895" y="2221448"/>
                    <a:pt x="2957355" y="2135015"/>
                    <a:pt x="2957355" y="2041379"/>
                  </a:cubicBezTo>
                  <a:close/>
                </a:path>
              </a:pathLst>
            </a:custGeom>
            <a:solidFill>
              <a:srgbClr val="FFFFFF"/>
            </a:solidFill>
          </p:spPr>
        </p:sp>
      </p:grpSp>
      <p:pic>
        <p:nvPicPr>
          <p:cNvPr id="4"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35537">
            <a:off x="3515847" y="3902821"/>
            <a:ext cx="3852379" cy="809000"/>
          </a:xfrm>
          <a:prstGeom prst="rect">
            <a:avLst/>
          </a:prstGeom>
        </p:spPr>
      </p:pic>
      <p:pic>
        <p:nvPicPr>
          <p:cNvPr id="5"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61744" y="893239"/>
            <a:ext cx="912432" cy="1546495"/>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819211" y="5430124"/>
            <a:ext cx="4165096" cy="3373728"/>
          </a:xfrm>
          <a:prstGeom prst="rect">
            <a:avLst/>
          </a:prstGeom>
        </p:spPr>
      </p:pic>
      <p:sp>
        <p:nvSpPr>
          <p:cNvPr id="7" name="TextBox 7"/>
          <p:cNvSpPr txBox="1"/>
          <p:nvPr/>
        </p:nvSpPr>
        <p:spPr>
          <a:xfrm>
            <a:off x="8412810" y="2044891"/>
            <a:ext cx="7937898" cy="6170883"/>
          </a:xfrm>
          <a:prstGeom prst="rect">
            <a:avLst/>
          </a:prstGeom>
        </p:spPr>
        <p:txBody>
          <a:bodyPr lIns="0" tIns="0" rIns="0" bIns="0" rtlCol="0" anchor="t">
            <a:spAutoFit/>
          </a:bodyPr>
          <a:lstStyle/>
          <a:p>
            <a:pPr marL="739938" lvl="1" indent="-369969">
              <a:lnSpc>
                <a:spcPts val="4455"/>
              </a:lnSpc>
              <a:buFont typeface="Arial"/>
              <a:buChar char="•"/>
            </a:pPr>
            <a:r>
              <a:rPr lang="en-US" sz="3427">
                <a:solidFill>
                  <a:srgbClr val="000000"/>
                </a:solidFill>
                <a:latin typeface="Poppins Medium"/>
              </a:rPr>
              <a:t>How Pope Francis calls all people to be stewards of God's creation in Laudato Si'</a:t>
            </a:r>
          </a:p>
          <a:p>
            <a:pPr>
              <a:lnSpc>
                <a:spcPts val="4455"/>
              </a:lnSpc>
            </a:pPr>
            <a:endParaRPr lang="en-US" sz="3427">
              <a:solidFill>
                <a:srgbClr val="000000"/>
              </a:solidFill>
              <a:latin typeface="Poppins Medium"/>
            </a:endParaRPr>
          </a:p>
          <a:p>
            <a:pPr marL="739938" lvl="1" indent="-369969">
              <a:lnSpc>
                <a:spcPts val="4455"/>
              </a:lnSpc>
              <a:buFont typeface="Arial"/>
              <a:buChar char="•"/>
            </a:pPr>
            <a:r>
              <a:rPr lang="en-US" sz="3427">
                <a:solidFill>
                  <a:srgbClr val="000000"/>
                </a:solidFill>
                <a:latin typeface="Poppins Medium"/>
              </a:rPr>
              <a:t>The importance of integral ecology as we answer the cries of the Earth and the Poor</a:t>
            </a:r>
          </a:p>
          <a:p>
            <a:pPr>
              <a:lnSpc>
                <a:spcPts val="4455"/>
              </a:lnSpc>
            </a:pPr>
            <a:endParaRPr lang="en-US" sz="3427">
              <a:solidFill>
                <a:srgbClr val="000000"/>
              </a:solidFill>
              <a:latin typeface="Poppins Medium"/>
            </a:endParaRPr>
          </a:p>
          <a:p>
            <a:pPr marL="739938" lvl="1" indent="-369969">
              <a:lnSpc>
                <a:spcPts val="4455"/>
              </a:lnSpc>
              <a:buFont typeface="Arial"/>
              <a:buChar char="•"/>
            </a:pPr>
            <a:r>
              <a:rPr lang="en-US" sz="3427">
                <a:solidFill>
                  <a:srgbClr val="000000"/>
                </a:solidFill>
                <a:latin typeface="Poppins Medium"/>
              </a:rPr>
              <a:t>What we can do to build a sustainable future in our mission statements. </a:t>
            </a:r>
          </a:p>
        </p:txBody>
      </p:sp>
      <p:sp>
        <p:nvSpPr>
          <p:cNvPr id="8" name="TextBox 8"/>
          <p:cNvSpPr txBox="1"/>
          <p:nvPr/>
        </p:nvSpPr>
        <p:spPr>
          <a:xfrm>
            <a:off x="788005" y="2863548"/>
            <a:ext cx="6227508" cy="1574264"/>
          </a:xfrm>
          <a:prstGeom prst="rect">
            <a:avLst/>
          </a:prstGeom>
        </p:spPr>
        <p:txBody>
          <a:bodyPr lIns="0" tIns="0" rIns="0" bIns="0" rtlCol="0" anchor="t">
            <a:spAutoFit/>
          </a:bodyPr>
          <a:lstStyle/>
          <a:p>
            <a:pPr>
              <a:lnSpc>
                <a:spcPts val="11767"/>
              </a:lnSpc>
            </a:pPr>
            <a:r>
              <a:rPr lang="en-US" sz="11767" dirty="0">
                <a:solidFill>
                  <a:srgbClr val="FFFFFF"/>
                </a:solidFill>
                <a:latin typeface="Lumios Marker Bold"/>
              </a:rPr>
              <a:t>we've learned</a:t>
            </a:r>
          </a:p>
        </p:txBody>
      </p:sp>
      <p:sp>
        <p:nvSpPr>
          <p:cNvPr id="9" name="TextBox 9"/>
          <p:cNvSpPr txBox="1">
            <a:spLocks noGrp="1"/>
          </p:cNvSpPr>
          <p:nvPr>
            <p:ph type="title" idx="4294967295"/>
          </p:nvPr>
        </p:nvSpPr>
        <p:spPr>
          <a:xfrm>
            <a:off x="742719" y="1220534"/>
            <a:ext cx="6272794" cy="1371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800"/>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FFF"/>
                </a:solidFill>
                <a:effectLst/>
                <a:uLnTx/>
                <a:uFillTx/>
                <a:latin typeface="Poppins Medium"/>
                <a:ea typeface="+mn-ea"/>
                <a:cs typeface="+mn-cs"/>
              </a:rPr>
              <a:t>So far,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1028700"/>
            <a:ext cx="16230600" cy="7972749"/>
            <a:chOff x="0" y="0"/>
            <a:chExt cx="4918364" cy="2415985"/>
          </a:xfrm>
        </p:grpSpPr>
        <p:sp>
          <p:nvSpPr>
            <p:cNvPr id="3" name="Freeform 3"/>
            <p:cNvSpPr/>
            <p:nvPr/>
          </p:nvSpPr>
          <p:spPr>
            <a:xfrm>
              <a:off x="-3810" y="1270"/>
              <a:ext cx="4923444" cy="2414714"/>
            </a:xfrm>
            <a:custGeom>
              <a:avLst/>
              <a:gdLst/>
              <a:ahLst/>
              <a:cxnLst/>
              <a:rect l="l" t="t" r="r" b="b"/>
              <a:pathLst>
                <a:path w="4923444" h="2414714">
                  <a:moveTo>
                    <a:pt x="4919634" y="2075046"/>
                  </a:moveTo>
                  <a:cubicBezTo>
                    <a:pt x="4919634" y="1966990"/>
                    <a:pt x="4923444" y="1857104"/>
                    <a:pt x="4917094" y="1749048"/>
                  </a:cubicBezTo>
                  <a:cubicBezTo>
                    <a:pt x="4909474" y="1677622"/>
                    <a:pt x="4898044" y="269239"/>
                    <a:pt x="4898044" y="197812"/>
                  </a:cubicBezTo>
                  <a:cubicBezTo>
                    <a:pt x="4895504" y="148363"/>
                    <a:pt x="4894234" y="97083"/>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1443"/>
                    <a:pt x="10160" y="113566"/>
                    <a:pt x="8890" y="153858"/>
                  </a:cubicBezTo>
                  <a:cubicBezTo>
                    <a:pt x="7620" y="177666"/>
                    <a:pt x="8890" y="203307"/>
                    <a:pt x="7620" y="227116"/>
                  </a:cubicBezTo>
                  <a:cubicBezTo>
                    <a:pt x="0" y="347991"/>
                    <a:pt x="5080" y="1844283"/>
                    <a:pt x="7620" y="1966990"/>
                  </a:cubicBezTo>
                  <a:cubicBezTo>
                    <a:pt x="6350" y="2064057"/>
                    <a:pt x="11430" y="2159292"/>
                    <a:pt x="11430" y="2256359"/>
                  </a:cubicBezTo>
                  <a:cubicBezTo>
                    <a:pt x="11430" y="2302145"/>
                    <a:pt x="15240" y="2349763"/>
                    <a:pt x="7620" y="2384235"/>
                  </a:cubicBezTo>
                  <a:cubicBezTo>
                    <a:pt x="5080" y="2393125"/>
                    <a:pt x="10160" y="2399475"/>
                    <a:pt x="19050" y="2400744"/>
                  </a:cubicBezTo>
                  <a:cubicBezTo>
                    <a:pt x="29210" y="2402015"/>
                    <a:pt x="38100" y="2402015"/>
                    <a:pt x="48260" y="2402015"/>
                  </a:cubicBezTo>
                  <a:cubicBezTo>
                    <a:pt x="160122" y="2403285"/>
                    <a:pt x="282605" y="2403285"/>
                    <a:pt x="408914" y="2404554"/>
                  </a:cubicBezTo>
                  <a:cubicBezTo>
                    <a:pt x="477811" y="2405825"/>
                    <a:pt x="546707" y="2407094"/>
                    <a:pt x="611776" y="2408365"/>
                  </a:cubicBezTo>
                  <a:cubicBezTo>
                    <a:pt x="726603" y="2409635"/>
                    <a:pt x="837603" y="2409635"/>
                    <a:pt x="952430" y="2410904"/>
                  </a:cubicBezTo>
                  <a:cubicBezTo>
                    <a:pt x="998361" y="2410904"/>
                    <a:pt x="1040464" y="2410904"/>
                    <a:pt x="1086395" y="2409635"/>
                  </a:cubicBezTo>
                  <a:cubicBezTo>
                    <a:pt x="1105533" y="2409635"/>
                    <a:pt x="1128498" y="2408365"/>
                    <a:pt x="1147636" y="2408365"/>
                  </a:cubicBezTo>
                  <a:cubicBezTo>
                    <a:pt x="1224187" y="2409635"/>
                    <a:pt x="2755217" y="2400744"/>
                    <a:pt x="2831768" y="2402015"/>
                  </a:cubicBezTo>
                  <a:cubicBezTo>
                    <a:pt x="2938940" y="2403285"/>
                    <a:pt x="3233663" y="2403285"/>
                    <a:pt x="3340835" y="2403285"/>
                  </a:cubicBezTo>
                  <a:cubicBezTo>
                    <a:pt x="3382939" y="2403285"/>
                    <a:pt x="3421214" y="2402015"/>
                    <a:pt x="3463317" y="2402015"/>
                  </a:cubicBezTo>
                  <a:cubicBezTo>
                    <a:pt x="3532214" y="2403285"/>
                    <a:pt x="3601110" y="2404554"/>
                    <a:pt x="3670006" y="2405825"/>
                  </a:cubicBezTo>
                  <a:cubicBezTo>
                    <a:pt x="3819282" y="2408365"/>
                    <a:pt x="3964729" y="2405825"/>
                    <a:pt x="4114005" y="2409635"/>
                  </a:cubicBezTo>
                  <a:cubicBezTo>
                    <a:pt x="4362797" y="2414715"/>
                    <a:pt x="4615417" y="2408365"/>
                    <a:pt x="4859944" y="2413444"/>
                  </a:cubicBezTo>
                  <a:cubicBezTo>
                    <a:pt x="4880264" y="2414715"/>
                    <a:pt x="4900584" y="2413444"/>
                    <a:pt x="4923444" y="2413444"/>
                  </a:cubicBezTo>
                  <a:cubicBezTo>
                    <a:pt x="4923444" y="2389315"/>
                    <a:pt x="4923444" y="2376615"/>
                    <a:pt x="4923444" y="2351594"/>
                  </a:cubicBezTo>
                  <a:cubicBezTo>
                    <a:pt x="4922174" y="2258191"/>
                    <a:pt x="4919634" y="2170281"/>
                    <a:pt x="4919634" y="2075046"/>
                  </a:cubicBezTo>
                  <a:close/>
                </a:path>
              </a:pathLst>
            </a:custGeom>
            <a:solidFill>
              <a:srgbClr val="FFFFFF"/>
            </a:solidFill>
          </p:spPr>
        </p:sp>
      </p:grpSp>
      <p:sp>
        <p:nvSpPr>
          <p:cNvPr id="4" name="TextBox 4"/>
          <p:cNvSpPr txBox="1">
            <a:spLocks noGrp="1"/>
          </p:cNvSpPr>
          <p:nvPr>
            <p:ph type="title" idx="4294967295"/>
          </p:nvPr>
        </p:nvSpPr>
        <p:spPr>
          <a:xfrm>
            <a:off x="2349046" y="1436442"/>
            <a:ext cx="13589907" cy="174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What is a virtue?</a:t>
            </a:r>
          </a:p>
        </p:txBody>
      </p:sp>
      <p:pic>
        <p:nvPicPr>
          <p:cNvPr id="5"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30438">
            <a:off x="15887598" y="-242842"/>
            <a:ext cx="1322849" cy="2242116"/>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978147" flipV="1">
            <a:off x="-84785" y="-728389"/>
            <a:ext cx="2050028" cy="2578652"/>
          </a:xfrm>
          <a:prstGeom prst="rect">
            <a:avLst/>
          </a:prstGeom>
        </p:spPr>
      </p:pic>
      <p:pic>
        <p:nvPicPr>
          <p:cNvPr id="7" name="Picture 7">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5246265" y="8512135"/>
            <a:ext cx="2109402" cy="2025026"/>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0" y="4676479"/>
            <a:ext cx="7563202" cy="5610521"/>
          </a:xfrm>
          <a:prstGeom prst="rect">
            <a:avLst/>
          </a:prstGeom>
        </p:spPr>
      </p:pic>
      <p:sp>
        <p:nvSpPr>
          <p:cNvPr id="11" name="TextBox 11"/>
          <p:cNvSpPr txBox="1"/>
          <p:nvPr/>
        </p:nvSpPr>
        <p:spPr>
          <a:xfrm>
            <a:off x="1663012" y="3215802"/>
            <a:ext cx="14866726" cy="129921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"Virtue is a habitual and firm disposition to do good" (CCC, 1833)</a:t>
            </a:r>
          </a:p>
          <a:p>
            <a:pPr algn="ctr">
              <a:lnSpc>
                <a:spcPts val="3510"/>
              </a:lnSpc>
            </a:pPr>
            <a:endParaRPr lang="en-US" sz="2700">
              <a:solidFill>
                <a:srgbClr val="000000"/>
              </a:solidFill>
              <a:latin typeface="Poppins Medium"/>
            </a:endParaRPr>
          </a:p>
          <a:p>
            <a:pPr algn="ctr">
              <a:lnSpc>
                <a:spcPts val="3510"/>
              </a:lnSpc>
            </a:pPr>
            <a:r>
              <a:rPr lang="en-US" sz="2700">
                <a:solidFill>
                  <a:srgbClr val="000000"/>
                </a:solidFill>
                <a:latin typeface="Poppins Medium"/>
              </a:rPr>
              <a:t>"Vices can be classified according to the virtues they oppose"  (CCC, 1866)</a:t>
            </a:r>
          </a:p>
        </p:txBody>
      </p:sp>
      <p:grpSp>
        <p:nvGrpSpPr>
          <p:cNvPr id="18" name="Group 17" descr="Diagram of the golden mean. It shows a scale from having too little courage (cowardice) to having too much courage (recklessness). The middle, balanced point is courage itself, which is a virtue. Too much of any quality leads to vice.">
            <a:extLst>
              <a:ext uri="{FF2B5EF4-FFF2-40B4-BE49-F238E27FC236}">
                <a16:creationId xmlns:a16="http://schemas.microsoft.com/office/drawing/2014/main" id="{1ACDCE1D-E026-AD91-24D4-61773434016C}"/>
              </a:ext>
            </a:extLst>
          </p:cNvPr>
          <p:cNvGrpSpPr/>
          <p:nvPr/>
        </p:nvGrpSpPr>
        <p:grpSpPr>
          <a:xfrm>
            <a:off x="6876362" y="5568873"/>
            <a:ext cx="9367626" cy="2200003"/>
            <a:chOff x="6876362" y="5568873"/>
            <a:chExt cx="9367626" cy="2200003"/>
          </a:xfrm>
        </p:grpSpPr>
        <p:sp>
          <p:nvSpPr>
            <p:cNvPr id="8" name="AutoShape 8"/>
            <p:cNvSpPr/>
            <p:nvPr/>
          </p:nvSpPr>
          <p:spPr>
            <a:xfrm>
              <a:off x="7836775" y="6684387"/>
              <a:ext cx="7451678" cy="0"/>
            </a:xfrm>
            <a:prstGeom prst="line">
              <a:avLst/>
            </a:prstGeom>
            <a:ln w="133350" cap="rnd">
              <a:solidFill>
                <a:srgbClr val="000000"/>
              </a:solidFill>
              <a:prstDash val="solid"/>
              <a:headEnd type="triangle" w="lg" len="med"/>
              <a:tailEnd type="triangle" w="lg" len="med"/>
            </a:ln>
          </p:spPr>
        </p:sp>
        <p:sp>
          <p:nvSpPr>
            <p:cNvPr id="9" name="AutoShape 9"/>
            <p:cNvSpPr/>
            <p:nvPr/>
          </p:nvSpPr>
          <p:spPr>
            <a:xfrm rot="5400000">
              <a:off x="11136351" y="6793924"/>
              <a:ext cx="954691" cy="0"/>
            </a:xfrm>
            <a:prstGeom prst="line">
              <a:avLst/>
            </a:prstGeom>
            <a:ln w="47625" cap="rnd">
              <a:solidFill>
                <a:srgbClr val="000000"/>
              </a:solidFill>
              <a:prstDash val="solid"/>
              <a:headEnd type="none" w="sm" len="sm"/>
              <a:tailEnd type="none" w="sm" len="sm"/>
            </a:ln>
          </p:spPr>
        </p:sp>
        <p:sp>
          <p:nvSpPr>
            <p:cNvPr id="12" name="TextBox 12"/>
            <p:cNvSpPr txBox="1"/>
            <p:nvPr/>
          </p:nvSpPr>
          <p:spPr>
            <a:xfrm>
              <a:off x="10656207" y="5850806"/>
              <a:ext cx="1914978" cy="42291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Bold"/>
                </a:rPr>
                <a:t>Virtue</a:t>
              </a:r>
            </a:p>
          </p:txBody>
        </p:sp>
        <p:sp>
          <p:nvSpPr>
            <p:cNvPr id="13" name="TextBox 13"/>
            <p:cNvSpPr txBox="1"/>
            <p:nvPr/>
          </p:nvSpPr>
          <p:spPr>
            <a:xfrm>
              <a:off x="14023975" y="5568873"/>
              <a:ext cx="1914978" cy="861060"/>
            </a:xfrm>
            <a:prstGeom prst="rect">
              <a:avLst/>
            </a:prstGeom>
          </p:spPr>
          <p:txBody>
            <a:bodyPr lIns="0" tIns="0" rIns="0" bIns="0" rtlCol="0" anchor="t">
              <a:spAutoFit/>
            </a:bodyPr>
            <a:lstStyle/>
            <a:p>
              <a:pPr algn="ctr">
                <a:lnSpc>
                  <a:spcPts val="3510"/>
                </a:lnSpc>
              </a:pPr>
              <a:r>
                <a:rPr lang="en-US" sz="2700" dirty="0">
                  <a:solidFill>
                    <a:srgbClr val="000000"/>
                  </a:solidFill>
                  <a:latin typeface="Poppins Medium Bold"/>
                </a:rPr>
                <a:t>Too much</a:t>
              </a:r>
            </a:p>
            <a:p>
              <a:pPr algn="ctr">
                <a:lnSpc>
                  <a:spcPts val="3510"/>
                </a:lnSpc>
              </a:pPr>
              <a:r>
                <a:rPr lang="en-US" sz="2700" dirty="0">
                  <a:solidFill>
                    <a:srgbClr val="000000"/>
                  </a:solidFill>
                  <a:latin typeface="Poppins Medium Bold"/>
                </a:rPr>
                <a:t>(Vice)</a:t>
              </a:r>
            </a:p>
          </p:txBody>
        </p:sp>
        <p:sp>
          <p:nvSpPr>
            <p:cNvPr id="14" name="TextBox 14"/>
            <p:cNvSpPr txBox="1"/>
            <p:nvPr/>
          </p:nvSpPr>
          <p:spPr>
            <a:xfrm>
              <a:off x="7181397" y="5568873"/>
              <a:ext cx="1914978" cy="861060"/>
            </a:xfrm>
            <a:prstGeom prst="rect">
              <a:avLst/>
            </a:prstGeom>
          </p:spPr>
          <p:txBody>
            <a:bodyPr lIns="0" tIns="0" rIns="0" bIns="0" rtlCol="0" anchor="t">
              <a:spAutoFit/>
            </a:bodyPr>
            <a:lstStyle/>
            <a:p>
              <a:pPr algn="ctr">
                <a:lnSpc>
                  <a:spcPts val="3510"/>
                </a:lnSpc>
              </a:pPr>
              <a:r>
                <a:rPr lang="en-US" sz="2700" dirty="0">
                  <a:solidFill>
                    <a:srgbClr val="000000"/>
                  </a:solidFill>
                  <a:latin typeface="Poppins Medium Bold"/>
                </a:rPr>
                <a:t>Too little</a:t>
              </a:r>
            </a:p>
            <a:p>
              <a:pPr algn="ctr">
                <a:lnSpc>
                  <a:spcPts val="3510"/>
                </a:lnSpc>
              </a:pPr>
              <a:r>
                <a:rPr lang="en-US" sz="2700" dirty="0">
                  <a:solidFill>
                    <a:srgbClr val="000000"/>
                  </a:solidFill>
                  <a:latin typeface="Poppins Medium Bold"/>
                </a:rPr>
                <a:t>(Vice)</a:t>
              </a:r>
            </a:p>
          </p:txBody>
        </p:sp>
        <p:sp>
          <p:nvSpPr>
            <p:cNvPr id="15" name="TextBox 15"/>
            <p:cNvSpPr txBox="1"/>
            <p:nvPr/>
          </p:nvSpPr>
          <p:spPr>
            <a:xfrm>
              <a:off x="10656207" y="7345966"/>
              <a:ext cx="1914978" cy="42291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Courage</a:t>
              </a:r>
            </a:p>
          </p:txBody>
        </p:sp>
        <p:sp>
          <p:nvSpPr>
            <p:cNvPr id="16" name="TextBox 16"/>
            <p:cNvSpPr txBox="1"/>
            <p:nvPr/>
          </p:nvSpPr>
          <p:spPr>
            <a:xfrm>
              <a:off x="13718941" y="7345966"/>
              <a:ext cx="2525047" cy="422910"/>
            </a:xfrm>
            <a:prstGeom prst="rect">
              <a:avLst/>
            </a:prstGeom>
          </p:spPr>
          <p:txBody>
            <a:bodyPr lIns="0" tIns="0" rIns="0" bIns="0" rtlCol="0" anchor="t">
              <a:spAutoFit/>
            </a:bodyPr>
            <a:lstStyle/>
            <a:p>
              <a:pPr algn="ctr">
                <a:lnSpc>
                  <a:spcPts val="3510"/>
                </a:lnSpc>
              </a:pPr>
              <a:r>
                <a:rPr lang="en-US" sz="2700" dirty="0">
                  <a:solidFill>
                    <a:srgbClr val="000000"/>
                  </a:solidFill>
                  <a:latin typeface="Poppins Medium"/>
                </a:rPr>
                <a:t>Recklessness</a:t>
              </a:r>
            </a:p>
          </p:txBody>
        </p:sp>
        <p:sp>
          <p:nvSpPr>
            <p:cNvPr id="17" name="TextBox 17"/>
            <p:cNvSpPr txBox="1"/>
            <p:nvPr/>
          </p:nvSpPr>
          <p:spPr>
            <a:xfrm>
              <a:off x="6876362" y="7345966"/>
              <a:ext cx="2525047" cy="422910"/>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Cowardice</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34355" y="1660224"/>
            <a:ext cx="5199299" cy="493933"/>
          </a:xfrm>
          <a:prstGeom prst="rect">
            <a:avLst/>
          </a:prstGeom>
        </p:spPr>
      </p:pic>
      <p:sp>
        <p:nvSpPr>
          <p:cNvPr id="3" name="TextBox 3"/>
          <p:cNvSpPr txBox="1"/>
          <p:nvPr/>
        </p:nvSpPr>
        <p:spPr>
          <a:xfrm>
            <a:off x="2945431" y="266700"/>
            <a:ext cx="5776962" cy="1749425"/>
          </a:xfrm>
          <a:prstGeom prst="rect">
            <a:avLst/>
          </a:prstGeom>
        </p:spPr>
        <p:txBody>
          <a:bodyPr lIns="0" tIns="0" rIns="0" bIns="0" rtlCol="0" anchor="t">
            <a:spAutoFit/>
          </a:bodyPr>
          <a:lstStyle/>
          <a:p>
            <a:pPr>
              <a:lnSpc>
                <a:spcPts val="13000"/>
              </a:lnSpc>
            </a:pPr>
            <a:r>
              <a:rPr lang="en-US" sz="13000" dirty="0">
                <a:solidFill>
                  <a:srgbClr val="000000"/>
                </a:solidFill>
                <a:latin typeface="Lumios Marker Bold"/>
              </a:rPr>
              <a:t>Activity:</a:t>
            </a:r>
          </a:p>
        </p:txBody>
      </p:sp>
      <p:sp>
        <p:nvSpPr>
          <p:cNvPr id="4" name="TextBox 4"/>
          <p:cNvSpPr txBox="1">
            <a:spLocks noGrp="1"/>
          </p:cNvSpPr>
          <p:nvPr>
            <p:ph type="title" idx="4294967295"/>
          </p:nvPr>
        </p:nvSpPr>
        <p:spPr>
          <a:xfrm>
            <a:off x="7807334" y="688732"/>
            <a:ext cx="7535235" cy="10191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040"/>
              </a:lnSpc>
              <a:spcBef>
                <a:spcPts val="0"/>
              </a:spcBef>
              <a:spcAft>
                <a:spcPts val="0"/>
              </a:spcAft>
              <a:buClrTx/>
              <a:buSzTx/>
              <a:buFontTx/>
              <a:buNone/>
              <a:tabLst/>
              <a:defRPr/>
            </a:pPr>
            <a:r>
              <a:rPr kumimoji="0" lang="en-US" sz="6700" b="0" i="0" u="none" strike="noStrike" kern="1200" cap="none" spc="0" normalizeH="0" baseline="0" noProof="0" dirty="0">
                <a:ln>
                  <a:noFill/>
                </a:ln>
                <a:solidFill>
                  <a:srgbClr val="000000"/>
                </a:solidFill>
                <a:effectLst/>
                <a:uLnTx/>
                <a:uFillTx/>
                <a:latin typeface="Poppins Medium"/>
                <a:ea typeface="+mn-ea"/>
                <a:cs typeface="+mn-cs"/>
              </a:rPr>
              <a:t>Virtues and vices </a:t>
            </a:r>
          </a:p>
        </p:txBody>
      </p:sp>
      <p:grpSp>
        <p:nvGrpSpPr>
          <p:cNvPr id="5" name="Group 5">
            <a:extLst>
              <a:ext uri="{C183D7F6-B498-43B3-948B-1728B52AA6E4}">
                <adec:decorative xmlns:adec="http://schemas.microsoft.com/office/drawing/2017/decorative" val="1"/>
              </a:ext>
            </a:extLst>
          </p:cNvPr>
          <p:cNvGrpSpPr/>
          <p:nvPr/>
        </p:nvGrpSpPr>
        <p:grpSpPr>
          <a:xfrm>
            <a:off x="1028700" y="2493274"/>
            <a:ext cx="16230600" cy="1287696"/>
            <a:chOff x="0" y="0"/>
            <a:chExt cx="4918364" cy="390211"/>
          </a:xfrm>
        </p:grpSpPr>
        <p:sp>
          <p:nvSpPr>
            <p:cNvPr id="6" name="Freeform 6"/>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7"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2965217"/>
            <a:ext cx="324471" cy="343811"/>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30438">
            <a:off x="15776383" y="-248630"/>
            <a:ext cx="1322849" cy="2242116"/>
          </a:xfrm>
          <a:prstGeom prst="rect">
            <a:avLst/>
          </a:prstGeom>
        </p:spPr>
      </p:pic>
      <p:sp>
        <p:nvSpPr>
          <p:cNvPr id="9" name="TextBox 9"/>
          <p:cNvSpPr txBox="1"/>
          <p:nvPr/>
        </p:nvSpPr>
        <p:spPr>
          <a:xfrm>
            <a:off x="2376408" y="2920132"/>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Read through the list of words on your worksheet</a:t>
            </a:r>
          </a:p>
        </p:txBody>
      </p:sp>
      <p:grpSp>
        <p:nvGrpSpPr>
          <p:cNvPr id="10" name="Group 10">
            <a:extLst>
              <a:ext uri="{C183D7F6-B498-43B3-948B-1728B52AA6E4}">
                <adec:decorative xmlns:adec="http://schemas.microsoft.com/office/drawing/2017/decorative" val="1"/>
              </a:ext>
            </a:extLst>
          </p:cNvPr>
          <p:cNvGrpSpPr/>
          <p:nvPr/>
        </p:nvGrpSpPr>
        <p:grpSpPr>
          <a:xfrm>
            <a:off x="1028700" y="4013194"/>
            <a:ext cx="16230600" cy="1287696"/>
            <a:chOff x="0" y="0"/>
            <a:chExt cx="4918364" cy="390211"/>
          </a:xfrm>
        </p:grpSpPr>
        <p:sp>
          <p:nvSpPr>
            <p:cNvPr id="11" name="Freeform 11"/>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4485137"/>
            <a:ext cx="324471" cy="343811"/>
          </a:xfrm>
          <a:prstGeom prst="rect">
            <a:avLst/>
          </a:prstGeom>
        </p:spPr>
      </p:pic>
      <p:sp>
        <p:nvSpPr>
          <p:cNvPr id="13" name="TextBox 13"/>
          <p:cNvSpPr txBox="1"/>
          <p:nvPr/>
        </p:nvSpPr>
        <p:spPr>
          <a:xfrm>
            <a:off x="2376408" y="4440052"/>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Circle 3 words you think will help us live more sustainably</a:t>
            </a:r>
          </a:p>
        </p:txBody>
      </p:sp>
      <p:grpSp>
        <p:nvGrpSpPr>
          <p:cNvPr id="14" name="Group 14">
            <a:extLst>
              <a:ext uri="{C183D7F6-B498-43B3-948B-1728B52AA6E4}">
                <adec:decorative xmlns:adec="http://schemas.microsoft.com/office/drawing/2017/decorative" val="1"/>
              </a:ext>
            </a:extLst>
          </p:cNvPr>
          <p:cNvGrpSpPr/>
          <p:nvPr/>
        </p:nvGrpSpPr>
        <p:grpSpPr>
          <a:xfrm>
            <a:off x="1028700" y="6704672"/>
            <a:ext cx="16230600" cy="1287696"/>
            <a:chOff x="0" y="0"/>
            <a:chExt cx="4918364" cy="390211"/>
          </a:xfrm>
        </p:grpSpPr>
        <p:sp>
          <p:nvSpPr>
            <p:cNvPr id="15" name="Freeform 15"/>
            <p:cNvSpPr/>
            <p:nvPr/>
          </p:nvSpPr>
          <p:spPr>
            <a:xfrm>
              <a:off x="-3810" y="1270"/>
              <a:ext cx="4923444" cy="388941"/>
            </a:xfrm>
            <a:custGeom>
              <a:avLst/>
              <a:gdLst/>
              <a:ahLst/>
              <a:cxnLst/>
              <a:rect l="l" t="t" r="r" b="b"/>
              <a:pathLst>
                <a:path w="4923444" h="388941">
                  <a:moveTo>
                    <a:pt x="4919634" y="300337"/>
                  </a:moveTo>
                  <a:cubicBezTo>
                    <a:pt x="4919634" y="287943"/>
                    <a:pt x="4923444" y="275338"/>
                    <a:pt x="4917094" y="262943"/>
                  </a:cubicBezTo>
                  <a:cubicBezTo>
                    <a:pt x="4909474" y="254750"/>
                    <a:pt x="4898044" y="93200"/>
                    <a:pt x="4898044" y="85007"/>
                  </a:cubicBezTo>
                  <a:cubicBezTo>
                    <a:pt x="4895504" y="79334"/>
                    <a:pt x="4894234" y="73452"/>
                    <a:pt x="4891694" y="54610"/>
                  </a:cubicBezTo>
                  <a:cubicBezTo>
                    <a:pt x="4891694" y="44450"/>
                    <a:pt x="4890424" y="34290"/>
                    <a:pt x="4889154" y="21590"/>
                  </a:cubicBezTo>
                  <a:cubicBezTo>
                    <a:pt x="4878994" y="19050"/>
                    <a:pt x="4870104" y="17780"/>
                    <a:pt x="4859944" y="16510"/>
                  </a:cubicBezTo>
                  <a:cubicBezTo>
                    <a:pt x="4841244" y="15240"/>
                    <a:pt x="4818279" y="16510"/>
                    <a:pt x="4799141" y="16510"/>
                  </a:cubicBezTo>
                  <a:cubicBezTo>
                    <a:pt x="4703451" y="13970"/>
                    <a:pt x="4607762" y="8890"/>
                    <a:pt x="4512073" y="7620"/>
                  </a:cubicBezTo>
                  <a:cubicBezTo>
                    <a:pt x="4332177" y="5080"/>
                    <a:pt x="4148453" y="3810"/>
                    <a:pt x="3968557" y="2540"/>
                  </a:cubicBezTo>
                  <a:cubicBezTo>
                    <a:pt x="3903489" y="2540"/>
                    <a:pt x="3834592" y="0"/>
                    <a:pt x="3769524" y="0"/>
                  </a:cubicBezTo>
                  <a:cubicBezTo>
                    <a:pt x="3612593" y="0"/>
                    <a:pt x="3459490" y="1270"/>
                    <a:pt x="3302560" y="1270"/>
                  </a:cubicBezTo>
                  <a:cubicBezTo>
                    <a:pt x="3210698" y="1270"/>
                    <a:pt x="3118836" y="3810"/>
                    <a:pt x="3023147" y="3810"/>
                  </a:cubicBezTo>
                  <a:cubicBezTo>
                    <a:pt x="2927457" y="5080"/>
                    <a:pt x="1193567" y="7620"/>
                    <a:pt x="1097878" y="7620"/>
                  </a:cubicBezTo>
                  <a:cubicBezTo>
                    <a:pt x="1021326" y="7620"/>
                    <a:pt x="944775" y="6350"/>
                    <a:pt x="868223" y="7620"/>
                  </a:cubicBezTo>
                  <a:cubicBezTo>
                    <a:pt x="799327" y="8890"/>
                    <a:pt x="726603" y="11430"/>
                    <a:pt x="657707" y="12700"/>
                  </a:cubicBezTo>
                  <a:cubicBezTo>
                    <a:pt x="584983" y="15240"/>
                    <a:pt x="512259" y="16510"/>
                    <a:pt x="443363" y="19050"/>
                  </a:cubicBezTo>
                  <a:cubicBezTo>
                    <a:pt x="340018" y="21590"/>
                    <a:pt x="232846" y="24130"/>
                    <a:pt x="129502" y="27940"/>
                  </a:cubicBezTo>
                  <a:cubicBezTo>
                    <a:pt x="68261" y="30480"/>
                    <a:pt x="38100" y="34290"/>
                    <a:pt x="16510" y="36830"/>
                  </a:cubicBezTo>
                  <a:cubicBezTo>
                    <a:pt x="16510" y="38100"/>
                    <a:pt x="13970" y="40640"/>
                    <a:pt x="13970" y="43180"/>
                  </a:cubicBezTo>
                  <a:cubicBezTo>
                    <a:pt x="12700" y="70511"/>
                    <a:pt x="10160" y="75343"/>
                    <a:pt x="8890" y="79965"/>
                  </a:cubicBezTo>
                  <a:cubicBezTo>
                    <a:pt x="7620" y="82696"/>
                    <a:pt x="8890" y="85637"/>
                    <a:pt x="7620" y="88368"/>
                  </a:cubicBezTo>
                  <a:cubicBezTo>
                    <a:pt x="0" y="102233"/>
                    <a:pt x="5080" y="273867"/>
                    <a:pt x="7620" y="287943"/>
                  </a:cubicBezTo>
                  <a:cubicBezTo>
                    <a:pt x="6350" y="299077"/>
                    <a:pt x="11430" y="310001"/>
                    <a:pt x="11430" y="321135"/>
                  </a:cubicBezTo>
                  <a:cubicBezTo>
                    <a:pt x="11430" y="326387"/>
                    <a:pt x="15240" y="331849"/>
                    <a:pt x="7620" y="358461"/>
                  </a:cubicBezTo>
                  <a:cubicBezTo>
                    <a:pt x="5080" y="367351"/>
                    <a:pt x="10160" y="373701"/>
                    <a:pt x="19050" y="374971"/>
                  </a:cubicBezTo>
                  <a:cubicBezTo>
                    <a:pt x="29210" y="376241"/>
                    <a:pt x="38100" y="376241"/>
                    <a:pt x="48260" y="376241"/>
                  </a:cubicBezTo>
                  <a:cubicBezTo>
                    <a:pt x="160122" y="377511"/>
                    <a:pt x="282605" y="377511"/>
                    <a:pt x="408914" y="378781"/>
                  </a:cubicBezTo>
                  <a:cubicBezTo>
                    <a:pt x="477811" y="380051"/>
                    <a:pt x="546707" y="381321"/>
                    <a:pt x="611776" y="382591"/>
                  </a:cubicBezTo>
                  <a:cubicBezTo>
                    <a:pt x="726603" y="383861"/>
                    <a:pt x="837603" y="383861"/>
                    <a:pt x="952430" y="385131"/>
                  </a:cubicBezTo>
                  <a:cubicBezTo>
                    <a:pt x="998361" y="385131"/>
                    <a:pt x="1040464" y="385131"/>
                    <a:pt x="1086395" y="383861"/>
                  </a:cubicBezTo>
                  <a:cubicBezTo>
                    <a:pt x="1105533" y="383861"/>
                    <a:pt x="1128498" y="382591"/>
                    <a:pt x="1147636" y="382591"/>
                  </a:cubicBezTo>
                  <a:cubicBezTo>
                    <a:pt x="1224187" y="383861"/>
                    <a:pt x="2755217" y="374971"/>
                    <a:pt x="2831768" y="376241"/>
                  </a:cubicBezTo>
                  <a:cubicBezTo>
                    <a:pt x="2938940" y="377511"/>
                    <a:pt x="3233663" y="377511"/>
                    <a:pt x="3340835" y="377511"/>
                  </a:cubicBezTo>
                  <a:cubicBezTo>
                    <a:pt x="3382939" y="377511"/>
                    <a:pt x="3421214" y="376241"/>
                    <a:pt x="3463317" y="376241"/>
                  </a:cubicBezTo>
                  <a:cubicBezTo>
                    <a:pt x="3532214" y="377511"/>
                    <a:pt x="3601110" y="378781"/>
                    <a:pt x="3670006" y="380051"/>
                  </a:cubicBezTo>
                  <a:cubicBezTo>
                    <a:pt x="3819282" y="382591"/>
                    <a:pt x="3964729" y="380051"/>
                    <a:pt x="4114005" y="383861"/>
                  </a:cubicBezTo>
                  <a:cubicBezTo>
                    <a:pt x="4362797" y="388941"/>
                    <a:pt x="4615417" y="382591"/>
                    <a:pt x="4859944" y="387671"/>
                  </a:cubicBezTo>
                  <a:cubicBezTo>
                    <a:pt x="4880264" y="388941"/>
                    <a:pt x="4900584" y="387671"/>
                    <a:pt x="4923444" y="387671"/>
                  </a:cubicBezTo>
                  <a:cubicBezTo>
                    <a:pt x="4923444" y="363541"/>
                    <a:pt x="4923444" y="350841"/>
                    <a:pt x="4923444" y="332059"/>
                  </a:cubicBezTo>
                  <a:cubicBezTo>
                    <a:pt x="4922174" y="321345"/>
                    <a:pt x="4919634" y="311261"/>
                    <a:pt x="4919634" y="300337"/>
                  </a:cubicBezTo>
                  <a:close/>
                </a:path>
              </a:pathLst>
            </a:custGeom>
            <a:solidFill>
              <a:srgbClr val="EFEFEF"/>
            </a:solidFill>
          </p:spPr>
        </p:sp>
      </p:grpSp>
      <p:pic>
        <p:nvPicPr>
          <p:cNvPr id="16" name="Picture 1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29024" y="7176615"/>
            <a:ext cx="324471" cy="343811"/>
          </a:xfrm>
          <a:prstGeom prst="rect">
            <a:avLst/>
          </a:prstGeom>
        </p:spPr>
      </p:pic>
      <p:sp>
        <p:nvSpPr>
          <p:cNvPr id="17" name="TextBox 17"/>
          <p:cNvSpPr txBox="1"/>
          <p:nvPr/>
        </p:nvSpPr>
        <p:spPr>
          <a:xfrm>
            <a:off x="2376408" y="7131530"/>
            <a:ext cx="13535183" cy="422910"/>
          </a:xfrm>
          <a:prstGeom prst="rect">
            <a:avLst/>
          </a:prstGeom>
        </p:spPr>
        <p:txBody>
          <a:bodyPr lIns="0" tIns="0" rIns="0" bIns="0" rtlCol="0" anchor="t">
            <a:spAutoFit/>
          </a:bodyPr>
          <a:lstStyle/>
          <a:p>
            <a:pPr>
              <a:lnSpc>
                <a:spcPts val="3510"/>
              </a:lnSpc>
            </a:pPr>
            <a:r>
              <a:rPr lang="en-US" sz="2700">
                <a:solidFill>
                  <a:srgbClr val="000000"/>
                </a:solidFill>
                <a:latin typeface="Poppins Medium Bold"/>
              </a:rPr>
              <a:t>Underline 3 words you think will make sustainable living more difficult</a:t>
            </a:r>
          </a:p>
        </p:txBody>
      </p:sp>
      <p:sp>
        <p:nvSpPr>
          <p:cNvPr id="18" name="TextBox 18"/>
          <p:cNvSpPr txBox="1"/>
          <p:nvPr/>
        </p:nvSpPr>
        <p:spPr>
          <a:xfrm>
            <a:off x="2376408" y="5556995"/>
            <a:ext cx="14669125" cy="861060"/>
          </a:xfrm>
          <a:prstGeom prst="rect">
            <a:avLst/>
          </a:prstGeom>
        </p:spPr>
        <p:txBody>
          <a:bodyPr lIns="0" tIns="0" rIns="0" bIns="0" rtlCol="0" anchor="t">
            <a:spAutoFit/>
          </a:bodyPr>
          <a:lstStyle/>
          <a:p>
            <a:pPr>
              <a:lnSpc>
                <a:spcPts val="3510"/>
              </a:lnSpc>
            </a:pPr>
            <a:r>
              <a:rPr lang="en-US" sz="2700">
                <a:solidFill>
                  <a:srgbClr val="000000"/>
                </a:solidFill>
                <a:latin typeface="Poppins Medium"/>
              </a:rPr>
              <a:t>Which word is the most important to you? </a:t>
            </a:r>
          </a:p>
          <a:p>
            <a:pPr>
              <a:lnSpc>
                <a:spcPts val="3510"/>
              </a:lnSpc>
            </a:pPr>
            <a:r>
              <a:rPr lang="en-US" sz="2700">
                <a:solidFill>
                  <a:srgbClr val="000000"/>
                </a:solidFill>
                <a:latin typeface="Poppins Medium"/>
              </a:rPr>
              <a:t>Write a few sentences about why you think this word is the most important for you. </a:t>
            </a:r>
          </a:p>
        </p:txBody>
      </p:sp>
      <p:sp>
        <p:nvSpPr>
          <p:cNvPr id="19" name="TextBox 19"/>
          <p:cNvSpPr txBox="1"/>
          <p:nvPr/>
        </p:nvSpPr>
        <p:spPr>
          <a:xfrm>
            <a:off x="2376408" y="8132065"/>
            <a:ext cx="14669125" cy="1299210"/>
          </a:xfrm>
          <a:prstGeom prst="rect">
            <a:avLst/>
          </a:prstGeom>
        </p:spPr>
        <p:txBody>
          <a:bodyPr lIns="0" tIns="0" rIns="0" bIns="0" rtlCol="0" anchor="t">
            <a:spAutoFit/>
          </a:bodyPr>
          <a:lstStyle/>
          <a:p>
            <a:pPr>
              <a:lnSpc>
                <a:spcPts val="3510"/>
              </a:lnSpc>
            </a:pPr>
            <a:r>
              <a:rPr lang="en-US" sz="2700">
                <a:solidFill>
                  <a:srgbClr val="000000"/>
                </a:solidFill>
                <a:latin typeface="Poppins Medium"/>
              </a:rPr>
              <a:t>Which word do you find challenging?</a:t>
            </a:r>
          </a:p>
          <a:p>
            <a:pPr>
              <a:lnSpc>
                <a:spcPts val="3510"/>
              </a:lnSpc>
            </a:pPr>
            <a:r>
              <a:rPr lang="en-US" sz="2700">
                <a:solidFill>
                  <a:srgbClr val="000000"/>
                </a:solidFill>
                <a:latin typeface="Poppins Medium"/>
              </a:rPr>
              <a:t>Write a few sentences about how this word impacts your daily life and hinders you from forming sustainable habits.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971096" y="498475"/>
            <a:ext cx="12345807" cy="174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Seven Catholic Virtues</a:t>
            </a:r>
          </a:p>
        </p:txBody>
      </p:sp>
      <p:grpSp>
        <p:nvGrpSpPr>
          <p:cNvPr id="4" name="Group 4">
            <a:extLst>
              <a:ext uri="{C183D7F6-B498-43B3-948B-1728B52AA6E4}">
                <adec:decorative xmlns:adec="http://schemas.microsoft.com/office/drawing/2017/decorative" val="1"/>
              </a:ext>
            </a:extLst>
          </p:cNvPr>
          <p:cNvGrpSpPr/>
          <p:nvPr/>
        </p:nvGrpSpPr>
        <p:grpSpPr>
          <a:xfrm>
            <a:off x="5029714" y="2678707"/>
            <a:ext cx="2384025" cy="2384026"/>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6" name="TextBox 6"/>
          <p:cNvSpPr txBox="1"/>
          <p:nvPr/>
        </p:nvSpPr>
        <p:spPr>
          <a:xfrm>
            <a:off x="5537059" y="2198913"/>
            <a:ext cx="1406004" cy="586984"/>
          </a:xfrm>
          <a:prstGeom prst="rect">
            <a:avLst/>
          </a:prstGeom>
        </p:spPr>
        <p:txBody>
          <a:bodyPr lIns="0" tIns="0" rIns="0" bIns="0" rtlCol="0" anchor="t">
            <a:spAutoFit/>
          </a:bodyPr>
          <a:lstStyle/>
          <a:p>
            <a:pPr algn="ctr">
              <a:lnSpc>
                <a:spcPts val="3771"/>
              </a:lnSpc>
            </a:pPr>
            <a:r>
              <a:rPr lang="en-US" sz="2901" spc="719">
                <a:solidFill>
                  <a:srgbClr val="000000"/>
                </a:solidFill>
                <a:latin typeface="Poppins Medium"/>
              </a:rPr>
              <a:t>Faith</a:t>
            </a:r>
          </a:p>
        </p:txBody>
      </p:sp>
      <p:sp>
        <p:nvSpPr>
          <p:cNvPr id="7" name="TextBox 7"/>
          <p:cNvSpPr txBox="1"/>
          <p:nvPr/>
        </p:nvSpPr>
        <p:spPr>
          <a:xfrm>
            <a:off x="4866204" y="5153891"/>
            <a:ext cx="2711047" cy="41814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Belief in God</a:t>
            </a:r>
          </a:p>
        </p:txBody>
      </p:sp>
      <p:grpSp>
        <p:nvGrpSpPr>
          <p:cNvPr id="9" name="Group 9">
            <a:extLst>
              <a:ext uri="{C183D7F6-B498-43B3-948B-1728B52AA6E4}">
                <adec:decorative xmlns:adec="http://schemas.microsoft.com/office/drawing/2017/decorative" val="1"/>
              </a:ext>
            </a:extLst>
          </p:cNvPr>
          <p:cNvGrpSpPr/>
          <p:nvPr/>
        </p:nvGrpSpPr>
        <p:grpSpPr>
          <a:xfrm>
            <a:off x="8554870" y="2690830"/>
            <a:ext cx="2384025" cy="2384026"/>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11" name="TextBox 11"/>
          <p:cNvSpPr txBox="1"/>
          <p:nvPr/>
        </p:nvSpPr>
        <p:spPr>
          <a:xfrm>
            <a:off x="9080965" y="2084564"/>
            <a:ext cx="1368503" cy="582896"/>
          </a:xfrm>
          <a:prstGeom prst="rect">
            <a:avLst/>
          </a:prstGeom>
        </p:spPr>
        <p:txBody>
          <a:bodyPr lIns="0" tIns="0" rIns="0" bIns="0" rtlCol="0" anchor="t">
            <a:spAutoFit/>
          </a:bodyPr>
          <a:lstStyle/>
          <a:p>
            <a:pPr algn="ctr">
              <a:lnSpc>
                <a:spcPts val="3771"/>
              </a:lnSpc>
            </a:pPr>
            <a:r>
              <a:rPr lang="en-US" sz="2901" spc="719">
                <a:solidFill>
                  <a:srgbClr val="000000"/>
                </a:solidFill>
                <a:latin typeface="Poppins Medium"/>
              </a:rPr>
              <a:t>Hope</a:t>
            </a:r>
          </a:p>
        </p:txBody>
      </p:sp>
      <p:sp>
        <p:nvSpPr>
          <p:cNvPr id="12" name="TextBox 12"/>
          <p:cNvSpPr txBox="1"/>
          <p:nvPr/>
        </p:nvSpPr>
        <p:spPr>
          <a:xfrm>
            <a:off x="8391360" y="5153891"/>
            <a:ext cx="2711047" cy="41814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Trust in God </a:t>
            </a:r>
          </a:p>
        </p:txBody>
      </p:sp>
      <p:grpSp>
        <p:nvGrpSpPr>
          <p:cNvPr id="14" name="Group 14">
            <a:extLst>
              <a:ext uri="{C183D7F6-B498-43B3-948B-1728B52AA6E4}">
                <adec:decorative xmlns:adec="http://schemas.microsoft.com/office/drawing/2017/decorative" val="1"/>
              </a:ext>
            </a:extLst>
          </p:cNvPr>
          <p:cNvGrpSpPr/>
          <p:nvPr/>
        </p:nvGrpSpPr>
        <p:grpSpPr>
          <a:xfrm>
            <a:off x="12630749" y="2717869"/>
            <a:ext cx="2384026" cy="2384026"/>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16" name="TextBox 16"/>
          <p:cNvSpPr txBox="1"/>
          <p:nvPr/>
        </p:nvSpPr>
        <p:spPr>
          <a:xfrm>
            <a:off x="12814125" y="2133704"/>
            <a:ext cx="2017274" cy="745258"/>
          </a:xfrm>
          <a:prstGeom prst="rect">
            <a:avLst/>
          </a:prstGeom>
        </p:spPr>
        <p:txBody>
          <a:bodyPr lIns="0" tIns="0" rIns="0" bIns="0" rtlCol="0" anchor="t">
            <a:spAutoFit/>
          </a:bodyPr>
          <a:lstStyle/>
          <a:p>
            <a:pPr algn="ctr">
              <a:lnSpc>
                <a:spcPts val="3771"/>
              </a:lnSpc>
            </a:pPr>
            <a:r>
              <a:rPr lang="en-US" sz="2901" spc="719">
                <a:solidFill>
                  <a:srgbClr val="000000"/>
                </a:solidFill>
                <a:latin typeface="Poppins Medium"/>
              </a:rPr>
              <a:t>Charity</a:t>
            </a:r>
          </a:p>
        </p:txBody>
      </p:sp>
      <p:sp>
        <p:nvSpPr>
          <p:cNvPr id="17" name="TextBox 17"/>
          <p:cNvSpPr txBox="1"/>
          <p:nvPr/>
        </p:nvSpPr>
        <p:spPr>
          <a:xfrm>
            <a:off x="11524626" y="5104753"/>
            <a:ext cx="4596273" cy="418147"/>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Love God and each other</a:t>
            </a:r>
          </a:p>
        </p:txBody>
      </p:sp>
      <p:pic>
        <p:nvPicPr>
          <p:cNvPr id="18" name="Picture 1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038014" y="3194194"/>
            <a:ext cx="1569497" cy="1396852"/>
          </a:xfrm>
          <a:prstGeom prst="rect">
            <a:avLst/>
          </a:prstGeom>
        </p:spPr>
      </p:pic>
      <p:sp>
        <p:nvSpPr>
          <p:cNvPr id="20" name="TextBox 20"/>
          <p:cNvSpPr txBox="1"/>
          <p:nvPr/>
        </p:nvSpPr>
        <p:spPr>
          <a:xfrm>
            <a:off x="725490" y="6649642"/>
            <a:ext cx="2785190" cy="1035686"/>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Cardinal Virutes </a:t>
            </a:r>
          </a:p>
        </p:txBody>
      </p:sp>
      <p:sp>
        <p:nvSpPr>
          <p:cNvPr id="21" name="TextBox 21"/>
          <p:cNvSpPr txBox="1"/>
          <p:nvPr/>
        </p:nvSpPr>
        <p:spPr>
          <a:xfrm>
            <a:off x="759031" y="7844715"/>
            <a:ext cx="1645291" cy="1294448"/>
          </a:xfrm>
          <a:prstGeom prst="rect">
            <a:avLst/>
          </a:prstGeom>
        </p:spPr>
        <p:txBody>
          <a:bodyPr lIns="0" tIns="0" rIns="0" bIns="0" rtlCol="0" anchor="t">
            <a:spAutoFit/>
          </a:bodyPr>
          <a:lstStyle/>
          <a:p>
            <a:pPr>
              <a:lnSpc>
                <a:spcPts val="3510"/>
              </a:lnSpc>
            </a:pPr>
            <a:r>
              <a:rPr lang="en-US" sz="2700">
                <a:solidFill>
                  <a:srgbClr val="000000"/>
                </a:solidFill>
                <a:latin typeface="Poppins Medium"/>
              </a:rPr>
              <a:t>Human habits to do good</a:t>
            </a:r>
          </a:p>
        </p:txBody>
      </p:sp>
      <p:sp>
        <p:nvSpPr>
          <p:cNvPr id="24" name="Freeform 24">
            <a:extLst>
              <a:ext uri="{C183D7F6-B498-43B3-948B-1728B52AA6E4}">
                <adec:decorative xmlns:adec="http://schemas.microsoft.com/office/drawing/2017/decorative" val="1"/>
              </a:ext>
            </a:extLst>
          </p:cNvPr>
          <p:cNvSpPr/>
          <p:nvPr/>
        </p:nvSpPr>
        <p:spPr>
          <a:xfrm>
            <a:off x="3527438" y="6427459"/>
            <a:ext cx="2373388" cy="238402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sp>
        <p:nvSpPr>
          <p:cNvPr id="25" name="TextBox 25"/>
          <p:cNvSpPr txBox="1"/>
          <p:nvPr/>
        </p:nvSpPr>
        <p:spPr>
          <a:xfrm>
            <a:off x="3520512" y="6302127"/>
            <a:ext cx="2373388" cy="477054"/>
          </a:xfrm>
          <a:prstGeom prst="rect">
            <a:avLst/>
          </a:prstGeom>
        </p:spPr>
        <p:txBody>
          <a:bodyPr wrap="square"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Prudence</a:t>
            </a:r>
          </a:p>
        </p:txBody>
      </p:sp>
      <p:sp>
        <p:nvSpPr>
          <p:cNvPr id="26" name="TextBox 26"/>
          <p:cNvSpPr txBox="1"/>
          <p:nvPr/>
        </p:nvSpPr>
        <p:spPr>
          <a:xfrm>
            <a:off x="3242143" y="8999128"/>
            <a:ext cx="2979585" cy="856298"/>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Wisdom to know what's good</a:t>
            </a:r>
          </a:p>
        </p:txBody>
      </p:sp>
      <p:sp>
        <p:nvSpPr>
          <p:cNvPr id="29" name="Freeform 29">
            <a:extLst>
              <a:ext uri="{C183D7F6-B498-43B3-948B-1728B52AA6E4}">
                <adec:decorative xmlns:adec="http://schemas.microsoft.com/office/drawing/2017/decorative" val="1"/>
              </a:ext>
            </a:extLst>
          </p:cNvPr>
          <p:cNvSpPr/>
          <p:nvPr/>
        </p:nvSpPr>
        <p:spPr>
          <a:xfrm>
            <a:off x="6797612" y="6490696"/>
            <a:ext cx="2373388" cy="238402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sp>
        <p:nvSpPr>
          <p:cNvPr id="30" name="TextBox 30"/>
          <p:cNvSpPr txBox="1"/>
          <p:nvPr/>
        </p:nvSpPr>
        <p:spPr>
          <a:xfrm>
            <a:off x="7023942" y="6301750"/>
            <a:ext cx="1986433" cy="730827"/>
          </a:xfrm>
          <a:prstGeom prst="rect">
            <a:avLst/>
          </a:prstGeom>
        </p:spPr>
        <p:txBody>
          <a:bodyPr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Justice</a:t>
            </a:r>
          </a:p>
        </p:txBody>
      </p:sp>
      <p:sp>
        <p:nvSpPr>
          <p:cNvPr id="31" name="TextBox 31"/>
          <p:cNvSpPr txBox="1"/>
          <p:nvPr/>
        </p:nvSpPr>
        <p:spPr>
          <a:xfrm>
            <a:off x="6370573" y="8999128"/>
            <a:ext cx="3227466" cy="856297"/>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Respect the rights of every person</a:t>
            </a:r>
          </a:p>
        </p:txBody>
      </p:sp>
      <p:sp>
        <p:nvSpPr>
          <p:cNvPr id="34" name="Freeform 34">
            <a:extLst>
              <a:ext uri="{C183D7F6-B498-43B3-948B-1728B52AA6E4}">
                <adec:decorative xmlns:adec="http://schemas.microsoft.com/office/drawing/2017/decorative" val="1"/>
              </a:ext>
            </a:extLst>
          </p:cNvPr>
          <p:cNvSpPr/>
          <p:nvPr/>
        </p:nvSpPr>
        <p:spPr>
          <a:xfrm>
            <a:off x="10523706" y="6531832"/>
            <a:ext cx="2373387" cy="2384026"/>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sp>
        <p:nvSpPr>
          <p:cNvPr id="35" name="TextBox 35"/>
          <p:cNvSpPr txBox="1"/>
          <p:nvPr/>
        </p:nvSpPr>
        <p:spPr>
          <a:xfrm>
            <a:off x="10522243" y="6301750"/>
            <a:ext cx="2405355" cy="885725"/>
          </a:xfrm>
          <a:prstGeom prst="rect">
            <a:avLst/>
          </a:prstGeom>
        </p:spPr>
        <p:txBody>
          <a:bodyPr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Fortitude</a:t>
            </a:r>
          </a:p>
        </p:txBody>
      </p:sp>
      <p:sp>
        <p:nvSpPr>
          <p:cNvPr id="36" name="TextBox 36"/>
          <p:cNvSpPr txBox="1"/>
          <p:nvPr/>
        </p:nvSpPr>
        <p:spPr>
          <a:xfrm>
            <a:off x="9746883" y="8999128"/>
            <a:ext cx="3927034" cy="856297"/>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Courage to keep pursuing what's good</a:t>
            </a:r>
          </a:p>
        </p:txBody>
      </p:sp>
      <p:pic>
        <p:nvPicPr>
          <p:cNvPr id="37" name="Picture 3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87901" y="3037199"/>
            <a:ext cx="1067654" cy="1596492"/>
          </a:xfrm>
          <a:prstGeom prst="rect">
            <a:avLst/>
          </a:prstGeom>
        </p:spPr>
      </p:pic>
      <p:pic>
        <p:nvPicPr>
          <p:cNvPr id="38" name="Picture 38">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038005" y="3087109"/>
            <a:ext cx="1417757" cy="1496672"/>
          </a:xfrm>
          <a:prstGeom prst="rect">
            <a:avLst/>
          </a:prstGeom>
        </p:spPr>
      </p:pic>
      <p:grpSp>
        <p:nvGrpSpPr>
          <p:cNvPr id="40" name="Group 40">
            <a:extLst>
              <a:ext uri="{C183D7F6-B498-43B3-948B-1728B52AA6E4}">
                <adec:decorative xmlns:adec="http://schemas.microsoft.com/office/drawing/2017/decorative" val="1"/>
              </a:ext>
            </a:extLst>
          </p:cNvPr>
          <p:cNvGrpSpPr/>
          <p:nvPr/>
        </p:nvGrpSpPr>
        <p:grpSpPr>
          <a:xfrm>
            <a:off x="14500622" y="6531832"/>
            <a:ext cx="2384025" cy="2384026"/>
            <a:chOff x="0" y="0"/>
            <a:chExt cx="6350000" cy="6350000"/>
          </a:xfrm>
        </p:grpSpPr>
        <p:sp>
          <p:nvSpPr>
            <p:cNvPr id="41" name="Freeform 4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42" name="TextBox 42"/>
          <p:cNvSpPr txBox="1"/>
          <p:nvPr/>
        </p:nvSpPr>
        <p:spPr>
          <a:xfrm>
            <a:off x="14266274" y="6301750"/>
            <a:ext cx="2881762" cy="1185616"/>
          </a:xfrm>
          <a:prstGeom prst="rect">
            <a:avLst/>
          </a:prstGeom>
        </p:spPr>
        <p:txBody>
          <a:bodyPr lIns="0" tIns="0" rIns="0" bIns="0" rtlCol="0" anchor="t">
            <a:prstTxWarp prst="textArchUp">
              <a:avLst/>
            </a:prstTxWarp>
            <a:spAutoFit/>
          </a:bodyPr>
          <a:lstStyle/>
          <a:p>
            <a:pPr algn="ctr">
              <a:lnSpc>
                <a:spcPts val="3771"/>
              </a:lnSpc>
            </a:pPr>
            <a:r>
              <a:rPr lang="en-US" sz="2901" spc="719" dirty="0">
                <a:solidFill>
                  <a:srgbClr val="000000"/>
                </a:solidFill>
                <a:latin typeface="Poppins Medium"/>
              </a:rPr>
              <a:t>Temperance</a:t>
            </a:r>
          </a:p>
        </p:txBody>
      </p:sp>
      <p:sp>
        <p:nvSpPr>
          <p:cNvPr id="43" name="TextBox 43"/>
          <p:cNvSpPr txBox="1"/>
          <p:nvPr/>
        </p:nvSpPr>
        <p:spPr>
          <a:xfrm>
            <a:off x="13822762" y="8999128"/>
            <a:ext cx="3739747" cy="856297"/>
          </a:xfrm>
          <a:prstGeom prst="rect">
            <a:avLst/>
          </a:prstGeom>
        </p:spPr>
        <p:txBody>
          <a:bodyPr lIns="0" tIns="0" rIns="0" bIns="0" rtlCol="0" anchor="t">
            <a:spAutoFit/>
          </a:bodyPr>
          <a:lstStyle/>
          <a:p>
            <a:pPr algn="ctr">
              <a:lnSpc>
                <a:spcPts val="3510"/>
              </a:lnSpc>
            </a:pPr>
            <a:r>
              <a:rPr lang="en-US" sz="2700">
                <a:solidFill>
                  <a:srgbClr val="000000"/>
                </a:solidFill>
                <a:latin typeface="Poppins Medium"/>
              </a:rPr>
              <a:t>Balance our desires and appetites</a:t>
            </a:r>
          </a:p>
        </p:txBody>
      </p:sp>
      <p:pic>
        <p:nvPicPr>
          <p:cNvPr id="44" name="Picture 44">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877425" y="7000531"/>
            <a:ext cx="1630422" cy="1446629"/>
          </a:xfrm>
          <a:prstGeom prst="rect">
            <a:avLst/>
          </a:prstGeom>
        </p:spPr>
      </p:pic>
      <p:pic>
        <p:nvPicPr>
          <p:cNvPr id="45" name="Picture 45">
            <a:extLs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877570" y="6950674"/>
            <a:ext cx="1708731" cy="1422907"/>
          </a:xfrm>
          <a:prstGeom prst="rect">
            <a:avLst/>
          </a:prstGeom>
        </p:spPr>
      </p:pic>
      <p:pic>
        <p:nvPicPr>
          <p:cNvPr id="46" name="Picture 46">
            <a:extLs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938880" y="7156983"/>
            <a:ext cx="2090852" cy="1010290"/>
          </a:xfrm>
          <a:prstGeom prst="rect">
            <a:avLst/>
          </a:prstGeom>
        </p:spPr>
      </p:pic>
      <p:pic>
        <p:nvPicPr>
          <p:cNvPr id="47" name="Picture 47">
            <a:extLs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920564" y="6779181"/>
            <a:ext cx="1579673" cy="1765894"/>
          </a:xfrm>
          <a:prstGeom prst="rect">
            <a:avLst/>
          </a:prstGeom>
        </p:spPr>
      </p:pic>
      <p:sp>
        <p:nvSpPr>
          <p:cNvPr id="49" name="TextBox 49"/>
          <p:cNvSpPr txBox="1"/>
          <p:nvPr/>
        </p:nvSpPr>
        <p:spPr>
          <a:xfrm>
            <a:off x="1938261" y="2800774"/>
            <a:ext cx="2607763" cy="1035686"/>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Theological Virutes </a:t>
            </a:r>
          </a:p>
        </p:txBody>
      </p:sp>
      <p:sp>
        <p:nvSpPr>
          <p:cNvPr id="50" name="TextBox 50"/>
          <p:cNvSpPr txBox="1"/>
          <p:nvPr/>
        </p:nvSpPr>
        <p:spPr>
          <a:xfrm>
            <a:off x="1938261" y="3985243"/>
            <a:ext cx="1667537" cy="856298"/>
          </a:xfrm>
          <a:prstGeom prst="rect">
            <a:avLst/>
          </a:prstGeom>
        </p:spPr>
        <p:txBody>
          <a:bodyPr lIns="0" tIns="0" rIns="0" bIns="0" rtlCol="0" anchor="t">
            <a:spAutoFit/>
          </a:bodyPr>
          <a:lstStyle/>
          <a:p>
            <a:pPr>
              <a:lnSpc>
                <a:spcPts val="3510"/>
              </a:lnSpc>
            </a:pPr>
            <a:r>
              <a:rPr lang="en-US" sz="2700">
                <a:solidFill>
                  <a:srgbClr val="000000"/>
                </a:solidFill>
                <a:latin typeface="Poppins Medium"/>
              </a:rPr>
              <a:t>Gifts from God</a:t>
            </a:r>
          </a:p>
        </p:txBody>
      </p:sp>
      <p:pic>
        <p:nvPicPr>
          <p:cNvPr id="51" name="Picture 51">
            <a:extLs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4448790" y="102695"/>
            <a:ext cx="868114" cy="963233"/>
          </a:xfrm>
          <a:prstGeom prst="rect">
            <a:avLst/>
          </a:prstGeom>
        </p:spPr>
      </p:pic>
      <p:pic>
        <p:nvPicPr>
          <p:cNvPr id="52" name="Picture 52">
            <a:extLs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0686726">
            <a:off x="3076624" y="1221986"/>
            <a:ext cx="868114" cy="96323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2199162" y="5257185"/>
            <a:ext cx="3519175" cy="4634386"/>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7822982" y="612268"/>
            <a:ext cx="9436318" cy="9430941"/>
            <a:chOff x="0" y="0"/>
            <a:chExt cx="2859490" cy="2857861"/>
          </a:xfrm>
        </p:grpSpPr>
        <p:sp>
          <p:nvSpPr>
            <p:cNvPr id="4" name="Freeform 4"/>
            <p:cNvSpPr/>
            <p:nvPr/>
          </p:nvSpPr>
          <p:spPr>
            <a:xfrm>
              <a:off x="-3810" y="1270"/>
              <a:ext cx="2864570" cy="2856591"/>
            </a:xfrm>
            <a:custGeom>
              <a:avLst/>
              <a:gdLst/>
              <a:ahLst/>
              <a:cxnLst/>
              <a:rect l="l" t="t" r="r" b="b"/>
              <a:pathLst>
                <a:path w="2864570" h="2856591">
                  <a:moveTo>
                    <a:pt x="2860760" y="2462158"/>
                  </a:moveTo>
                  <a:cubicBezTo>
                    <a:pt x="2860760" y="2333237"/>
                    <a:pt x="2864570" y="2202130"/>
                    <a:pt x="2858220" y="2073208"/>
                  </a:cubicBezTo>
                  <a:cubicBezTo>
                    <a:pt x="2850600" y="1987989"/>
                    <a:pt x="2839170" y="307638"/>
                    <a:pt x="2839170" y="222419"/>
                  </a:cubicBezTo>
                  <a:cubicBezTo>
                    <a:pt x="2836630" y="163420"/>
                    <a:pt x="2835360" y="102237"/>
                    <a:pt x="2832820" y="54610"/>
                  </a:cubicBezTo>
                  <a:cubicBezTo>
                    <a:pt x="2832820" y="44450"/>
                    <a:pt x="2831550" y="34290"/>
                    <a:pt x="2830280" y="21590"/>
                  </a:cubicBezTo>
                  <a:cubicBezTo>
                    <a:pt x="2820120" y="19050"/>
                    <a:pt x="2811230" y="17780"/>
                    <a:pt x="2801070" y="16510"/>
                  </a:cubicBezTo>
                  <a:cubicBezTo>
                    <a:pt x="2789477" y="15240"/>
                    <a:pt x="2776353" y="16510"/>
                    <a:pt x="2765417" y="16510"/>
                  </a:cubicBezTo>
                  <a:cubicBezTo>
                    <a:pt x="2710735" y="13970"/>
                    <a:pt x="2656053" y="8890"/>
                    <a:pt x="2601371" y="7620"/>
                  </a:cubicBezTo>
                  <a:cubicBezTo>
                    <a:pt x="2498570" y="5080"/>
                    <a:pt x="2393581" y="3810"/>
                    <a:pt x="2290779" y="2540"/>
                  </a:cubicBezTo>
                  <a:cubicBezTo>
                    <a:pt x="2253595" y="2540"/>
                    <a:pt x="2214224" y="0"/>
                    <a:pt x="2177041" y="0"/>
                  </a:cubicBezTo>
                  <a:cubicBezTo>
                    <a:pt x="2087363" y="0"/>
                    <a:pt x="1999872" y="1270"/>
                    <a:pt x="1910194" y="1270"/>
                  </a:cubicBezTo>
                  <a:cubicBezTo>
                    <a:pt x="1857699" y="1270"/>
                    <a:pt x="1805205" y="3810"/>
                    <a:pt x="1750523" y="3810"/>
                  </a:cubicBezTo>
                  <a:cubicBezTo>
                    <a:pt x="1695841" y="5080"/>
                    <a:pt x="705007" y="7620"/>
                    <a:pt x="650325" y="7620"/>
                  </a:cubicBezTo>
                  <a:cubicBezTo>
                    <a:pt x="606580" y="7620"/>
                    <a:pt x="562834" y="6350"/>
                    <a:pt x="519089" y="7620"/>
                  </a:cubicBezTo>
                  <a:cubicBezTo>
                    <a:pt x="479718" y="8890"/>
                    <a:pt x="438160" y="11430"/>
                    <a:pt x="398789" y="12700"/>
                  </a:cubicBezTo>
                  <a:cubicBezTo>
                    <a:pt x="357231" y="15240"/>
                    <a:pt x="315673" y="16510"/>
                    <a:pt x="276302" y="19050"/>
                  </a:cubicBezTo>
                  <a:cubicBezTo>
                    <a:pt x="217246" y="21590"/>
                    <a:pt x="156002" y="24130"/>
                    <a:pt x="96946" y="27940"/>
                  </a:cubicBezTo>
                  <a:cubicBezTo>
                    <a:pt x="61949" y="30480"/>
                    <a:pt x="38100" y="34290"/>
                    <a:pt x="16510" y="36830"/>
                  </a:cubicBezTo>
                  <a:cubicBezTo>
                    <a:pt x="16510" y="38100"/>
                    <a:pt x="13970" y="40640"/>
                    <a:pt x="13970" y="43180"/>
                  </a:cubicBezTo>
                  <a:cubicBezTo>
                    <a:pt x="12700" y="71646"/>
                    <a:pt x="10160" y="121903"/>
                    <a:pt x="8890" y="169976"/>
                  </a:cubicBezTo>
                  <a:cubicBezTo>
                    <a:pt x="7620" y="198382"/>
                    <a:pt x="8890" y="228974"/>
                    <a:pt x="7620" y="257380"/>
                  </a:cubicBezTo>
                  <a:cubicBezTo>
                    <a:pt x="0" y="401598"/>
                    <a:pt x="5080" y="2186834"/>
                    <a:pt x="7620" y="2333237"/>
                  </a:cubicBezTo>
                  <a:cubicBezTo>
                    <a:pt x="6350" y="2449047"/>
                    <a:pt x="11430" y="2562673"/>
                    <a:pt x="11430" y="2678484"/>
                  </a:cubicBezTo>
                  <a:cubicBezTo>
                    <a:pt x="11430" y="2733112"/>
                    <a:pt x="15240" y="2789925"/>
                    <a:pt x="7620" y="2826111"/>
                  </a:cubicBezTo>
                  <a:cubicBezTo>
                    <a:pt x="5080" y="2835001"/>
                    <a:pt x="10160" y="2841351"/>
                    <a:pt x="19050" y="2842621"/>
                  </a:cubicBezTo>
                  <a:cubicBezTo>
                    <a:pt x="29210" y="2843891"/>
                    <a:pt x="38100" y="2843891"/>
                    <a:pt x="48260" y="2843891"/>
                  </a:cubicBezTo>
                  <a:cubicBezTo>
                    <a:pt x="114444" y="2845161"/>
                    <a:pt x="184436" y="2845161"/>
                    <a:pt x="256616" y="2846431"/>
                  </a:cubicBezTo>
                  <a:cubicBezTo>
                    <a:pt x="295987" y="2847701"/>
                    <a:pt x="335358" y="2848971"/>
                    <a:pt x="372542" y="2850241"/>
                  </a:cubicBezTo>
                  <a:cubicBezTo>
                    <a:pt x="438160" y="2851511"/>
                    <a:pt x="501591" y="2851511"/>
                    <a:pt x="567209" y="2852781"/>
                  </a:cubicBezTo>
                  <a:cubicBezTo>
                    <a:pt x="593456" y="2852781"/>
                    <a:pt x="617516" y="2852781"/>
                    <a:pt x="643763" y="2851511"/>
                  </a:cubicBezTo>
                  <a:cubicBezTo>
                    <a:pt x="654700" y="2851511"/>
                    <a:pt x="667823" y="2850241"/>
                    <a:pt x="678760" y="2850241"/>
                  </a:cubicBezTo>
                  <a:cubicBezTo>
                    <a:pt x="722505" y="2851511"/>
                    <a:pt x="1597414" y="2842621"/>
                    <a:pt x="1641159" y="2843891"/>
                  </a:cubicBezTo>
                  <a:cubicBezTo>
                    <a:pt x="1702403" y="2845161"/>
                    <a:pt x="1870823" y="2845161"/>
                    <a:pt x="1932066" y="2845161"/>
                  </a:cubicBezTo>
                  <a:cubicBezTo>
                    <a:pt x="1956126" y="2845161"/>
                    <a:pt x="1977999" y="2843891"/>
                    <a:pt x="2002059" y="2843891"/>
                  </a:cubicBezTo>
                  <a:cubicBezTo>
                    <a:pt x="2041430" y="2845161"/>
                    <a:pt x="2080801" y="2846431"/>
                    <a:pt x="2120172" y="2847701"/>
                  </a:cubicBezTo>
                  <a:cubicBezTo>
                    <a:pt x="2205475" y="2850241"/>
                    <a:pt x="2288591" y="2847701"/>
                    <a:pt x="2373895" y="2851511"/>
                  </a:cubicBezTo>
                  <a:cubicBezTo>
                    <a:pt x="2516068" y="2856591"/>
                    <a:pt x="2660428" y="2850241"/>
                    <a:pt x="2801070" y="2855321"/>
                  </a:cubicBezTo>
                  <a:cubicBezTo>
                    <a:pt x="2821390" y="2856591"/>
                    <a:pt x="2841710" y="2855321"/>
                    <a:pt x="2864570" y="2855321"/>
                  </a:cubicBezTo>
                  <a:cubicBezTo>
                    <a:pt x="2864570" y="2831191"/>
                    <a:pt x="2864570" y="2818491"/>
                    <a:pt x="2864570" y="2792110"/>
                  </a:cubicBezTo>
                  <a:cubicBezTo>
                    <a:pt x="2863300" y="2680669"/>
                    <a:pt x="2860760" y="2575784"/>
                    <a:pt x="2860760" y="2462158"/>
                  </a:cubicBezTo>
                  <a:close/>
                </a:path>
              </a:pathLst>
            </a:custGeom>
            <a:solidFill>
              <a:srgbClr val="FFFFFF"/>
            </a:solidFill>
          </p:spPr>
        </p:sp>
      </p:grpSp>
      <p:sp>
        <p:nvSpPr>
          <p:cNvPr id="5" name="TextBox 5"/>
          <p:cNvSpPr txBox="1"/>
          <p:nvPr/>
        </p:nvSpPr>
        <p:spPr>
          <a:xfrm>
            <a:off x="8040702" y="1180678"/>
            <a:ext cx="9000877" cy="7934325"/>
          </a:xfrm>
          <a:prstGeom prst="rect">
            <a:avLst/>
          </a:prstGeom>
        </p:spPr>
        <p:txBody>
          <a:bodyPr lIns="0" tIns="0" rIns="0" bIns="0" rtlCol="0" anchor="t">
            <a:spAutoFit/>
          </a:bodyPr>
          <a:lstStyle/>
          <a:p>
            <a:pPr>
              <a:lnSpc>
                <a:spcPts val="3727"/>
              </a:lnSpc>
            </a:pPr>
            <a:r>
              <a:rPr lang="en-US" sz="3106" dirty="0">
                <a:solidFill>
                  <a:srgbClr val="000000"/>
                </a:solidFill>
                <a:latin typeface="Poppins Medium"/>
              </a:rPr>
              <a:t>"Nature as a whole not only manifests God but is also a locus of his presence. The Spirit of life dwells in every living creature and calls us to enter into relationship with him. Discovering this presence leads us to </a:t>
            </a:r>
            <a:r>
              <a:rPr lang="en-US" sz="3106" dirty="0">
                <a:solidFill>
                  <a:srgbClr val="000000"/>
                </a:solidFill>
                <a:latin typeface="Poppins Medium Bold"/>
              </a:rPr>
              <a:t>cultivate the 'ecological virtues'.</a:t>
            </a:r>
            <a:r>
              <a:rPr lang="en-US" sz="3106" dirty="0">
                <a:solidFill>
                  <a:srgbClr val="000000"/>
                </a:solidFill>
                <a:latin typeface="Poppins Medium"/>
              </a:rPr>
              <a:t> [...]</a:t>
            </a:r>
          </a:p>
          <a:p>
            <a:pPr>
              <a:lnSpc>
                <a:spcPts val="3727"/>
              </a:lnSpc>
            </a:pPr>
            <a:endParaRPr lang="en-US" sz="3106" dirty="0">
              <a:solidFill>
                <a:srgbClr val="000000"/>
              </a:solidFill>
              <a:latin typeface="Poppins Medium"/>
            </a:endParaRPr>
          </a:p>
          <a:p>
            <a:pPr>
              <a:lnSpc>
                <a:spcPts val="3727"/>
              </a:lnSpc>
            </a:pPr>
            <a:r>
              <a:rPr lang="en-US" sz="3106" dirty="0">
                <a:solidFill>
                  <a:srgbClr val="000000"/>
                </a:solidFill>
                <a:latin typeface="Poppins Medium"/>
              </a:rPr>
              <a:t>"Only by cultivating sound virtues will people be able to make a selfless ecological commitment." [...]</a:t>
            </a:r>
          </a:p>
          <a:p>
            <a:pPr>
              <a:lnSpc>
                <a:spcPts val="3727"/>
              </a:lnSpc>
            </a:pPr>
            <a:endParaRPr lang="en-US" sz="3106" dirty="0">
              <a:solidFill>
                <a:srgbClr val="000000"/>
              </a:solidFill>
              <a:latin typeface="Poppins Medium"/>
            </a:endParaRPr>
          </a:p>
          <a:p>
            <a:pPr>
              <a:lnSpc>
                <a:spcPts val="3727"/>
              </a:lnSpc>
            </a:pPr>
            <a:r>
              <a:rPr lang="en-US" sz="3106" dirty="0">
                <a:solidFill>
                  <a:srgbClr val="000000"/>
                </a:solidFill>
                <a:latin typeface="Poppins Medium"/>
              </a:rPr>
              <a:t>"Living our vocation to be protectors of God’s handiwork is essential to a life of virtue; </a:t>
            </a:r>
            <a:r>
              <a:rPr lang="en-US" sz="3106" dirty="0">
                <a:solidFill>
                  <a:srgbClr val="000000"/>
                </a:solidFill>
                <a:latin typeface="Poppins Medium Bold"/>
              </a:rPr>
              <a:t>it is not an optional or a secondary aspect of our Christian experience</a:t>
            </a:r>
            <a:r>
              <a:rPr lang="en-US" sz="3106" dirty="0">
                <a:solidFill>
                  <a:srgbClr val="000000"/>
                </a:solidFill>
                <a:latin typeface="Poppins Medium"/>
              </a:rPr>
              <a:t>."</a:t>
            </a:r>
          </a:p>
          <a:p>
            <a:pPr>
              <a:lnSpc>
                <a:spcPts val="3727"/>
              </a:lnSpc>
            </a:pPr>
            <a:endParaRPr lang="en-US" sz="3106" dirty="0">
              <a:solidFill>
                <a:srgbClr val="000000"/>
              </a:solidFill>
              <a:latin typeface="Poppins Medium"/>
            </a:endParaRPr>
          </a:p>
          <a:p>
            <a:pPr>
              <a:lnSpc>
                <a:spcPts val="3727"/>
              </a:lnSpc>
            </a:pPr>
            <a:r>
              <a:rPr lang="en-US" sz="3106" dirty="0">
                <a:solidFill>
                  <a:srgbClr val="000000"/>
                </a:solidFill>
                <a:latin typeface="Poppins Medium"/>
              </a:rPr>
              <a:t>(LS, 88; 211; 217)</a:t>
            </a:r>
          </a:p>
        </p:txBody>
      </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07319" y="4750101"/>
            <a:ext cx="3933991" cy="393399"/>
          </a:xfrm>
          <a:prstGeom prst="rect">
            <a:avLst/>
          </a:prstGeom>
        </p:spPr>
      </p:pic>
      <p:sp>
        <p:nvSpPr>
          <p:cNvPr id="7" name="TextBox 7"/>
          <p:cNvSpPr txBox="1"/>
          <p:nvPr/>
        </p:nvSpPr>
        <p:spPr>
          <a:xfrm>
            <a:off x="652238" y="2019300"/>
            <a:ext cx="6489071" cy="2905125"/>
          </a:xfrm>
          <a:prstGeom prst="rect">
            <a:avLst/>
          </a:prstGeom>
        </p:spPr>
        <p:txBody>
          <a:bodyPr lIns="0" tIns="0" rIns="0" bIns="0" rtlCol="0" anchor="t">
            <a:spAutoFit/>
          </a:bodyPr>
          <a:lstStyle/>
          <a:p>
            <a:pPr algn="ctr">
              <a:lnSpc>
                <a:spcPts val="11402"/>
              </a:lnSpc>
            </a:pPr>
            <a:r>
              <a:rPr lang="en-US" sz="9502" dirty="0">
                <a:solidFill>
                  <a:srgbClr val="FFFFFF"/>
                </a:solidFill>
                <a:latin typeface="Lumios Marker"/>
              </a:rPr>
              <a:t>Cultivating ecological virtues</a:t>
            </a:r>
          </a:p>
        </p:txBody>
      </p:sp>
      <p:sp>
        <p:nvSpPr>
          <p:cNvPr id="8" name="TextBox 8"/>
          <p:cNvSpPr txBox="1">
            <a:spLocks noGrp="1"/>
          </p:cNvSpPr>
          <p:nvPr>
            <p:ph type="title" idx="4294967295"/>
          </p:nvPr>
        </p:nvSpPr>
        <p:spPr>
          <a:xfrm>
            <a:off x="978809" y="1028700"/>
            <a:ext cx="5835928" cy="10096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986"/>
              </a:lnSpc>
              <a:spcBef>
                <a:spcPts val="0"/>
              </a:spcBef>
              <a:spcAft>
                <a:spcPts val="0"/>
              </a:spcAft>
              <a:buClrTx/>
              <a:buSzTx/>
              <a:buFontTx/>
              <a:buNone/>
              <a:tabLst/>
              <a:defRPr/>
            </a:pPr>
            <a:r>
              <a:rPr kumimoji="0" lang="en-US" sz="6655" b="0" i="0" u="none" strike="noStrike" kern="1200" cap="none" spc="0" normalizeH="0" baseline="0" noProof="0" dirty="0">
                <a:ln>
                  <a:noFill/>
                </a:ln>
                <a:solidFill>
                  <a:srgbClr val="FFFFFF"/>
                </a:solidFill>
                <a:effectLst/>
                <a:uLnTx/>
                <a:uFillTx/>
                <a:latin typeface="Poppins Medium"/>
                <a:ea typeface="+mn-ea"/>
                <a:cs typeface="+mn-cs"/>
              </a:rPr>
              <a:t>Pope Francis:</a:t>
            </a:r>
          </a:p>
        </p:txBody>
      </p:sp>
      <p:pic>
        <p:nvPicPr>
          <p:cNvPr id="9"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59677" y="8643282"/>
            <a:ext cx="2199247" cy="1176597"/>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8865">
            <a:off x="7391728" y="224801"/>
            <a:ext cx="862508" cy="8280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643D"/>
        </a:solidFill>
        <a:effectLst/>
      </p:bgPr>
    </p:bg>
    <p:spTree>
      <p:nvGrpSpPr>
        <p:cNvPr id="1" name=""/>
        <p:cNvGrpSpPr/>
        <p:nvPr/>
      </p:nvGrpSpPr>
      <p:grpSpPr>
        <a:xfrm>
          <a:off x="0" y="0"/>
          <a:ext cx="0" cy="0"/>
          <a:chOff x="0" y="0"/>
          <a:chExt cx="0" cy="0"/>
        </a:xfrm>
      </p:grpSpPr>
      <p:pic>
        <p:nvPicPr>
          <p:cNvPr id="2" name="Picture 2">
            <a:extLst>
              <a:ext uri="{C183D7F6-B498-43B3-948B-1728B52AA6E4}">
                <adec:decorative xmlns:adec="http://schemas.microsoft.com/office/drawing/2017/decorative" val="1"/>
              </a:ext>
            </a:extLst>
          </p:cNvPr>
          <p:cNvPicPr>
            <a:picLocks noChangeAspect="1"/>
          </p:cNvPicPr>
          <p:nvPr/>
        </p:nvPicPr>
        <p:blipFill>
          <a:blip r:embed="rId2"/>
          <a:srcRect/>
          <a:stretch>
            <a:fillRect/>
          </a:stretch>
        </p:blipFill>
        <p:spPr>
          <a:xfrm>
            <a:off x="2199162" y="5257185"/>
            <a:ext cx="3519175" cy="4634386"/>
          </a:xfrm>
          <a:prstGeom prst="rect">
            <a:avLst/>
          </a:prstGeom>
        </p:spPr>
      </p:pic>
      <p:grpSp>
        <p:nvGrpSpPr>
          <p:cNvPr id="3" name="Group 3">
            <a:extLst>
              <a:ext uri="{C183D7F6-B498-43B3-948B-1728B52AA6E4}">
                <adec:decorative xmlns:adec="http://schemas.microsoft.com/office/drawing/2017/decorative" val="1"/>
              </a:ext>
            </a:extLst>
          </p:cNvPr>
          <p:cNvGrpSpPr/>
          <p:nvPr/>
        </p:nvGrpSpPr>
        <p:grpSpPr>
          <a:xfrm>
            <a:off x="7822982" y="612268"/>
            <a:ext cx="9436318" cy="9430941"/>
            <a:chOff x="0" y="0"/>
            <a:chExt cx="2859490" cy="2857861"/>
          </a:xfrm>
        </p:grpSpPr>
        <p:sp>
          <p:nvSpPr>
            <p:cNvPr id="4" name="Freeform 4"/>
            <p:cNvSpPr/>
            <p:nvPr/>
          </p:nvSpPr>
          <p:spPr>
            <a:xfrm>
              <a:off x="-3810" y="1270"/>
              <a:ext cx="2864570" cy="2856591"/>
            </a:xfrm>
            <a:custGeom>
              <a:avLst/>
              <a:gdLst/>
              <a:ahLst/>
              <a:cxnLst/>
              <a:rect l="l" t="t" r="r" b="b"/>
              <a:pathLst>
                <a:path w="2864570" h="2856591">
                  <a:moveTo>
                    <a:pt x="2860760" y="2462158"/>
                  </a:moveTo>
                  <a:cubicBezTo>
                    <a:pt x="2860760" y="2333237"/>
                    <a:pt x="2864570" y="2202130"/>
                    <a:pt x="2858220" y="2073208"/>
                  </a:cubicBezTo>
                  <a:cubicBezTo>
                    <a:pt x="2850600" y="1987989"/>
                    <a:pt x="2839170" y="307638"/>
                    <a:pt x="2839170" y="222419"/>
                  </a:cubicBezTo>
                  <a:cubicBezTo>
                    <a:pt x="2836630" y="163420"/>
                    <a:pt x="2835360" y="102237"/>
                    <a:pt x="2832820" y="54610"/>
                  </a:cubicBezTo>
                  <a:cubicBezTo>
                    <a:pt x="2832820" y="44450"/>
                    <a:pt x="2831550" y="34290"/>
                    <a:pt x="2830280" y="21590"/>
                  </a:cubicBezTo>
                  <a:cubicBezTo>
                    <a:pt x="2820120" y="19050"/>
                    <a:pt x="2811230" y="17780"/>
                    <a:pt x="2801070" y="16510"/>
                  </a:cubicBezTo>
                  <a:cubicBezTo>
                    <a:pt x="2789477" y="15240"/>
                    <a:pt x="2776353" y="16510"/>
                    <a:pt x="2765417" y="16510"/>
                  </a:cubicBezTo>
                  <a:cubicBezTo>
                    <a:pt x="2710735" y="13970"/>
                    <a:pt x="2656053" y="8890"/>
                    <a:pt x="2601371" y="7620"/>
                  </a:cubicBezTo>
                  <a:cubicBezTo>
                    <a:pt x="2498570" y="5080"/>
                    <a:pt x="2393581" y="3810"/>
                    <a:pt x="2290779" y="2540"/>
                  </a:cubicBezTo>
                  <a:cubicBezTo>
                    <a:pt x="2253595" y="2540"/>
                    <a:pt x="2214224" y="0"/>
                    <a:pt x="2177041" y="0"/>
                  </a:cubicBezTo>
                  <a:cubicBezTo>
                    <a:pt x="2087363" y="0"/>
                    <a:pt x="1999872" y="1270"/>
                    <a:pt x="1910194" y="1270"/>
                  </a:cubicBezTo>
                  <a:cubicBezTo>
                    <a:pt x="1857699" y="1270"/>
                    <a:pt x="1805205" y="3810"/>
                    <a:pt x="1750523" y="3810"/>
                  </a:cubicBezTo>
                  <a:cubicBezTo>
                    <a:pt x="1695841" y="5080"/>
                    <a:pt x="705007" y="7620"/>
                    <a:pt x="650325" y="7620"/>
                  </a:cubicBezTo>
                  <a:cubicBezTo>
                    <a:pt x="606580" y="7620"/>
                    <a:pt x="562834" y="6350"/>
                    <a:pt x="519089" y="7620"/>
                  </a:cubicBezTo>
                  <a:cubicBezTo>
                    <a:pt x="479718" y="8890"/>
                    <a:pt x="438160" y="11430"/>
                    <a:pt x="398789" y="12700"/>
                  </a:cubicBezTo>
                  <a:cubicBezTo>
                    <a:pt x="357231" y="15240"/>
                    <a:pt x="315673" y="16510"/>
                    <a:pt x="276302" y="19050"/>
                  </a:cubicBezTo>
                  <a:cubicBezTo>
                    <a:pt x="217246" y="21590"/>
                    <a:pt x="156002" y="24130"/>
                    <a:pt x="96946" y="27940"/>
                  </a:cubicBezTo>
                  <a:cubicBezTo>
                    <a:pt x="61949" y="30480"/>
                    <a:pt x="38100" y="34290"/>
                    <a:pt x="16510" y="36830"/>
                  </a:cubicBezTo>
                  <a:cubicBezTo>
                    <a:pt x="16510" y="38100"/>
                    <a:pt x="13970" y="40640"/>
                    <a:pt x="13970" y="43180"/>
                  </a:cubicBezTo>
                  <a:cubicBezTo>
                    <a:pt x="12700" y="71646"/>
                    <a:pt x="10160" y="121903"/>
                    <a:pt x="8890" y="169976"/>
                  </a:cubicBezTo>
                  <a:cubicBezTo>
                    <a:pt x="7620" y="198382"/>
                    <a:pt x="8890" y="228974"/>
                    <a:pt x="7620" y="257380"/>
                  </a:cubicBezTo>
                  <a:cubicBezTo>
                    <a:pt x="0" y="401598"/>
                    <a:pt x="5080" y="2186834"/>
                    <a:pt x="7620" y="2333237"/>
                  </a:cubicBezTo>
                  <a:cubicBezTo>
                    <a:pt x="6350" y="2449047"/>
                    <a:pt x="11430" y="2562673"/>
                    <a:pt x="11430" y="2678484"/>
                  </a:cubicBezTo>
                  <a:cubicBezTo>
                    <a:pt x="11430" y="2733112"/>
                    <a:pt x="15240" y="2789925"/>
                    <a:pt x="7620" y="2826111"/>
                  </a:cubicBezTo>
                  <a:cubicBezTo>
                    <a:pt x="5080" y="2835001"/>
                    <a:pt x="10160" y="2841351"/>
                    <a:pt x="19050" y="2842621"/>
                  </a:cubicBezTo>
                  <a:cubicBezTo>
                    <a:pt x="29210" y="2843891"/>
                    <a:pt x="38100" y="2843891"/>
                    <a:pt x="48260" y="2843891"/>
                  </a:cubicBezTo>
                  <a:cubicBezTo>
                    <a:pt x="114444" y="2845161"/>
                    <a:pt x="184436" y="2845161"/>
                    <a:pt x="256616" y="2846431"/>
                  </a:cubicBezTo>
                  <a:cubicBezTo>
                    <a:pt x="295987" y="2847701"/>
                    <a:pt x="335358" y="2848971"/>
                    <a:pt x="372542" y="2850241"/>
                  </a:cubicBezTo>
                  <a:cubicBezTo>
                    <a:pt x="438160" y="2851511"/>
                    <a:pt x="501591" y="2851511"/>
                    <a:pt x="567209" y="2852781"/>
                  </a:cubicBezTo>
                  <a:cubicBezTo>
                    <a:pt x="593456" y="2852781"/>
                    <a:pt x="617516" y="2852781"/>
                    <a:pt x="643763" y="2851511"/>
                  </a:cubicBezTo>
                  <a:cubicBezTo>
                    <a:pt x="654700" y="2851511"/>
                    <a:pt x="667823" y="2850241"/>
                    <a:pt x="678760" y="2850241"/>
                  </a:cubicBezTo>
                  <a:cubicBezTo>
                    <a:pt x="722505" y="2851511"/>
                    <a:pt x="1597414" y="2842621"/>
                    <a:pt x="1641159" y="2843891"/>
                  </a:cubicBezTo>
                  <a:cubicBezTo>
                    <a:pt x="1702403" y="2845161"/>
                    <a:pt x="1870823" y="2845161"/>
                    <a:pt x="1932066" y="2845161"/>
                  </a:cubicBezTo>
                  <a:cubicBezTo>
                    <a:pt x="1956126" y="2845161"/>
                    <a:pt x="1977999" y="2843891"/>
                    <a:pt x="2002059" y="2843891"/>
                  </a:cubicBezTo>
                  <a:cubicBezTo>
                    <a:pt x="2041430" y="2845161"/>
                    <a:pt x="2080801" y="2846431"/>
                    <a:pt x="2120172" y="2847701"/>
                  </a:cubicBezTo>
                  <a:cubicBezTo>
                    <a:pt x="2205475" y="2850241"/>
                    <a:pt x="2288591" y="2847701"/>
                    <a:pt x="2373895" y="2851511"/>
                  </a:cubicBezTo>
                  <a:cubicBezTo>
                    <a:pt x="2516068" y="2856591"/>
                    <a:pt x="2660428" y="2850241"/>
                    <a:pt x="2801070" y="2855321"/>
                  </a:cubicBezTo>
                  <a:cubicBezTo>
                    <a:pt x="2821390" y="2856591"/>
                    <a:pt x="2841710" y="2855321"/>
                    <a:pt x="2864570" y="2855321"/>
                  </a:cubicBezTo>
                  <a:cubicBezTo>
                    <a:pt x="2864570" y="2831191"/>
                    <a:pt x="2864570" y="2818491"/>
                    <a:pt x="2864570" y="2792110"/>
                  </a:cubicBezTo>
                  <a:cubicBezTo>
                    <a:pt x="2863300" y="2680669"/>
                    <a:pt x="2860760" y="2575784"/>
                    <a:pt x="2860760" y="2462158"/>
                  </a:cubicBezTo>
                  <a:close/>
                </a:path>
              </a:pathLst>
            </a:custGeom>
            <a:solidFill>
              <a:srgbClr val="FFFFFF"/>
            </a:solidFill>
          </p:spPr>
        </p:sp>
      </p:grpSp>
      <p:sp>
        <p:nvSpPr>
          <p:cNvPr id="5" name="TextBox 5"/>
          <p:cNvSpPr txBox="1"/>
          <p:nvPr/>
        </p:nvSpPr>
        <p:spPr>
          <a:xfrm>
            <a:off x="8040702" y="1180678"/>
            <a:ext cx="9000877" cy="8401050"/>
          </a:xfrm>
          <a:prstGeom prst="rect">
            <a:avLst/>
          </a:prstGeom>
        </p:spPr>
        <p:txBody>
          <a:bodyPr lIns="0" tIns="0" rIns="0" bIns="0" rtlCol="0" anchor="t">
            <a:spAutoFit/>
          </a:bodyPr>
          <a:lstStyle/>
          <a:p>
            <a:pPr>
              <a:lnSpc>
                <a:spcPts val="3727"/>
              </a:lnSpc>
            </a:pPr>
            <a:r>
              <a:rPr lang="en-US" sz="3106">
                <a:solidFill>
                  <a:srgbClr val="000000"/>
                </a:solidFill>
                <a:latin typeface="Poppins Medium Bold"/>
              </a:rPr>
              <a:t>What is Pope Francis saying here? </a:t>
            </a:r>
          </a:p>
          <a:p>
            <a:pPr>
              <a:lnSpc>
                <a:spcPts val="3727"/>
              </a:lnSpc>
            </a:pPr>
            <a:endParaRPr lang="en-US" sz="3106">
              <a:solidFill>
                <a:srgbClr val="000000"/>
              </a:solidFill>
              <a:latin typeface="Poppins Medium Bold"/>
            </a:endParaRPr>
          </a:p>
          <a:p>
            <a:pPr>
              <a:lnSpc>
                <a:spcPts val="3727"/>
              </a:lnSpc>
            </a:pPr>
            <a:endParaRPr lang="en-US" sz="3106">
              <a:solidFill>
                <a:srgbClr val="000000"/>
              </a:solidFill>
              <a:latin typeface="Poppins Medium Bold"/>
            </a:endParaRPr>
          </a:p>
          <a:p>
            <a:pPr marL="670654" lvl="1" indent="-335327">
              <a:lnSpc>
                <a:spcPts val="3727"/>
              </a:lnSpc>
              <a:buFont typeface="Arial"/>
              <a:buChar char="•"/>
            </a:pPr>
            <a:r>
              <a:rPr lang="en-US" sz="3106">
                <a:solidFill>
                  <a:srgbClr val="000000"/>
                </a:solidFill>
                <a:latin typeface="Poppins Medium"/>
              </a:rPr>
              <a:t>We see God in nature. God's spirit is part of every living thing. We must practice good habits to strengthen our relationship with God through nature. </a:t>
            </a:r>
          </a:p>
          <a:p>
            <a:pPr>
              <a:lnSpc>
                <a:spcPts val="3727"/>
              </a:lnSpc>
            </a:pPr>
            <a:endParaRPr lang="en-US" sz="3106">
              <a:solidFill>
                <a:srgbClr val="000000"/>
              </a:solidFill>
              <a:latin typeface="Poppins Medium"/>
            </a:endParaRPr>
          </a:p>
          <a:p>
            <a:pPr>
              <a:lnSpc>
                <a:spcPts val="3727"/>
              </a:lnSpc>
            </a:pPr>
            <a:endParaRPr lang="en-US" sz="3106">
              <a:solidFill>
                <a:srgbClr val="000000"/>
              </a:solidFill>
              <a:latin typeface="Poppins Medium"/>
            </a:endParaRPr>
          </a:p>
          <a:p>
            <a:pPr marL="670654" lvl="1" indent="-335327">
              <a:lnSpc>
                <a:spcPts val="3727"/>
              </a:lnSpc>
              <a:buFont typeface="Arial"/>
              <a:buChar char="•"/>
            </a:pPr>
            <a:r>
              <a:rPr lang="en-US" sz="3106">
                <a:solidFill>
                  <a:srgbClr val="000000"/>
                </a:solidFill>
                <a:latin typeface="Poppins Medium"/>
              </a:rPr>
              <a:t>We call these good habits virtues. These virtues should help us act selflessly and lovingly towards nature. </a:t>
            </a:r>
          </a:p>
          <a:p>
            <a:pPr>
              <a:lnSpc>
                <a:spcPts val="3727"/>
              </a:lnSpc>
            </a:pPr>
            <a:endParaRPr lang="en-US" sz="3106">
              <a:solidFill>
                <a:srgbClr val="000000"/>
              </a:solidFill>
              <a:latin typeface="Poppins Medium"/>
            </a:endParaRPr>
          </a:p>
          <a:p>
            <a:pPr>
              <a:lnSpc>
                <a:spcPts val="3727"/>
              </a:lnSpc>
            </a:pPr>
            <a:endParaRPr lang="en-US" sz="3106">
              <a:solidFill>
                <a:srgbClr val="000000"/>
              </a:solidFill>
              <a:latin typeface="Poppins Medium"/>
            </a:endParaRPr>
          </a:p>
          <a:p>
            <a:pPr marL="670654" lvl="1" indent="-335327">
              <a:lnSpc>
                <a:spcPts val="3727"/>
              </a:lnSpc>
              <a:buFont typeface="Arial"/>
              <a:buChar char="•"/>
            </a:pPr>
            <a:r>
              <a:rPr lang="en-US" sz="3106">
                <a:solidFill>
                  <a:srgbClr val="000000"/>
                </a:solidFill>
                <a:latin typeface="Poppins Medium"/>
              </a:rPr>
              <a:t>For Christians, practising these virtues is not optional. They are important in acting as stewards of God's creation. </a:t>
            </a:r>
          </a:p>
          <a:p>
            <a:pPr>
              <a:lnSpc>
                <a:spcPts val="3727"/>
              </a:lnSpc>
            </a:pPr>
            <a:endParaRPr lang="en-US" sz="3106">
              <a:solidFill>
                <a:srgbClr val="000000"/>
              </a:solidFill>
              <a:latin typeface="Poppins Medium"/>
            </a:endParaRPr>
          </a:p>
        </p:txBody>
      </p:sp>
      <p:pic>
        <p:nvPicPr>
          <p:cNvPr id="6"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07319" y="4750101"/>
            <a:ext cx="3933991" cy="393399"/>
          </a:xfrm>
          <a:prstGeom prst="rect">
            <a:avLst/>
          </a:prstGeom>
        </p:spPr>
      </p:pic>
      <p:sp>
        <p:nvSpPr>
          <p:cNvPr id="7" name="TextBox 7"/>
          <p:cNvSpPr txBox="1">
            <a:spLocks noGrp="1"/>
          </p:cNvSpPr>
          <p:nvPr>
            <p:ph type="title" idx="4294967295"/>
          </p:nvPr>
        </p:nvSpPr>
        <p:spPr>
          <a:xfrm>
            <a:off x="668966" y="2059331"/>
            <a:ext cx="6489071" cy="2905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402"/>
              </a:lnSpc>
              <a:spcBef>
                <a:spcPts val="0"/>
              </a:spcBef>
              <a:spcAft>
                <a:spcPts val="0"/>
              </a:spcAft>
              <a:buClrTx/>
              <a:buSzTx/>
              <a:buFontTx/>
              <a:buNone/>
              <a:tabLst/>
              <a:defRPr/>
            </a:pPr>
            <a:r>
              <a:rPr kumimoji="0" lang="en-US" sz="9502" b="0" i="0" u="none" strike="noStrike" kern="1200" cap="none" spc="0" normalizeH="0" baseline="0" noProof="0" dirty="0">
                <a:ln>
                  <a:noFill/>
                </a:ln>
                <a:solidFill>
                  <a:srgbClr val="FFFFFF"/>
                </a:solidFill>
                <a:effectLst/>
                <a:uLnTx/>
                <a:uFillTx/>
                <a:latin typeface="Lumios Marker"/>
                <a:ea typeface="+mn-ea"/>
                <a:cs typeface="+mn-cs"/>
              </a:rPr>
              <a:t>Cultivating ecological virtues</a:t>
            </a:r>
          </a:p>
        </p:txBody>
      </p:sp>
      <p:sp>
        <p:nvSpPr>
          <p:cNvPr id="8" name="TextBox 8"/>
          <p:cNvSpPr txBox="1"/>
          <p:nvPr/>
        </p:nvSpPr>
        <p:spPr>
          <a:xfrm>
            <a:off x="978809" y="1028700"/>
            <a:ext cx="5835928" cy="1009650"/>
          </a:xfrm>
          <a:prstGeom prst="rect">
            <a:avLst/>
          </a:prstGeom>
        </p:spPr>
        <p:txBody>
          <a:bodyPr lIns="0" tIns="0" rIns="0" bIns="0" rtlCol="0" anchor="t">
            <a:spAutoFit/>
          </a:bodyPr>
          <a:lstStyle/>
          <a:p>
            <a:pPr algn="ctr">
              <a:lnSpc>
                <a:spcPts val="7986"/>
              </a:lnSpc>
            </a:pPr>
            <a:r>
              <a:rPr lang="en-US" sz="6655">
                <a:solidFill>
                  <a:srgbClr val="FFFFFF"/>
                </a:solidFill>
                <a:latin typeface="Poppins Medium"/>
              </a:rPr>
              <a:t>Pope Francis:</a:t>
            </a:r>
          </a:p>
        </p:txBody>
      </p:sp>
      <p:pic>
        <p:nvPicPr>
          <p:cNvPr id="9"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159677" y="8643282"/>
            <a:ext cx="2199247" cy="1176597"/>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8865">
            <a:off x="7391728" y="224801"/>
            <a:ext cx="862508" cy="82800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971096" y="571500"/>
            <a:ext cx="12345807" cy="174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000000"/>
                </a:solidFill>
                <a:effectLst/>
                <a:uLnTx/>
                <a:uFillTx/>
                <a:latin typeface="Lumios Marker Bold"/>
                <a:ea typeface="+mn-ea"/>
                <a:cs typeface="+mn-cs"/>
              </a:rPr>
              <a:t>Ecological virtues?</a:t>
            </a:r>
          </a:p>
        </p:txBody>
      </p:sp>
      <p:grpSp>
        <p:nvGrpSpPr>
          <p:cNvPr id="4" name="Group 4">
            <a:extLst>
              <a:ext uri="{C183D7F6-B498-43B3-948B-1728B52AA6E4}">
                <adec:decorative xmlns:adec="http://schemas.microsoft.com/office/drawing/2017/decorative" val="1"/>
              </a:ext>
            </a:extLst>
          </p:cNvPr>
          <p:cNvGrpSpPr/>
          <p:nvPr/>
        </p:nvGrpSpPr>
        <p:grpSpPr>
          <a:xfrm>
            <a:off x="9350350" y="3587907"/>
            <a:ext cx="2384026" cy="2384026"/>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6" name="TextBox 6"/>
          <p:cNvSpPr txBox="1"/>
          <p:nvPr/>
        </p:nvSpPr>
        <p:spPr>
          <a:xfrm>
            <a:off x="9882738" y="3108115"/>
            <a:ext cx="1368503" cy="582895"/>
          </a:xfrm>
          <a:prstGeom prst="rect">
            <a:avLst/>
          </a:prstGeom>
        </p:spPr>
        <p:txBody>
          <a:bodyPr lIns="0" tIns="0" rIns="0" bIns="0" rtlCol="0" anchor="t">
            <a:spAutoFit/>
          </a:bodyPr>
          <a:lstStyle/>
          <a:p>
            <a:pPr algn="ctr">
              <a:lnSpc>
                <a:spcPts val="3771"/>
              </a:lnSpc>
            </a:pPr>
            <a:r>
              <a:rPr lang="en-US" sz="2901" spc="719">
                <a:solidFill>
                  <a:srgbClr val="000000"/>
                </a:solidFill>
                <a:latin typeface="Poppins Medium"/>
              </a:rPr>
              <a:t>Hope</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33484" y="3984186"/>
            <a:ext cx="1417757" cy="1496672"/>
          </a:xfrm>
          <a:prstGeom prst="rect">
            <a:avLst/>
          </a:prstGeom>
        </p:spPr>
      </p:pic>
      <p:sp>
        <p:nvSpPr>
          <p:cNvPr id="8" name="TextBox 8"/>
          <p:cNvSpPr txBox="1"/>
          <p:nvPr/>
        </p:nvSpPr>
        <p:spPr>
          <a:xfrm>
            <a:off x="11958124" y="3869647"/>
            <a:ext cx="4970886" cy="511810"/>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Trust in God </a:t>
            </a:r>
          </a:p>
        </p:txBody>
      </p:sp>
      <p:sp>
        <p:nvSpPr>
          <p:cNvPr id="9" name="TextBox 9"/>
          <p:cNvSpPr txBox="1"/>
          <p:nvPr/>
        </p:nvSpPr>
        <p:spPr>
          <a:xfrm>
            <a:off x="11958124" y="4367170"/>
            <a:ext cx="4970886" cy="1294447"/>
          </a:xfrm>
          <a:prstGeom prst="rect">
            <a:avLst/>
          </a:prstGeom>
        </p:spPr>
        <p:txBody>
          <a:bodyPr lIns="0" tIns="0" rIns="0" bIns="0" rtlCol="0" anchor="t">
            <a:spAutoFit/>
          </a:bodyPr>
          <a:lstStyle/>
          <a:p>
            <a:pPr>
              <a:lnSpc>
                <a:spcPts val="3510"/>
              </a:lnSpc>
            </a:pPr>
            <a:r>
              <a:rPr lang="en-US" sz="2700">
                <a:solidFill>
                  <a:srgbClr val="000000"/>
                </a:solidFill>
                <a:latin typeface="Poppins Medium"/>
              </a:rPr>
              <a:t>Orientate our sustainable actions towards God in praise and gratitude </a:t>
            </a:r>
          </a:p>
        </p:txBody>
      </p:sp>
      <p:grpSp>
        <p:nvGrpSpPr>
          <p:cNvPr id="11" name="Group 11">
            <a:extLst>
              <a:ext uri="{C183D7F6-B498-43B3-948B-1728B52AA6E4}">
                <adec:decorative xmlns:adec="http://schemas.microsoft.com/office/drawing/2017/decorative" val="1"/>
              </a:ext>
            </a:extLst>
          </p:cNvPr>
          <p:cNvGrpSpPr/>
          <p:nvPr/>
        </p:nvGrpSpPr>
        <p:grpSpPr>
          <a:xfrm>
            <a:off x="1358991" y="3587907"/>
            <a:ext cx="2384026" cy="2384026"/>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13" name="TextBox 13"/>
          <p:cNvSpPr txBox="1"/>
          <p:nvPr/>
        </p:nvSpPr>
        <p:spPr>
          <a:xfrm>
            <a:off x="1866335" y="3158839"/>
            <a:ext cx="1406004" cy="586984"/>
          </a:xfrm>
          <a:prstGeom prst="rect">
            <a:avLst/>
          </a:prstGeom>
        </p:spPr>
        <p:txBody>
          <a:bodyPr lIns="0" tIns="0" rIns="0" bIns="0" rtlCol="0" anchor="t">
            <a:spAutoFit/>
          </a:bodyPr>
          <a:lstStyle/>
          <a:p>
            <a:pPr algn="ctr">
              <a:lnSpc>
                <a:spcPts val="3771"/>
              </a:lnSpc>
            </a:pPr>
            <a:r>
              <a:rPr lang="en-US" sz="2901" spc="719" dirty="0">
                <a:solidFill>
                  <a:srgbClr val="000000"/>
                </a:solidFill>
                <a:latin typeface="Poppins Medium"/>
              </a:rPr>
              <a:t>Faith</a:t>
            </a:r>
          </a:p>
        </p:txBody>
      </p:sp>
      <p:pic>
        <p:nvPicPr>
          <p:cNvPr id="14" name="Picture 1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17177" y="3981674"/>
            <a:ext cx="1067654" cy="1596492"/>
          </a:xfrm>
          <a:prstGeom prst="rect">
            <a:avLst/>
          </a:prstGeom>
        </p:spPr>
      </p:pic>
      <p:sp>
        <p:nvSpPr>
          <p:cNvPr id="15" name="TextBox 15"/>
          <p:cNvSpPr txBox="1"/>
          <p:nvPr/>
        </p:nvSpPr>
        <p:spPr>
          <a:xfrm>
            <a:off x="3887614" y="3650572"/>
            <a:ext cx="5462737" cy="511810"/>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Belief in God</a:t>
            </a:r>
          </a:p>
        </p:txBody>
      </p:sp>
      <p:sp>
        <p:nvSpPr>
          <p:cNvPr id="16" name="TextBox 16"/>
          <p:cNvSpPr txBox="1"/>
          <p:nvPr/>
        </p:nvSpPr>
        <p:spPr>
          <a:xfrm>
            <a:off x="3887614" y="4148095"/>
            <a:ext cx="5079025" cy="1732597"/>
          </a:xfrm>
          <a:prstGeom prst="rect">
            <a:avLst/>
          </a:prstGeom>
        </p:spPr>
        <p:txBody>
          <a:bodyPr lIns="0" tIns="0" rIns="0" bIns="0" rtlCol="0" anchor="t">
            <a:spAutoFit/>
          </a:bodyPr>
          <a:lstStyle/>
          <a:p>
            <a:pPr>
              <a:lnSpc>
                <a:spcPts val="3510"/>
              </a:lnSpc>
            </a:pPr>
            <a:r>
              <a:rPr lang="en-US" sz="2700">
                <a:solidFill>
                  <a:srgbClr val="000000"/>
                </a:solidFill>
                <a:latin typeface="Poppins Medium"/>
              </a:rPr>
              <a:t>Understand the beauty and holiness of God's creation and our responsibility as his stewards    </a:t>
            </a:r>
          </a:p>
        </p:txBody>
      </p:sp>
      <p:grpSp>
        <p:nvGrpSpPr>
          <p:cNvPr id="18" name="Group 18">
            <a:extLst>
              <a:ext uri="{C183D7F6-B498-43B3-948B-1728B52AA6E4}">
                <adec:decorative xmlns:adec="http://schemas.microsoft.com/office/drawing/2017/decorative" val="1"/>
              </a:ext>
            </a:extLst>
          </p:cNvPr>
          <p:cNvGrpSpPr/>
          <p:nvPr/>
        </p:nvGrpSpPr>
        <p:grpSpPr>
          <a:xfrm>
            <a:off x="4887224" y="6874274"/>
            <a:ext cx="2384026" cy="238402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EFEF"/>
            </a:solidFill>
          </p:spPr>
        </p:sp>
      </p:grpSp>
      <p:sp>
        <p:nvSpPr>
          <p:cNvPr id="20" name="TextBox 20"/>
          <p:cNvSpPr txBox="1"/>
          <p:nvPr/>
        </p:nvSpPr>
        <p:spPr>
          <a:xfrm>
            <a:off x="5070600" y="6290109"/>
            <a:ext cx="2017274" cy="745258"/>
          </a:xfrm>
          <a:prstGeom prst="rect">
            <a:avLst/>
          </a:prstGeom>
        </p:spPr>
        <p:txBody>
          <a:bodyPr lIns="0" tIns="0" rIns="0" bIns="0" rtlCol="0" anchor="t">
            <a:spAutoFit/>
          </a:bodyPr>
          <a:lstStyle/>
          <a:p>
            <a:pPr algn="ctr">
              <a:lnSpc>
                <a:spcPts val="3771"/>
              </a:lnSpc>
            </a:pPr>
            <a:r>
              <a:rPr lang="en-US" sz="2901" spc="719">
                <a:solidFill>
                  <a:srgbClr val="000000"/>
                </a:solidFill>
                <a:latin typeface="Poppins Medium"/>
              </a:rPr>
              <a:t>Charity</a:t>
            </a:r>
          </a:p>
        </p:txBody>
      </p:sp>
      <p:pic>
        <p:nvPicPr>
          <p:cNvPr id="21" name="Picture 2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94489" y="7367861"/>
            <a:ext cx="1569496" cy="1396852"/>
          </a:xfrm>
          <a:prstGeom prst="rect">
            <a:avLst/>
          </a:prstGeom>
        </p:spPr>
      </p:pic>
      <p:sp>
        <p:nvSpPr>
          <p:cNvPr id="22" name="TextBox 22"/>
          <p:cNvSpPr txBox="1"/>
          <p:nvPr/>
        </p:nvSpPr>
        <p:spPr>
          <a:xfrm>
            <a:off x="7525338" y="7359243"/>
            <a:ext cx="5875437" cy="511810"/>
          </a:xfrm>
          <a:prstGeom prst="rect">
            <a:avLst/>
          </a:prstGeom>
        </p:spPr>
        <p:txBody>
          <a:bodyPr lIns="0" tIns="0" rIns="0" bIns="0" rtlCol="0" anchor="t">
            <a:spAutoFit/>
          </a:bodyPr>
          <a:lstStyle/>
          <a:p>
            <a:pPr>
              <a:lnSpc>
                <a:spcPts val="4159"/>
              </a:lnSpc>
            </a:pPr>
            <a:r>
              <a:rPr lang="en-US" sz="3199">
                <a:solidFill>
                  <a:srgbClr val="000000"/>
                </a:solidFill>
                <a:latin typeface="Poppins Medium Bold"/>
              </a:rPr>
              <a:t>Love God and each other</a:t>
            </a:r>
          </a:p>
        </p:txBody>
      </p:sp>
      <p:sp>
        <p:nvSpPr>
          <p:cNvPr id="23" name="TextBox 23"/>
          <p:cNvSpPr txBox="1"/>
          <p:nvPr/>
        </p:nvSpPr>
        <p:spPr>
          <a:xfrm>
            <a:off x="7525338" y="7888458"/>
            <a:ext cx="5875437" cy="856297"/>
          </a:xfrm>
          <a:prstGeom prst="rect">
            <a:avLst/>
          </a:prstGeom>
        </p:spPr>
        <p:txBody>
          <a:bodyPr lIns="0" tIns="0" rIns="0" bIns="0" rtlCol="0" anchor="t">
            <a:spAutoFit/>
          </a:bodyPr>
          <a:lstStyle/>
          <a:p>
            <a:pPr>
              <a:lnSpc>
                <a:spcPts val="3510"/>
              </a:lnSpc>
            </a:pPr>
            <a:r>
              <a:rPr lang="en-US" sz="2700">
                <a:solidFill>
                  <a:srgbClr val="000000"/>
                </a:solidFill>
                <a:latin typeface="Poppins Medium"/>
              </a:rPr>
              <a:t>Respect and love the Earth as God's creation</a:t>
            </a:r>
          </a:p>
        </p:txBody>
      </p:sp>
      <p:pic>
        <p:nvPicPr>
          <p:cNvPr id="24" name="Picture 24">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320505" y="1934044"/>
            <a:ext cx="6425906" cy="610461"/>
          </a:xfrm>
          <a:prstGeom prst="rect">
            <a:avLst/>
          </a:prstGeom>
        </p:spPr>
      </p:pic>
      <p:pic>
        <p:nvPicPr>
          <p:cNvPr id="25" name="Picture 25">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46389">
            <a:off x="3389941" y="30276"/>
            <a:ext cx="1064366" cy="10724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1872</Words>
  <Application>Microsoft Macintosh PowerPoint</Application>
  <PresentationFormat>Custom</PresentationFormat>
  <Paragraphs>210</Paragraphs>
  <Slides>16</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Lumios Marker Bold</vt:lpstr>
      <vt:lpstr>Calibri</vt:lpstr>
      <vt:lpstr>Poppins Medium</vt:lpstr>
      <vt:lpstr>Arial</vt:lpstr>
      <vt:lpstr>Poppins Medium Bold</vt:lpstr>
      <vt:lpstr>Lumios Marker</vt:lpstr>
      <vt:lpstr>Office Theme</vt:lpstr>
      <vt:lpstr>Session 3:</vt:lpstr>
      <vt:lpstr>Today's prayer</vt:lpstr>
      <vt:lpstr>So far,</vt:lpstr>
      <vt:lpstr>What is a virtue?</vt:lpstr>
      <vt:lpstr>Virtues and vices </vt:lpstr>
      <vt:lpstr>Seven Catholic Virtues</vt:lpstr>
      <vt:lpstr>Pope Francis:</vt:lpstr>
      <vt:lpstr>Cultivating ecological virtues</vt:lpstr>
      <vt:lpstr>Ecological virtues?</vt:lpstr>
      <vt:lpstr>Ecological virtues?</vt:lpstr>
      <vt:lpstr>Your mission, your virtues</vt:lpstr>
      <vt:lpstr>Planning </vt:lpstr>
      <vt:lpstr>The C.A.R.E approach</vt:lpstr>
      <vt:lpstr>Project ideas</vt:lpstr>
      <vt:lpstr>Example plan</vt:lpstr>
      <vt:lpstr>Planning your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dc:title>
  <cp:lastModifiedBy>Ruth Walbank</cp:lastModifiedBy>
  <cp:revision>4</cp:revision>
  <dcterms:created xsi:type="dcterms:W3CDTF">2006-08-16T00:00:00Z</dcterms:created>
  <dcterms:modified xsi:type="dcterms:W3CDTF">2022-10-18T18:21:03Z</dcterms:modified>
  <dc:identifier>DAE51AjEW-0</dc:identifier>
</cp:coreProperties>
</file>