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Lumios Marker" pitchFamily="2" charset="77"/>
      <p:regular r:id="rId16"/>
    </p:embeddedFont>
    <p:embeddedFont>
      <p:font typeface="Lumios Marker Bold" pitchFamily="2" charset="77"/>
      <p:regular r:id="rId17"/>
    </p:embeddedFont>
    <p:embeddedFont>
      <p:font typeface="Poppins Medium" pitchFamily="2" charset="77"/>
      <p:regular r:id="rId18"/>
      <p:italic r:id="rId19"/>
    </p:embeddedFont>
    <p:embeddedFont>
      <p:font typeface="Poppins Medium Bold" pitchFamily="2" charset="77"/>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06" autoAdjust="0"/>
    <p:restoredTop sz="86408" autoAdjust="0"/>
  </p:normalViewPr>
  <p:slideViewPr>
    <p:cSldViewPr>
      <p:cViewPr varScale="1">
        <p:scale>
          <a:sx n="63" d="100"/>
          <a:sy n="63" d="100"/>
        </p:scale>
        <p:origin x="232" y="4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18.10.2022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Teacher's note: </a:t>
            </a:r>
          </a:p>
          <a:p>
            <a:r>
              <a:rPr lang="en-US"/>
              <a:t>This activity provides a helpful recap with lots of learning over the first three sessions. The animation from CAFOD gives a concise summary of Laudato Si's key ideas. Teachers may wish to give different groups in the class one question to focus on. This method can invite discussion after watching the video so that students can share their answers. </a:t>
            </a:r>
          </a:p>
          <a:p>
            <a:endParaRPr lang="en-US"/>
          </a:p>
          <a:p>
            <a:r>
              <a:rPr lang="en-US"/>
              <a:t>[15 minutes]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Teacher's note: As students prepare to continue their group work, remind them of the C.A.R.E approach. This prompt can help students to think about Laudato Si' as part of their project.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Teacher's note: </a:t>
            </a:r>
          </a:p>
          <a:p>
            <a:r>
              <a:rPr lang="en-US"/>
              <a:t>Students should spend the majority of this session working on their group project. As projects start to take shape, teachers may need to check in with each group to see if they need any support. For instance, if one group investigates how much waste their school produces, teachers might need to contact the school's caretaker. </a:t>
            </a:r>
          </a:p>
          <a:p>
            <a:endParaRPr lang="en-US"/>
          </a:p>
          <a:p>
            <a:r>
              <a:rPr lang="en-US"/>
              <a:t>Teachers may wish to structure this time to give each group clear goals within the class. For example, after 5-10 minutes, teachers can invite each group to report back on their progress to the rest of the class. This approach also helps ensure that each project has a distinct focus while encouraging discussion.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Teacher's note: This activity offers a reflective moment for students. It invites them to think about how their projects link to Laudato Si' and find areas they are thankful for in their work. </a:t>
            </a:r>
          </a:p>
          <a:p>
            <a:endParaRPr lang="en-US"/>
          </a:p>
          <a:p>
            <a:r>
              <a:rPr lang="en-US"/>
              <a:t>Teachers may wish to set this as a homework activity. Or, hosting this activity in class can offer a quite moment of reflection and prayer after a busy planning session.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https://youtu.be/o3Lz7dmn1e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4.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15.sv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16362" y="6689610"/>
            <a:ext cx="4351138" cy="413358"/>
          </a:xfrm>
          <a:prstGeom prst="rect">
            <a:avLst/>
          </a:prstGeom>
        </p:spPr>
      </p:pic>
      <p:pic>
        <p:nvPicPr>
          <p:cNvPr id="3"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0747" flipH="1">
            <a:off x="10197128" y="1789639"/>
            <a:ext cx="1017292" cy="1130325"/>
          </a:xfrm>
          <a:prstGeom prst="rect">
            <a:avLst/>
          </a:prstGeom>
        </p:spPr>
      </p:pic>
      <p:pic>
        <p:nvPicPr>
          <p:cNvPr id="4" name="Picture 4" descr="Laudato Si' Champions logo- A cupped hand holding a sapling with soil."/>
          <p:cNvPicPr>
            <a:picLocks noChangeAspect="1"/>
          </p:cNvPicPr>
          <p:nvPr/>
        </p:nvPicPr>
        <p:blipFill>
          <a:blip r:embed="rId6"/>
          <a:srcRect l="15561" t="3730" r="15259"/>
          <a:stretch>
            <a:fillRect/>
          </a:stretch>
        </p:blipFill>
        <p:spPr>
          <a:xfrm>
            <a:off x="1028700" y="0"/>
            <a:ext cx="7392178" cy="10287000"/>
          </a:xfrm>
          <a:prstGeom prst="rect">
            <a:avLst/>
          </a:prstGeom>
        </p:spPr>
      </p:pic>
      <p:sp>
        <p:nvSpPr>
          <p:cNvPr id="5" name="TextBox 5"/>
          <p:cNvSpPr txBox="1"/>
          <p:nvPr/>
        </p:nvSpPr>
        <p:spPr>
          <a:xfrm>
            <a:off x="8861920" y="4288463"/>
            <a:ext cx="8508883" cy="2123346"/>
          </a:xfrm>
          <a:prstGeom prst="rect">
            <a:avLst/>
          </a:prstGeom>
        </p:spPr>
        <p:txBody>
          <a:bodyPr lIns="0" tIns="0" rIns="0" bIns="0" rtlCol="0" anchor="t">
            <a:spAutoFit/>
          </a:bodyPr>
          <a:lstStyle/>
          <a:p>
            <a:pPr algn="ctr">
              <a:lnSpc>
                <a:spcPts val="8499"/>
              </a:lnSpc>
            </a:pPr>
            <a:r>
              <a:rPr lang="en-US" sz="6390" dirty="0">
                <a:solidFill>
                  <a:srgbClr val="000000"/>
                </a:solidFill>
                <a:latin typeface="Poppins Medium"/>
              </a:rPr>
              <a:t>How can we make </a:t>
            </a:r>
          </a:p>
          <a:p>
            <a:pPr algn="ctr">
              <a:lnSpc>
                <a:spcPts val="8499"/>
              </a:lnSpc>
            </a:pPr>
            <a:r>
              <a:rPr lang="en-US" sz="6390" dirty="0">
                <a:solidFill>
                  <a:srgbClr val="000000"/>
                </a:solidFill>
                <a:latin typeface="Poppins Medium"/>
              </a:rPr>
              <a:t>a difference?</a:t>
            </a:r>
          </a:p>
        </p:txBody>
      </p:sp>
      <p:sp>
        <p:nvSpPr>
          <p:cNvPr id="6" name="TextBox 6"/>
          <p:cNvSpPr txBox="1">
            <a:spLocks noGrp="1"/>
          </p:cNvSpPr>
          <p:nvPr>
            <p:ph type="title" idx="4294967295"/>
          </p:nvPr>
        </p:nvSpPr>
        <p:spPr>
          <a:xfrm>
            <a:off x="9867124" y="2304101"/>
            <a:ext cx="6938476" cy="20510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625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000000"/>
                </a:solidFill>
                <a:effectLst/>
                <a:uLnTx/>
                <a:uFillTx/>
                <a:latin typeface="Lumios Marker Bold"/>
                <a:ea typeface="+mn-ea"/>
                <a:cs typeface="+mn-cs"/>
              </a:rPr>
              <a:t>Session 4:</a:t>
            </a:r>
          </a:p>
        </p:txBody>
      </p:sp>
      <p:grpSp>
        <p:nvGrpSpPr>
          <p:cNvPr id="7" name="Group 7" descr="Associated logos: Guardians of Creation project, St Mary's University, Twickenham, Laudato Si Centre, and the Diocese of Salford"/>
          <p:cNvGrpSpPr/>
          <p:nvPr/>
        </p:nvGrpSpPr>
        <p:grpSpPr>
          <a:xfrm>
            <a:off x="9296400" y="8424727"/>
            <a:ext cx="7868610" cy="1420630"/>
            <a:chOff x="0" y="0"/>
            <a:chExt cx="10491480" cy="1894173"/>
          </a:xfrm>
        </p:grpSpPr>
        <p:pic>
          <p:nvPicPr>
            <p:cNvPr id="8" name="Picture 8"/>
            <p:cNvPicPr>
              <a:picLocks noChangeAspect="1"/>
            </p:cNvPicPr>
            <p:nvPr/>
          </p:nvPicPr>
          <p:blipFill>
            <a:blip r:embed="rId7"/>
            <a:srcRect/>
            <a:stretch>
              <a:fillRect/>
            </a:stretch>
          </p:blipFill>
          <p:spPr>
            <a:xfrm>
              <a:off x="7150738" y="562965"/>
              <a:ext cx="3340742" cy="591590"/>
            </a:xfrm>
            <a:prstGeom prst="rect">
              <a:avLst/>
            </a:prstGeom>
          </p:spPr>
        </p:pic>
        <p:pic>
          <p:nvPicPr>
            <p:cNvPr id="9" name="Picture 9"/>
            <p:cNvPicPr>
              <a:picLocks noChangeAspect="1"/>
            </p:cNvPicPr>
            <p:nvPr/>
          </p:nvPicPr>
          <p:blipFill>
            <a:blip r:embed="rId8"/>
            <a:srcRect/>
            <a:stretch>
              <a:fillRect/>
            </a:stretch>
          </p:blipFill>
          <p:spPr>
            <a:xfrm>
              <a:off x="4877162" y="0"/>
              <a:ext cx="2273576" cy="1894173"/>
            </a:xfrm>
            <a:prstGeom prst="rect">
              <a:avLst/>
            </a:prstGeom>
          </p:spPr>
        </p:pic>
        <p:pic>
          <p:nvPicPr>
            <p:cNvPr id="10" name="Picture 10"/>
            <p:cNvPicPr>
              <a:picLocks noChangeAspect="1"/>
            </p:cNvPicPr>
            <p:nvPr/>
          </p:nvPicPr>
          <p:blipFill>
            <a:blip r:embed="rId9"/>
            <a:srcRect/>
            <a:stretch>
              <a:fillRect/>
            </a:stretch>
          </p:blipFill>
          <p:spPr>
            <a:xfrm>
              <a:off x="2123777" y="276348"/>
              <a:ext cx="2676264" cy="1341477"/>
            </a:xfrm>
            <a:prstGeom prst="rect">
              <a:avLst/>
            </a:prstGeom>
          </p:spPr>
        </p:pic>
        <p:pic>
          <p:nvPicPr>
            <p:cNvPr id="11" name="Picture 11"/>
            <p:cNvPicPr>
              <a:picLocks noChangeAspect="1"/>
            </p:cNvPicPr>
            <p:nvPr/>
          </p:nvPicPr>
          <p:blipFill>
            <a:blip r:embed="rId10"/>
            <a:srcRect/>
            <a:stretch>
              <a:fillRect/>
            </a:stretch>
          </p:blipFill>
          <p:spPr>
            <a:xfrm>
              <a:off x="0" y="110480"/>
              <a:ext cx="1537339" cy="1783694"/>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8474341" y="2433101"/>
            <a:ext cx="8784959" cy="6815785"/>
            <a:chOff x="0" y="0"/>
            <a:chExt cx="4386289" cy="3403090"/>
          </a:xfrm>
        </p:grpSpPr>
        <p:sp>
          <p:nvSpPr>
            <p:cNvPr id="3" name="Freeform 3"/>
            <p:cNvSpPr/>
            <p:nvPr/>
          </p:nvSpPr>
          <p:spPr>
            <a:xfrm>
              <a:off x="-3810" y="1270"/>
              <a:ext cx="4391369" cy="3401820"/>
            </a:xfrm>
            <a:custGeom>
              <a:avLst/>
              <a:gdLst/>
              <a:ahLst/>
              <a:cxnLst/>
              <a:rect l="l" t="t" r="r" b="b"/>
              <a:pathLst>
                <a:path w="4391369" h="3401820">
                  <a:moveTo>
                    <a:pt x="4387559" y="2939813"/>
                  </a:moveTo>
                  <a:cubicBezTo>
                    <a:pt x="4387559" y="2785145"/>
                    <a:pt x="4391369" y="2627856"/>
                    <a:pt x="4385019" y="2473187"/>
                  </a:cubicBezTo>
                  <a:cubicBezTo>
                    <a:pt x="4377399" y="2370949"/>
                    <a:pt x="4365969" y="355018"/>
                    <a:pt x="4365969" y="252780"/>
                  </a:cubicBezTo>
                  <a:cubicBezTo>
                    <a:pt x="4363429" y="181999"/>
                    <a:pt x="4362159" y="108597"/>
                    <a:pt x="4359619" y="54610"/>
                  </a:cubicBezTo>
                  <a:cubicBezTo>
                    <a:pt x="4359619" y="44450"/>
                    <a:pt x="4358349" y="34290"/>
                    <a:pt x="4357079" y="21590"/>
                  </a:cubicBezTo>
                  <a:cubicBezTo>
                    <a:pt x="4346919" y="19050"/>
                    <a:pt x="4338029" y="17780"/>
                    <a:pt x="4327869" y="16510"/>
                  </a:cubicBezTo>
                  <a:cubicBezTo>
                    <a:pt x="4311006" y="15240"/>
                    <a:pt x="4290584" y="16510"/>
                    <a:pt x="4273566" y="16510"/>
                  </a:cubicBezTo>
                  <a:cubicBezTo>
                    <a:pt x="4188474" y="13970"/>
                    <a:pt x="4103382" y="8890"/>
                    <a:pt x="4018290" y="7620"/>
                  </a:cubicBezTo>
                  <a:cubicBezTo>
                    <a:pt x="3858318" y="5080"/>
                    <a:pt x="3694942" y="3810"/>
                    <a:pt x="3534969" y="2540"/>
                  </a:cubicBezTo>
                  <a:cubicBezTo>
                    <a:pt x="3477107" y="2540"/>
                    <a:pt x="3415841" y="0"/>
                    <a:pt x="3357979" y="0"/>
                  </a:cubicBezTo>
                  <a:cubicBezTo>
                    <a:pt x="3218428" y="0"/>
                    <a:pt x="3082281" y="1270"/>
                    <a:pt x="2942731" y="1270"/>
                  </a:cubicBezTo>
                  <a:cubicBezTo>
                    <a:pt x="2861043" y="1270"/>
                    <a:pt x="2779355" y="3810"/>
                    <a:pt x="2694263" y="3810"/>
                  </a:cubicBezTo>
                  <a:cubicBezTo>
                    <a:pt x="2609171" y="5080"/>
                    <a:pt x="1067308" y="7620"/>
                    <a:pt x="982217" y="7620"/>
                  </a:cubicBezTo>
                  <a:cubicBezTo>
                    <a:pt x="914143" y="7620"/>
                    <a:pt x="846070" y="6350"/>
                    <a:pt x="777997" y="7620"/>
                  </a:cubicBezTo>
                  <a:cubicBezTo>
                    <a:pt x="716730" y="8890"/>
                    <a:pt x="652061" y="11430"/>
                    <a:pt x="590795" y="12700"/>
                  </a:cubicBezTo>
                  <a:cubicBezTo>
                    <a:pt x="526125" y="15240"/>
                    <a:pt x="461455" y="16510"/>
                    <a:pt x="400189" y="19050"/>
                  </a:cubicBezTo>
                  <a:cubicBezTo>
                    <a:pt x="308290" y="21590"/>
                    <a:pt x="212987" y="24130"/>
                    <a:pt x="121088" y="27940"/>
                  </a:cubicBezTo>
                  <a:cubicBezTo>
                    <a:pt x="66630" y="30480"/>
                    <a:pt x="38100" y="34290"/>
                    <a:pt x="16510" y="36830"/>
                  </a:cubicBezTo>
                  <a:cubicBezTo>
                    <a:pt x="16510" y="38100"/>
                    <a:pt x="13970" y="40640"/>
                    <a:pt x="13970" y="43180"/>
                  </a:cubicBezTo>
                  <a:cubicBezTo>
                    <a:pt x="12700" y="71896"/>
                    <a:pt x="10160" y="132191"/>
                    <a:pt x="8890" y="189864"/>
                  </a:cubicBezTo>
                  <a:cubicBezTo>
                    <a:pt x="7620" y="223943"/>
                    <a:pt x="8890" y="260644"/>
                    <a:pt x="7620" y="294724"/>
                  </a:cubicBezTo>
                  <a:cubicBezTo>
                    <a:pt x="0" y="467742"/>
                    <a:pt x="5080" y="2609505"/>
                    <a:pt x="7620" y="2785145"/>
                  </a:cubicBezTo>
                  <a:cubicBezTo>
                    <a:pt x="6350" y="2924085"/>
                    <a:pt x="11430" y="3060402"/>
                    <a:pt x="11430" y="3199342"/>
                  </a:cubicBezTo>
                  <a:cubicBezTo>
                    <a:pt x="11430" y="3264879"/>
                    <a:pt x="15240" y="3333038"/>
                    <a:pt x="7620" y="3371340"/>
                  </a:cubicBezTo>
                  <a:cubicBezTo>
                    <a:pt x="5080" y="3380229"/>
                    <a:pt x="10160" y="3386579"/>
                    <a:pt x="19050" y="3387849"/>
                  </a:cubicBezTo>
                  <a:cubicBezTo>
                    <a:pt x="29210" y="3389120"/>
                    <a:pt x="38100" y="3389120"/>
                    <a:pt x="48260" y="3389120"/>
                  </a:cubicBezTo>
                  <a:cubicBezTo>
                    <a:pt x="148318" y="3390390"/>
                    <a:pt x="257235" y="3390390"/>
                    <a:pt x="369556" y="3391660"/>
                  </a:cubicBezTo>
                  <a:cubicBezTo>
                    <a:pt x="430822" y="3392929"/>
                    <a:pt x="492088" y="3394199"/>
                    <a:pt x="549951" y="3395470"/>
                  </a:cubicBezTo>
                  <a:cubicBezTo>
                    <a:pt x="652061" y="3396740"/>
                    <a:pt x="750767" y="3396740"/>
                    <a:pt x="852877" y="3398010"/>
                  </a:cubicBezTo>
                  <a:cubicBezTo>
                    <a:pt x="893721" y="3398010"/>
                    <a:pt x="931162" y="3398010"/>
                    <a:pt x="972006" y="3396740"/>
                  </a:cubicBezTo>
                  <a:cubicBezTo>
                    <a:pt x="989024" y="3396740"/>
                    <a:pt x="1009446" y="3395470"/>
                    <a:pt x="1026464" y="3395470"/>
                  </a:cubicBezTo>
                  <a:cubicBezTo>
                    <a:pt x="1094538" y="3396740"/>
                    <a:pt x="2456006" y="3387849"/>
                    <a:pt x="2524079" y="3389120"/>
                  </a:cubicBezTo>
                  <a:cubicBezTo>
                    <a:pt x="2619382" y="3390390"/>
                    <a:pt x="2881464" y="3390390"/>
                    <a:pt x="2976767" y="3390390"/>
                  </a:cubicBezTo>
                  <a:cubicBezTo>
                    <a:pt x="3014208" y="3390390"/>
                    <a:pt x="3048244" y="3389120"/>
                    <a:pt x="3085685" y="3389120"/>
                  </a:cubicBezTo>
                  <a:cubicBezTo>
                    <a:pt x="3146951" y="3390390"/>
                    <a:pt x="3208217" y="3391660"/>
                    <a:pt x="3269483" y="3392929"/>
                  </a:cubicBezTo>
                  <a:cubicBezTo>
                    <a:pt x="3402226" y="3395470"/>
                    <a:pt x="3531565" y="3392929"/>
                    <a:pt x="3664309" y="3396740"/>
                  </a:cubicBezTo>
                  <a:cubicBezTo>
                    <a:pt x="3885547" y="3401820"/>
                    <a:pt x="4110189" y="3395470"/>
                    <a:pt x="4327869" y="3400549"/>
                  </a:cubicBezTo>
                  <a:cubicBezTo>
                    <a:pt x="4348189" y="3401820"/>
                    <a:pt x="4368509" y="3400549"/>
                    <a:pt x="4391369" y="3400549"/>
                  </a:cubicBezTo>
                  <a:cubicBezTo>
                    <a:pt x="4391369" y="3376420"/>
                    <a:pt x="4391369" y="3363720"/>
                    <a:pt x="4391369" y="3335660"/>
                  </a:cubicBezTo>
                  <a:cubicBezTo>
                    <a:pt x="4390099" y="3201963"/>
                    <a:pt x="4387559" y="3076131"/>
                    <a:pt x="4387559" y="2939813"/>
                  </a:cubicBezTo>
                  <a:close/>
                </a:path>
              </a:pathLst>
            </a:custGeom>
            <a:solidFill>
              <a:srgbClr val="FFFFFF"/>
            </a:solidFill>
          </p:spPr>
        </p:sp>
      </p:grpSp>
      <p:sp>
        <p:nvSpPr>
          <p:cNvPr id="4" name="TextBox 4"/>
          <p:cNvSpPr txBox="1"/>
          <p:nvPr/>
        </p:nvSpPr>
        <p:spPr>
          <a:xfrm>
            <a:off x="8891850" y="2552963"/>
            <a:ext cx="8047980" cy="6557010"/>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Dear God,</a:t>
            </a:r>
          </a:p>
          <a:p>
            <a:pPr algn="ctr">
              <a:lnSpc>
                <a:spcPts val="3510"/>
              </a:lnSpc>
            </a:pPr>
            <a:endParaRPr lang="en-US" sz="2700">
              <a:solidFill>
                <a:srgbClr val="000000"/>
              </a:solidFill>
              <a:latin typeface="Poppins Medium"/>
            </a:endParaRPr>
          </a:p>
          <a:p>
            <a:pPr algn="ctr">
              <a:lnSpc>
                <a:spcPts val="3510"/>
              </a:lnSpc>
            </a:pPr>
            <a:r>
              <a:rPr lang="en-US" sz="2700">
                <a:solidFill>
                  <a:srgbClr val="000000"/>
                </a:solidFill>
                <a:latin typeface="Poppins Medium"/>
              </a:rPr>
              <a:t>Today, we continue to make a difference at our school as we care for our common home. You have guided us as the stewards of your creation, and we give thanks for our growing ecological knowledge as we live Laudato Si' together. </a:t>
            </a:r>
          </a:p>
          <a:p>
            <a:pPr algn="ctr">
              <a:lnSpc>
                <a:spcPts val="3510"/>
              </a:lnSpc>
            </a:pPr>
            <a:endParaRPr lang="en-US" sz="2700">
              <a:solidFill>
                <a:srgbClr val="000000"/>
              </a:solidFill>
              <a:latin typeface="Poppins Medium"/>
            </a:endParaRPr>
          </a:p>
          <a:p>
            <a:pPr algn="ctr">
              <a:lnSpc>
                <a:spcPts val="3510"/>
              </a:lnSpc>
            </a:pPr>
            <a:r>
              <a:rPr lang="en-US" sz="2700">
                <a:solidFill>
                  <a:srgbClr val="000000"/>
                </a:solidFill>
                <a:latin typeface="Poppins Medium"/>
              </a:rPr>
              <a:t>Guide our hearts to act with charity, faith and hope as we continue our mission. </a:t>
            </a:r>
          </a:p>
          <a:p>
            <a:pPr algn="ctr">
              <a:lnSpc>
                <a:spcPts val="3510"/>
              </a:lnSpc>
            </a:pPr>
            <a:endParaRPr lang="en-US" sz="2700">
              <a:solidFill>
                <a:srgbClr val="000000"/>
              </a:solidFill>
              <a:latin typeface="Poppins Medium"/>
            </a:endParaRPr>
          </a:p>
          <a:p>
            <a:pPr algn="ctr">
              <a:lnSpc>
                <a:spcPts val="3510"/>
              </a:lnSpc>
            </a:pPr>
            <a:r>
              <a:rPr lang="en-US" sz="2700">
                <a:solidFill>
                  <a:srgbClr val="000000"/>
                </a:solidFill>
                <a:latin typeface="Poppins Medium"/>
              </a:rPr>
              <a:t>Praise be to you!</a:t>
            </a:r>
          </a:p>
          <a:p>
            <a:pPr algn="ctr">
              <a:lnSpc>
                <a:spcPts val="3510"/>
              </a:lnSpc>
            </a:pPr>
            <a:endParaRPr lang="en-US" sz="2700">
              <a:solidFill>
                <a:srgbClr val="000000"/>
              </a:solidFill>
              <a:latin typeface="Poppins Medium"/>
            </a:endParaRPr>
          </a:p>
          <a:p>
            <a:pPr algn="ctr">
              <a:lnSpc>
                <a:spcPts val="3510"/>
              </a:lnSpc>
            </a:pPr>
            <a:r>
              <a:rPr lang="en-US" sz="2700">
                <a:solidFill>
                  <a:srgbClr val="000000"/>
                </a:solidFill>
                <a:latin typeface="Poppins Medium"/>
              </a:rPr>
              <a:t>Amen</a:t>
            </a:r>
          </a:p>
        </p:txBody>
      </p:sp>
      <p:pic>
        <p:nvPicPr>
          <p:cNvPr id="5"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819066" y="1748737"/>
            <a:ext cx="5440234" cy="544023"/>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7020" y="654825"/>
            <a:ext cx="9281096" cy="8977351"/>
          </a:xfrm>
          <a:prstGeom prst="rect">
            <a:avLst/>
          </a:prstGeom>
        </p:spPr>
      </p:pic>
      <p:sp>
        <p:nvSpPr>
          <p:cNvPr id="7" name="TextBox 7"/>
          <p:cNvSpPr txBox="1">
            <a:spLocks noGrp="1"/>
          </p:cNvSpPr>
          <p:nvPr>
            <p:ph type="title" idx="4294967295"/>
          </p:nvPr>
        </p:nvSpPr>
        <p:spPr>
          <a:xfrm>
            <a:off x="9414300" y="641729"/>
            <a:ext cx="6899951" cy="144743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0844"/>
              </a:lnSpc>
              <a:spcBef>
                <a:spcPts val="0"/>
              </a:spcBef>
              <a:spcAft>
                <a:spcPts val="0"/>
              </a:spcAft>
              <a:buClrTx/>
              <a:buSzTx/>
              <a:buFontTx/>
              <a:buNone/>
              <a:tabLst/>
              <a:defRPr/>
            </a:pPr>
            <a:r>
              <a:rPr kumimoji="0" lang="en-US" sz="10844" b="0" i="0" u="none" strike="noStrike" kern="1200" cap="none" spc="0" normalizeH="0" baseline="0" noProof="0" dirty="0">
                <a:ln>
                  <a:noFill/>
                </a:ln>
                <a:solidFill>
                  <a:srgbClr val="FFFFFF"/>
                </a:solidFill>
                <a:effectLst/>
                <a:uLnTx/>
                <a:uFillTx/>
                <a:latin typeface="Lumios Marker Bold"/>
                <a:ea typeface="+mn-ea"/>
                <a:cs typeface="+mn-cs"/>
              </a:rPr>
              <a:t>Today's prayer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504218" y="1220534"/>
            <a:ext cx="9755082" cy="7845932"/>
            <a:chOff x="0" y="0"/>
            <a:chExt cx="2956086" cy="2377555"/>
          </a:xfrm>
        </p:grpSpPr>
        <p:sp>
          <p:nvSpPr>
            <p:cNvPr id="3" name="Freeform 3"/>
            <p:cNvSpPr/>
            <p:nvPr/>
          </p:nvSpPr>
          <p:spPr>
            <a:xfrm>
              <a:off x="-3810" y="1270"/>
              <a:ext cx="2961166" cy="2376285"/>
            </a:xfrm>
            <a:custGeom>
              <a:avLst/>
              <a:gdLst/>
              <a:ahLst/>
              <a:cxnLst/>
              <a:rect l="l" t="t" r="r" b="b"/>
              <a:pathLst>
                <a:path w="2961166" h="2376285">
                  <a:moveTo>
                    <a:pt x="2957355" y="2041379"/>
                  </a:moveTo>
                  <a:cubicBezTo>
                    <a:pt x="2957355" y="1935139"/>
                    <a:pt x="2961166" y="1827097"/>
                    <a:pt x="2954816" y="1720856"/>
                  </a:cubicBezTo>
                  <a:cubicBezTo>
                    <a:pt x="2947196" y="1650630"/>
                    <a:pt x="2935766" y="265899"/>
                    <a:pt x="2935766" y="195672"/>
                  </a:cubicBezTo>
                  <a:cubicBezTo>
                    <a:pt x="2933226" y="147054"/>
                    <a:pt x="2931955" y="96635"/>
                    <a:pt x="2929416" y="54610"/>
                  </a:cubicBezTo>
                  <a:cubicBezTo>
                    <a:pt x="2929416" y="44450"/>
                    <a:pt x="2928146" y="34290"/>
                    <a:pt x="2926876" y="21590"/>
                  </a:cubicBezTo>
                  <a:cubicBezTo>
                    <a:pt x="2916716" y="19050"/>
                    <a:pt x="2907826" y="17780"/>
                    <a:pt x="2897666" y="16510"/>
                  </a:cubicBezTo>
                  <a:cubicBezTo>
                    <a:pt x="2885738" y="15240"/>
                    <a:pt x="2872153" y="16510"/>
                    <a:pt x="2860832" y="16510"/>
                  </a:cubicBezTo>
                  <a:cubicBezTo>
                    <a:pt x="2804226" y="13970"/>
                    <a:pt x="2747620" y="8890"/>
                    <a:pt x="2691015" y="7620"/>
                  </a:cubicBezTo>
                  <a:cubicBezTo>
                    <a:pt x="2584596" y="5080"/>
                    <a:pt x="2475913" y="3810"/>
                    <a:pt x="2369494" y="2540"/>
                  </a:cubicBezTo>
                  <a:cubicBezTo>
                    <a:pt x="2331002" y="2540"/>
                    <a:pt x="2290246" y="0"/>
                    <a:pt x="2251754" y="0"/>
                  </a:cubicBezTo>
                  <a:cubicBezTo>
                    <a:pt x="2158921" y="0"/>
                    <a:pt x="2068352" y="1270"/>
                    <a:pt x="1975519" y="1270"/>
                  </a:cubicBezTo>
                  <a:cubicBezTo>
                    <a:pt x="1921177" y="1270"/>
                    <a:pt x="1866836" y="3810"/>
                    <a:pt x="1810230" y="3810"/>
                  </a:cubicBezTo>
                  <a:cubicBezTo>
                    <a:pt x="1753624" y="5080"/>
                    <a:pt x="727929" y="7620"/>
                    <a:pt x="671323" y="7620"/>
                  </a:cubicBezTo>
                  <a:cubicBezTo>
                    <a:pt x="626038" y="7620"/>
                    <a:pt x="580754" y="6350"/>
                    <a:pt x="535469" y="7620"/>
                  </a:cubicBezTo>
                  <a:cubicBezTo>
                    <a:pt x="494713" y="8890"/>
                    <a:pt x="451693" y="11430"/>
                    <a:pt x="410937" y="12700"/>
                  </a:cubicBezTo>
                  <a:cubicBezTo>
                    <a:pt x="367916" y="15240"/>
                    <a:pt x="324896" y="16510"/>
                    <a:pt x="284140" y="19050"/>
                  </a:cubicBezTo>
                  <a:cubicBezTo>
                    <a:pt x="223006" y="21590"/>
                    <a:pt x="159607" y="24130"/>
                    <a:pt x="98473" y="27940"/>
                  </a:cubicBezTo>
                  <a:cubicBezTo>
                    <a:pt x="62245" y="30480"/>
                    <a:pt x="38100" y="34290"/>
                    <a:pt x="16510" y="36830"/>
                  </a:cubicBezTo>
                  <a:cubicBezTo>
                    <a:pt x="16510" y="38100"/>
                    <a:pt x="13970" y="40640"/>
                    <a:pt x="13970" y="43180"/>
                  </a:cubicBezTo>
                  <a:cubicBezTo>
                    <a:pt x="12700" y="71425"/>
                    <a:pt x="10160" y="112841"/>
                    <a:pt x="8890" y="152456"/>
                  </a:cubicBezTo>
                  <a:cubicBezTo>
                    <a:pt x="7620" y="175865"/>
                    <a:pt x="8890" y="201075"/>
                    <a:pt x="7620" y="224483"/>
                  </a:cubicBezTo>
                  <a:cubicBezTo>
                    <a:pt x="0" y="343329"/>
                    <a:pt x="5080" y="1814492"/>
                    <a:pt x="7620" y="1935139"/>
                  </a:cubicBezTo>
                  <a:cubicBezTo>
                    <a:pt x="6350" y="2030575"/>
                    <a:pt x="11430" y="2124211"/>
                    <a:pt x="11430" y="2219647"/>
                  </a:cubicBezTo>
                  <a:cubicBezTo>
                    <a:pt x="11430" y="2264665"/>
                    <a:pt x="15240" y="2311483"/>
                    <a:pt x="7620" y="2345805"/>
                  </a:cubicBezTo>
                  <a:cubicBezTo>
                    <a:pt x="5080" y="2354695"/>
                    <a:pt x="10160" y="2361045"/>
                    <a:pt x="19050" y="2362315"/>
                  </a:cubicBezTo>
                  <a:cubicBezTo>
                    <a:pt x="29210" y="2363585"/>
                    <a:pt x="38100" y="2363585"/>
                    <a:pt x="48260" y="2363585"/>
                  </a:cubicBezTo>
                  <a:cubicBezTo>
                    <a:pt x="116587" y="2364855"/>
                    <a:pt x="189042" y="2364855"/>
                    <a:pt x="263762" y="2366125"/>
                  </a:cubicBezTo>
                  <a:cubicBezTo>
                    <a:pt x="304518" y="2367395"/>
                    <a:pt x="345274" y="2368665"/>
                    <a:pt x="383766" y="2369935"/>
                  </a:cubicBezTo>
                  <a:cubicBezTo>
                    <a:pt x="451693" y="2371205"/>
                    <a:pt x="517355" y="2371205"/>
                    <a:pt x="585282" y="2372475"/>
                  </a:cubicBezTo>
                  <a:cubicBezTo>
                    <a:pt x="612453" y="2372475"/>
                    <a:pt x="637359" y="2372475"/>
                    <a:pt x="664530" y="2371205"/>
                  </a:cubicBezTo>
                  <a:cubicBezTo>
                    <a:pt x="675851" y="2371205"/>
                    <a:pt x="689437" y="2369935"/>
                    <a:pt x="700758" y="2369935"/>
                  </a:cubicBezTo>
                  <a:cubicBezTo>
                    <a:pt x="746042" y="2371205"/>
                    <a:pt x="1651734" y="2362315"/>
                    <a:pt x="1697018" y="2363585"/>
                  </a:cubicBezTo>
                  <a:cubicBezTo>
                    <a:pt x="1760417" y="2364855"/>
                    <a:pt x="1934762" y="2364855"/>
                    <a:pt x="1998161" y="2364855"/>
                  </a:cubicBezTo>
                  <a:cubicBezTo>
                    <a:pt x="2023067" y="2364855"/>
                    <a:pt x="2045710" y="2363585"/>
                    <a:pt x="2070616" y="2363585"/>
                  </a:cubicBezTo>
                  <a:cubicBezTo>
                    <a:pt x="2111372" y="2364855"/>
                    <a:pt x="2152128" y="2366125"/>
                    <a:pt x="2192885" y="2367395"/>
                  </a:cubicBezTo>
                  <a:cubicBezTo>
                    <a:pt x="2281189" y="2369935"/>
                    <a:pt x="2367230" y="2367395"/>
                    <a:pt x="2455535" y="2371205"/>
                  </a:cubicBezTo>
                  <a:cubicBezTo>
                    <a:pt x="2602710" y="2376285"/>
                    <a:pt x="2752149" y="2369935"/>
                    <a:pt x="2897666" y="2375015"/>
                  </a:cubicBezTo>
                  <a:cubicBezTo>
                    <a:pt x="2917986" y="2376285"/>
                    <a:pt x="2938305" y="2375015"/>
                    <a:pt x="2961166" y="2375015"/>
                  </a:cubicBezTo>
                  <a:cubicBezTo>
                    <a:pt x="2961166" y="2350885"/>
                    <a:pt x="2961166" y="2338185"/>
                    <a:pt x="2961166" y="2313283"/>
                  </a:cubicBezTo>
                  <a:cubicBezTo>
                    <a:pt x="2959895" y="2221448"/>
                    <a:pt x="2957355" y="2135015"/>
                    <a:pt x="2957355" y="2041379"/>
                  </a:cubicBezTo>
                  <a:close/>
                </a:path>
              </a:pathLst>
            </a:custGeom>
            <a:solidFill>
              <a:srgbClr val="FFFFFF"/>
            </a:solidFill>
          </p:spPr>
        </p:sp>
      </p:grpSp>
      <p:pic>
        <p:nvPicPr>
          <p:cNvPr id="4"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35537">
            <a:off x="3628665" y="4017669"/>
            <a:ext cx="3852379" cy="809000"/>
          </a:xfrm>
          <a:prstGeom prst="rect">
            <a:avLst/>
          </a:prstGeom>
        </p:spPr>
      </p:pic>
      <p:pic>
        <p:nvPicPr>
          <p:cNvPr id="5"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061744" y="893239"/>
            <a:ext cx="912432" cy="1546495"/>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19211" y="5430124"/>
            <a:ext cx="4165096" cy="3373728"/>
          </a:xfrm>
          <a:prstGeom prst="rect">
            <a:avLst/>
          </a:prstGeom>
        </p:spPr>
      </p:pic>
      <p:sp>
        <p:nvSpPr>
          <p:cNvPr id="7" name="TextBox 7"/>
          <p:cNvSpPr txBox="1"/>
          <p:nvPr/>
        </p:nvSpPr>
        <p:spPr>
          <a:xfrm>
            <a:off x="8412810" y="1758267"/>
            <a:ext cx="7937898" cy="6732366"/>
          </a:xfrm>
          <a:prstGeom prst="rect">
            <a:avLst/>
          </a:prstGeom>
        </p:spPr>
        <p:txBody>
          <a:bodyPr lIns="0" tIns="0" rIns="0" bIns="0" rtlCol="0" anchor="t">
            <a:spAutoFit/>
          </a:bodyPr>
          <a:lstStyle/>
          <a:p>
            <a:pPr marL="739938" lvl="1" indent="-369969">
              <a:lnSpc>
                <a:spcPts val="4455"/>
              </a:lnSpc>
              <a:buFont typeface="Arial"/>
              <a:buChar char="•"/>
            </a:pPr>
            <a:r>
              <a:rPr lang="en-US" sz="3427">
                <a:solidFill>
                  <a:srgbClr val="000000"/>
                </a:solidFill>
                <a:latin typeface="Poppins Medium"/>
              </a:rPr>
              <a:t>Key terms from Laudato Si', including stewardship, internal ecology, the cry of the earth and the cry of the poor </a:t>
            </a:r>
          </a:p>
          <a:p>
            <a:pPr>
              <a:lnSpc>
                <a:spcPts val="4455"/>
              </a:lnSpc>
            </a:pPr>
            <a:endParaRPr lang="en-US" sz="3427">
              <a:solidFill>
                <a:srgbClr val="000000"/>
              </a:solidFill>
              <a:latin typeface="Poppins Medium"/>
            </a:endParaRPr>
          </a:p>
          <a:p>
            <a:pPr marL="739938" lvl="1" indent="-369969">
              <a:lnSpc>
                <a:spcPts val="4455"/>
              </a:lnSpc>
              <a:buFont typeface="Arial"/>
              <a:buChar char="•"/>
            </a:pPr>
            <a:r>
              <a:rPr lang="en-US" sz="3427">
                <a:solidFill>
                  <a:srgbClr val="000000"/>
                </a:solidFill>
                <a:latin typeface="Poppins Medium"/>
              </a:rPr>
              <a:t>Developed a mission statement and reflected on which ecological virtues we need to cultivate</a:t>
            </a:r>
          </a:p>
          <a:p>
            <a:pPr>
              <a:lnSpc>
                <a:spcPts val="4455"/>
              </a:lnSpc>
            </a:pPr>
            <a:endParaRPr lang="en-US" sz="3427">
              <a:solidFill>
                <a:srgbClr val="000000"/>
              </a:solidFill>
              <a:latin typeface="Poppins Medium"/>
            </a:endParaRPr>
          </a:p>
          <a:p>
            <a:pPr marL="739938" lvl="1" indent="-369969">
              <a:lnSpc>
                <a:spcPts val="4455"/>
              </a:lnSpc>
              <a:buFont typeface="Arial"/>
              <a:buChar char="•"/>
            </a:pPr>
            <a:r>
              <a:rPr lang="en-US" sz="3427">
                <a:solidFill>
                  <a:srgbClr val="000000"/>
                </a:solidFill>
                <a:latin typeface="Poppins Medium"/>
              </a:rPr>
              <a:t>Started to plan our projects to care for our common home</a:t>
            </a:r>
          </a:p>
        </p:txBody>
      </p:sp>
      <p:sp>
        <p:nvSpPr>
          <p:cNvPr id="8" name="TextBox 8"/>
          <p:cNvSpPr txBox="1"/>
          <p:nvPr/>
        </p:nvSpPr>
        <p:spPr>
          <a:xfrm>
            <a:off x="788005" y="2863548"/>
            <a:ext cx="6227508" cy="1574264"/>
          </a:xfrm>
          <a:prstGeom prst="rect">
            <a:avLst/>
          </a:prstGeom>
        </p:spPr>
        <p:txBody>
          <a:bodyPr lIns="0" tIns="0" rIns="0" bIns="0" rtlCol="0" anchor="t">
            <a:spAutoFit/>
          </a:bodyPr>
          <a:lstStyle/>
          <a:p>
            <a:pPr>
              <a:lnSpc>
                <a:spcPts val="11767"/>
              </a:lnSpc>
            </a:pPr>
            <a:r>
              <a:rPr lang="en-US" sz="11767">
                <a:solidFill>
                  <a:srgbClr val="FFFFFF"/>
                </a:solidFill>
                <a:latin typeface="Lumios Marker Bold"/>
              </a:rPr>
              <a:t>we've learned</a:t>
            </a:r>
          </a:p>
        </p:txBody>
      </p:sp>
      <p:sp>
        <p:nvSpPr>
          <p:cNvPr id="9" name="TextBox 9"/>
          <p:cNvSpPr txBox="1">
            <a:spLocks noGrp="1"/>
          </p:cNvSpPr>
          <p:nvPr>
            <p:ph type="title" idx="4294967295"/>
          </p:nvPr>
        </p:nvSpPr>
        <p:spPr>
          <a:xfrm>
            <a:off x="742719" y="1220534"/>
            <a:ext cx="6272794" cy="1371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FFFFFF"/>
                </a:solidFill>
                <a:effectLst/>
                <a:uLnTx/>
                <a:uFillTx/>
                <a:latin typeface="Poppins Medium"/>
                <a:ea typeface="+mn-ea"/>
                <a:cs typeface="+mn-cs"/>
              </a:rPr>
              <a:t>So far,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88411" y="1639567"/>
            <a:ext cx="5199299" cy="493933"/>
          </a:xfrm>
          <a:prstGeom prst="rect">
            <a:avLst/>
          </a:prstGeom>
        </p:spPr>
      </p:pic>
      <p:sp>
        <p:nvSpPr>
          <p:cNvPr id="3" name="TextBox 3"/>
          <p:cNvSpPr txBox="1">
            <a:spLocks noGrp="1"/>
          </p:cNvSpPr>
          <p:nvPr>
            <p:ph type="title" idx="4294967295"/>
          </p:nvPr>
        </p:nvSpPr>
        <p:spPr>
          <a:xfrm>
            <a:off x="2334929" y="326925"/>
            <a:ext cx="5776962" cy="1749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300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000000"/>
                </a:solidFill>
                <a:effectLst/>
                <a:uLnTx/>
                <a:uFillTx/>
                <a:latin typeface="Lumios Marker Bold"/>
                <a:ea typeface="+mn-ea"/>
                <a:cs typeface="+mn-cs"/>
              </a:rPr>
              <a:t>Activity:</a:t>
            </a:r>
          </a:p>
        </p:txBody>
      </p:sp>
      <p:sp>
        <p:nvSpPr>
          <p:cNvPr id="4" name="TextBox 4"/>
          <p:cNvSpPr txBox="1"/>
          <p:nvPr/>
        </p:nvSpPr>
        <p:spPr>
          <a:xfrm>
            <a:off x="7087710" y="696592"/>
            <a:ext cx="9238199" cy="942975"/>
          </a:xfrm>
          <a:prstGeom prst="rect">
            <a:avLst/>
          </a:prstGeom>
        </p:spPr>
        <p:txBody>
          <a:bodyPr lIns="0" tIns="0" rIns="0" bIns="0" rtlCol="0" anchor="t">
            <a:spAutoFit/>
          </a:bodyPr>
          <a:lstStyle/>
          <a:p>
            <a:pPr>
              <a:lnSpc>
                <a:spcPts val="7560"/>
              </a:lnSpc>
            </a:pPr>
            <a:r>
              <a:rPr lang="en-US" sz="6300" dirty="0">
                <a:solidFill>
                  <a:srgbClr val="000000"/>
                </a:solidFill>
                <a:latin typeface="Poppins Medium"/>
              </a:rPr>
              <a:t>Recapping Laudato Si'</a:t>
            </a:r>
          </a:p>
        </p:txBody>
      </p:sp>
      <p:grpSp>
        <p:nvGrpSpPr>
          <p:cNvPr id="5" name="Group 5">
            <a:extLst>
              <a:ext uri="{C183D7F6-B498-43B3-948B-1728B52AA6E4}">
                <adec:decorative xmlns:adec="http://schemas.microsoft.com/office/drawing/2017/decorative" val="1"/>
              </a:ext>
            </a:extLst>
          </p:cNvPr>
          <p:cNvGrpSpPr/>
          <p:nvPr/>
        </p:nvGrpSpPr>
        <p:grpSpPr>
          <a:xfrm>
            <a:off x="1028700" y="2493274"/>
            <a:ext cx="16230600" cy="1287696"/>
            <a:chOff x="0" y="0"/>
            <a:chExt cx="4918364" cy="390211"/>
          </a:xfrm>
        </p:grpSpPr>
        <p:sp>
          <p:nvSpPr>
            <p:cNvPr id="6" name="Freeform 6"/>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7"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9024" y="2965217"/>
            <a:ext cx="324471" cy="343811"/>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230438">
            <a:off x="16750410" y="47021"/>
            <a:ext cx="1322849" cy="2242116"/>
          </a:xfrm>
          <a:prstGeom prst="rect">
            <a:avLst/>
          </a:prstGeom>
        </p:spPr>
      </p:pic>
      <p:sp>
        <p:nvSpPr>
          <p:cNvPr id="9" name="TextBox 9"/>
          <p:cNvSpPr txBox="1"/>
          <p:nvPr/>
        </p:nvSpPr>
        <p:spPr>
          <a:xfrm>
            <a:off x="2376408" y="2920132"/>
            <a:ext cx="13535183"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Watch the CAFOD Laudato Si' video to recap what we've learnt</a:t>
            </a:r>
          </a:p>
        </p:txBody>
      </p:sp>
      <p:grpSp>
        <p:nvGrpSpPr>
          <p:cNvPr id="10" name="Group 10">
            <a:extLst>
              <a:ext uri="{C183D7F6-B498-43B3-948B-1728B52AA6E4}">
                <adec:decorative xmlns:adec="http://schemas.microsoft.com/office/drawing/2017/decorative" val="1"/>
              </a:ext>
            </a:extLst>
          </p:cNvPr>
          <p:cNvGrpSpPr/>
          <p:nvPr/>
        </p:nvGrpSpPr>
        <p:grpSpPr>
          <a:xfrm>
            <a:off x="1028700" y="4199105"/>
            <a:ext cx="16230600" cy="1287696"/>
            <a:chOff x="0" y="0"/>
            <a:chExt cx="4918364" cy="390211"/>
          </a:xfrm>
        </p:grpSpPr>
        <p:sp>
          <p:nvSpPr>
            <p:cNvPr id="11" name="Freeform 11"/>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12" name="Picture 1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9024" y="4671048"/>
            <a:ext cx="324471" cy="343811"/>
          </a:xfrm>
          <a:prstGeom prst="rect">
            <a:avLst/>
          </a:prstGeom>
        </p:spPr>
      </p:pic>
      <p:sp>
        <p:nvSpPr>
          <p:cNvPr id="13" name="TextBox 13"/>
          <p:cNvSpPr txBox="1"/>
          <p:nvPr/>
        </p:nvSpPr>
        <p:spPr>
          <a:xfrm>
            <a:off x="2376408" y="4625963"/>
            <a:ext cx="13535183"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Write down your thoughts and reflections about the video</a:t>
            </a:r>
          </a:p>
        </p:txBody>
      </p:sp>
      <p:grpSp>
        <p:nvGrpSpPr>
          <p:cNvPr id="14" name="Group 14">
            <a:extLst>
              <a:ext uri="{C183D7F6-B498-43B3-948B-1728B52AA6E4}">
                <adec:decorative xmlns:adec="http://schemas.microsoft.com/office/drawing/2017/decorative" val="1"/>
              </a:ext>
            </a:extLst>
          </p:cNvPr>
          <p:cNvGrpSpPr/>
          <p:nvPr/>
        </p:nvGrpSpPr>
        <p:grpSpPr>
          <a:xfrm>
            <a:off x="1028700" y="7748325"/>
            <a:ext cx="16230600" cy="1287696"/>
            <a:chOff x="0" y="0"/>
            <a:chExt cx="4918364" cy="390211"/>
          </a:xfrm>
        </p:grpSpPr>
        <p:sp>
          <p:nvSpPr>
            <p:cNvPr id="15" name="Freeform 15"/>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16" name="Picture 1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9024" y="8220267"/>
            <a:ext cx="324471" cy="343811"/>
          </a:xfrm>
          <a:prstGeom prst="rect">
            <a:avLst/>
          </a:prstGeom>
        </p:spPr>
      </p:pic>
      <p:sp>
        <p:nvSpPr>
          <p:cNvPr id="17" name="TextBox 17"/>
          <p:cNvSpPr txBox="1"/>
          <p:nvPr/>
        </p:nvSpPr>
        <p:spPr>
          <a:xfrm>
            <a:off x="2376408" y="8175182"/>
            <a:ext cx="13535183" cy="422910"/>
          </a:xfrm>
          <a:prstGeom prst="rect">
            <a:avLst/>
          </a:prstGeom>
        </p:spPr>
        <p:txBody>
          <a:bodyPr lIns="0" tIns="0" rIns="0" bIns="0" rtlCol="0" anchor="t">
            <a:spAutoFit/>
          </a:bodyPr>
          <a:lstStyle/>
          <a:p>
            <a:pPr>
              <a:lnSpc>
                <a:spcPts val="3510"/>
              </a:lnSpc>
            </a:pPr>
            <a:r>
              <a:rPr lang="en-US" sz="2700" dirty="0">
                <a:solidFill>
                  <a:srgbClr val="000000"/>
                </a:solidFill>
                <a:latin typeface="Poppins Medium Bold"/>
              </a:rPr>
              <a:t>Discuss your answers with the person next to you</a:t>
            </a:r>
          </a:p>
        </p:txBody>
      </p:sp>
      <p:sp>
        <p:nvSpPr>
          <p:cNvPr id="18" name="TextBox 18"/>
          <p:cNvSpPr txBox="1"/>
          <p:nvPr/>
        </p:nvSpPr>
        <p:spPr>
          <a:xfrm>
            <a:off x="2299487" y="5939912"/>
            <a:ext cx="14669125" cy="1299210"/>
          </a:xfrm>
          <a:prstGeom prst="rect">
            <a:avLst/>
          </a:prstGeom>
        </p:spPr>
        <p:txBody>
          <a:bodyPr lIns="0" tIns="0" rIns="0" bIns="0" rtlCol="0" anchor="t">
            <a:spAutoFit/>
          </a:bodyPr>
          <a:lstStyle/>
          <a:p>
            <a:pPr marL="582930" lvl="1" indent="-291465">
              <a:lnSpc>
                <a:spcPts val="3510"/>
              </a:lnSpc>
              <a:buFont typeface="Arial"/>
              <a:buChar char="•"/>
            </a:pPr>
            <a:r>
              <a:rPr lang="en-US" sz="2700">
                <a:solidFill>
                  <a:srgbClr val="000000"/>
                </a:solidFill>
                <a:latin typeface="Poppins Medium"/>
              </a:rPr>
              <a:t>Summarise the key ideas in Laudato Si'</a:t>
            </a:r>
          </a:p>
          <a:p>
            <a:pPr marL="582930" lvl="1" indent="-291465">
              <a:lnSpc>
                <a:spcPts val="3510"/>
              </a:lnSpc>
              <a:buFont typeface="Arial"/>
              <a:buChar char="•"/>
            </a:pPr>
            <a:r>
              <a:rPr lang="en-US" sz="2700">
                <a:solidFill>
                  <a:srgbClr val="000000"/>
                </a:solidFill>
                <a:latin typeface="Poppins Medium"/>
              </a:rPr>
              <a:t>Did you learn something new about Laudato Si' from the video?</a:t>
            </a:r>
          </a:p>
          <a:p>
            <a:pPr marL="582930" lvl="1" indent="-291465">
              <a:lnSpc>
                <a:spcPts val="3510"/>
              </a:lnSpc>
              <a:buFont typeface="Arial"/>
              <a:buChar char="•"/>
            </a:pPr>
            <a:r>
              <a:rPr lang="en-US" sz="2700">
                <a:solidFill>
                  <a:srgbClr val="000000"/>
                </a:solidFill>
                <a:latin typeface="Poppins Medium"/>
              </a:rPr>
              <a:t>What does Laudato Si' mean to you?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2743200" y="542289"/>
            <a:ext cx="12801601" cy="11156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300"/>
              </a:lnSpc>
              <a:spcBef>
                <a:spcPts val="0"/>
              </a:spcBef>
              <a:spcAft>
                <a:spcPts val="0"/>
              </a:spcAft>
              <a:buClrTx/>
              <a:buSzTx/>
              <a:buFontTx/>
              <a:buNone/>
              <a:tabLst/>
              <a:defRPr/>
            </a:pPr>
            <a:r>
              <a:rPr kumimoji="0" lang="en-US" sz="8300" b="0" i="0" u="none" strike="noStrike" kern="1200" cap="none" spc="0" normalizeH="0" baseline="0" noProof="0" dirty="0">
                <a:ln>
                  <a:noFill/>
                </a:ln>
                <a:solidFill>
                  <a:srgbClr val="000000"/>
                </a:solidFill>
                <a:effectLst/>
                <a:uLnTx/>
                <a:uFillTx/>
                <a:latin typeface="Lumios Marker Bold"/>
                <a:ea typeface="+mn-ea"/>
                <a:cs typeface="+mn-cs"/>
              </a:rPr>
              <a:t>Recapping Laudato Si'</a:t>
            </a:r>
          </a:p>
        </p:txBody>
      </p:sp>
      <p:sp>
        <p:nvSpPr>
          <p:cNvPr id="3" name="TextBox 3"/>
          <p:cNvSpPr txBox="1"/>
          <p:nvPr/>
        </p:nvSpPr>
        <p:spPr>
          <a:xfrm>
            <a:off x="10458227" y="1437006"/>
            <a:ext cx="2339226"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a:rPr>
              <a:t>from CAFOD</a:t>
            </a:r>
          </a:p>
        </p:txBody>
      </p:sp>
      <p:sp>
        <p:nvSpPr>
          <p:cNvPr id="4" name="TextBox 4"/>
          <p:cNvSpPr txBox="1"/>
          <p:nvPr/>
        </p:nvSpPr>
        <p:spPr>
          <a:xfrm>
            <a:off x="1796439" y="9640564"/>
            <a:ext cx="14695123" cy="432890"/>
          </a:xfrm>
          <a:prstGeom prst="rect">
            <a:avLst/>
          </a:prstGeom>
        </p:spPr>
        <p:txBody>
          <a:bodyPr lIns="0" tIns="0" rIns="0" bIns="0" rtlCol="0" anchor="t">
            <a:spAutoFit/>
          </a:bodyPr>
          <a:lstStyle/>
          <a:p>
            <a:pPr algn="ctr">
              <a:lnSpc>
                <a:spcPts val="3463"/>
              </a:lnSpc>
            </a:pPr>
            <a:r>
              <a:rPr lang="en-US" sz="2664">
                <a:solidFill>
                  <a:srgbClr val="000000"/>
                </a:solidFill>
                <a:latin typeface="Poppins Medium"/>
              </a:rPr>
              <a:t>Link not working? </a:t>
            </a:r>
            <a:r>
              <a:rPr lang="en-US" sz="2664" u="sng">
                <a:solidFill>
                  <a:srgbClr val="000000"/>
                </a:solidFill>
                <a:latin typeface="Poppins Medium"/>
              </a:rPr>
              <a:t>https://youtu.be/o3Lz7dmn1eM</a:t>
            </a:r>
          </a:p>
        </p:txBody>
      </p:sp>
      <p:pic>
        <p:nvPicPr>
          <p:cNvPr id="5" name="Picture 5" descr="CAFOD's Laudato Si' video"/>
          <p:cNvPicPr>
            <a:picLocks noChangeAspect="1"/>
          </p:cNvPicPr>
          <p:nvPr>
            <a:videoFile r:link="rId1"/>
          </p:nvPr>
        </p:nvPicPr>
        <p:blipFill>
          <a:blip r:embed="rId3"/>
          <a:stretch>
            <a:fillRect/>
          </a:stretch>
        </p:blipFill>
        <p:spPr>
          <a:xfrm>
            <a:off x="2785726" y="2105242"/>
            <a:ext cx="12716548" cy="71530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504218" y="2814740"/>
            <a:ext cx="9755082" cy="6443560"/>
            <a:chOff x="0" y="0"/>
            <a:chExt cx="2956086" cy="1952594"/>
          </a:xfrm>
        </p:grpSpPr>
        <p:sp>
          <p:nvSpPr>
            <p:cNvPr id="3" name="Freeform 3"/>
            <p:cNvSpPr/>
            <p:nvPr/>
          </p:nvSpPr>
          <p:spPr>
            <a:xfrm>
              <a:off x="-3810" y="1270"/>
              <a:ext cx="2961166" cy="1951324"/>
            </a:xfrm>
            <a:custGeom>
              <a:avLst/>
              <a:gdLst/>
              <a:ahLst/>
              <a:cxnLst/>
              <a:rect l="l" t="t" r="r" b="b"/>
              <a:pathLst>
                <a:path w="2961166" h="1951324">
                  <a:moveTo>
                    <a:pt x="2957355" y="1669086"/>
                  </a:moveTo>
                  <a:cubicBezTo>
                    <a:pt x="2957355" y="1582912"/>
                    <a:pt x="2961166" y="1495279"/>
                    <a:pt x="2954816" y="1409105"/>
                  </a:cubicBezTo>
                  <a:cubicBezTo>
                    <a:pt x="2947196" y="1352143"/>
                    <a:pt x="2935766" y="228970"/>
                    <a:pt x="2935766" y="172008"/>
                  </a:cubicBezTo>
                  <a:cubicBezTo>
                    <a:pt x="2933226" y="132573"/>
                    <a:pt x="2931955" y="91677"/>
                    <a:pt x="2929416" y="54610"/>
                  </a:cubicBezTo>
                  <a:cubicBezTo>
                    <a:pt x="2929416" y="44450"/>
                    <a:pt x="2928146" y="34290"/>
                    <a:pt x="2926876" y="21590"/>
                  </a:cubicBezTo>
                  <a:cubicBezTo>
                    <a:pt x="2916716" y="19050"/>
                    <a:pt x="2907826" y="17780"/>
                    <a:pt x="2897666" y="16510"/>
                  </a:cubicBezTo>
                  <a:cubicBezTo>
                    <a:pt x="2885738" y="15240"/>
                    <a:pt x="2872153" y="16510"/>
                    <a:pt x="2860832" y="16510"/>
                  </a:cubicBezTo>
                  <a:cubicBezTo>
                    <a:pt x="2804226" y="13970"/>
                    <a:pt x="2747620" y="8890"/>
                    <a:pt x="2691015" y="7620"/>
                  </a:cubicBezTo>
                  <a:cubicBezTo>
                    <a:pt x="2584596" y="5080"/>
                    <a:pt x="2475913" y="3810"/>
                    <a:pt x="2369494" y="2540"/>
                  </a:cubicBezTo>
                  <a:cubicBezTo>
                    <a:pt x="2331002" y="2540"/>
                    <a:pt x="2290246" y="0"/>
                    <a:pt x="2251754" y="0"/>
                  </a:cubicBezTo>
                  <a:cubicBezTo>
                    <a:pt x="2158921" y="0"/>
                    <a:pt x="2068352" y="1270"/>
                    <a:pt x="1975519" y="1270"/>
                  </a:cubicBezTo>
                  <a:cubicBezTo>
                    <a:pt x="1921177" y="1270"/>
                    <a:pt x="1866836" y="3810"/>
                    <a:pt x="1810230" y="3810"/>
                  </a:cubicBezTo>
                  <a:cubicBezTo>
                    <a:pt x="1753624" y="5080"/>
                    <a:pt x="727929" y="7620"/>
                    <a:pt x="671323" y="7620"/>
                  </a:cubicBezTo>
                  <a:cubicBezTo>
                    <a:pt x="626038" y="7620"/>
                    <a:pt x="580754" y="6350"/>
                    <a:pt x="535469" y="7620"/>
                  </a:cubicBezTo>
                  <a:cubicBezTo>
                    <a:pt x="494713" y="8890"/>
                    <a:pt x="451693" y="11430"/>
                    <a:pt x="410937" y="12700"/>
                  </a:cubicBezTo>
                  <a:cubicBezTo>
                    <a:pt x="367916" y="15240"/>
                    <a:pt x="324896" y="16510"/>
                    <a:pt x="284140" y="19050"/>
                  </a:cubicBezTo>
                  <a:cubicBezTo>
                    <a:pt x="223006" y="21590"/>
                    <a:pt x="159607" y="24130"/>
                    <a:pt x="98473" y="27940"/>
                  </a:cubicBezTo>
                  <a:cubicBezTo>
                    <a:pt x="62245" y="30480"/>
                    <a:pt x="38100" y="34290"/>
                    <a:pt x="16510" y="36830"/>
                  </a:cubicBezTo>
                  <a:cubicBezTo>
                    <a:pt x="16510" y="38100"/>
                    <a:pt x="13970" y="40640"/>
                    <a:pt x="13970" y="43180"/>
                  </a:cubicBezTo>
                  <a:cubicBezTo>
                    <a:pt x="12700" y="71229"/>
                    <a:pt x="10160" y="104822"/>
                    <a:pt x="8890" y="136955"/>
                  </a:cubicBezTo>
                  <a:cubicBezTo>
                    <a:pt x="7620" y="155942"/>
                    <a:pt x="8890" y="176390"/>
                    <a:pt x="7620" y="195377"/>
                  </a:cubicBezTo>
                  <a:cubicBezTo>
                    <a:pt x="0" y="291775"/>
                    <a:pt x="5080" y="1485055"/>
                    <a:pt x="7620" y="1582912"/>
                  </a:cubicBezTo>
                  <a:cubicBezTo>
                    <a:pt x="6350" y="1660322"/>
                    <a:pt x="11430" y="1736272"/>
                    <a:pt x="11430" y="1813681"/>
                  </a:cubicBezTo>
                  <a:cubicBezTo>
                    <a:pt x="11430" y="1850195"/>
                    <a:pt x="15240" y="1888170"/>
                    <a:pt x="7620" y="1920844"/>
                  </a:cubicBezTo>
                  <a:cubicBezTo>
                    <a:pt x="5080" y="1929734"/>
                    <a:pt x="10160" y="1936084"/>
                    <a:pt x="19050" y="1937354"/>
                  </a:cubicBezTo>
                  <a:cubicBezTo>
                    <a:pt x="29210" y="1938624"/>
                    <a:pt x="38100" y="1938624"/>
                    <a:pt x="48260" y="1938624"/>
                  </a:cubicBezTo>
                  <a:cubicBezTo>
                    <a:pt x="116587" y="1939894"/>
                    <a:pt x="189042" y="1939894"/>
                    <a:pt x="263762" y="1941164"/>
                  </a:cubicBezTo>
                  <a:cubicBezTo>
                    <a:pt x="304518" y="1942434"/>
                    <a:pt x="345274" y="1943704"/>
                    <a:pt x="383766" y="1944974"/>
                  </a:cubicBezTo>
                  <a:cubicBezTo>
                    <a:pt x="451693" y="1946244"/>
                    <a:pt x="517355" y="1946244"/>
                    <a:pt x="585282" y="1947514"/>
                  </a:cubicBezTo>
                  <a:cubicBezTo>
                    <a:pt x="612453" y="1947514"/>
                    <a:pt x="637359" y="1947514"/>
                    <a:pt x="664530" y="1946244"/>
                  </a:cubicBezTo>
                  <a:cubicBezTo>
                    <a:pt x="675851" y="1946244"/>
                    <a:pt x="689437" y="1944974"/>
                    <a:pt x="700758" y="1944974"/>
                  </a:cubicBezTo>
                  <a:cubicBezTo>
                    <a:pt x="746042" y="1946244"/>
                    <a:pt x="1651734" y="1937354"/>
                    <a:pt x="1697018" y="1938624"/>
                  </a:cubicBezTo>
                  <a:cubicBezTo>
                    <a:pt x="1760417" y="1939894"/>
                    <a:pt x="1934762" y="1939894"/>
                    <a:pt x="1998161" y="1939894"/>
                  </a:cubicBezTo>
                  <a:cubicBezTo>
                    <a:pt x="2023067" y="1939894"/>
                    <a:pt x="2045710" y="1938624"/>
                    <a:pt x="2070616" y="1938624"/>
                  </a:cubicBezTo>
                  <a:cubicBezTo>
                    <a:pt x="2111372" y="1939894"/>
                    <a:pt x="2152128" y="1941164"/>
                    <a:pt x="2192885" y="1942434"/>
                  </a:cubicBezTo>
                  <a:cubicBezTo>
                    <a:pt x="2281189" y="1944974"/>
                    <a:pt x="2367230" y="1942434"/>
                    <a:pt x="2455535" y="1946244"/>
                  </a:cubicBezTo>
                  <a:cubicBezTo>
                    <a:pt x="2602710" y="1951324"/>
                    <a:pt x="2752149" y="1944974"/>
                    <a:pt x="2897666" y="1950054"/>
                  </a:cubicBezTo>
                  <a:cubicBezTo>
                    <a:pt x="2917986" y="1951324"/>
                    <a:pt x="2938305" y="1950054"/>
                    <a:pt x="2961166" y="1950054"/>
                  </a:cubicBezTo>
                  <a:cubicBezTo>
                    <a:pt x="2961166" y="1925924"/>
                    <a:pt x="2961166" y="1913224"/>
                    <a:pt x="2961166" y="1889631"/>
                  </a:cubicBezTo>
                  <a:cubicBezTo>
                    <a:pt x="2959895" y="1815142"/>
                    <a:pt x="2957355" y="1745035"/>
                    <a:pt x="2957355" y="1669086"/>
                  </a:cubicBezTo>
                  <a:close/>
                </a:path>
              </a:pathLst>
            </a:custGeom>
            <a:solidFill>
              <a:srgbClr val="FFFFFF"/>
            </a:solidFill>
          </p:spPr>
        </p:sp>
      </p:grpSp>
      <p:pic>
        <p:nvPicPr>
          <p:cNvPr id="4"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35537">
            <a:off x="3139961" y="4203579"/>
            <a:ext cx="3852379" cy="809000"/>
          </a:xfrm>
          <a:prstGeom prst="rect">
            <a:avLst/>
          </a:prstGeom>
        </p:spPr>
      </p:pic>
      <p:pic>
        <p:nvPicPr>
          <p:cNvPr id="5"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06342" y="1945115"/>
            <a:ext cx="912432" cy="1546495"/>
          </a:xfrm>
          <a:prstGeom prst="rect">
            <a:avLst/>
          </a:prstGeom>
        </p:spPr>
      </p:pic>
      <p:sp>
        <p:nvSpPr>
          <p:cNvPr id="6" name="TextBox 6"/>
          <p:cNvSpPr txBox="1"/>
          <p:nvPr/>
        </p:nvSpPr>
        <p:spPr>
          <a:xfrm>
            <a:off x="8412810" y="3453510"/>
            <a:ext cx="7937898" cy="5047918"/>
          </a:xfrm>
          <a:prstGeom prst="rect">
            <a:avLst/>
          </a:prstGeom>
        </p:spPr>
        <p:txBody>
          <a:bodyPr lIns="0" tIns="0" rIns="0" bIns="0" rtlCol="0" anchor="t">
            <a:spAutoFit/>
          </a:bodyPr>
          <a:lstStyle/>
          <a:p>
            <a:pPr marL="739938" lvl="1" indent="-369969">
              <a:lnSpc>
                <a:spcPts val="4455"/>
              </a:lnSpc>
              <a:buFont typeface="Arial"/>
              <a:buChar char="•"/>
            </a:pPr>
            <a:r>
              <a:rPr lang="en-US" sz="3427" dirty="0" err="1">
                <a:solidFill>
                  <a:srgbClr val="000000"/>
                </a:solidFill>
                <a:latin typeface="Poppins Medium"/>
              </a:rPr>
              <a:t>Summarise</a:t>
            </a:r>
            <a:r>
              <a:rPr lang="en-US" sz="3427" dirty="0">
                <a:solidFill>
                  <a:srgbClr val="000000"/>
                </a:solidFill>
                <a:latin typeface="Poppins Medium"/>
              </a:rPr>
              <a:t> the key ideas in Laudato Si'</a:t>
            </a:r>
          </a:p>
          <a:p>
            <a:pPr>
              <a:lnSpc>
                <a:spcPts val="4455"/>
              </a:lnSpc>
            </a:pPr>
            <a:endParaRPr lang="en-US" sz="3427" dirty="0">
              <a:solidFill>
                <a:srgbClr val="000000"/>
              </a:solidFill>
              <a:latin typeface="Poppins Medium"/>
            </a:endParaRPr>
          </a:p>
          <a:p>
            <a:pPr marL="739938" lvl="1" indent="-369969">
              <a:lnSpc>
                <a:spcPts val="4455"/>
              </a:lnSpc>
              <a:buFont typeface="Arial"/>
              <a:buChar char="•"/>
            </a:pPr>
            <a:r>
              <a:rPr lang="en-US" sz="3427" dirty="0">
                <a:solidFill>
                  <a:srgbClr val="000000"/>
                </a:solidFill>
                <a:latin typeface="Poppins Medium"/>
              </a:rPr>
              <a:t>Did you learn something new about Laudato Si' from the video?</a:t>
            </a:r>
          </a:p>
          <a:p>
            <a:pPr>
              <a:lnSpc>
                <a:spcPts val="4455"/>
              </a:lnSpc>
            </a:pPr>
            <a:endParaRPr lang="en-US" sz="3427" dirty="0">
              <a:solidFill>
                <a:srgbClr val="000000"/>
              </a:solidFill>
              <a:latin typeface="Poppins Medium"/>
            </a:endParaRPr>
          </a:p>
          <a:p>
            <a:pPr marL="739938" lvl="1" indent="-369969">
              <a:lnSpc>
                <a:spcPts val="4455"/>
              </a:lnSpc>
              <a:buFont typeface="Arial"/>
              <a:buChar char="•"/>
            </a:pPr>
            <a:r>
              <a:rPr lang="en-US" sz="3427" dirty="0">
                <a:solidFill>
                  <a:srgbClr val="000000"/>
                </a:solidFill>
                <a:latin typeface="Poppins Medium"/>
              </a:rPr>
              <a:t>What does Laudato Si' mean to you? </a:t>
            </a:r>
          </a:p>
        </p:txBody>
      </p:sp>
      <p:pic>
        <p:nvPicPr>
          <p:cNvPr id="7" name="Picture 7">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500011" y="5143500"/>
            <a:ext cx="2566139" cy="4114800"/>
          </a:xfrm>
          <a:prstGeom prst="rect">
            <a:avLst/>
          </a:prstGeom>
        </p:spPr>
      </p:pic>
      <p:sp>
        <p:nvSpPr>
          <p:cNvPr id="8" name="TextBox 8"/>
          <p:cNvSpPr txBox="1"/>
          <p:nvPr/>
        </p:nvSpPr>
        <p:spPr>
          <a:xfrm>
            <a:off x="788005" y="3033815"/>
            <a:ext cx="6227508" cy="1574264"/>
          </a:xfrm>
          <a:prstGeom prst="rect">
            <a:avLst/>
          </a:prstGeom>
        </p:spPr>
        <p:txBody>
          <a:bodyPr lIns="0" tIns="0" rIns="0" bIns="0" rtlCol="0" anchor="t">
            <a:spAutoFit/>
          </a:bodyPr>
          <a:lstStyle/>
          <a:p>
            <a:pPr>
              <a:lnSpc>
                <a:spcPts val="11767"/>
              </a:lnSpc>
            </a:pPr>
            <a:r>
              <a:rPr lang="en-US" sz="11767">
                <a:solidFill>
                  <a:srgbClr val="FFFFFF"/>
                </a:solidFill>
                <a:latin typeface="Lumios Marker Bold"/>
              </a:rPr>
              <a:t>for discussion</a:t>
            </a:r>
          </a:p>
        </p:txBody>
      </p:sp>
      <p:sp>
        <p:nvSpPr>
          <p:cNvPr id="9" name="TextBox 9"/>
          <p:cNvSpPr txBox="1">
            <a:spLocks noGrp="1"/>
          </p:cNvSpPr>
          <p:nvPr>
            <p:ph type="title" idx="4294967295"/>
          </p:nvPr>
        </p:nvSpPr>
        <p:spPr>
          <a:xfrm>
            <a:off x="742719" y="1220534"/>
            <a:ext cx="6272794" cy="144916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1410"/>
              </a:lnSpc>
              <a:spcBef>
                <a:spcPts val="0"/>
              </a:spcBef>
              <a:spcAft>
                <a:spcPts val="0"/>
              </a:spcAft>
              <a:buClrTx/>
              <a:buSzTx/>
              <a:buFontTx/>
              <a:buNone/>
              <a:tabLst/>
              <a:defRPr/>
            </a:pPr>
            <a:r>
              <a:rPr kumimoji="0" lang="en-US" sz="9508" b="0" i="0" u="none" strike="noStrike" kern="1200" cap="none" spc="0" normalizeH="0" baseline="0" noProof="0" dirty="0">
                <a:ln>
                  <a:noFill/>
                </a:ln>
                <a:solidFill>
                  <a:srgbClr val="FFFFFF"/>
                </a:solidFill>
                <a:effectLst/>
                <a:uLnTx/>
                <a:uFillTx/>
                <a:latin typeface="Poppins Medium"/>
                <a:ea typeface="+mn-ea"/>
                <a:cs typeface="+mn-cs"/>
              </a:rPr>
              <a:t>Questions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76BB6E29-E591-BD20-7302-A2C4D265F74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35537">
            <a:off x="3039954" y="3422952"/>
            <a:ext cx="3610466" cy="758198"/>
          </a:xfrm>
          <a:prstGeom prst="rect">
            <a:avLst/>
          </a:prstGeom>
        </p:spPr>
      </p:pic>
      <p:graphicFrame>
        <p:nvGraphicFramePr>
          <p:cNvPr id="12" name="Table 3">
            <a:extLst>
              <a:ext uri="{FF2B5EF4-FFF2-40B4-BE49-F238E27FC236}">
                <a16:creationId xmlns:a16="http://schemas.microsoft.com/office/drawing/2014/main" id="{47247D36-C98B-BF10-0AE5-B553D3E56E30}"/>
              </a:ext>
            </a:extLst>
          </p:cNvPr>
          <p:cNvGraphicFramePr>
            <a:graphicFrameLocks noGrp="1"/>
          </p:cNvGraphicFramePr>
          <p:nvPr/>
        </p:nvGraphicFramePr>
        <p:xfrm>
          <a:off x="7256211" y="933114"/>
          <a:ext cx="10003089" cy="8819260"/>
        </p:xfrm>
        <a:graphic>
          <a:graphicData uri="http://schemas.openxmlformats.org/drawingml/2006/table">
            <a:tbl>
              <a:tblPr firstRow="1"/>
              <a:tblGrid>
                <a:gridCol w="4938288">
                  <a:extLst>
                    <a:ext uri="{9D8B030D-6E8A-4147-A177-3AD203B41FA5}">
                      <a16:colId xmlns:a16="http://schemas.microsoft.com/office/drawing/2014/main" val="20000"/>
                    </a:ext>
                  </a:extLst>
                </a:gridCol>
                <a:gridCol w="5064801">
                  <a:extLst>
                    <a:ext uri="{9D8B030D-6E8A-4147-A177-3AD203B41FA5}">
                      <a16:colId xmlns:a16="http://schemas.microsoft.com/office/drawing/2014/main" val="20001"/>
                    </a:ext>
                  </a:extLst>
                </a:gridCol>
              </a:tblGrid>
              <a:tr h="4232653">
                <a:tc>
                  <a:txBody>
                    <a:bodyPr/>
                    <a:lstStyle/>
                    <a:p>
                      <a:pPr algn="ctr">
                        <a:defRPr/>
                      </a:pPr>
                      <a:r>
                        <a:rPr lang="en-US" sz="5000" dirty="0">
                          <a:latin typeface="Lumios Marker" pitchFamily="2" charset="77"/>
                        </a:rPr>
                        <a:t>Consider</a:t>
                      </a:r>
                    </a:p>
                    <a:p>
                      <a:pPr marL="342900" indent="-342900">
                        <a:buFont typeface="Arial" panose="020B0604020202020204" pitchFamily="34" charset="0"/>
                        <a:buChar char="•"/>
                      </a:pPr>
                      <a:r>
                        <a:rPr lang="en-US" sz="2000" b="0" i="0" dirty="0">
                          <a:latin typeface="Poppins Medium" pitchFamily="2" charset="77"/>
                          <a:cs typeface="Poppins Medium" pitchFamily="2" charset="77"/>
                        </a:rPr>
                        <a:t>What will you do to care for our common home? </a:t>
                      </a:r>
                    </a:p>
                    <a:p>
                      <a:pPr marL="342900" indent="-342900">
                        <a:buFont typeface="Arial" panose="020B0604020202020204" pitchFamily="34" charset="0"/>
                        <a:buChar char="•"/>
                      </a:pPr>
                      <a:r>
                        <a:rPr lang="en-US" sz="2000" b="0" i="0" dirty="0">
                          <a:solidFill>
                            <a:srgbClr val="000000"/>
                          </a:solidFill>
                          <a:latin typeface="Poppins Medium" pitchFamily="2" charset="77"/>
                          <a:cs typeface="Poppins Medium" pitchFamily="2" charset="77"/>
                        </a:rPr>
                        <a:t>Be as specific as possible and try phrasing your project as a question to offer it a clear focus. </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defRPr/>
                      </a:pPr>
                      <a:r>
                        <a:rPr lang="en-US" sz="5000" dirty="0">
                          <a:latin typeface="Lumios Marker" pitchFamily="2" charset="77"/>
                        </a:rPr>
                        <a:t>Aim</a:t>
                      </a:r>
                    </a:p>
                    <a:p>
                      <a:pPr marL="342900" indent="-342900">
                        <a:buFont typeface="Arial" panose="020B0604020202020204" pitchFamily="34" charset="0"/>
                        <a:buChar char="•"/>
                      </a:pPr>
                      <a:r>
                        <a:rPr lang="en-US" sz="2000" b="0" i="0" dirty="0">
                          <a:latin typeface="Poppins Medium" pitchFamily="2" charset="77"/>
                          <a:cs typeface="Poppins Medium" pitchFamily="2" charset="77"/>
                        </a:rPr>
                        <a:t>Why do you want to help our common home in this way? </a:t>
                      </a:r>
                    </a:p>
                    <a:p>
                      <a:pPr marL="342900" indent="-342900">
                        <a:buFont typeface="Arial" panose="020B0604020202020204" pitchFamily="34" charset="0"/>
                        <a:buChar char="•"/>
                      </a:pPr>
                      <a:r>
                        <a:rPr lang="en-US" sz="2000" b="0" i="0" dirty="0">
                          <a:latin typeface="Poppins Medium" pitchFamily="2" charset="77"/>
                          <a:cs typeface="Poppins Medium" pitchFamily="2" charset="77"/>
                        </a:rPr>
                        <a:t>Why is it important to you, your group, and your school?</a:t>
                      </a:r>
                    </a:p>
                    <a:p>
                      <a:pPr marL="342900" indent="-342900">
                        <a:buFont typeface="Arial" panose="020B0604020202020204" pitchFamily="34" charset="0"/>
                        <a:buChar char="•"/>
                      </a:pPr>
                      <a:r>
                        <a:rPr lang="en-US" sz="2000" b="0" i="0" dirty="0">
                          <a:solidFill>
                            <a:srgbClr val="000000"/>
                          </a:solidFill>
                          <a:latin typeface="Poppins Medium" pitchFamily="2" charset="77"/>
                          <a:cs typeface="Poppins Medium" pitchFamily="2" charset="77"/>
                        </a:rPr>
                        <a:t>Use your mission statements to help create your shared goal</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586607">
                <a:tc>
                  <a:txBody>
                    <a:bodyPr/>
                    <a:lstStyle/>
                    <a:p>
                      <a:pPr algn="ctr">
                        <a:defRPr/>
                      </a:pPr>
                      <a:r>
                        <a:rPr lang="en-US" sz="5000" dirty="0">
                          <a:latin typeface="Lumios Marker" pitchFamily="2" charset="77"/>
                        </a:rPr>
                        <a:t>Evaluate</a:t>
                      </a:r>
                      <a:r>
                        <a:rPr lang="en-US" dirty="0"/>
                        <a:t> </a:t>
                      </a:r>
                    </a:p>
                    <a:p>
                      <a:pPr marL="285750" indent="-285750">
                        <a:buFont typeface="Arial" panose="020B0604020202020204" pitchFamily="34" charset="0"/>
                        <a:buChar char="•"/>
                      </a:pPr>
                      <a:r>
                        <a:rPr lang="en-US" sz="2000" b="0" i="0" dirty="0">
                          <a:latin typeface="Poppins Medium" pitchFamily="2" charset="77"/>
                          <a:cs typeface="Poppins Medium" pitchFamily="2" charset="77"/>
                        </a:rPr>
                        <a:t>After the presentation, where will you take the project next? </a:t>
                      </a:r>
                    </a:p>
                    <a:p>
                      <a:pPr marL="342900" indent="-342900">
                        <a:buFont typeface="Arial" panose="020B0604020202020204" pitchFamily="34" charset="0"/>
                        <a:buChar char="•"/>
                      </a:pPr>
                      <a:r>
                        <a:rPr lang="en-US" sz="2000" b="0" i="0" dirty="0">
                          <a:solidFill>
                            <a:srgbClr val="000000"/>
                          </a:solidFill>
                          <a:latin typeface="Poppins Medium" pitchFamily="2" charset="77"/>
                          <a:cs typeface="Poppins Medium" pitchFamily="2" charset="77"/>
                        </a:rPr>
                        <a:t>What are the long-term impacts of your project for you, your school, and your community?</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defRPr/>
                      </a:pPr>
                      <a:r>
                        <a:rPr lang="en-US" sz="5000" dirty="0">
                          <a:latin typeface="Lumios Marker" pitchFamily="2" charset="77"/>
                        </a:rPr>
                        <a:t>Respond</a:t>
                      </a:r>
                    </a:p>
                    <a:p>
                      <a:pPr marL="342900" indent="-342900">
                        <a:buFont typeface="Arial" panose="020B0604020202020204" pitchFamily="34" charset="0"/>
                        <a:buChar char="•"/>
                      </a:pPr>
                      <a:r>
                        <a:rPr lang="en-US" sz="2000" b="0" i="0" dirty="0">
                          <a:latin typeface="Poppins Medium" pitchFamily="2" charset="77"/>
                          <a:cs typeface="Poppins Medium" pitchFamily="2" charset="77"/>
                        </a:rPr>
                        <a:t>What will you need to achieve this project? How will you obtain this information/resources? </a:t>
                      </a:r>
                    </a:p>
                    <a:p>
                      <a:pPr marL="342900" indent="-342900">
                        <a:buFont typeface="Arial" panose="020B0604020202020204" pitchFamily="34" charset="0"/>
                        <a:buChar char="•"/>
                      </a:pPr>
                      <a:r>
                        <a:rPr lang="en-US" sz="2000" b="0" i="0" dirty="0">
                          <a:latin typeface="Poppins Medium" pitchFamily="2" charset="77"/>
                          <a:cs typeface="Poppins Medium" pitchFamily="2" charset="77"/>
                        </a:rPr>
                        <a:t>How will you achieve it within the timeframe? </a:t>
                      </a:r>
                    </a:p>
                    <a:p>
                      <a:pPr marL="342900" indent="-342900">
                        <a:buFont typeface="Arial" panose="020B0604020202020204" pitchFamily="34" charset="0"/>
                        <a:buChar char="•"/>
                      </a:pPr>
                      <a:r>
                        <a:rPr lang="en-US" sz="2000" b="0" i="0" dirty="0">
                          <a:solidFill>
                            <a:srgbClr val="000000"/>
                          </a:solidFill>
                          <a:latin typeface="Poppins Medium" pitchFamily="2" charset="77"/>
                          <a:cs typeface="Poppins Medium" pitchFamily="2" charset="77"/>
                        </a:rPr>
                        <a:t>How will you divide responsibilities between your group? </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3" name="TextBox 4">
            <a:extLst>
              <a:ext uri="{FF2B5EF4-FFF2-40B4-BE49-F238E27FC236}">
                <a16:creationId xmlns:a16="http://schemas.microsoft.com/office/drawing/2014/main" id="{8A915BF5-39D1-E8C5-FB16-BCC45A5305C1}"/>
              </a:ext>
            </a:extLst>
          </p:cNvPr>
          <p:cNvSpPr txBox="1">
            <a:spLocks noGrp="1"/>
          </p:cNvSpPr>
          <p:nvPr>
            <p:ph type="title" idx="4294967295"/>
          </p:nvPr>
        </p:nvSpPr>
        <p:spPr>
          <a:xfrm>
            <a:off x="835692" y="1003385"/>
            <a:ext cx="5836446" cy="28652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11028"/>
              </a:lnSpc>
              <a:spcBef>
                <a:spcPts val="0"/>
              </a:spcBef>
              <a:spcAft>
                <a:spcPts val="0"/>
              </a:spcAft>
              <a:buClrTx/>
              <a:buSzTx/>
              <a:buFontTx/>
              <a:buNone/>
              <a:tabLst/>
              <a:defRPr/>
            </a:pPr>
            <a:r>
              <a:rPr kumimoji="0" lang="en-US" sz="11028" b="0" i="0" u="none" strike="noStrike" kern="1200" cap="none" spc="0" normalizeH="0" baseline="0" noProof="0" dirty="0">
                <a:ln>
                  <a:noFill/>
                </a:ln>
                <a:solidFill>
                  <a:srgbClr val="FFFFFF"/>
                </a:solidFill>
                <a:effectLst/>
                <a:uLnTx/>
                <a:uFillTx/>
                <a:latin typeface="Lumios Marker Bold"/>
                <a:ea typeface="+mn-ea"/>
                <a:cs typeface="+mn-cs"/>
              </a:rPr>
              <a:t>The C.A.R.E approach</a:t>
            </a:r>
          </a:p>
        </p:txBody>
      </p:sp>
      <p:pic>
        <p:nvPicPr>
          <p:cNvPr id="14" name="Picture 5">
            <a:extLst>
              <a:ext uri="{FF2B5EF4-FFF2-40B4-BE49-F238E27FC236}">
                <a16:creationId xmlns:a16="http://schemas.microsoft.com/office/drawing/2014/main" id="{C12DEF5C-F71C-8F84-AF2B-FAD8F732CC08}"/>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023" b="8451"/>
          <a:stretch/>
        </p:blipFill>
        <p:spPr>
          <a:xfrm>
            <a:off x="0" y="4253740"/>
            <a:ext cx="7902454" cy="6046409"/>
          </a:xfrm>
          <a:prstGeom prst="rect">
            <a:avLst/>
          </a:prstGeom>
        </p:spPr>
      </p:pic>
      <p:pic>
        <p:nvPicPr>
          <p:cNvPr id="15" name="Picture 6">
            <a:extLst>
              <a:ext uri="{FF2B5EF4-FFF2-40B4-BE49-F238E27FC236}">
                <a16:creationId xmlns:a16="http://schemas.microsoft.com/office/drawing/2014/main" id="{9236CDE8-9490-A4FB-C59D-7B5610D2F633}"/>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29349" b="20194"/>
          <a:stretch/>
        </p:blipFill>
        <p:spPr>
          <a:xfrm>
            <a:off x="14768609" y="8903500"/>
            <a:ext cx="3519391" cy="1371531"/>
          </a:xfrm>
          <a:prstGeom prst="rect">
            <a:avLst/>
          </a:prstGeom>
        </p:spPr>
      </p:pic>
      <p:pic>
        <p:nvPicPr>
          <p:cNvPr id="16" name="Picture 7">
            <a:extLst>
              <a:ext uri="{FF2B5EF4-FFF2-40B4-BE49-F238E27FC236}">
                <a16:creationId xmlns:a16="http://schemas.microsoft.com/office/drawing/2014/main" id="{16360BDB-94F2-85E3-6154-9D197127F64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695004">
            <a:off x="16968296" y="5072758"/>
            <a:ext cx="1303925" cy="466153"/>
          </a:xfrm>
          <a:prstGeom prst="rect">
            <a:avLst/>
          </a:prstGeom>
        </p:spPr>
      </p:pic>
      <p:pic>
        <p:nvPicPr>
          <p:cNvPr id="17" name="Picture 8">
            <a:extLst>
              <a:ext uri="{FF2B5EF4-FFF2-40B4-BE49-F238E27FC236}">
                <a16:creationId xmlns:a16="http://schemas.microsoft.com/office/drawing/2014/main" id="{CADC9ED6-2638-81AC-65ED-F9538E110B7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415522">
            <a:off x="11466430" y="9749540"/>
            <a:ext cx="1303925" cy="466153"/>
          </a:xfrm>
          <a:prstGeom prst="rect">
            <a:avLst/>
          </a:prstGeom>
        </p:spPr>
      </p:pic>
      <p:pic>
        <p:nvPicPr>
          <p:cNvPr id="18" name="Picture 9">
            <a:extLst>
              <a:ext uri="{FF2B5EF4-FFF2-40B4-BE49-F238E27FC236}">
                <a16:creationId xmlns:a16="http://schemas.microsoft.com/office/drawing/2014/main" id="{3761D003-8A73-E2C6-C575-1FF8C38E653E}"/>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761794">
            <a:off x="6320450" y="4910423"/>
            <a:ext cx="1303925" cy="466153"/>
          </a:xfrm>
          <a:prstGeom prst="rect">
            <a:avLst/>
          </a:prstGeom>
        </p:spPr>
      </p:pic>
      <p:pic>
        <p:nvPicPr>
          <p:cNvPr id="19" name="Picture 10">
            <a:extLst>
              <a:ext uri="{FF2B5EF4-FFF2-40B4-BE49-F238E27FC236}">
                <a16:creationId xmlns:a16="http://schemas.microsoft.com/office/drawing/2014/main" id="{EC12F6B5-5ADC-2178-EECB-7CD118066C3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17801">
            <a:off x="11605793" y="426150"/>
            <a:ext cx="1303925" cy="4661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85312" y="1639567"/>
            <a:ext cx="5199299" cy="493933"/>
          </a:xfrm>
          <a:prstGeom prst="rect">
            <a:avLst/>
          </a:prstGeom>
        </p:spPr>
      </p:pic>
      <p:sp>
        <p:nvSpPr>
          <p:cNvPr id="3" name="TextBox 3"/>
          <p:cNvSpPr txBox="1"/>
          <p:nvPr/>
        </p:nvSpPr>
        <p:spPr>
          <a:xfrm>
            <a:off x="3658617" y="326926"/>
            <a:ext cx="5776962" cy="1749425"/>
          </a:xfrm>
          <a:prstGeom prst="rect">
            <a:avLst/>
          </a:prstGeom>
        </p:spPr>
        <p:txBody>
          <a:bodyPr lIns="0" tIns="0" rIns="0" bIns="0" rtlCol="0" anchor="t">
            <a:spAutoFit/>
          </a:bodyPr>
          <a:lstStyle/>
          <a:p>
            <a:pPr>
              <a:lnSpc>
                <a:spcPts val="13000"/>
              </a:lnSpc>
            </a:pPr>
            <a:r>
              <a:rPr lang="en-US" sz="13000" dirty="0">
                <a:solidFill>
                  <a:srgbClr val="000000"/>
                </a:solidFill>
                <a:latin typeface="Lumios Marker Bold"/>
              </a:rPr>
              <a:t>Activity:</a:t>
            </a:r>
          </a:p>
        </p:txBody>
      </p:sp>
      <p:sp>
        <p:nvSpPr>
          <p:cNvPr id="4" name="TextBox 4"/>
          <p:cNvSpPr txBox="1">
            <a:spLocks noGrp="1"/>
          </p:cNvSpPr>
          <p:nvPr>
            <p:ph type="title" idx="4294967295"/>
          </p:nvPr>
        </p:nvSpPr>
        <p:spPr>
          <a:xfrm>
            <a:off x="8384611" y="696592"/>
            <a:ext cx="6718076" cy="9429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560"/>
              </a:lnSpc>
              <a:spcBef>
                <a:spcPts val="0"/>
              </a:spcBef>
              <a:spcAft>
                <a:spcPts val="0"/>
              </a:spcAft>
              <a:buClrTx/>
              <a:buSzTx/>
              <a:buFontTx/>
              <a:buNone/>
              <a:tabLst/>
              <a:defRPr/>
            </a:pPr>
            <a:r>
              <a:rPr kumimoji="0" lang="en-US" sz="6300" b="0" i="0" u="none" strike="noStrike" kern="1200" cap="none" spc="0" normalizeH="0" baseline="0" noProof="0" dirty="0">
                <a:ln>
                  <a:noFill/>
                </a:ln>
                <a:solidFill>
                  <a:srgbClr val="000000"/>
                </a:solidFill>
                <a:effectLst/>
                <a:uLnTx/>
                <a:uFillTx/>
                <a:latin typeface="Poppins Medium"/>
                <a:ea typeface="+mn-ea"/>
                <a:cs typeface="+mn-cs"/>
              </a:rPr>
              <a:t>Project Progress</a:t>
            </a:r>
          </a:p>
        </p:txBody>
      </p:sp>
      <p:grpSp>
        <p:nvGrpSpPr>
          <p:cNvPr id="5" name="Group 5">
            <a:extLst>
              <a:ext uri="{C183D7F6-B498-43B3-948B-1728B52AA6E4}">
                <adec:decorative xmlns:adec="http://schemas.microsoft.com/office/drawing/2017/decorative" val="1"/>
              </a:ext>
            </a:extLst>
          </p:cNvPr>
          <p:cNvGrpSpPr/>
          <p:nvPr/>
        </p:nvGrpSpPr>
        <p:grpSpPr>
          <a:xfrm>
            <a:off x="1028700" y="2493274"/>
            <a:ext cx="16230600" cy="1287696"/>
            <a:chOff x="0" y="0"/>
            <a:chExt cx="4918364" cy="390211"/>
          </a:xfrm>
        </p:grpSpPr>
        <p:sp>
          <p:nvSpPr>
            <p:cNvPr id="6" name="Freeform 6"/>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7"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9024" y="2965217"/>
            <a:ext cx="324471" cy="343811"/>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230438">
            <a:off x="16614330" y="42259"/>
            <a:ext cx="1322849" cy="2242116"/>
          </a:xfrm>
          <a:prstGeom prst="rect">
            <a:avLst/>
          </a:prstGeom>
        </p:spPr>
      </p:pic>
      <p:sp>
        <p:nvSpPr>
          <p:cNvPr id="9" name="TextBox 9"/>
          <p:cNvSpPr txBox="1"/>
          <p:nvPr/>
        </p:nvSpPr>
        <p:spPr>
          <a:xfrm>
            <a:off x="2376408" y="2920132"/>
            <a:ext cx="13535183"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Report back on your progress since the last session</a:t>
            </a:r>
          </a:p>
        </p:txBody>
      </p:sp>
      <p:grpSp>
        <p:nvGrpSpPr>
          <p:cNvPr id="10" name="Group 10">
            <a:extLst>
              <a:ext uri="{C183D7F6-B498-43B3-948B-1728B52AA6E4}">
                <adec:decorative xmlns:adec="http://schemas.microsoft.com/office/drawing/2017/decorative" val="1"/>
              </a:ext>
            </a:extLst>
          </p:cNvPr>
          <p:cNvGrpSpPr/>
          <p:nvPr/>
        </p:nvGrpSpPr>
        <p:grpSpPr>
          <a:xfrm>
            <a:off x="1028700" y="4674210"/>
            <a:ext cx="16230600" cy="1287696"/>
            <a:chOff x="0" y="0"/>
            <a:chExt cx="4918364" cy="390211"/>
          </a:xfrm>
        </p:grpSpPr>
        <p:sp>
          <p:nvSpPr>
            <p:cNvPr id="11" name="Freeform 11"/>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12" name="Picture 1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9024" y="5146153"/>
            <a:ext cx="324471" cy="343811"/>
          </a:xfrm>
          <a:prstGeom prst="rect">
            <a:avLst/>
          </a:prstGeom>
        </p:spPr>
      </p:pic>
      <p:sp>
        <p:nvSpPr>
          <p:cNvPr id="13" name="TextBox 13"/>
          <p:cNvSpPr txBox="1"/>
          <p:nvPr/>
        </p:nvSpPr>
        <p:spPr>
          <a:xfrm>
            <a:off x="2376408" y="5101068"/>
            <a:ext cx="13535183"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Plan what you need to do next</a:t>
            </a:r>
          </a:p>
        </p:txBody>
      </p:sp>
      <p:grpSp>
        <p:nvGrpSpPr>
          <p:cNvPr id="14" name="Group 14">
            <a:extLst>
              <a:ext uri="{C183D7F6-B498-43B3-948B-1728B52AA6E4}">
                <adec:decorative xmlns:adec="http://schemas.microsoft.com/office/drawing/2017/decorative" val="1"/>
              </a:ext>
            </a:extLst>
          </p:cNvPr>
          <p:cNvGrpSpPr/>
          <p:nvPr/>
        </p:nvGrpSpPr>
        <p:grpSpPr>
          <a:xfrm>
            <a:off x="1028700" y="7324374"/>
            <a:ext cx="16230600" cy="1287696"/>
            <a:chOff x="0" y="0"/>
            <a:chExt cx="4918364" cy="390211"/>
          </a:xfrm>
        </p:grpSpPr>
        <p:sp>
          <p:nvSpPr>
            <p:cNvPr id="15" name="Freeform 15"/>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16" name="Picture 1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9024" y="7796317"/>
            <a:ext cx="324471" cy="343811"/>
          </a:xfrm>
          <a:prstGeom prst="rect">
            <a:avLst/>
          </a:prstGeom>
        </p:spPr>
      </p:pic>
      <p:sp>
        <p:nvSpPr>
          <p:cNvPr id="17" name="TextBox 17"/>
          <p:cNvSpPr txBox="1"/>
          <p:nvPr/>
        </p:nvSpPr>
        <p:spPr>
          <a:xfrm>
            <a:off x="2376408" y="7751232"/>
            <a:ext cx="13535183"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Summarise your goals to achieve by the next session </a:t>
            </a:r>
          </a:p>
        </p:txBody>
      </p:sp>
      <p:sp>
        <p:nvSpPr>
          <p:cNvPr id="18" name="TextBox 18"/>
          <p:cNvSpPr txBox="1"/>
          <p:nvPr/>
        </p:nvSpPr>
        <p:spPr>
          <a:xfrm>
            <a:off x="2299487" y="6176697"/>
            <a:ext cx="14669125" cy="861060"/>
          </a:xfrm>
          <a:prstGeom prst="rect">
            <a:avLst/>
          </a:prstGeom>
        </p:spPr>
        <p:txBody>
          <a:bodyPr lIns="0" tIns="0" rIns="0" bIns="0" rtlCol="0" anchor="t">
            <a:spAutoFit/>
          </a:bodyPr>
          <a:lstStyle/>
          <a:p>
            <a:pPr marL="582930" lvl="1" indent="-291465">
              <a:lnSpc>
                <a:spcPts val="3510"/>
              </a:lnSpc>
              <a:buFont typeface="Arial"/>
              <a:buChar char="•"/>
            </a:pPr>
            <a:r>
              <a:rPr lang="en-US" sz="2700">
                <a:solidFill>
                  <a:srgbClr val="000000"/>
                </a:solidFill>
                <a:latin typeface="Poppins Medium"/>
              </a:rPr>
              <a:t>What tasks still need to be done?</a:t>
            </a:r>
          </a:p>
          <a:p>
            <a:pPr marL="582930" lvl="1" indent="-291465">
              <a:lnSpc>
                <a:spcPts val="3510"/>
              </a:lnSpc>
              <a:buFont typeface="Arial"/>
              <a:buChar char="•"/>
            </a:pPr>
            <a:r>
              <a:rPr lang="en-US" sz="2700">
                <a:solidFill>
                  <a:srgbClr val="000000"/>
                </a:solidFill>
                <a:latin typeface="Poppins Medium"/>
              </a:rPr>
              <a:t>What are the next stages of your project timeline? </a:t>
            </a:r>
          </a:p>
        </p:txBody>
      </p:sp>
      <p:sp>
        <p:nvSpPr>
          <p:cNvPr id="19" name="TextBox 19"/>
          <p:cNvSpPr txBox="1"/>
          <p:nvPr/>
        </p:nvSpPr>
        <p:spPr>
          <a:xfrm>
            <a:off x="2299487" y="8835390"/>
            <a:ext cx="14669125" cy="422910"/>
          </a:xfrm>
          <a:prstGeom prst="rect">
            <a:avLst/>
          </a:prstGeom>
        </p:spPr>
        <p:txBody>
          <a:bodyPr lIns="0" tIns="0" rIns="0" bIns="0" rtlCol="0" anchor="t">
            <a:spAutoFit/>
          </a:bodyPr>
          <a:lstStyle/>
          <a:p>
            <a:pPr marL="582930" lvl="1" indent="-291465">
              <a:lnSpc>
                <a:spcPts val="3510"/>
              </a:lnSpc>
              <a:buFont typeface="Arial"/>
              <a:buChar char="•"/>
            </a:pPr>
            <a:r>
              <a:rPr lang="en-US" sz="2700">
                <a:solidFill>
                  <a:srgbClr val="000000"/>
                </a:solidFill>
                <a:latin typeface="Poppins Medium"/>
              </a:rPr>
              <a:t>Who is responsible for each task? </a:t>
            </a:r>
          </a:p>
        </p:txBody>
      </p:sp>
      <p:sp>
        <p:nvSpPr>
          <p:cNvPr id="20" name="TextBox 20"/>
          <p:cNvSpPr txBox="1"/>
          <p:nvPr/>
        </p:nvSpPr>
        <p:spPr>
          <a:xfrm>
            <a:off x="2299487" y="3962105"/>
            <a:ext cx="14669125" cy="422910"/>
          </a:xfrm>
          <a:prstGeom prst="rect">
            <a:avLst/>
          </a:prstGeom>
        </p:spPr>
        <p:txBody>
          <a:bodyPr lIns="0" tIns="0" rIns="0" bIns="0" rtlCol="0" anchor="t">
            <a:spAutoFit/>
          </a:bodyPr>
          <a:lstStyle/>
          <a:p>
            <a:pPr marL="582930" lvl="1" indent="-291465">
              <a:lnSpc>
                <a:spcPts val="3510"/>
              </a:lnSpc>
              <a:buFont typeface="Arial"/>
              <a:buChar char="•"/>
            </a:pPr>
            <a:r>
              <a:rPr lang="en-US" sz="2700">
                <a:solidFill>
                  <a:srgbClr val="000000"/>
                </a:solidFill>
                <a:latin typeface="Poppins Medium"/>
              </a:rPr>
              <a:t> Has everyone completed their allocated tasks?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85312" y="1639567"/>
            <a:ext cx="5199299" cy="493933"/>
          </a:xfrm>
          <a:prstGeom prst="rect">
            <a:avLst/>
          </a:prstGeom>
        </p:spPr>
      </p:pic>
      <p:sp>
        <p:nvSpPr>
          <p:cNvPr id="3" name="TextBox 3"/>
          <p:cNvSpPr txBox="1"/>
          <p:nvPr/>
        </p:nvSpPr>
        <p:spPr>
          <a:xfrm>
            <a:off x="3156959" y="301991"/>
            <a:ext cx="5776962" cy="1749425"/>
          </a:xfrm>
          <a:prstGeom prst="rect">
            <a:avLst/>
          </a:prstGeom>
        </p:spPr>
        <p:txBody>
          <a:bodyPr lIns="0" tIns="0" rIns="0" bIns="0" rtlCol="0" anchor="t">
            <a:spAutoFit/>
          </a:bodyPr>
          <a:lstStyle/>
          <a:p>
            <a:pPr>
              <a:lnSpc>
                <a:spcPts val="13000"/>
              </a:lnSpc>
            </a:pPr>
            <a:r>
              <a:rPr lang="en-US" sz="13000" dirty="0">
                <a:solidFill>
                  <a:srgbClr val="000000"/>
                </a:solidFill>
                <a:latin typeface="Lumios Marker Bold"/>
              </a:rPr>
              <a:t>Reflection:</a:t>
            </a:r>
          </a:p>
        </p:txBody>
      </p:sp>
      <p:sp>
        <p:nvSpPr>
          <p:cNvPr id="4" name="TextBox 4"/>
          <p:cNvSpPr txBox="1">
            <a:spLocks noGrp="1"/>
          </p:cNvSpPr>
          <p:nvPr>
            <p:ph type="title" idx="4294967295"/>
          </p:nvPr>
        </p:nvSpPr>
        <p:spPr>
          <a:xfrm>
            <a:off x="8384611" y="696592"/>
            <a:ext cx="6718076" cy="9429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560"/>
              </a:lnSpc>
              <a:spcBef>
                <a:spcPts val="0"/>
              </a:spcBef>
              <a:spcAft>
                <a:spcPts val="0"/>
              </a:spcAft>
              <a:buClrTx/>
              <a:buSzTx/>
              <a:buFontTx/>
              <a:buNone/>
              <a:tabLst/>
              <a:defRPr/>
            </a:pPr>
            <a:r>
              <a:rPr kumimoji="0" lang="en-US" sz="6300" b="0" i="0" u="none" strike="noStrike" kern="1200" cap="none" spc="0" normalizeH="0" baseline="0" noProof="0" dirty="0">
                <a:ln>
                  <a:noFill/>
                </a:ln>
                <a:solidFill>
                  <a:srgbClr val="000000"/>
                </a:solidFill>
                <a:effectLst/>
                <a:uLnTx/>
                <a:uFillTx/>
                <a:latin typeface="Poppins Medium"/>
                <a:ea typeface="+mn-ea"/>
                <a:cs typeface="+mn-cs"/>
              </a:rPr>
              <a:t>Giving Gratitude</a:t>
            </a:r>
          </a:p>
        </p:txBody>
      </p:sp>
      <p:pic>
        <p:nvPicPr>
          <p:cNvPr id="5"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30438">
            <a:off x="16614330" y="42259"/>
            <a:ext cx="1322849" cy="2242116"/>
          </a:xfrm>
          <a:prstGeom prst="rect">
            <a:avLst/>
          </a:prstGeom>
        </p:spPr>
      </p:pic>
      <p:grpSp>
        <p:nvGrpSpPr>
          <p:cNvPr id="7" name="Group 7">
            <a:extLst>
              <a:ext uri="{C183D7F6-B498-43B3-948B-1728B52AA6E4}">
                <adec:decorative xmlns:adec="http://schemas.microsoft.com/office/drawing/2017/decorative" val="1"/>
              </a:ext>
            </a:extLst>
          </p:cNvPr>
          <p:cNvGrpSpPr/>
          <p:nvPr/>
        </p:nvGrpSpPr>
        <p:grpSpPr>
          <a:xfrm>
            <a:off x="1012245" y="2493274"/>
            <a:ext cx="16230600" cy="1287696"/>
            <a:chOff x="0" y="0"/>
            <a:chExt cx="4918364" cy="390211"/>
          </a:xfrm>
        </p:grpSpPr>
        <p:sp>
          <p:nvSpPr>
            <p:cNvPr id="8" name="Freeform 8"/>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9" name="Picture 9">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2570" y="2965216"/>
            <a:ext cx="324471" cy="343810"/>
          </a:xfrm>
          <a:prstGeom prst="rect">
            <a:avLst/>
          </a:prstGeom>
        </p:spPr>
      </p:pic>
      <p:sp>
        <p:nvSpPr>
          <p:cNvPr id="10" name="TextBox 10"/>
          <p:cNvSpPr txBox="1"/>
          <p:nvPr/>
        </p:nvSpPr>
        <p:spPr>
          <a:xfrm>
            <a:off x="2359954" y="2924894"/>
            <a:ext cx="13535183" cy="418147"/>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Take a moment to pause and reflect on your project so far</a:t>
            </a:r>
          </a:p>
        </p:txBody>
      </p:sp>
      <p:grpSp>
        <p:nvGrpSpPr>
          <p:cNvPr id="12" name="Group 12">
            <a:extLst>
              <a:ext uri="{C183D7F6-B498-43B3-948B-1728B52AA6E4}">
                <adec:decorative xmlns:adec="http://schemas.microsoft.com/office/drawing/2017/decorative" val="1"/>
              </a:ext>
            </a:extLst>
          </p:cNvPr>
          <p:cNvGrpSpPr/>
          <p:nvPr/>
        </p:nvGrpSpPr>
        <p:grpSpPr>
          <a:xfrm>
            <a:off x="1012245" y="7429138"/>
            <a:ext cx="16230600" cy="1287696"/>
            <a:chOff x="0" y="0"/>
            <a:chExt cx="4918364" cy="390211"/>
          </a:xfrm>
        </p:grpSpPr>
        <p:sp>
          <p:nvSpPr>
            <p:cNvPr id="13" name="Freeform 13"/>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14" name="Picture 14">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2570" y="7901080"/>
            <a:ext cx="324471" cy="343810"/>
          </a:xfrm>
          <a:prstGeom prst="rect">
            <a:avLst/>
          </a:prstGeom>
        </p:spPr>
      </p:pic>
      <p:sp>
        <p:nvSpPr>
          <p:cNvPr id="15" name="TextBox 15"/>
          <p:cNvSpPr txBox="1"/>
          <p:nvPr/>
        </p:nvSpPr>
        <p:spPr>
          <a:xfrm>
            <a:off x="2359954" y="7637693"/>
            <a:ext cx="13535183" cy="856297"/>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Write your thoughts as a prayer or poem, expressing gratitude to God for your blessings</a:t>
            </a:r>
          </a:p>
        </p:txBody>
      </p:sp>
      <p:grpSp>
        <p:nvGrpSpPr>
          <p:cNvPr id="17" name="Group 17">
            <a:extLst>
              <a:ext uri="{C183D7F6-B498-43B3-948B-1728B52AA6E4}">
                <adec:decorative xmlns:adec="http://schemas.microsoft.com/office/drawing/2017/decorative" val="1"/>
              </a:ext>
            </a:extLst>
          </p:cNvPr>
          <p:cNvGrpSpPr/>
          <p:nvPr/>
        </p:nvGrpSpPr>
        <p:grpSpPr>
          <a:xfrm>
            <a:off x="1012245" y="4114122"/>
            <a:ext cx="16230600" cy="1287696"/>
            <a:chOff x="0" y="0"/>
            <a:chExt cx="4918364" cy="390211"/>
          </a:xfrm>
        </p:grpSpPr>
        <p:sp>
          <p:nvSpPr>
            <p:cNvPr id="18" name="Freeform 18"/>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19" name="Picture 19">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2570" y="4586064"/>
            <a:ext cx="324471" cy="343810"/>
          </a:xfrm>
          <a:prstGeom prst="rect">
            <a:avLst/>
          </a:prstGeom>
        </p:spPr>
      </p:pic>
      <p:sp>
        <p:nvSpPr>
          <p:cNvPr id="20" name="TextBox 20"/>
          <p:cNvSpPr txBox="1"/>
          <p:nvPr/>
        </p:nvSpPr>
        <p:spPr>
          <a:xfrm>
            <a:off x="2359954" y="4545742"/>
            <a:ext cx="13535183" cy="418147"/>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Which aspects of Laudato Si' does your project reflect?</a:t>
            </a:r>
          </a:p>
        </p:txBody>
      </p:sp>
      <p:grpSp>
        <p:nvGrpSpPr>
          <p:cNvPr id="22" name="Group 22">
            <a:extLst>
              <a:ext uri="{C183D7F6-B498-43B3-948B-1728B52AA6E4}">
                <adec:decorative xmlns:adec="http://schemas.microsoft.com/office/drawing/2017/decorative" val="1"/>
              </a:ext>
            </a:extLst>
          </p:cNvPr>
          <p:cNvGrpSpPr/>
          <p:nvPr/>
        </p:nvGrpSpPr>
        <p:grpSpPr>
          <a:xfrm>
            <a:off x="1012245" y="5734969"/>
            <a:ext cx="16230600" cy="1361017"/>
            <a:chOff x="0" y="0"/>
            <a:chExt cx="4653402" cy="390211"/>
          </a:xfrm>
        </p:grpSpPr>
        <p:sp>
          <p:nvSpPr>
            <p:cNvPr id="23" name="Freeform 23"/>
            <p:cNvSpPr/>
            <p:nvPr/>
          </p:nvSpPr>
          <p:spPr>
            <a:xfrm>
              <a:off x="-3810" y="1270"/>
              <a:ext cx="4658482" cy="388941"/>
            </a:xfrm>
            <a:custGeom>
              <a:avLst/>
              <a:gdLst/>
              <a:ahLst/>
              <a:cxnLst/>
              <a:rect l="l" t="t" r="r" b="b"/>
              <a:pathLst>
                <a:path w="4658482" h="388941">
                  <a:moveTo>
                    <a:pt x="4654672" y="300337"/>
                  </a:moveTo>
                  <a:cubicBezTo>
                    <a:pt x="4654672" y="287943"/>
                    <a:pt x="4658482" y="275338"/>
                    <a:pt x="4652132" y="262943"/>
                  </a:cubicBezTo>
                  <a:cubicBezTo>
                    <a:pt x="4644512" y="254750"/>
                    <a:pt x="4633082" y="93200"/>
                    <a:pt x="4633082" y="85007"/>
                  </a:cubicBezTo>
                  <a:cubicBezTo>
                    <a:pt x="4630542" y="79334"/>
                    <a:pt x="4629272" y="73452"/>
                    <a:pt x="4626732" y="54610"/>
                  </a:cubicBezTo>
                  <a:cubicBezTo>
                    <a:pt x="4626732" y="44450"/>
                    <a:pt x="4625462" y="34290"/>
                    <a:pt x="4624192" y="21590"/>
                  </a:cubicBezTo>
                  <a:cubicBezTo>
                    <a:pt x="4614032" y="19050"/>
                    <a:pt x="4605142" y="17780"/>
                    <a:pt x="4594982" y="16510"/>
                  </a:cubicBezTo>
                  <a:cubicBezTo>
                    <a:pt x="4577197" y="15240"/>
                    <a:pt x="4555498" y="16510"/>
                    <a:pt x="4537415" y="16510"/>
                  </a:cubicBezTo>
                  <a:cubicBezTo>
                    <a:pt x="4447004" y="13970"/>
                    <a:pt x="4356592" y="8890"/>
                    <a:pt x="4266180" y="7620"/>
                  </a:cubicBezTo>
                  <a:cubicBezTo>
                    <a:pt x="4096205" y="5080"/>
                    <a:pt x="3922614" y="3810"/>
                    <a:pt x="3752640" y="2540"/>
                  </a:cubicBezTo>
                  <a:cubicBezTo>
                    <a:pt x="3691160" y="2540"/>
                    <a:pt x="3626063" y="0"/>
                    <a:pt x="3564583" y="0"/>
                  </a:cubicBezTo>
                  <a:cubicBezTo>
                    <a:pt x="3416307" y="0"/>
                    <a:pt x="3271648" y="1270"/>
                    <a:pt x="3123372" y="1270"/>
                  </a:cubicBezTo>
                  <a:cubicBezTo>
                    <a:pt x="3036577" y="1270"/>
                    <a:pt x="2949782" y="3810"/>
                    <a:pt x="2859370" y="3810"/>
                  </a:cubicBezTo>
                  <a:cubicBezTo>
                    <a:pt x="2768957" y="5080"/>
                    <a:pt x="1130693" y="7620"/>
                    <a:pt x="1040281" y="7620"/>
                  </a:cubicBezTo>
                  <a:cubicBezTo>
                    <a:pt x="967951" y="7620"/>
                    <a:pt x="895622" y="6350"/>
                    <a:pt x="823292" y="7620"/>
                  </a:cubicBezTo>
                  <a:cubicBezTo>
                    <a:pt x="758196" y="8890"/>
                    <a:pt x="689483" y="11430"/>
                    <a:pt x="624386" y="12700"/>
                  </a:cubicBezTo>
                  <a:cubicBezTo>
                    <a:pt x="555673" y="15240"/>
                    <a:pt x="486960" y="16510"/>
                    <a:pt x="421863" y="19050"/>
                  </a:cubicBezTo>
                  <a:cubicBezTo>
                    <a:pt x="324218" y="21590"/>
                    <a:pt x="222957" y="24130"/>
                    <a:pt x="125312" y="27940"/>
                  </a:cubicBezTo>
                  <a:cubicBezTo>
                    <a:pt x="67448"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54244" y="377511"/>
                    <a:pt x="269971" y="377511"/>
                    <a:pt x="389315" y="378781"/>
                  </a:cubicBezTo>
                  <a:cubicBezTo>
                    <a:pt x="454411" y="380051"/>
                    <a:pt x="519508" y="381321"/>
                    <a:pt x="580988" y="382591"/>
                  </a:cubicBezTo>
                  <a:cubicBezTo>
                    <a:pt x="689483" y="383861"/>
                    <a:pt x="794360" y="383861"/>
                    <a:pt x="902855" y="385131"/>
                  </a:cubicBezTo>
                  <a:cubicBezTo>
                    <a:pt x="946252" y="385131"/>
                    <a:pt x="986034" y="385131"/>
                    <a:pt x="1029432" y="383861"/>
                  </a:cubicBezTo>
                  <a:cubicBezTo>
                    <a:pt x="1047514" y="383861"/>
                    <a:pt x="1069213" y="382591"/>
                    <a:pt x="1087295" y="382591"/>
                  </a:cubicBezTo>
                  <a:cubicBezTo>
                    <a:pt x="1159625" y="383861"/>
                    <a:pt x="2606216" y="374971"/>
                    <a:pt x="2678546" y="376241"/>
                  </a:cubicBezTo>
                  <a:cubicBezTo>
                    <a:pt x="2779807" y="377511"/>
                    <a:pt x="3058276" y="377511"/>
                    <a:pt x="3159537" y="377511"/>
                  </a:cubicBezTo>
                  <a:cubicBezTo>
                    <a:pt x="3199318" y="377511"/>
                    <a:pt x="3235483" y="376241"/>
                    <a:pt x="3275265" y="376241"/>
                  </a:cubicBezTo>
                  <a:cubicBezTo>
                    <a:pt x="3340361" y="377511"/>
                    <a:pt x="3405458" y="378781"/>
                    <a:pt x="3470554" y="380051"/>
                  </a:cubicBezTo>
                  <a:cubicBezTo>
                    <a:pt x="3611597" y="382591"/>
                    <a:pt x="3749023" y="380051"/>
                    <a:pt x="3890066" y="383861"/>
                  </a:cubicBezTo>
                  <a:cubicBezTo>
                    <a:pt x="4125137" y="388941"/>
                    <a:pt x="4363824" y="382591"/>
                    <a:pt x="4594982" y="387671"/>
                  </a:cubicBezTo>
                  <a:cubicBezTo>
                    <a:pt x="4615302" y="388941"/>
                    <a:pt x="4635622" y="387671"/>
                    <a:pt x="4658482" y="387671"/>
                  </a:cubicBezTo>
                  <a:cubicBezTo>
                    <a:pt x="4658482" y="363541"/>
                    <a:pt x="4658482" y="350841"/>
                    <a:pt x="4658482" y="332059"/>
                  </a:cubicBezTo>
                  <a:cubicBezTo>
                    <a:pt x="4657212" y="321345"/>
                    <a:pt x="4654672" y="311261"/>
                    <a:pt x="4654672" y="300337"/>
                  </a:cubicBezTo>
                  <a:close/>
                </a:path>
              </a:pathLst>
            </a:custGeom>
            <a:solidFill>
              <a:srgbClr val="EFEFEF"/>
            </a:solidFill>
          </p:spPr>
        </p:sp>
      </p:grpSp>
      <p:pic>
        <p:nvPicPr>
          <p:cNvPr id="24" name="Picture 24">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46752" y="6233784"/>
            <a:ext cx="342947" cy="363387"/>
          </a:xfrm>
          <a:prstGeom prst="rect">
            <a:avLst/>
          </a:prstGeom>
        </p:spPr>
      </p:pic>
      <p:sp>
        <p:nvSpPr>
          <p:cNvPr id="25" name="TextBox 25"/>
          <p:cNvSpPr txBox="1"/>
          <p:nvPr/>
        </p:nvSpPr>
        <p:spPr>
          <a:xfrm>
            <a:off x="2436691" y="6214975"/>
            <a:ext cx="14305868" cy="418148"/>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Thinking about your project, write three things that you feel grateful for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835</Words>
  <Application>Microsoft Macintosh PowerPoint</Application>
  <PresentationFormat>Custom</PresentationFormat>
  <Paragraphs>92</Paragraphs>
  <Slides>9</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Lumios Marker Bold</vt:lpstr>
      <vt:lpstr>Calibri</vt:lpstr>
      <vt:lpstr>Poppins Medium</vt:lpstr>
      <vt:lpstr>Arial</vt:lpstr>
      <vt:lpstr>Poppins Medium Bold</vt:lpstr>
      <vt:lpstr>Lumios Marker</vt:lpstr>
      <vt:lpstr>Office Theme</vt:lpstr>
      <vt:lpstr>Session 4:</vt:lpstr>
      <vt:lpstr>Today's prayer</vt:lpstr>
      <vt:lpstr>So far,</vt:lpstr>
      <vt:lpstr>Activity:</vt:lpstr>
      <vt:lpstr>Recapping Laudato Si'</vt:lpstr>
      <vt:lpstr>Questions</vt:lpstr>
      <vt:lpstr>The C.A.R.E approach</vt:lpstr>
      <vt:lpstr>Project Progress</vt:lpstr>
      <vt:lpstr>Giving Gratitude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dc:title>
  <cp:lastModifiedBy>Ruth Walbank</cp:lastModifiedBy>
  <cp:revision>4</cp:revision>
  <dcterms:created xsi:type="dcterms:W3CDTF">2006-08-16T00:00:00Z</dcterms:created>
  <dcterms:modified xsi:type="dcterms:W3CDTF">2022-10-18T18:21:25Z</dcterms:modified>
  <dc:identifier>DAE6YaBtq6Y</dc:identifier>
</cp:coreProperties>
</file>