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0" r:id="rId4"/>
    <p:sldId id="267" r:id="rId5"/>
    <p:sldId id="266" r:id="rId6"/>
    <p:sldId id="268" r:id="rId7"/>
    <p:sldId id="259" r:id="rId8"/>
    <p:sldId id="269" r:id="rId9"/>
    <p:sldId id="261" r:id="rId10"/>
    <p:sldId id="262" r:id="rId11"/>
    <p:sldId id="272" r:id="rId12"/>
    <p:sldId id="271" r:id="rId13"/>
    <p:sldId id="263" r:id="rId14"/>
    <p:sldId id="273" r:id="rId15"/>
    <p:sldId id="260"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74" autoAdjust="0"/>
    <p:restoredTop sz="94660"/>
  </p:normalViewPr>
  <p:slideViewPr>
    <p:cSldViewPr snapToGrid="0">
      <p:cViewPr>
        <p:scale>
          <a:sx n="81" d="100"/>
          <a:sy n="81" d="100"/>
        </p:scale>
        <p:origin x="-1596" y="-8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1025769"/>
          </a:xfrm>
        </p:spPr>
        <p:txBody>
          <a:bodyPr>
            <a:normAutofit fontScale="90000"/>
          </a:bodyPr>
          <a:lstStyle/>
          <a:p>
            <a:r>
              <a:rPr lang="en-GB" dirty="0" smtClean="0">
                <a:effectLst>
                  <a:outerShdw blurRad="38100" dist="38100" dir="2700000" algn="tl">
                    <a:srgbClr val="000000">
                      <a:alpha val="43137"/>
                    </a:srgbClr>
                  </a:outerShdw>
                </a:effectLst>
              </a:rPr>
              <a:t>A Place for Older People –</a:t>
            </a:r>
            <a:r>
              <a:rPr lang="en-GB" dirty="0">
                <a:effectLst>
                  <a:outerShdw blurRad="38100" dist="38100" dir="2700000" algn="tl">
                    <a:srgbClr val="000000">
                      <a:alpha val="43137"/>
                    </a:srgbClr>
                  </a:outerShdw>
                </a:effectLst>
              </a:rPr>
              <a:t>F</a:t>
            </a:r>
            <a:r>
              <a:rPr lang="en-GB" dirty="0" smtClean="0">
                <a:effectLst>
                  <a:outerShdw blurRad="38100" dist="38100" dir="2700000" algn="tl">
                    <a:srgbClr val="000000">
                      <a:alpha val="43137"/>
                    </a:srgbClr>
                  </a:outerShdw>
                </a:effectLst>
              </a:rPr>
              <a:t>inding Community</a:t>
            </a:r>
            <a:endParaRPr lang="en-GB"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GB" dirty="0" smtClean="0"/>
              <a:t>Sister Mary Considine and Thomas Gillespie</a:t>
            </a:r>
            <a:endParaRPr lang="en-GB" dirty="0"/>
          </a:p>
        </p:txBody>
      </p:sp>
    </p:spTree>
    <p:extLst>
      <p:ext uri="{BB962C8B-B14F-4D97-AF65-F5344CB8AC3E}">
        <p14:creationId xmlns:p14="http://schemas.microsoft.com/office/powerpoint/2010/main" val="59036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of the Spirit</a:t>
            </a:r>
            <a:endParaRPr lang="en-GB" dirty="0"/>
          </a:p>
        </p:txBody>
      </p:sp>
      <p:sp>
        <p:nvSpPr>
          <p:cNvPr id="4" name="Content Placeholder 3"/>
          <p:cNvSpPr>
            <a:spLocks noGrp="1"/>
          </p:cNvSpPr>
          <p:nvPr>
            <p:ph idx="1"/>
          </p:nvPr>
        </p:nvSpPr>
        <p:spPr/>
        <p:txBody>
          <a:bodyPr/>
          <a:lstStyle/>
          <a:p>
            <a:r>
              <a:rPr lang="en-GB" dirty="0" smtClean="0"/>
              <a:t>Gift of true joy</a:t>
            </a:r>
            <a:r>
              <a:rPr lang="en-GB" dirty="0" smtClean="0"/>
              <a:t>.</a:t>
            </a:r>
          </a:p>
          <a:p>
            <a:endParaRPr lang="en-GB" dirty="0"/>
          </a:p>
          <a:p>
            <a:endParaRPr lang="en-GB" dirty="0" smtClean="0"/>
          </a:p>
          <a:p>
            <a:endParaRPr lang="en-GB"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000" y="1137139"/>
            <a:ext cx="5113970" cy="5251938"/>
          </a:xfrm>
          <a:prstGeom prst="rect">
            <a:avLst/>
          </a:prstGeom>
        </p:spPr>
      </p:pic>
    </p:spTree>
    <p:extLst>
      <p:ext uri="{BB962C8B-B14F-4D97-AF65-F5344CB8AC3E}">
        <p14:creationId xmlns:p14="http://schemas.microsoft.com/office/powerpoint/2010/main" val="267722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Stay Calm and wait on the Lord</a:t>
            </a:r>
            <a:endParaRPr lang="en-GB" dirty="0"/>
          </a:p>
        </p:txBody>
      </p:sp>
      <p:sp>
        <p:nvSpPr>
          <p:cNvPr id="3" name="Content Placeholder 2"/>
          <p:cNvSpPr>
            <a:spLocks noGrp="1"/>
          </p:cNvSpPr>
          <p:nvPr>
            <p:ph idx="1"/>
          </p:nvPr>
        </p:nvSpPr>
        <p:spPr/>
        <p:txBody>
          <a:bodyPr/>
          <a:lstStyle/>
          <a:p>
            <a:r>
              <a:rPr lang="en-GB" dirty="0" smtClean="0"/>
              <a:t>The </a:t>
            </a:r>
            <a:r>
              <a:rPr lang="en-GB" dirty="0"/>
              <a:t>older person, an example of holiness.</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555" y="2495549"/>
            <a:ext cx="4630614" cy="3752851"/>
          </a:xfrm>
          <a:prstGeom prst="rect">
            <a:avLst/>
          </a:prstGeom>
        </p:spPr>
      </p:pic>
    </p:spTree>
    <p:extLst>
      <p:ext uri="{BB962C8B-B14F-4D97-AF65-F5344CB8AC3E}">
        <p14:creationId xmlns:p14="http://schemas.microsoft.com/office/powerpoint/2010/main" val="133255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Ministers – Prayer Partners to the young</a:t>
            </a:r>
            <a:endParaRPr lang="en-GB" dirty="0"/>
          </a:p>
        </p:txBody>
      </p:sp>
      <p:sp>
        <p:nvSpPr>
          <p:cNvPr id="3" name="Content Placeholder 2"/>
          <p:cNvSpPr>
            <a:spLocks noGrp="1"/>
          </p:cNvSpPr>
          <p:nvPr>
            <p:ph idx="1"/>
          </p:nvPr>
        </p:nvSpPr>
        <p:spPr/>
        <p:txBody>
          <a:bodyPr/>
          <a:lstStyle/>
          <a:p>
            <a:r>
              <a:rPr lang="en-GB" dirty="0" smtClean="0"/>
              <a:t>Giftedness </a:t>
            </a:r>
            <a:r>
              <a:rPr lang="en-GB" dirty="0"/>
              <a:t>of the Older Person</a:t>
            </a:r>
            <a:r>
              <a:rPr lang="en-GB" dirty="0" smtClean="0"/>
              <a:t>.</a:t>
            </a:r>
            <a:endParaRPr lang="en-GB" dirty="0"/>
          </a:p>
          <a:p>
            <a:r>
              <a:rPr lang="en-GB" dirty="0" smtClean="0"/>
              <a:t>Contemplating  the Lord in our lives</a:t>
            </a:r>
            <a:endParaRPr lang="en-GB" dirty="0"/>
          </a:p>
          <a:p>
            <a:r>
              <a:rPr lang="en-GB" dirty="0"/>
              <a:t>Receivers of Mission</a:t>
            </a:r>
            <a:r>
              <a:rPr lang="en-GB" dirty="0" smtClean="0"/>
              <a:t>.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0779" y="3317631"/>
            <a:ext cx="5283590" cy="2872153"/>
          </a:xfrm>
          <a:prstGeom prst="rect">
            <a:avLst/>
          </a:prstGeom>
        </p:spPr>
      </p:pic>
    </p:spTree>
    <p:extLst>
      <p:ext uri="{BB962C8B-B14F-4D97-AF65-F5344CB8AC3E}">
        <p14:creationId xmlns:p14="http://schemas.microsoft.com/office/powerpoint/2010/main" val="18565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Wisdom of age </a:t>
            </a:r>
            <a:endParaRPr lang="en-GB" dirty="0"/>
          </a:p>
        </p:txBody>
      </p:sp>
      <p:sp>
        <p:nvSpPr>
          <p:cNvPr id="3" name="Content Placeholder 2"/>
          <p:cNvSpPr>
            <a:spLocks noGrp="1"/>
          </p:cNvSpPr>
          <p:nvPr>
            <p:ph idx="1"/>
          </p:nvPr>
        </p:nvSpPr>
        <p:spPr/>
        <p:txBody>
          <a:bodyPr/>
          <a:lstStyle/>
          <a:p>
            <a:r>
              <a:rPr lang="en-GB" dirty="0"/>
              <a:t>Older  men and Women of the Scripture.</a:t>
            </a:r>
          </a:p>
          <a:p>
            <a:pPr marL="0" indent="0">
              <a:buNone/>
            </a:pPr>
            <a:endParaRPr lang="en-GB" dirty="0" smtClean="0"/>
          </a:p>
          <a:p>
            <a:pPr marL="0" indent="0">
              <a:buNone/>
            </a:pPr>
            <a:endParaRPr lang="en-GB" dirty="0" smtClean="0"/>
          </a:p>
          <a:p>
            <a:pPr marL="0" indent="0">
              <a:buNone/>
            </a:pPr>
            <a:r>
              <a:rPr lang="en-GB" dirty="0" smtClean="0"/>
              <a:t>	Sarah and Abraham  - The leap of faith</a:t>
            </a:r>
          </a:p>
          <a:p>
            <a:pPr marL="0" indent="0">
              <a:buNone/>
            </a:pPr>
            <a:endParaRPr lang="en-GB" dirty="0"/>
          </a:p>
          <a:p>
            <a:pPr marL="0" indent="0">
              <a:buNone/>
            </a:pPr>
            <a:r>
              <a:rPr lang="en-GB" dirty="0" smtClean="0"/>
              <a:t>	Anna and </a:t>
            </a:r>
            <a:r>
              <a:rPr lang="en-GB" dirty="0"/>
              <a:t>S</a:t>
            </a:r>
            <a:r>
              <a:rPr lang="en-GB" dirty="0" smtClean="0"/>
              <a:t>imeon  in the gospel of </a:t>
            </a:r>
            <a:r>
              <a:rPr lang="en-GB" b="1" dirty="0" smtClean="0"/>
              <a:t>Luke 2. 21 -38  </a:t>
            </a:r>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223654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Caregivers because of their years of experience</a:t>
            </a:r>
            <a:br>
              <a:rPr lang="en-GB" dirty="0"/>
            </a:b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89938" y="1758463"/>
            <a:ext cx="5814647" cy="4677506"/>
          </a:xfrm>
        </p:spPr>
      </p:pic>
    </p:spTree>
    <p:extLst>
      <p:ext uri="{BB962C8B-B14F-4D97-AF65-F5344CB8AC3E}">
        <p14:creationId xmlns:p14="http://schemas.microsoft.com/office/powerpoint/2010/main" val="3897745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the final journey.</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7724" y="1441939"/>
            <a:ext cx="7971691" cy="4478216"/>
          </a:xfrm>
        </p:spPr>
      </p:pic>
    </p:spTree>
    <p:extLst>
      <p:ext uri="{BB962C8B-B14F-4D97-AF65-F5344CB8AC3E}">
        <p14:creationId xmlns:p14="http://schemas.microsoft.com/office/powerpoint/2010/main" val="3949891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pic>
        <p:nvPicPr>
          <p:cNvPr id="4" name="Content Placeholder 3" descr="Image result for maya angelou I've learned that you ca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7631" y="1266458"/>
            <a:ext cx="4654061" cy="4645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37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for the Session</a:t>
            </a:r>
            <a:endParaRPr lang="en-GB" dirty="0"/>
          </a:p>
        </p:txBody>
      </p:sp>
      <p:sp>
        <p:nvSpPr>
          <p:cNvPr id="3" name="Content Placeholder 2"/>
          <p:cNvSpPr>
            <a:spLocks noGrp="1"/>
          </p:cNvSpPr>
          <p:nvPr>
            <p:ph idx="1"/>
          </p:nvPr>
        </p:nvSpPr>
        <p:spPr/>
        <p:txBody>
          <a:bodyPr/>
          <a:lstStyle/>
          <a:p>
            <a:r>
              <a:rPr lang="en-GB" dirty="0" smtClean="0"/>
              <a:t>Older people in the parishes of England and Wales</a:t>
            </a:r>
          </a:p>
          <a:p>
            <a:r>
              <a:rPr lang="en-GB" dirty="0" smtClean="0"/>
              <a:t>Key facts to consider – The Poverty of </a:t>
            </a:r>
            <a:r>
              <a:rPr lang="en-GB" dirty="0" smtClean="0"/>
              <a:t>Loneliness</a:t>
            </a:r>
          </a:p>
          <a:p>
            <a:r>
              <a:rPr lang="en-GB" dirty="0" smtClean="0"/>
              <a:t>Vincentian social action</a:t>
            </a:r>
            <a:endParaRPr lang="en-GB" dirty="0" smtClean="0"/>
          </a:p>
          <a:p>
            <a:r>
              <a:rPr lang="en-GB" dirty="0" smtClean="0"/>
              <a:t>How is the Church </a:t>
            </a:r>
            <a:r>
              <a:rPr lang="en-GB" dirty="0" smtClean="0"/>
              <a:t>responding</a:t>
            </a:r>
          </a:p>
          <a:p>
            <a:r>
              <a:rPr lang="en-GB" dirty="0" smtClean="0"/>
              <a:t>A spiritual and social awareness</a:t>
            </a:r>
            <a:endParaRPr lang="en-GB" dirty="0"/>
          </a:p>
        </p:txBody>
      </p:sp>
      <p:pic>
        <p:nvPicPr>
          <p:cNvPr id="4" name="Picture 3" descr="people-1394377_1920-min"/>
          <p:cNvPicPr>
            <a:picLocks noChangeAspect="1" noChangeArrowheads="1"/>
          </p:cNvPicPr>
          <p:nvPr/>
        </p:nvPicPr>
        <p:blipFill>
          <a:blip r:embed="rId2">
            <a:extLst>
              <a:ext uri="{28A0092B-C50C-407E-A947-70E740481C1C}">
                <a14:useLocalDpi xmlns:a14="http://schemas.microsoft.com/office/drawing/2010/main" val="0"/>
              </a:ext>
            </a:extLst>
          </a:blip>
          <a:srcRect l="38057"/>
          <a:stretch>
            <a:fillRect/>
          </a:stretch>
        </p:blipFill>
        <p:spPr bwMode="auto">
          <a:xfrm>
            <a:off x="7104184" y="2883133"/>
            <a:ext cx="2848707" cy="3716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36362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Vincentian Informed Work</a:t>
            </a:r>
            <a:endParaRPr lang="en-GB" dirty="0"/>
          </a:p>
        </p:txBody>
      </p:sp>
      <p:sp>
        <p:nvSpPr>
          <p:cNvPr id="3" name="Content Placeholder 2"/>
          <p:cNvSpPr>
            <a:spLocks noGrp="1"/>
          </p:cNvSpPr>
          <p:nvPr>
            <p:ph idx="1"/>
          </p:nvPr>
        </p:nvSpPr>
        <p:spPr/>
        <p:txBody>
          <a:bodyPr/>
          <a:lstStyle/>
          <a:p>
            <a:pPr marL="0" indent="0">
              <a:buNone/>
            </a:pPr>
            <a:endParaRPr lang="en-GB" dirty="0"/>
          </a:p>
        </p:txBody>
      </p:sp>
      <p:sp>
        <p:nvSpPr>
          <p:cNvPr id="4" name="Rectangle 3"/>
          <p:cNvSpPr/>
          <p:nvPr/>
        </p:nvSpPr>
        <p:spPr>
          <a:xfrm>
            <a:off x="3048000" y="2690336"/>
            <a:ext cx="6096000" cy="2308324"/>
          </a:xfrm>
          <a:prstGeom prst="rect">
            <a:avLst/>
          </a:prstGeom>
        </p:spPr>
        <p:txBody>
          <a:bodyPr>
            <a:spAutoFit/>
          </a:bodyPr>
          <a:lstStyle/>
          <a:p>
            <a:pPr algn="just"/>
            <a:r>
              <a:rPr lang="en-GB" sz="2400" dirty="0"/>
              <a:t>Our vision, which is inspired by Christ’s message to love our neighbour as ourselves and recognising the innate dignity of each person, is that we enable older people to have more of the social connections they would like.</a:t>
            </a:r>
            <a:endParaRPr lang="en-GB" sz="2400" b="1" dirty="0"/>
          </a:p>
        </p:txBody>
      </p:sp>
    </p:spTree>
    <p:extLst>
      <p:ext uri="{BB962C8B-B14F-4D97-AF65-F5344CB8AC3E}">
        <p14:creationId xmlns:p14="http://schemas.microsoft.com/office/powerpoint/2010/main" val="268998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Poverty of Loneliness</a:t>
            </a:r>
            <a:endParaRPr lang="en-GB" dirty="0"/>
          </a:p>
        </p:txBody>
      </p:sp>
      <p:sp>
        <p:nvSpPr>
          <p:cNvPr id="3" name="Content Placeholder 2"/>
          <p:cNvSpPr>
            <a:spLocks noGrp="1"/>
          </p:cNvSpPr>
          <p:nvPr>
            <p:ph idx="1"/>
          </p:nvPr>
        </p:nvSpPr>
        <p:spPr/>
        <p:txBody>
          <a:bodyPr/>
          <a:lstStyle/>
          <a:p>
            <a:r>
              <a:rPr lang="en-GB" dirty="0" smtClean="0"/>
              <a:t>The </a:t>
            </a:r>
            <a:r>
              <a:rPr lang="en-GB" dirty="0" smtClean="0"/>
              <a:t>breakdown of community </a:t>
            </a:r>
            <a:r>
              <a:rPr lang="en-GB" dirty="0" smtClean="0"/>
              <a:t> - individuals living alone – choice and circumstance</a:t>
            </a:r>
            <a:endParaRPr lang="en-GB" dirty="0" smtClean="0"/>
          </a:p>
          <a:p>
            <a:r>
              <a:rPr lang="en-GB" dirty="0" smtClean="0"/>
              <a:t>Social and economic </a:t>
            </a:r>
            <a:r>
              <a:rPr lang="en-GB" dirty="0" smtClean="0"/>
              <a:t>pressure – including the challenge to pensions and payment for car</a:t>
            </a:r>
          </a:p>
          <a:p>
            <a:r>
              <a:rPr lang="en-GB" dirty="0" smtClean="0"/>
              <a:t>SVP are finding that younger people in the church do not have time to support.  85</a:t>
            </a:r>
            <a:r>
              <a:rPr lang="en-GB" dirty="0"/>
              <a:t>% of our current Conference membership reflects a 56+ age profile. </a:t>
            </a:r>
            <a:endParaRPr lang="en-GB" dirty="0" smtClean="0"/>
          </a:p>
          <a:p>
            <a:r>
              <a:rPr lang="en-GB" dirty="0"/>
              <a:t>Campaign to end </a:t>
            </a:r>
            <a:r>
              <a:rPr lang="en-GB" dirty="0" smtClean="0"/>
              <a:t>Loneliness  - a  challenge for the church</a:t>
            </a:r>
            <a:endParaRPr lang="en-GB" dirty="0"/>
          </a:p>
          <a:p>
            <a:endParaRPr lang="en-GB" dirty="0"/>
          </a:p>
        </p:txBody>
      </p:sp>
    </p:spTree>
    <p:extLst>
      <p:ext uri="{BB962C8B-B14F-4D97-AF65-F5344CB8AC3E}">
        <p14:creationId xmlns:p14="http://schemas.microsoft.com/office/powerpoint/2010/main" val="227362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Older people growing lonely</a:t>
            </a:r>
            <a:endParaRPr lang="en-GB" dirty="0"/>
          </a:p>
        </p:txBody>
      </p:sp>
      <p:sp>
        <p:nvSpPr>
          <p:cNvPr id="3" name="Content Placeholder 2"/>
          <p:cNvSpPr>
            <a:spLocks noGrp="1"/>
          </p:cNvSpPr>
          <p:nvPr>
            <p:ph idx="1"/>
          </p:nvPr>
        </p:nvSpPr>
        <p:spPr/>
        <p:txBody>
          <a:bodyPr>
            <a:normAutofit lnSpcReduction="10000"/>
          </a:bodyPr>
          <a:lstStyle/>
          <a:p>
            <a:r>
              <a:rPr lang="en-GB" dirty="0"/>
              <a:t>A recent report by The Campaign to end Loneliness estimates that there are over 1.1m people aged over 65 in the UK who are chronically lonely.</a:t>
            </a:r>
            <a:r>
              <a:rPr lang="en-GB" dirty="0"/>
              <a:t> </a:t>
            </a:r>
            <a:r>
              <a:rPr lang="en-GB" i="1" dirty="0"/>
              <a:t>The Missing Million: In search of the loneliest in our communities: The Campaign to End Loneliness (2016</a:t>
            </a:r>
            <a:r>
              <a:rPr lang="en-GB" i="1" dirty="0" smtClean="0"/>
              <a:t>)</a:t>
            </a:r>
            <a:endParaRPr lang="en-GB" dirty="0" smtClean="0"/>
          </a:p>
          <a:p>
            <a:r>
              <a:rPr lang="en-GB" dirty="0"/>
              <a:t>According to the King’s Fund, by 2032 11.3 million people are expected to be living on their own, more than 40 per cent of all households, and the number of people over 85 living on their own is expected to grow from 573,000 to 1.4 million</a:t>
            </a:r>
            <a:r>
              <a:rPr lang="en-GB" dirty="0"/>
              <a:t> </a:t>
            </a:r>
            <a:r>
              <a:rPr lang="en-GB" i="1" dirty="0"/>
              <a:t>Time to Think differently: A programme of work by the King’s Fund (2012/13)</a:t>
            </a:r>
            <a:endParaRPr lang="en-GB" dirty="0"/>
          </a:p>
          <a:p>
            <a:r>
              <a:rPr lang="en-GB" dirty="0"/>
              <a:t>Older households are projected to increase more quickly than younger ones: those headed by persons aged 65 and over are projected to increase by 162,000 per year while ‘85 and over’ households’ are projected to increase by 57,000 per year. </a:t>
            </a:r>
            <a:endParaRPr lang="en-GB" dirty="0"/>
          </a:p>
        </p:txBody>
      </p:sp>
    </p:spTree>
    <p:extLst>
      <p:ext uri="{BB962C8B-B14F-4D97-AF65-F5344CB8AC3E}">
        <p14:creationId xmlns:p14="http://schemas.microsoft.com/office/powerpoint/2010/main" val="268896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Dementia</a:t>
            </a:r>
            <a:endParaRPr lang="en-GB" dirty="0"/>
          </a:p>
        </p:txBody>
      </p:sp>
      <p:sp>
        <p:nvSpPr>
          <p:cNvPr id="3" name="Content Placeholder 2"/>
          <p:cNvSpPr>
            <a:spLocks noGrp="1"/>
          </p:cNvSpPr>
          <p:nvPr>
            <p:ph idx="1"/>
          </p:nvPr>
        </p:nvSpPr>
        <p:spPr/>
        <p:txBody>
          <a:bodyPr/>
          <a:lstStyle/>
          <a:p>
            <a:r>
              <a:rPr lang="en-GB" dirty="0"/>
              <a:t>At least 850,000 people in the UK living with dementia, this will reach 1 million by 2025.</a:t>
            </a:r>
          </a:p>
          <a:p>
            <a:r>
              <a:rPr lang="en-GB" dirty="0"/>
              <a:t>Estimated 46 million worldwide.</a:t>
            </a:r>
          </a:p>
          <a:p>
            <a:r>
              <a:rPr lang="en-GB" dirty="0"/>
              <a:t>1 in 6 people over 80 have dementia.</a:t>
            </a:r>
          </a:p>
          <a:p>
            <a:r>
              <a:rPr lang="en-GB" dirty="0"/>
              <a:t>40,000 people in the UK under 65 have dementia and this is increasing</a:t>
            </a:r>
            <a:r>
              <a:rPr lang="en-GB" dirty="0" smtClean="0"/>
              <a:t>.</a:t>
            </a:r>
            <a:endParaRPr lang="en-GB" dirty="0"/>
          </a:p>
          <a:p>
            <a:r>
              <a:rPr lang="en-GB" dirty="0"/>
              <a:t>Dementia affects disability in older age ahead of cancer, stroke and heart disease yet as a county we spend much less on dementia than the other conditions.</a:t>
            </a:r>
          </a:p>
          <a:p>
            <a:endParaRPr lang="en-GB" dirty="0"/>
          </a:p>
        </p:txBody>
      </p:sp>
    </p:spTree>
    <p:extLst>
      <p:ext uri="{BB962C8B-B14F-4D97-AF65-F5344CB8AC3E}">
        <p14:creationId xmlns:p14="http://schemas.microsoft.com/office/powerpoint/2010/main" val="295790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the Church Responding</a:t>
            </a:r>
            <a:endParaRPr lang="en-GB" dirty="0"/>
          </a:p>
        </p:txBody>
      </p:sp>
      <p:sp>
        <p:nvSpPr>
          <p:cNvPr id="3" name="Content Placeholder 2"/>
          <p:cNvSpPr>
            <a:spLocks noGrp="1"/>
          </p:cNvSpPr>
          <p:nvPr>
            <p:ph idx="1"/>
          </p:nvPr>
        </p:nvSpPr>
        <p:spPr/>
        <p:txBody>
          <a:bodyPr/>
          <a:lstStyle/>
          <a:p>
            <a:r>
              <a:rPr lang="en-GB" dirty="0"/>
              <a:t>Pope Francis says</a:t>
            </a:r>
            <a:r>
              <a:rPr lang="en-GB" i="1" dirty="0"/>
              <a:t> "A people that does not have care for the elderly, that does not treat them well, has no future: such a people loses its memory and its roots." </a:t>
            </a:r>
            <a:endParaRPr lang="en-GB" i="1" dirty="0"/>
          </a:p>
          <a:p>
            <a:r>
              <a:rPr lang="en-GB" i="1" dirty="0" smtClean="0"/>
              <a:t>Parishes see an aging population and ageing clergy  with smaller and smaller support networks -  Churches as a place of welcome and inclusion.</a:t>
            </a:r>
          </a:p>
          <a:p>
            <a:r>
              <a:rPr lang="en-GB" dirty="0"/>
              <a:t>In 2015/16 </a:t>
            </a:r>
            <a:r>
              <a:rPr lang="en-GB" dirty="0" smtClean="0"/>
              <a:t>SVP members </a:t>
            </a:r>
            <a:r>
              <a:rPr lang="en-GB" dirty="0"/>
              <a:t>undertook over 346,000 visits to older people, whether in their own homes or in residential </a:t>
            </a:r>
            <a:r>
              <a:rPr lang="en-GB" dirty="0" smtClean="0"/>
              <a:t>care</a:t>
            </a:r>
            <a:endParaRPr lang="en-GB" i="1" dirty="0" smtClean="0"/>
          </a:p>
          <a:p>
            <a:r>
              <a:rPr lang="en-GB" i="1" dirty="0" smtClean="0"/>
              <a:t>In England and wales we have the new Embrace partnership led by CSAN, Caritas, SVP, Fr Hudson and Catholic care across 4 dioceses in England</a:t>
            </a:r>
          </a:p>
          <a:p>
            <a:endParaRPr lang="en-GB" i="1" dirty="0"/>
          </a:p>
          <a:p>
            <a:endParaRPr lang="en-GB" i="1" dirty="0" smtClean="0"/>
          </a:p>
          <a:p>
            <a:endParaRPr lang="en-GB" dirty="0"/>
          </a:p>
        </p:txBody>
      </p:sp>
    </p:spTree>
    <p:extLst>
      <p:ext uri="{BB962C8B-B14F-4D97-AF65-F5344CB8AC3E}">
        <p14:creationId xmlns:p14="http://schemas.microsoft.com/office/powerpoint/2010/main" val="340842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Embrace </a:t>
            </a:r>
            <a:r>
              <a:rPr lang="en-GB" dirty="0" smtClean="0"/>
              <a:t>Pilot</a:t>
            </a:r>
            <a:endParaRPr lang="en-GB" dirty="0"/>
          </a:p>
        </p:txBody>
      </p:sp>
      <p:sp>
        <p:nvSpPr>
          <p:cNvPr id="3" name="Content Placeholder 2"/>
          <p:cNvSpPr>
            <a:spLocks noGrp="1"/>
          </p:cNvSpPr>
          <p:nvPr>
            <p:ph idx="1"/>
          </p:nvPr>
        </p:nvSpPr>
        <p:spPr/>
        <p:txBody>
          <a:bodyPr/>
          <a:lstStyle/>
          <a:p>
            <a:r>
              <a:rPr lang="en-GB" dirty="0"/>
              <a:t>Embrace </a:t>
            </a:r>
            <a:r>
              <a:rPr lang="en-GB" dirty="0" smtClean="0"/>
              <a:t>‘s goal is to enable </a:t>
            </a:r>
            <a:r>
              <a:rPr lang="en-GB" dirty="0"/>
              <a:t>older people to make new friends and will value every individual </a:t>
            </a:r>
          </a:p>
          <a:p>
            <a:r>
              <a:rPr lang="en-GB" dirty="0"/>
              <a:t>Build a community that offers hope and reduces isolation</a:t>
            </a:r>
          </a:p>
          <a:p>
            <a:r>
              <a:rPr lang="en-GB" dirty="0" smtClean="0"/>
              <a:t>Hosting </a:t>
            </a:r>
            <a:r>
              <a:rPr lang="en-GB" dirty="0"/>
              <a:t>holistic co-produced activities with parishes</a:t>
            </a:r>
          </a:p>
          <a:p>
            <a:r>
              <a:rPr lang="en-GB" dirty="0"/>
              <a:t>A </a:t>
            </a:r>
            <a:r>
              <a:rPr lang="en-GB" dirty="0" smtClean="0"/>
              <a:t>platform for the needs of older people to be recognised and resilience built</a:t>
            </a:r>
            <a:endParaRPr lang="en-GB" dirty="0"/>
          </a:p>
          <a:p>
            <a:r>
              <a:rPr lang="en-GB" dirty="0"/>
              <a:t>R</a:t>
            </a:r>
            <a:r>
              <a:rPr lang="en-GB" dirty="0" smtClean="0"/>
              <a:t>un </a:t>
            </a:r>
            <a:r>
              <a:rPr lang="en-GB" dirty="0"/>
              <a:t>in partnership with volunteers and existing parish older people networks to provide a “Toolkit” t</a:t>
            </a:r>
            <a:r>
              <a:rPr lang="en-GB" dirty="0" smtClean="0"/>
              <a:t>hat can be shared</a:t>
            </a:r>
            <a:endParaRPr lang="en-GB" dirty="0"/>
          </a:p>
          <a:p>
            <a:pPr marL="0" indent="0">
              <a:buNone/>
            </a:pPr>
            <a:endParaRPr lang="en-GB" dirty="0"/>
          </a:p>
        </p:txBody>
      </p:sp>
    </p:spTree>
    <p:extLst>
      <p:ext uri="{BB962C8B-B14F-4D97-AF65-F5344CB8AC3E}">
        <p14:creationId xmlns:p14="http://schemas.microsoft.com/office/powerpoint/2010/main" val="1246808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life of the spirit</a:t>
            </a:r>
            <a:endParaRPr lang="en-GB" dirty="0"/>
          </a:p>
        </p:txBody>
      </p:sp>
      <p:sp>
        <p:nvSpPr>
          <p:cNvPr id="3" name="Content Placeholder 2"/>
          <p:cNvSpPr>
            <a:spLocks noGrp="1"/>
          </p:cNvSpPr>
          <p:nvPr>
            <p:ph idx="1"/>
          </p:nvPr>
        </p:nvSpPr>
        <p:spPr/>
        <p:txBody>
          <a:bodyPr/>
          <a:lstStyle/>
          <a:p>
            <a:r>
              <a:rPr lang="en-GB" dirty="0" smtClean="0"/>
              <a:t>Importance of giving older people their place within the </a:t>
            </a:r>
            <a:r>
              <a:rPr lang="en-GB" dirty="0" smtClean="0"/>
              <a:t>Church</a:t>
            </a:r>
          </a:p>
          <a:p>
            <a:endParaRPr lang="en-GB" dirty="0"/>
          </a:p>
          <a:p>
            <a:endParaRPr lang="en-GB" dirty="0" smtClean="0"/>
          </a:p>
          <a:p>
            <a:endParaRPr lang="en-GB" dirty="0" smtClean="0"/>
          </a:p>
          <a:p>
            <a:pPr marL="0" indent="0">
              <a:buNone/>
            </a:pPr>
            <a:endParaRPr lang="en-GB" i="1" dirty="0"/>
          </a:p>
        </p:txBody>
      </p:sp>
      <p:sp>
        <p:nvSpPr>
          <p:cNvPr id="4" name="Rectangle 3"/>
          <p:cNvSpPr/>
          <p:nvPr/>
        </p:nvSpPr>
        <p:spPr>
          <a:xfrm>
            <a:off x="3048000" y="2413338"/>
            <a:ext cx="6096000" cy="1754326"/>
          </a:xfrm>
          <a:prstGeom prst="rect">
            <a:avLst/>
          </a:prstGeom>
        </p:spPr>
        <p:txBody>
          <a:bodyPr>
            <a:spAutoFit/>
          </a:bodyPr>
          <a:lstStyle/>
          <a:p>
            <a:endParaRPr lang="en-GB" dirty="0" smtClean="0"/>
          </a:p>
          <a:p>
            <a:endParaRPr lang="en-GB" dirty="0"/>
          </a:p>
          <a:p>
            <a:endParaRPr lang="en-GB" dirty="0" smtClean="0"/>
          </a:p>
          <a:p>
            <a:endParaRPr lang="en-GB" dirty="0"/>
          </a:p>
          <a:p>
            <a:r>
              <a:rPr lang="en-GB" dirty="0" smtClean="0"/>
              <a:t>.</a:t>
            </a: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446" y="2828925"/>
            <a:ext cx="2862629" cy="3102952"/>
          </a:xfrm>
          <a:prstGeom prst="rect">
            <a:avLst/>
          </a:prstGeom>
        </p:spPr>
      </p:pic>
    </p:spTree>
    <p:extLst>
      <p:ext uri="{BB962C8B-B14F-4D97-AF65-F5344CB8AC3E}">
        <p14:creationId xmlns:p14="http://schemas.microsoft.com/office/powerpoint/2010/main" val="40819793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133</TotalTime>
  <Words>677</Words>
  <Application>Microsoft Office PowerPoint</Application>
  <PresentationFormat>Custom</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A Place for Older People –Finding Community</vt:lpstr>
      <vt:lpstr>Objectives for the Session</vt:lpstr>
      <vt:lpstr>Vincentian Informed Work</vt:lpstr>
      <vt:lpstr>The Poverty of Loneliness</vt:lpstr>
      <vt:lpstr>Older people growing lonely</vt:lpstr>
      <vt:lpstr>Dementia</vt:lpstr>
      <vt:lpstr>How is the Church Responding</vt:lpstr>
      <vt:lpstr>Embrace Pilot</vt:lpstr>
      <vt:lpstr>The life of the spirit</vt:lpstr>
      <vt:lpstr>Life of the Spirit</vt:lpstr>
      <vt:lpstr>Stay Calm and wait on the Lord</vt:lpstr>
      <vt:lpstr>Ministers – Prayer Partners to the young</vt:lpstr>
      <vt:lpstr>The Wisdom of age </vt:lpstr>
      <vt:lpstr>Caregivers because of their years of experience </vt:lpstr>
      <vt:lpstr>Preparing for the final journey. </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Gillespie</dc:creator>
  <cp:lastModifiedBy>Thomas Gillespie</cp:lastModifiedBy>
  <cp:revision>13</cp:revision>
  <dcterms:created xsi:type="dcterms:W3CDTF">2017-11-24T15:12:03Z</dcterms:created>
  <dcterms:modified xsi:type="dcterms:W3CDTF">2017-11-29T16:02:44Z</dcterms:modified>
</cp:coreProperties>
</file>