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a="http://schemas.openxmlformats.org/drawingml/2006/main" xmlns:pic="http://schemas.openxmlformats.org/drawingml/2006/picture" xmlns:a14="http://schemas.microsoft.com/office/drawing/2010/main" xmlns:dgm="http://schemas.openxmlformats.org/drawingml/2006/diagram"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p w:rsidRPr="00FB6CBD" w:rsidR="003A72EC" w:rsidRDefault="00CE6938" w14:paraId="672A6659" w14:textId="54BC3F9E">
      <w:pPr>
        <w:rPr>
          <w:rFonts w:ascii="Corbel" w:hAnsi="Corbel"/>
        </w:rPr>
      </w:pPr>
      <w:r w:rsidRPr="00FB6CBD">
        <w:rPr>
          <w:rFonts w:ascii="Corbel" w:hAnsi="Corbel"/>
          <w:noProof/>
          <w:sz w:val="96"/>
          <w:szCs w:val="96"/>
          <w:lang w:eastAsia="en-GB"/>
        </w:rPr>
        <w:drawing>
          <wp:anchor distT="0" distB="0" distL="114300" distR="114300" simplePos="0" relativeHeight="251658240" behindDoc="0" locked="0" layoutInCell="1" allowOverlap="1" wp14:editId="009201F5" wp14:anchorId="42E360DE">
            <wp:simplePos x="0" y="0"/>
            <wp:positionH relativeFrom="margin">
              <wp:posOffset>-190500</wp:posOffset>
            </wp:positionH>
            <wp:positionV relativeFrom="margin">
              <wp:posOffset>-153035</wp:posOffset>
            </wp:positionV>
            <wp:extent cx="2514600" cy="1259840"/>
            <wp:effectExtent l="0" t="0" r="0" b="0"/>
            <wp:wrapSquare wrapText="bothSides"/>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2514600" cy="1259840"/>
                    </a:xfrm>
                    <a:prstGeom prst="rect">
                      <a:avLst/>
                    </a:prstGeom>
                    <a:noFill/>
                    <a:ln>
                      <a:noFill/>
                    </a:ln>
                  </pic:spPr>
                </pic:pic>
              </a:graphicData>
            </a:graphic>
            <wp14:sizeRelH relativeFrom="page">
              <wp14:pctWidth>0</wp14:pctWidth>
            </wp14:sizeRelH>
            <wp14:sizeRelV relativeFrom="page">
              <wp14:pctHeight>0</wp14:pctHeight>
            </wp14:sizeRelV>
          </wp:anchor>
        </w:drawing>
      </w:r>
    </w:p>
    <w:p w:rsidRPr="00FB6CBD" w:rsidR="003A72EC" w:rsidRDefault="003A72EC" w14:paraId="0A37501D" w14:textId="77777777">
      <w:pPr>
        <w:rPr>
          <w:rFonts w:ascii="Corbel" w:hAnsi="Corbel"/>
        </w:rPr>
      </w:pPr>
    </w:p>
    <w:p w:rsidRPr="00FB6CBD" w:rsidR="003A72EC" w:rsidRDefault="003A72EC" w14:paraId="5DAB6C7B" w14:textId="0E871F38">
      <w:pPr>
        <w:rPr>
          <w:rFonts w:ascii="Corbel" w:hAnsi="Corbel" w:cs="Segoe UI"/>
          <w:sz w:val="40"/>
          <w:szCs w:val="40"/>
        </w:rPr>
      </w:pPr>
    </w:p>
    <w:p w:rsidR="00A76E7C" w:rsidP="003A72EC" w:rsidRDefault="00A76E7C" w14:paraId="2D9706D9" w14:textId="77777777">
      <w:pPr>
        <w:jc w:val="center"/>
        <w:rPr>
          <w:rFonts w:asciiTheme="minorHAnsi" w:hAnsiTheme="minorHAnsi" w:cstheme="minorHAnsi"/>
          <w:sz w:val="60"/>
          <w:szCs w:val="60"/>
        </w:rPr>
      </w:pPr>
    </w:p>
    <w:p w:rsidR="00A76E7C" w:rsidP="003A72EC" w:rsidRDefault="00A76E7C" w14:paraId="4FCC1639" w14:textId="77777777">
      <w:pPr>
        <w:jc w:val="center"/>
        <w:rPr>
          <w:rFonts w:asciiTheme="minorHAnsi" w:hAnsiTheme="minorHAnsi" w:cstheme="minorHAnsi"/>
          <w:sz w:val="60"/>
          <w:szCs w:val="60"/>
        </w:rPr>
      </w:pPr>
    </w:p>
    <w:p w:rsidR="006A1D56" w:rsidP="003A72EC" w:rsidRDefault="006A1D56" w14:paraId="6FB93F10" w14:textId="15EE84F5">
      <w:pPr>
        <w:jc w:val="center"/>
        <w:rPr>
          <w:rFonts w:asciiTheme="minorHAnsi" w:hAnsiTheme="minorHAnsi" w:cstheme="minorHAnsi"/>
          <w:sz w:val="96"/>
          <w:szCs w:val="96"/>
        </w:rPr>
      </w:pPr>
      <w:r>
        <w:rPr>
          <w:noProof/>
        </w:rPr>
        <w:drawing>
          <wp:inline distT="0" distB="0" distL="0" distR="0" wp14:anchorId="2C952B05" wp14:editId="615FD523">
            <wp:extent cx="4038600" cy="4983632"/>
            <wp:effectExtent l="3810" t="0" r="3810" b="3810"/>
            <wp:docPr id="1790735858"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rot="5400000">
                      <a:off x="0" y="0"/>
                      <a:ext cx="4040628" cy="4986134"/>
                    </a:xfrm>
                    <a:prstGeom prst="rect">
                      <a:avLst/>
                    </a:prstGeom>
                    <a:noFill/>
                    <a:ln>
                      <a:noFill/>
                    </a:ln>
                  </pic:spPr>
                </pic:pic>
              </a:graphicData>
            </a:graphic>
          </wp:inline>
        </w:drawing>
      </w:r>
    </w:p>
    <w:p w:rsidRPr="004B2D8F" w:rsidR="006A1D56" w:rsidP="004B2D8F" w:rsidRDefault="004B2D8F" w14:paraId="318620D4" w14:textId="08145EAD">
      <w:pPr>
        <w:ind w:left="5040"/>
        <w:jc w:val="center"/>
        <w:rPr>
          <w:rFonts w:asciiTheme="minorHAnsi" w:hAnsiTheme="minorHAnsi" w:cstheme="minorHAnsi"/>
          <w:sz w:val="20"/>
          <w:szCs w:val="20"/>
        </w:rPr>
      </w:pPr>
      <w:r>
        <w:rPr>
          <w:rFonts w:asciiTheme="minorHAnsi" w:hAnsiTheme="minorHAnsi" w:cstheme="minorHAnsi"/>
          <w:sz w:val="20"/>
          <w:szCs w:val="20"/>
        </w:rPr>
        <w:t xml:space="preserve">     photograph by Caroline Westoll</w:t>
      </w:r>
    </w:p>
    <w:p w:rsidR="000F3CAE" w:rsidP="003A72EC" w:rsidRDefault="000F3CAE" w14:paraId="43D78ADF" w14:textId="77777777">
      <w:pPr>
        <w:jc w:val="center"/>
        <w:rPr>
          <w:rFonts w:asciiTheme="minorHAnsi" w:hAnsiTheme="minorHAnsi" w:cstheme="minorHAnsi"/>
          <w:b/>
          <w:bCs/>
          <w:sz w:val="72"/>
          <w:szCs w:val="72"/>
        </w:rPr>
      </w:pPr>
    </w:p>
    <w:p w:rsidRPr="00DC3909" w:rsidR="00627C76" w:rsidP="003A72EC" w:rsidRDefault="003A72EC" w14:paraId="639D0E83" w14:textId="251C2581">
      <w:pPr>
        <w:jc w:val="center"/>
        <w:rPr>
          <w:rFonts w:asciiTheme="minorHAnsi" w:hAnsiTheme="minorHAnsi" w:cstheme="minorHAnsi"/>
          <w:b/>
          <w:bCs/>
          <w:sz w:val="72"/>
          <w:szCs w:val="72"/>
        </w:rPr>
      </w:pPr>
      <w:r w:rsidRPr="00DC3909">
        <w:rPr>
          <w:rFonts w:asciiTheme="minorHAnsi" w:hAnsiTheme="minorHAnsi" w:cstheme="minorHAnsi"/>
          <w:b/>
          <w:bCs/>
          <w:sz w:val="72"/>
          <w:szCs w:val="72"/>
        </w:rPr>
        <w:t>Doctor of Education (EdD)</w:t>
      </w:r>
    </w:p>
    <w:p w:rsidR="006A1D56" w:rsidP="003A72EC" w:rsidRDefault="006A1D56" w14:paraId="57A513D8" w14:textId="77777777">
      <w:pPr>
        <w:jc w:val="center"/>
        <w:rPr>
          <w:rFonts w:asciiTheme="minorHAnsi" w:hAnsiTheme="minorHAnsi" w:cstheme="minorHAnsi"/>
          <w:color w:val="2E74B5" w:themeColor="accent1" w:themeShade="BF"/>
          <w:sz w:val="52"/>
          <w:szCs w:val="52"/>
        </w:rPr>
      </w:pPr>
    </w:p>
    <w:p w:rsidRPr="00D463BA" w:rsidR="003A72EC" w:rsidP="003A72EC" w:rsidRDefault="003A72EC" w14:paraId="6D733930" w14:textId="74BB7C86">
      <w:pPr>
        <w:jc w:val="center"/>
        <w:rPr>
          <w:rFonts w:asciiTheme="minorHAnsi" w:hAnsiTheme="minorHAnsi" w:cstheme="minorHAnsi"/>
          <w:b/>
          <w:bCs/>
          <w:color w:val="004E9A"/>
          <w:sz w:val="52"/>
          <w:szCs w:val="52"/>
        </w:rPr>
      </w:pPr>
      <w:r w:rsidRPr="00D463BA">
        <w:rPr>
          <w:rFonts w:asciiTheme="minorHAnsi" w:hAnsiTheme="minorHAnsi" w:cstheme="minorHAnsi"/>
          <w:b/>
          <w:bCs/>
          <w:color w:val="004E9A"/>
          <w:sz w:val="52"/>
          <w:szCs w:val="52"/>
        </w:rPr>
        <w:t>Programme Handbook</w:t>
      </w:r>
    </w:p>
    <w:p w:rsidR="00186FCB" w:rsidP="00CE6938" w:rsidRDefault="00A87246" w14:paraId="2CFA5D76" w14:textId="32B3CA66">
      <w:pPr>
        <w:jc w:val="center"/>
        <w:rPr>
          <w:rFonts w:asciiTheme="minorHAnsi" w:hAnsiTheme="minorHAnsi" w:cstheme="minorHAnsi"/>
          <w:color w:val="004E9A"/>
          <w:sz w:val="52"/>
          <w:szCs w:val="52"/>
        </w:rPr>
      </w:pPr>
      <w:r w:rsidRPr="00D463BA">
        <w:rPr>
          <w:rFonts w:asciiTheme="minorHAnsi" w:hAnsiTheme="minorHAnsi" w:cstheme="minorHAnsi"/>
          <w:color w:val="004E9A"/>
          <w:sz w:val="52"/>
          <w:szCs w:val="52"/>
        </w:rPr>
        <w:t>October</w:t>
      </w:r>
      <w:r w:rsidRPr="00D463BA" w:rsidR="003A72EC">
        <w:rPr>
          <w:rFonts w:asciiTheme="minorHAnsi" w:hAnsiTheme="minorHAnsi" w:cstheme="minorHAnsi"/>
          <w:color w:val="004E9A"/>
          <w:sz w:val="52"/>
          <w:szCs w:val="52"/>
        </w:rPr>
        <w:t xml:space="preserve"> 20</w:t>
      </w:r>
      <w:r w:rsidRPr="00D463BA" w:rsidR="00801552">
        <w:rPr>
          <w:rFonts w:asciiTheme="minorHAnsi" w:hAnsiTheme="minorHAnsi" w:cstheme="minorHAnsi"/>
          <w:color w:val="004E9A"/>
          <w:sz w:val="52"/>
          <w:szCs w:val="52"/>
        </w:rPr>
        <w:t>2</w:t>
      </w:r>
      <w:r w:rsidR="00944137">
        <w:rPr>
          <w:rFonts w:asciiTheme="minorHAnsi" w:hAnsiTheme="minorHAnsi" w:cstheme="minorHAnsi"/>
          <w:color w:val="004E9A"/>
          <w:sz w:val="52"/>
          <w:szCs w:val="52"/>
        </w:rPr>
        <w:t>6</w:t>
      </w:r>
    </w:p>
    <w:p w:rsidR="00186FCB" w:rsidRDefault="00186FCB" w14:paraId="36687A8E" w14:textId="77777777">
      <w:pPr>
        <w:rPr>
          <w:rFonts w:asciiTheme="minorHAnsi" w:hAnsiTheme="minorHAnsi" w:cstheme="minorHAnsi"/>
          <w:color w:val="004E9A"/>
          <w:sz w:val="52"/>
          <w:szCs w:val="52"/>
        </w:rPr>
      </w:pPr>
      <w:r>
        <w:rPr>
          <w:rFonts w:asciiTheme="minorHAnsi" w:hAnsiTheme="minorHAnsi" w:cstheme="minorHAnsi"/>
          <w:color w:val="004E9A"/>
          <w:sz w:val="52"/>
          <w:szCs w:val="52"/>
        </w:rPr>
        <w:br w:type="page"/>
      </w:r>
    </w:p>
    <w:sdt>
      <w:sdtPr>
        <w:rPr>
          <w:rFonts w:ascii="Corbel" w:hAnsi="Corbel" w:eastAsiaTheme="minorHAnsi" w:cstheme="minorBidi"/>
          <w:color w:val="auto"/>
          <w:sz w:val="22"/>
          <w:szCs w:val="22"/>
          <w:lang w:val="en-GB"/>
        </w:rPr>
        <w:id w:val="-1491483323"/>
        <w:docPartObj>
          <w:docPartGallery w:val="Table of Contents"/>
          <w:docPartUnique/>
        </w:docPartObj>
      </w:sdtPr>
      <w:sdtEndPr>
        <w:rPr>
          <w:b/>
          <w:bCs/>
          <w:noProof/>
        </w:rPr>
      </w:sdtEndPr>
      <w:sdtContent>
        <w:p w:rsidRPr="001A6297" w:rsidR="00C9458A" w:rsidRDefault="00C9458A" w14:paraId="425BDF7B" w14:textId="3380DAF9">
          <w:pPr>
            <w:pStyle w:val="TOCHeading"/>
            <w:rPr>
              <w:rFonts w:asciiTheme="minorHAnsi" w:hAnsiTheme="minorHAnsi" w:cstheme="minorHAnsi"/>
              <w:b/>
              <w:bCs/>
              <w:color w:val="004E9A"/>
            </w:rPr>
          </w:pPr>
          <w:r w:rsidRPr="001A6297">
            <w:rPr>
              <w:rFonts w:asciiTheme="minorHAnsi" w:hAnsiTheme="minorHAnsi" w:cstheme="minorHAnsi"/>
              <w:b/>
              <w:bCs/>
              <w:color w:val="004E9A"/>
            </w:rPr>
            <w:t>Contents</w:t>
          </w:r>
        </w:p>
        <w:p w:rsidRPr="001A6297" w:rsidR="001A6297" w:rsidRDefault="00C9458A" w14:paraId="0955394C" w14:textId="0C46CF4B">
          <w:pPr>
            <w:pStyle w:val="TOC1"/>
            <w:tabs>
              <w:tab w:val="right" w:leader="dot" w:pos="9016"/>
            </w:tabs>
            <w:rPr>
              <w:rFonts w:asciiTheme="minorHAnsi" w:hAnsiTheme="minorHAnsi" w:eastAsiaTheme="minorEastAsia" w:cstheme="minorHAnsi"/>
              <w:noProof/>
              <w:kern w:val="2"/>
              <w:sz w:val="24"/>
              <w:szCs w:val="24"/>
              <w:lang w:eastAsia="en-GB"/>
              <w14:ligatures w14:val="standardContextual"/>
            </w:rPr>
          </w:pPr>
          <w:r w:rsidRPr="001A6297">
            <w:rPr>
              <w:rFonts w:asciiTheme="minorHAnsi" w:hAnsiTheme="minorHAnsi" w:cstheme="minorHAnsi"/>
              <w:sz w:val="24"/>
              <w:szCs w:val="24"/>
            </w:rPr>
            <w:fldChar w:fldCharType="begin"/>
          </w:r>
          <w:r w:rsidRPr="001A6297">
            <w:rPr>
              <w:rFonts w:asciiTheme="minorHAnsi" w:hAnsiTheme="minorHAnsi" w:cstheme="minorHAnsi"/>
              <w:sz w:val="24"/>
              <w:szCs w:val="24"/>
            </w:rPr>
            <w:instrText xml:space="preserve"> TOC \o "1-3" \h \z \u </w:instrText>
          </w:r>
          <w:r w:rsidRPr="001A6297">
            <w:rPr>
              <w:rFonts w:asciiTheme="minorHAnsi" w:hAnsiTheme="minorHAnsi" w:cstheme="minorHAnsi"/>
              <w:sz w:val="24"/>
              <w:szCs w:val="24"/>
            </w:rPr>
            <w:fldChar w:fldCharType="separate"/>
          </w:r>
          <w:hyperlink w:history="1" w:anchor="_Toc240579428">
            <w:r w:rsidRPr="001A6297" w:rsidR="001A6297">
              <w:rPr>
                <w:rStyle w:val="Hyperlink"/>
                <w:rFonts w:asciiTheme="minorHAnsi" w:hAnsiTheme="minorHAnsi" w:cstheme="minorHAnsi"/>
                <w:b/>
                <w:bCs/>
                <w:noProof/>
              </w:rPr>
              <w:t>Welcome</w:t>
            </w:r>
            <w:r w:rsidRPr="001A6297" w:rsidR="001A6297">
              <w:rPr>
                <w:rFonts w:asciiTheme="minorHAnsi" w:hAnsiTheme="minorHAnsi" w:cstheme="minorHAnsi"/>
                <w:noProof/>
                <w:webHidden/>
              </w:rPr>
              <w:tab/>
            </w:r>
            <w:r w:rsidRPr="001A6297" w:rsidR="001A6297">
              <w:rPr>
                <w:rFonts w:asciiTheme="minorHAnsi" w:hAnsiTheme="minorHAnsi" w:cstheme="minorHAnsi"/>
                <w:noProof/>
                <w:webHidden/>
              </w:rPr>
              <w:fldChar w:fldCharType="begin"/>
            </w:r>
            <w:r w:rsidRPr="001A6297" w:rsidR="001A6297">
              <w:rPr>
                <w:rFonts w:asciiTheme="minorHAnsi" w:hAnsiTheme="minorHAnsi" w:cstheme="minorHAnsi"/>
                <w:noProof/>
                <w:webHidden/>
              </w:rPr>
              <w:instrText xml:space="preserve"> PAGEREF _Toc240579428 \h </w:instrText>
            </w:r>
            <w:r w:rsidRPr="001A6297" w:rsidR="001A6297">
              <w:rPr>
                <w:rFonts w:asciiTheme="minorHAnsi" w:hAnsiTheme="minorHAnsi" w:cstheme="minorHAnsi"/>
                <w:noProof/>
                <w:webHidden/>
              </w:rPr>
            </w:r>
            <w:r w:rsidRPr="001A6297" w:rsidR="001A6297">
              <w:rPr>
                <w:rFonts w:asciiTheme="minorHAnsi" w:hAnsiTheme="minorHAnsi" w:cstheme="minorHAnsi"/>
                <w:noProof/>
                <w:webHidden/>
              </w:rPr>
              <w:fldChar w:fldCharType="separate"/>
            </w:r>
            <w:r w:rsidRPr="001A6297" w:rsidR="001A6297">
              <w:rPr>
                <w:rFonts w:asciiTheme="minorHAnsi" w:hAnsiTheme="minorHAnsi" w:cstheme="minorHAnsi"/>
                <w:noProof/>
                <w:webHidden/>
              </w:rPr>
              <w:t>4</w:t>
            </w:r>
            <w:r w:rsidRPr="001A6297" w:rsidR="001A6297">
              <w:rPr>
                <w:rFonts w:asciiTheme="minorHAnsi" w:hAnsiTheme="minorHAnsi" w:cstheme="minorHAnsi"/>
                <w:noProof/>
                <w:webHidden/>
              </w:rPr>
              <w:fldChar w:fldCharType="end"/>
            </w:r>
          </w:hyperlink>
        </w:p>
        <w:p w:rsidRPr="001A6297" w:rsidR="001A6297" w:rsidRDefault="001A6297" w14:paraId="2583C532" w14:textId="5DFCE9D3">
          <w:pPr>
            <w:pStyle w:val="TOC1"/>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29">
            <w:r w:rsidRPr="001A6297">
              <w:rPr>
                <w:rStyle w:val="Hyperlink"/>
                <w:rFonts w:asciiTheme="minorHAnsi" w:hAnsiTheme="minorHAnsi" w:cstheme="minorHAnsi"/>
                <w:b/>
                <w:bCs/>
                <w:noProof/>
              </w:rPr>
              <w:t>EdD Course Team and Module Leaders</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_Toc240579429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5</w:t>
            </w:r>
            <w:r w:rsidRPr="001A6297">
              <w:rPr>
                <w:rFonts w:asciiTheme="minorHAnsi" w:hAnsiTheme="minorHAnsi" w:cstheme="minorHAnsi"/>
                <w:noProof/>
                <w:webHidden/>
              </w:rPr>
              <w:fldChar w:fldCharType="end"/>
            </w:r>
          </w:hyperlink>
        </w:p>
        <w:p w:rsidRPr="001A6297" w:rsidR="001A6297" w:rsidRDefault="001A6297" w14:paraId="4B30C590" w14:textId="6EBABBED">
          <w:pPr>
            <w:pStyle w:val="TOC1"/>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30">
            <w:r w:rsidRPr="001A6297">
              <w:rPr>
                <w:rStyle w:val="Hyperlink"/>
                <w:rFonts w:asciiTheme="minorHAnsi" w:hAnsiTheme="minorHAnsi" w:cstheme="minorHAnsi"/>
                <w:b/>
                <w:bCs/>
                <w:noProof/>
              </w:rPr>
              <w:t>Other useful contacts</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_Toc240579430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5</w:t>
            </w:r>
            <w:r w:rsidRPr="001A6297">
              <w:rPr>
                <w:rFonts w:asciiTheme="minorHAnsi" w:hAnsiTheme="minorHAnsi" w:cstheme="minorHAnsi"/>
                <w:noProof/>
                <w:webHidden/>
              </w:rPr>
              <w:fldChar w:fldCharType="end"/>
            </w:r>
          </w:hyperlink>
        </w:p>
        <w:p w:rsidRPr="001A6297" w:rsidR="001A6297" w:rsidRDefault="001A6297" w14:paraId="2917FA35" w14:textId="7E727FF2">
          <w:pPr>
            <w:pStyle w:val="TOC1"/>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31">
            <w:r w:rsidRPr="001A6297">
              <w:rPr>
                <w:rStyle w:val="Hyperlink"/>
                <w:rFonts w:asciiTheme="minorHAnsi" w:hAnsiTheme="minorHAnsi" w:cstheme="minorHAnsi"/>
                <w:b/>
                <w:bCs/>
                <w:noProof/>
              </w:rPr>
              <w:t>Calendar and key dates</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_Toc240579431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6</w:t>
            </w:r>
            <w:r w:rsidRPr="001A6297">
              <w:rPr>
                <w:rFonts w:asciiTheme="minorHAnsi" w:hAnsiTheme="minorHAnsi" w:cstheme="minorHAnsi"/>
                <w:noProof/>
                <w:webHidden/>
              </w:rPr>
              <w:fldChar w:fldCharType="end"/>
            </w:r>
          </w:hyperlink>
        </w:p>
        <w:p w:rsidRPr="001A6297" w:rsidR="001A6297" w:rsidRDefault="001A6297" w14:paraId="17E69561" w14:textId="598A402B">
          <w:pPr>
            <w:pStyle w:val="TOC1"/>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32">
            <w:r w:rsidRPr="001A6297">
              <w:rPr>
                <w:rStyle w:val="Hyperlink"/>
                <w:rFonts w:asciiTheme="minorHAnsi" w:hAnsiTheme="minorHAnsi" w:cstheme="minorHAnsi"/>
                <w:b/>
                <w:bCs/>
                <w:noProof/>
              </w:rPr>
              <w:t>Programme aims</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_Toc240579432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7</w:t>
            </w:r>
            <w:r w:rsidRPr="001A6297">
              <w:rPr>
                <w:rFonts w:asciiTheme="minorHAnsi" w:hAnsiTheme="minorHAnsi" w:cstheme="minorHAnsi"/>
                <w:noProof/>
                <w:webHidden/>
              </w:rPr>
              <w:fldChar w:fldCharType="end"/>
            </w:r>
          </w:hyperlink>
        </w:p>
        <w:p w:rsidRPr="001A6297" w:rsidR="001A6297" w:rsidRDefault="001A6297" w14:paraId="03FD60B7" w14:textId="6F4B05CD">
          <w:pPr>
            <w:pStyle w:val="TOC1"/>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33">
            <w:r w:rsidRPr="001A6297">
              <w:rPr>
                <w:rStyle w:val="Hyperlink"/>
                <w:rFonts w:asciiTheme="minorHAnsi" w:hAnsiTheme="minorHAnsi" w:cstheme="minorHAnsi"/>
                <w:b/>
                <w:bCs/>
                <w:noProof/>
              </w:rPr>
              <w:t>Learning outcomes</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_Toc240579433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7</w:t>
            </w:r>
            <w:r w:rsidRPr="001A6297">
              <w:rPr>
                <w:rFonts w:asciiTheme="minorHAnsi" w:hAnsiTheme="minorHAnsi" w:cstheme="minorHAnsi"/>
                <w:noProof/>
                <w:webHidden/>
              </w:rPr>
              <w:fldChar w:fldCharType="end"/>
            </w:r>
          </w:hyperlink>
        </w:p>
        <w:p w:rsidRPr="001A6297" w:rsidR="001A6297" w:rsidRDefault="001A6297" w14:paraId="2A7401FB" w14:textId="74B47D41">
          <w:pPr>
            <w:pStyle w:val="TOC2"/>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34">
            <w:r w:rsidRPr="001A6297">
              <w:rPr>
                <w:rStyle w:val="Hyperlink"/>
                <w:rFonts w:asciiTheme="minorHAnsi" w:hAnsiTheme="minorHAnsi" w:cstheme="minorHAnsi"/>
                <w:noProof/>
              </w:rPr>
              <w:t>Subject Specific Skills in Stage 1</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_Toc240579434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7</w:t>
            </w:r>
            <w:r w:rsidRPr="001A6297">
              <w:rPr>
                <w:rFonts w:asciiTheme="minorHAnsi" w:hAnsiTheme="minorHAnsi" w:cstheme="minorHAnsi"/>
                <w:noProof/>
                <w:webHidden/>
              </w:rPr>
              <w:fldChar w:fldCharType="end"/>
            </w:r>
          </w:hyperlink>
        </w:p>
        <w:p w:rsidRPr="001A6297" w:rsidR="001A6297" w:rsidRDefault="001A6297" w14:paraId="3F7CC82F" w14:textId="73D5BBA0">
          <w:pPr>
            <w:pStyle w:val="TOC2"/>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35">
            <w:r w:rsidRPr="001A6297">
              <w:rPr>
                <w:rStyle w:val="Hyperlink"/>
                <w:rFonts w:asciiTheme="minorHAnsi" w:hAnsiTheme="minorHAnsi" w:cstheme="minorHAnsi"/>
                <w:b/>
                <w:bCs/>
                <w:noProof/>
              </w:rPr>
              <w:t>Key generic skills</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_Toc240579435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8</w:t>
            </w:r>
            <w:r w:rsidRPr="001A6297">
              <w:rPr>
                <w:rFonts w:asciiTheme="minorHAnsi" w:hAnsiTheme="minorHAnsi" w:cstheme="minorHAnsi"/>
                <w:noProof/>
                <w:webHidden/>
              </w:rPr>
              <w:fldChar w:fldCharType="end"/>
            </w:r>
          </w:hyperlink>
        </w:p>
        <w:p w:rsidRPr="001A6297" w:rsidR="001A6297" w:rsidRDefault="001A6297" w14:paraId="31189049" w14:textId="36F073C9">
          <w:pPr>
            <w:pStyle w:val="TOC3"/>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36">
            <w:r w:rsidRPr="001A6297">
              <w:rPr>
                <w:rStyle w:val="Hyperlink"/>
                <w:rFonts w:asciiTheme="minorHAnsi" w:hAnsiTheme="minorHAnsi" w:cstheme="minorHAnsi"/>
                <w:noProof/>
              </w:rPr>
              <w:t>Professional Skills</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_Toc240579436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8</w:t>
            </w:r>
            <w:r w:rsidRPr="001A6297">
              <w:rPr>
                <w:rFonts w:asciiTheme="minorHAnsi" w:hAnsiTheme="minorHAnsi" w:cstheme="minorHAnsi"/>
                <w:noProof/>
                <w:webHidden/>
              </w:rPr>
              <w:fldChar w:fldCharType="end"/>
            </w:r>
          </w:hyperlink>
        </w:p>
        <w:p w:rsidRPr="001A6297" w:rsidR="001A6297" w:rsidRDefault="001A6297" w14:paraId="166418DD" w14:textId="4C3A6FE6">
          <w:pPr>
            <w:pStyle w:val="TOC3"/>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37">
            <w:r w:rsidRPr="001A6297">
              <w:rPr>
                <w:rStyle w:val="Hyperlink"/>
                <w:rFonts w:asciiTheme="minorHAnsi" w:hAnsiTheme="minorHAnsi" w:cstheme="minorHAnsi"/>
                <w:noProof/>
              </w:rPr>
              <w:t>Academic Skills</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_Toc240579437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8</w:t>
            </w:r>
            <w:r w:rsidRPr="001A6297">
              <w:rPr>
                <w:rFonts w:asciiTheme="minorHAnsi" w:hAnsiTheme="minorHAnsi" w:cstheme="minorHAnsi"/>
                <w:noProof/>
                <w:webHidden/>
              </w:rPr>
              <w:fldChar w:fldCharType="end"/>
            </w:r>
          </w:hyperlink>
        </w:p>
        <w:p w:rsidRPr="001A6297" w:rsidR="001A6297" w:rsidRDefault="001A6297" w14:paraId="191A8FAF" w14:textId="51F5538B">
          <w:pPr>
            <w:pStyle w:val="TOC1"/>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38">
            <w:r w:rsidRPr="001A6297">
              <w:rPr>
                <w:rStyle w:val="Hyperlink"/>
                <w:rFonts w:asciiTheme="minorHAnsi" w:hAnsiTheme="minorHAnsi" w:cstheme="minorHAnsi"/>
                <w:b/>
                <w:bCs/>
                <w:noProof/>
              </w:rPr>
              <w:t>Programme overview</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_Toc240579438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9</w:t>
            </w:r>
            <w:r w:rsidRPr="001A6297">
              <w:rPr>
                <w:rFonts w:asciiTheme="minorHAnsi" w:hAnsiTheme="minorHAnsi" w:cstheme="minorHAnsi"/>
                <w:noProof/>
                <w:webHidden/>
              </w:rPr>
              <w:fldChar w:fldCharType="end"/>
            </w:r>
          </w:hyperlink>
        </w:p>
        <w:p w:rsidRPr="001A6297" w:rsidR="001A6297" w:rsidRDefault="001A6297" w14:paraId="2B06E54C" w14:textId="594EAA16">
          <w:pPr>
            <w:pStyle w:val="TOC1"/>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39">
            <w:r w:rsidRPr="001A6297">
              <w:rPr>
                <w:rStyle w:val="Hyperlink"/>
                <w:rFonts w:asciiTheme="minorHAnsi" w:hAnsiTheme="minorHAnsi" w:cstheme="minorHAnsi"/>
                <w:b/>
                <w:bCs/>
                <w:noProof/>
              </w:rPr>
              <w:t>Module summaries</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_Toc240579439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10</w:t>
            </w:r>
            <w:r w:rsidRPr="001A6297">
              <w:rPr>
                <w:rFonts w:asciiTheme="minorHAnsi" w:hAnsiTheme="minorHAnsi" w:cstheme="minorHAnsi"/>
                <w:noProof/>
                <w:webHidden/>
              </w:rPr>
              <w:fldChar w:fldCharType="end"/>
            </w:r>
          </w:hyperlink>
        </w:p>
        <w:p w:rsidRPr="001A6297" w:rsidR="001A6297" w:rsidRDefault="001A6297" w14:paraId="42975B58" w14:textId="6217B6A6">
          <w:pPr>
            <w:pStyle w:val="TOC1"/>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40">
            <w:r w:rsidRPr="001A6297">
              <w:rPr>
                <w:rStyle w:val="Hyperlink"/>
                <w:rFonts w:asciiTheme="minorHAnsi" w:hAnsiTheme="minorHAnsi" w:cstheme="minorHAnsi"/>
                <w:b/>
                <w:bCs/>
                <w:noProof/>
              </w:rPr>
              <w:t>Teaching and learning</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_Toc240579440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12</w:t>
            </w:r>
            <w:r w:rsidRPr="001A6297">
              <w:rPr>
                <w:rFonts w:asciiTheme="minorHAnsi" w:hAnsiTheme="minorHAnsi" w:cstheme="minorHAnsi"/>
                <w:noProof/>
                <w:webHidden/>
              </w:rPr>
              <w:fldChar w:fldCharType="end"/>
            </w:r>
          </w:hyperlink>
        </w:p>
        <w:p w:rsidRPr="001A6297" w:rsidR="001A6297" w:rsidRDefault="001A6297" w14:paraId="4398046D" w14:textId="6119D837">
          <w:pPr>
            <w:pStyle w:val="TOC1"/>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41">
            <w:r w:rsidRPr="001A6297">
              <w:rPr>
                <w:rStyle w:val="Hyperlink"/>
                <w:rFonts w:asciiTheme="minorHAnsi" w:hAnsiTheme="minorHAnsi" w:cstheme="minorHAnsi"/>
                <w:b/>
                <w:bCs/>
                <w:noProof/>
              </w:rPr>
              <w:t>Blended learning and on-line tasks</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_Toc240579441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13</w:t>
            </w:r>
            <w:r w:rsidRPr="001A6297">
              <w:rPr>
                <w:rFonts w:asciiTheme="minorHAnsi" w:hAnsiTheme="minorHAnsi" w:cstheme="minorHAnsi"/>
                <w:noProof/>
                <w:webHidden/>
              </w:rPr>
              <w:fldChar w:fldCharType="end"/>
            </w:r>
          </w:hyperlink>
        </w:p>
        <w:p w:rsidRPr="001A6297" w:rsidR="001A6297" w:rsidRDefault="001A6297" w14:paraId="39EEB20C" w14:textId="1043D776">
          <w:pPr>
            <w:pStyle w:val="TOC1"/>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42">
            <w:r w:rsidRPr="001A6297">
              <w:rPr>
                <w:rStyle w:val="Hyperlink"/>
                <w:rFonts w:asciiTheme="minorHAnsi" w:hAnsiTheme="minorHAnsi" w:cstheme="minorHAnsi"/>
                <w:b/>
                <w:bCs/>
                <w:noProof/>
              </w:rPr>
              <w:t>Assessment Schedule – Stage 1, Years 1 and 2</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_Toc240579442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14</w:t>
            </w:r>
            <w:r w:rsidRPr="001A6297">
              <w:rPr>
                <w:rFonts w:asciiTheme="minorHAnsi" w:hAnsiTheme="minorHAnsi" w:cstheme="minorHAnsi"/>
                <w:noProof/>
                <w:webHidden/>
              </w:rPr>
              <w:fldChar w:fldCharType="end"/>
            </w:r>
          </w:hyperlink>
        </w:p>
        <w:p w:rsidRPr="001A6297" w:rsidR="001A6297" w:rsidRDefault="001A6297" w14:paraId="15315825" w14:textId="3ABCF581">
          <w:pPr>
            <w:pStyle w:val="TOC2"/>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43">
            <w:r w:rsidRPr="001A6297">
              <w:rPr>
                <w:rStyle w:val="Hyperlink"/>
                <w:rFonts w:asciiTheme="minorHAnsi" w:hAnsiTheme="minorHAnsi" w:cstheme="minorHAnsi"/>
                <w:b/>
                <w:noProof/>
              </w:rPr>
              <w:t>Chronological submission points for Year 1 Cohort 2025/26</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_Toc240579443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14</w:t>
            </w:r>
            <w:r w:rsidRPr="001A6297">
              <w:rPr>
                <w:rFonts w:asciiTheme="minorHAnsi" w:hAnsiTheme="minorHAnsi" w:cstheme="minorHAnsi"/>
                <w:noProof/>
                <w:webHidden/>
              </w:rPr>
              <w:fldChar w:fldCharType="end"/>
            </w:r>
          </w:hyperlink>
        </w:p>
        <w:p w:rsidRPr="001A6297" w:rsidR="001A6297" w:rsidRDefault="001A6297" w14:paraId="210F387E" w14:textId="26FB1D4A">
          <w:pPr>
            <w:pStyle w:val="TOC2"/>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44">
            <w:r w:rsidRPr="001A6297">
              <w:rPr>
                <w:rStyle w:val="Hyperlink"/>
                <w:rFonts w:asciiTheme="minorHAnsi" w:hAnsiTheme="minorHAnsi" w:cstheme="minorHAnsi"/>
                <w:b/>
                <w:noProof/>
              </w:rPr>
              <w:t>Chronological submission points for Year 2 Cohort 2025-2026</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_Toc240579444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15</w:t>
            </w:r>
            <w:r w:rsidRPr="001A6297">
              <w:rPr>
                <w:rFonts w:asciiTheme="minorHAnsi" w:hAnsiTheme="minorHAnsi" w:cstheme="minorHAnsi"/>
                <w:noProof/>
                <w:webHidden/>
              </w:rPr>
              <w:fldChar w:fldCharType="end"/>
            </w:r>
          </w:hyperlink>
        </w:p>
        <w:p w:rsidRPr="001A6297" w:rsidR="001A6297" w:rsidRDefault="001A6297" w14:paraId="5FF70453" w14:textId="1F47AB56">
          <w:pPr>
            <w:pStyle w:val="TOC2"/>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45">
            <w:r w:rsidRPr="001A6297">
              <w:rPr>
                <w:rStyle w:val="Hyperlink"/>
                <w:rFonts w:asciiTheme="minorHAnsi" w:hAnsiTheme="minorHAnsi" w:cstheme="minorHAnsi"/>
                <w:b/>
                <w:noProof/>
              </w:rPr>
              <w:t>Examinations Board</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_Toc240579445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15</w:t>
            </w:r>
            <w:r w:rsidRPr="001A6297">
              <w:rPr>
                <w:rFonts w:asciiTheme="minorHAnsi" w:hAnsiTheme="minorHAnsi" w:cstheme="minorHAnsi"/>
                <w:noProof/>
                <w:webHidden/>
              </w:rPr>
              <w:fldChar w:fldCharType="end"/>
            </w:r>
          </w:hyperlink>
        </w:p>
        <w:p w:rsidRPr="001A6297" w:rsidR="001A6297" w:rsidRDefault="001A6297" w14:paraId="226DDA17" w14:textId="4DB4E015">
          <w:pPr>
            <w:pStyle w:val="TOC1"/>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46">
            <w:r w:rsidRPr="001A6297">
              <w:rPr>
                <w:rStyle w:val="Hyperlink"/>
                <w:rFonts w:asciiTheme="minorHAnsi" w:hAnsiTheme="minorHAnsi" w:cstheme="minorHAnsi"/>
                <w:b/>
                <w:noProof/>
              </w:rPr>
              <w:t>Assessment overview – Year 1</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_Toc240579446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16</w:t>
            </w:r>
            <w:r w:rsidRPr="001A6297">
              <w:rPr>
                <w:rFonts w:asciiTheme="minorHAnsi" w:hAnsiTheme="minorHAnsi" w:cstheme="minorHAnsi"/>
                <w:noProof/>
                <w:webHidden/>
              </w:rPr>
              <w:fldChar w:fldCharType="end"/>
            </w:r>
          </w:hyperlink>
        </w:p>
        <w:p w:rsidRPr="001A6297" w:rsidR="001A6297" w:rsidRDefault="001A6297" w14:paraId="6B547A72" w14:textId="7EE9B0B5">
          <w:pPr>
            <w:pStyle w:val="TOC1"/>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47">
            <w:r w:rsidRPr="001A6297">
              <w:rPr>
                <w:rStyle w:val="Hyperlink"/>
                <w:rFonts w:asciiTheme="minorHAnsi" w:hAnsiTheme="minorHAnsi" w:cstheme="minorHAnsi"/>
                <w:b/>
                <w:noProof/>
              </w:rPr>
              <w:t>Assessment overview – Year 2</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_Toc240579447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16</w:t>
            </w:r>
            <w:r w:rsidRPr="001A6297">
              <w:rPr>
                <w:rFonts w:asciiTheme="minorHAnsi" w:hAnsiTheme="minorHAnsi" w:cstheme="minorHAnsi"/>
                <w:noProof/>
                <w:webHidden/>
              </w:rPr>
              <w:fldChar w:fldCharType="end"/>
            </w:r>
          </w:hyperlink>
        </w:p>
        <w:p w:rsidRPr="001A6297" w:rsidR="001A6297" w:rsidRDefault="001A6297" w14:paraId="22EA5C4E" w14:textId="68824A7E">
          <w:pPr>
            <w:pStyle w:val="TOC1"/>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48">
            <w:r w:rsidRPr="001A6297">
              <w:rPr>
                <w:rStyle w:val="Hyperlink"/>
                <w:rFonts w:asciiTheme="minorHAnsi" w:hAnsiTheme="minorHAnsi" w:cstheme="minorHAnsi"/>
                <w:b/>
                <w:bCs/>
                <w:noProof/>
              </w:rPr>
              <w:t>AI policy</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_Toc240579448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17</w:t>
            </w:r>
            <w:r w:rsidRPr="001A6297">
              <w:rPr>
                <w:rFonts w:asciiTheme="minorHAnsi" w:hAnsiTheme="minorHAnsi" w:cstheme="minorHAnsi"/>
                <w:noProof/>
                <w:webHidden/>
              </w:rPr>
              <w:fldChar w:fldCharType="end"/>
            </w:r>
          </w:hyperlink>
        </w:p>
        <w:p w:rsidRPr="001A6297" w:rsidR="001A6297" w:rsidRDefault="001A6297" w14:paraId="13E3DD9A" w14:textId="22BFA62A">
          <w:pPr>
            <w:pStyle w:val="TOC1"/>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49">
            <w:r w:rsidRPr="001A6297">
              <w:rPr>
                <w:rStyle w:val="Hyperlink"/>
                <w:rFonts w:asciiTheme="minorHAnsi" w:hAnsiTheme="minorHAnsi" w:cstheme="minorHAnsi"/>
                <w:b/>
                <w:bCs/>
                <w:noProof/>
              </w:rPr>
              <w:t>Assessment strategy</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_Toc240579449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18</w:t>
            </w:r>
            <w:r w:rsidRPr="001A6297">
              <w:rPr>
                <w:rFonts w:asciiTheme="minorHAnsi" w:hAnsiTheme="minorHAnsi" w:cstheme="minorHAnsi"/>
                <w:noProof/>
                <w:webHidden/>
              </w:rPr>
              <w:fldChar w:fldCharType="end"/>
            </w:r>
          </w:hyperlink>
        </w:p>
        <w:p w:rsidRPr="001A6297" w:rsidR="001A6297" w:rsidRDefault="001A6297" w14:paraId="27B91871" w14:textId="6368B2DB">
          <w:pPr>
            <w:pStyle w:val="TOC1"/>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50">
            <w:r w:rsidRPr="001A6297">
              <w:rPr>
                <w:rStyle w:val="Hyperlink"/>
                <w:rFonts w:asciiTheme="minorHAnsi" w:hAnsiTheme="minorHAnsi" w:cstheme="minorHAnsi"/>
                <w:b/>
                <w:bCs/>
                <w:noProof/>
              </w:rPr>
              <w:t>Personal Academic Tutoring (PAT)</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_Toc240579450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19</w:t>
            </w:r>
            <w:r w:rsidRPr="001A6297">
              <w:rPr>
                <w:rFonts w:asciiTheme="minorHAnsi" w:hAnsiTheme="minorHAnsi" w:cstheme="minorHAnsi"/>
                <w:noProof/>
                <w:webHidden/>
              </w:rPr>
              <w:fldChar w:fldCharType="end"/>
            </w:r>
          </w:hyperlink>
        </w:p>
        <w:p w:rsidRPr="001A6297" w:rsidR="001A6297" w:rsidRDefault="001A6297" w14:paraId="02EB6313" w14:textId="6928D66C">
          <w:pPr>
            <w:pStyle w:val="TOC1"/>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51">
            <w:r w:rsidRPr="001A6297">
              <w:rPr>
                <w:rStyle w:val="Hyperlink"/>
                <w:rFonts w:asciiTheme="minorHAnsi" w:hAnsiTheme="minorHAnsi" w:cstheme="minorHAnsi"/>
                <w:b/>
                <w:bCs/>
                <w:noProof/>
              </w:rPr>
              <w:t>Extensions, extenuating circumstances and leave of absence</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_Toc240579451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20</w:t>
            </w:r>
            <w:r w:rsidRPr="001A6297">
              <w:rPr>
                <w:rFonts w:asciiTheme="minorHAnsi" w:hAnsiTheme="minorHAnsi" w:cstheme="minorHAnsi"/>
                <w:noProof/>
                <w:webHidden/>
              </w:rPr>
              <w:fldChar w:fldCharType="end"/>
            </w:r>
          </w:hyperlink>
        </w:p>
        <w:p w:rsidRPr="001A6297" w:rsidR="001A6297" w:rsidRDefault="001A6297" w14:paraId="1B446FF9" w14:textId="285B6EE8">
          <w:pPr>
            <w:pStyle w:val="TOC1"/>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52">
            <w:r w:rsidRPr="001A6297">
              <w:rPr>
                <w:rStyle w:val="Hyperlink"/>
                <w:rFonts w:asciiTheme="minorHAnsi" w:hAnsiTheme="minorHAnsi" w:cstheme="minorHAnsi"/>
                <w:b/>
                <w:bCs/>
                <w:noProof/>
              </w:rPr>
              <w:t>EdD Confirmation of Doctoral Registration Interview (CDRI)</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_Toc240579452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21</w:t>
            </w:r>
            <w:r w:rsidRPr="001A6297">
              <w:rPr>
                <w:rFonts w:asciiTheme="minorHAnsi" w:hAnsiTheme="minorHAnsi" w:cstheme="minorHAnsi"/>
                <w:noProof/>
                <w:webHidden/>
              </w:rPr>
              <w:fldChar w:fldCharType="end"/>
            </w:r>
          </w:hyperlink>
        </w:p>
        <w:p w:rsidRPr="001A6297" w:rsidR="001A6297" w:rsidRDefault="001A6297" w14:paraId="2B887369" w14:textId="4E10A399">
          <w:pPr>
            <w:pStyle w:val="TOC1"/>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53">
            <w:r w:rsidRPr="001A6297">
              <w:rPr>
                <w:rStyle w:val="Hyperlink"/>
                <w:rFonts w:asciiTheme="minorHAnsi" w:hAnsiTheme="minorHAnsi" w:cstheme="minorHAnsi"/>
                <w:b/>
                <w:bCs/>
                <w:noProof/>
              </w:rPr>
              <w:t>Staff Student Consultative Committee</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_Toc240579453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22</w:t>
            </w:r>
            <w:r w:rsidRPr="001A6297">
              <w:rPr>
                <w:rFonts w:asciiTheme="minorHAnsi" w:hAnsiTheme="minorHAnsi" w:cstheme="minorHAnsi"/>
                <w:noProof/>
                <w:webHidden/>
              </w:rPr>
              <w:fldChar w:fldCharType="end"/>
            </w:r>
          </w:hyperlink>
        </w:p>
        <w:p w:rsidRPr="001A6297" w:rsidR="001A6297" w:rsidRDefault="001A6297" w14:paraId="2CC0465B" w14:textId="781E5A9E">
          <w:pPr>
            <w:pStyle w:val="TOC1"/>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54">
            <w:r w:rsidRPr="001A6297">
              <w:rPr>
                <w:rStyle w:val="Hyperlink"/>
                <w:rFonts w:asciiTheme="minorHAnsi" w:hAnsiTheme="minorHAnsi" w:cstheme="minorHAnsi"/>
                <w:b/>
                <w:bCs/>
                <w:noProof/>
              </w:rPr>
              <w:t>Weekend sessions</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_Toc240579454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22</w:t>
            </w:r>
            <w:r w:rsidRPr="001A6297">
              <w:rPr>
                <w:rFonts w:asciiTheme="minorHAnsi" w:hAnsiTheme="minorHAnsi" w:cstheme="minorHAnsi"/>
                <w:noProof/>
                <w:webHidden/>
              </w:rPr>
              <w:fldChar w:fldCharType="end"/>
            </w:r>
          </w:hyperlink>
        </w:p>
        <w:p w:rsidRPr="001A6297" w:rsidR="001A6297" w:rsidRDefault="001A6297" w14:paraId="6757E846" w14:textId="462F36EB">
          <w:pPr>
            <w:pStyle w:val="TOC1"/>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55">
            <w:r w:rsidRPr="001A6297">
              <w:rPr>
                <w:rStyle w:val="Hyperlink"/>
                <w:rFonts w:asciiTheme="minorHAnsi" w:hAnsiTheme="minorHAnsi" w:cstheme="minorHAnsi"/>
                <w:b/>
                <w:bCs/>
                <w:noProof/>
              </w:rPr>
              <w:t>Marking criteria</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_Toc240579455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23</w:t>
            </w:r>
            <w:r w:rsidRPr="001A6297">
              <w:rPr>
                <w:rFonts w:asciiTheme="minorHAnsi" w:hAnsiTheme="minorHAnsi" w:cstheme="minorHAnsi"/>
                <w:noProof/>
                <w:webHidden/>
              </w:rPr>
              <w:fldChar w:fldCharType="end"/>
            </w:r>
          </w:hyperlink>
        </w:p>
        <w:p w:rsidRPr="001A6297" w:rsidR="001A6297" w:rsidRDefault="001A6297" w14:paraId="3276AFC1" w14:textId="5DEC5D31">
          <w:pPr>
            <w:pStyle w:val="TOC1"/>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56">
            <w:r w:rsidRPr="001A6297">
              <w:rPr>
                <w:rStyle w:val="Hyperlink"/>
                <w:rFonts w:asciiTheme="minorHAnsi" w:hAnsiTheme="minorHAnsi" w:cstheme="minorHAnsi"/>
                <w:b/>
                <w:bCs/>
                <w:noProof/>
              </w:rPr>
              <w:t>University Assessment Criteria – Coursework Essays - FHEQ Level 7</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_Toc240579456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23</w:t>
            </w:r>
            <w:r w:rsidRPr="001A6297">
              <w:rPr>
                <w:rFonts w:asciiTheme="minorHAnsi" w:hAnsiTheme="minorHAnsi" w:cstheme="minorHAnsi"/>
                <w:noProof/>
                <w:webHidden/>
              </w:rPr>
              <w:fldChar w:fldCharType="end"/>
            </w:r>
          </w:hyperlink>
        </w:p>
        <w:p w:rsidRPr="001A6297" w:rsidR="001A6297" w:rsidRDefault="001A6297" w14:paraId="0E414F4A" w14:textId="1740A63D">
          <w:pPr>
            <w:pStyle w:val="TOC2"/>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57">
            <w:r w:rsidRPr="001A6297">
              <w:rPr>
                <w:rStyle w:val="Hyperlink"/>
                <w:rFonts w:asciiTheme="minorHAnsi" w:hAnsiTheme="minorHAnsi" w:cstheme="minorHAnsi"/>
                <w:noProof/>
              </w:rPr>
              <w:t>Relevant Assessment: EDD7001, EDD7005</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_Toc240579457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23</w:t>
            </w:r>
            <w:r w:rsidRPr="001A6297">
              <w:rPr>
                <w:rFonts w:asciiTheme="minorHAnsi" w:hAnsiTheme="minorHAnsi" w:cstheme="minorHAnsi"/>
                <w:noProof/>
                <w:webHidden/>
              </w:rPr>
              <w:fldChar w:fldCharType="end"/>
            </w:r>
          </w:hyperlink>
        </w:p>
        <w:p w:rsidRPr="001A6297" w:rsidR="001A6297" w:rsidRDefault="001A6297" w14:paraId="7A8B8AFE" w14:textId="07E3FDA8">
          <w:pPr>
            <w:pStyle w:val="TOC1"/>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58">
            <w:r w:rsidRPr="001A6297">
              <w:rPr>
                <w:rStyle w:val="Hyperlink"/>
                <w:rFonts w:asciiTheme="minorHAnsi" w:hAnsiTheme="minorHAnsi" w:cstheme="minorHAnsi"/>
                <w:b/>
                <w:bCs/>
                <w:noProof/>
              </w:rPr>
              <w:t>University Assessment Criteria – Reports - FHEQ Level 7</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_Toc240579458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26</w:t>
            </w:r>
            <w:r w:rsidRPr="001A6297">
              <w:rPr>
                <w:rFonts w:asciiTheme="minorHAnsi" w:hAnsiTheme="minorHAnsi" w:cstheme="minorHAnsi"/>
                <w:noProof/>
                <w:webHidden/>
              </w:rPr>
              <w:fldChar w:fldCharType="end"/>
            </w:r>
          </w:hyperlink>
        </w:p>
        <w:p w:rsidRPr="001A6297" w:rsidR="001A6297" w:rsidRDefault="001A6297" w14:paraId="56602C8E" w14:textId="5D047C5F">
          <w:pPr>
            <w:pStyle w:val="TOC2"/>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59">
            <w:r w:rsidRPr="001A6297">
              <w:rPr>
                <w:rStyle w:val="Hyperlink"/>
                <w:rFonts w:asciiTheme="minorHAnsi" w:hAnsiTheme="minorHAnsi" w:cstheme="minorHAnsi"/>
                <w:noProof/>
              </w:rPr>
              <w:t>Relevant Assessment: EDD7002, EDD7003A, EDD7003B, EDD7004 written tasks</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_Toc240579459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26</w:t>
            </w:r>
            <w:r w:rsidRPr="001A6297">
              <w:rPr>
                <w:rFonts w:asciiTheme="minorHAnsi" w:hAnsiTheme="minorHAnsi" w:cstheme="minorHAnsi"/>
                <w:noProof/>
                <w:webHidden/>
              </w:rPr>
              <w:fldChar w:fldCharType="end"/>
            </w:r>
          </w:hyperlink>
        </w:p>
        <w:p w:rsidRPr="001A6297" w:rsidR="001A6297" w:rsidRDefault="001A6297" w14:paraId="429A2E36" w14:textId="593D5AB7">
          <w:pPr>
            <w:pStyle w:val="TOC1"/>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60">
            <w:r w:rsidRPr="001A6297">
              <w:rPr>
                <w:rStyle w:val="Hyperlink"/>
                <w:rFonts w:asciiTheme="minorHAnsi" w:hAnsiTheme="minorHAnsi" w:cstheme="minorHAnsi"/>
                <w:b/>
                <w:bCs/>
                <w:noProof/>
              </w:rPr>
              <w:t>University Assessment Criteria – Presentations - FHEQ Level 7</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_Toc240579460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29</w:t>
            </w:r>
            <w:r w:rsidRPr="001A6297">
              <w:rPr>
                <w:rFonts w:asciiTheme="minorHAnsi" w:hAnsiTheme="minorHAnsi" w:cstheme="minorHAnsi"/>
                <w:noProof/>
                <w:webHidden/>
              </w:rPr>
              <w:fldChar w:fldCharType="end"/>
            </w:r>
          </w:hyperlink>
        </w:p>
        <w:p w:rsidRPr="001A6297" w:rsidR="001A6297" w:rsidRDefault="001A6297" w14:paraId="2FEB934D" w14:textId="7620CEEE">
          <w:pPr>
            <w:pStyle w:val="TOC2"/>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61">
            <w:r w:rsidRPr="001A6297">
              <w:rPr>
                <w:rStyle w:val="Hyperlink"/>
                <w:rFonts w:asciiTheme="minorHAnsi" w:hAnsiTheme="minorHAnsi" w:cstheme="minorHAnsi"/>
                <w:noProof/>
              </w:rPr>
              <w:t>Relevant Assessment: EDD7002 and EDD7004 presentations</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_Toc240579461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29</w:t>
            </w:r>
            <w:r w:rsidRPr="001A6297">
              <w:rPr>
                <w:rFonts w:asciiTheme="minorHAnsi" w:hAnsiTheme="minorHAnsi" w:cstheme="minorHAnsi"/>
                <w:noProof/>
                <w:webHidden/>
              </w:rPr>
              <w:fldChar w:fldCharType="end"/>
            </w:r>
          </w:hyperlink>
        </w:p>
        <w:p w:rsidRPr="001A6297" w:rsidR="001A6297" w:rsidRDefault="001A6297" w14:paraId="7B7EC7F6" w14:textId="60381C4C">
          <w:pPr>
            <w:pStyle w:val="TOC1"/>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62">
            <w:r w:rsidRPr="001A6297">
              <w:rPr>
                <w:rStyle w:val="Hyperlink"/>
                <w:rFonts w:asciiTheme="minorHAnsi" w:hAnsiTheme="minorHAnsi" w:cstheme="minorHAnsi"/>
                <w:b/>
                <w:bCs/>
                <w:noProof/>
              </w:rPr>
              <w:t>University Assessment Criteria – Reflective Work - FHEQ Level 7</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_Toc240579462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31</w:t>
            </w:r>
            <w:r w:rsidRPr="001A6297">
              <w:rPr>
                <w:rFonts w:asciiTheme="minorHAnsi" w:hAnsiTheme="minorHAnsi" w:cstheme="minorHAnsi"/>
                <w:noProof/>
                <w:webHidden/>
              </w:rPr>
              <w:fldChar w:fldCharType="end"/>
            </w:r>
          </w:hyperlink>
        </w:p>
        <w:p w:rsidRPr="001A6297" w:rsidR="001A6297" w:rsidRDefault="001A6297" w14:paraId="49CA2426" w14:textId="6B1E36A4">
          <w:pPr>
            <w:pStyle w:val="TOC2"/>
            <w:tabs>
              <w:tab w:val="right" w:leader="dot" w:pos="9016"/>
            </w:tabs>
            <w:rPr>
              <w:rFonts w:asciiTheme="minorHAnsi" w:hAnsiTheme="minorHAnsi" w:eastAsiaTheme="minorEastAsia" w:cstheme="minorHAnsi"/>
              <w:noProof/>
              <w:kern w:val="2"/>
              <w:sz w:val="24"/>
              <w:szCs w:val="24"/>
              <w:lang w:eastAsia="en-GB"/>
              <w14:ligatures w14:val="standardContextual"/>
            </w:rPr>
          </w:pPr>
          <w:hyperlink w:history="1" w:anchor="_Toc240579463">
            <w:r w:rsidRPr="001A6297">
              <w:rPr>
                <w:rStyle w:val="Hyperlink"/>
                <w:rFonts w:asciiTheme="minorHAnsi" w:hAnsiTheme="minorHAnsi" w:cstheme="minorHAnsi"/>
                <w:noProof/>
              </w:rPr>
              <w:t>Relevant Assessment: EDD7006</w:t>
            </w:r>
            <w:r w:rsidRPr="001A6297">
              <w:rPr>
                <w:rFonts w:asciiTheme="minorHAnsi" w:hAnsiTheme="minorHAnsi" w:cstheme="minorHAnsi"/>
                <w:noProof/>
                <w:webHidden/>
              </w:rPr>
              <w:tab/>
            </w:r>
            <w:r w:rsidRPr="001A6297">
              <w:rPr>
                <w:rFonts w:asciiTheme="minorHAnsi" w:hAnsiTheme="minorHAnsi" w:cstheme="minorHAnsi"/>
                <w:noProof/>
                <w:webHidden/>
              </w:rPr>
              <w:fldChar w:fldCharType="begin"/>
            </w:r>
            <w:r w:rsidRPr="001A6297">
              <w:rPr>
                <w:rFonts w:asciiTheme="minorHAnsi" w:hAnsiTheme="minorHAnsi" w:cstheme="minorHAnsi"/>
                <w:noProof/>
                <w:webHidden/>
              </w:rPr>
              <w:instrText xml:space="preserve"> PAGEREF _Toc240579463 \h </w:instrText>
            </w:r>
            <w:r w:rsidRPr="001A6297">
              <w:rPr>
                <w:rFonts w:asciiTheme="minorHAnsi" w:hAnsiTheme="minorHAnsi" w:cstheme="minorHAnsi"/>
                <w:noProof/>
                <w:webHidden/>
              </w:rPr>
            </w:r>
            <w:r w:rsidRPr="001A6297">
              <w:rPr>
                <w:rFonts w:asciiTheme="minorHAnsi" w:hAnsiTheme="minorHAnsi" w:cstheme="minorHAnsi"/>
                <w:noProof/>
                <w:webHidden/>
              </w:rPr>
              <w:fldChar w:fldCharType="separate"/>
            </w:r>
            <w:r w:rsidRPr="001A6297">
              <w:rPr>
                <w:rFonts w:asciiTheme="minorHAnsi" w:hAnsiTheme="minorHAnsi" w:cstheme="minorHAnsi"/>
                <w:noProof/>
                <w:webHidden/>
              </w:rPr>
              <w:t>31</w:t>
            </w:r>
            <w:r w:rsidRPr="001A6297">
              <w:rPr>
                <w:rFonts w:asciiTheme="minorHAnsi" w:hAnsiTheme="minorHAnsi" w:cstheme="minorHAnsi"/>
                <w:noProof/>
                <w:webHidden/>
              </w:rPr>
              <w:fldChar w:fldCharType="end"/>
            </w:r>
          </w:hyperlink>
        </w:p>
        <w:p w:rsidRPr="00FB6CBD" w:rsidR="00C9458A" w:rsidRDefault="00C9458A" w14:paraId="59993D83" w14:textId="6AD9A257">
          <w:pPr>
            <w:rPr>
              <w:rFonts w:ascii="Corbel" w:hAnsi="Corbel"/>
            </w:rPr>
          </w:pPr>
          <w:r w:rsidRPr="001A6297">
            <w:rPr>
              <w:rFonts w:asciiTheme="minorHAnsi" w:hAnsiTheme="minorHAnsi" w:cstheme="minorHAnsi"/>
              <w:b/>
              <w:bCs/>
              <w:noProof/>
              <w:sz w:val="24"/>
              <w:szCs w:val="24"/>
            </w:rPr>
            <w:fldChar w:fldCharType="end"/>
          </w:r>
        </w:p>
      </w:sdtContent>
    </w:sdt>
    <w:p w:rsidRPr="00FB6CBD" w:rsidR="003A72EC" w:rsidRDefault="003A72EC" w14:paraId="4DDBEF00" w14:textId="77777777">
      <w:pPr>
        <w:rPr>
          <w:rFonts w:ascii="Corbel" w:hAnsi="Corbel" w:cs="Segoe UI"/>
          <w:sz w:val="28"/>
          <w:szCs w:val="28"/>
        </w:rPr>
      </w:pPr>
    </w:p>
    <w:p w:rsidR="00B801B6" w:rsidP="00B801B6" w:rsidRDefault="00B801B6" w14:paraId="0D2B4675" w14:textId="77777777">
      <w:pPr>
        <w:jc w:val="center"/>
        <w:rPr>
          <w:rFonts w:asciiTheme="minorHAnsi" w:hAnsiTheme="minorHAnsi" w:cstheme="minorHAnsi"/>
          <w:bCs/>
          <w:i/>
          <w:color w:val="004E9A"/>
          <w:sz w:val="32"/>
          <w:szCs w:val="32"/>
        </w:rPr>
      </w:pPr>
      <w:bookmarkStart w:name="_Welcome" w:id="0"/>
      <w:bookmarkEnd w:id="0"/>
    </w:p>
    <w:p w:rsidR="00B801B6" w:rsidP="00B801B6" w:rsidRDefault="00B801B6" w14:paraId="7564162E" w14:textId="77777777">
      <w:pPr>
        <w:jc w:val="center"/>
        <w:rPr>
          <w:rFonts w:asciiTheme="minorHAnsi" w:hAnsiTheme="minorHAnsi" w:cstheme="minorHAnsi"/>
          <w:bCs/>
          <w:i/>
          <w:color w:val="004E9A"/>
          <w:sz w:val="32"/>
          <w:szCs w:val="32"/>
        </w:rPr>
      </w:pPr>
    </w:p>
    <w:p w:rsidR="00B801B6" w:rsidP="00B801B6" w:rsidRDefault="00B801B6" w14:paraId="5EA201ED" w14:textId="16A55D8C">
      <w:pPr>
        <w:jc w:val="center"/>
        <w:rPr>
          <w:rFonts w:asciiTheme="minorHAnsi" w:hAnsiTheme="minorHAnsi" w:cstheme="minorHAnsi"/>
          <w:bCs/>
          <w:i/>
          <w:color w:val="004E9A"/>
          <w:sz w:val="32"/>
          <w:szCs w:val="32"/>
        </w:rPr>
      </w:pPr>
    </w:p>
    <w:p w:rsidR="00B801B6" w:rsidP="00B801B6" w:rsidRDefault="00B801B6" w14:paraId="6102948E" w14:textId="77777777">
      <w:pPr>
        <w:jc w:val="center"/>
        <w:rPr>
          <w:rFonts w:asciiTheme="minorHAnsi" w:hAnsiTheme="minorHAnsi" w:cstheme="minorHAnsi"/>
          <w:bCs/>
          <w:i/>
          <w:color w:val="004E9A"/>
          <w:sz w:val="32"/>
          <w:szCs w:val="32"/>
        </w:rPr>
      </w:pPr>
    </w:p>
    <w:p w:rsidR="00B801B6" w:rsidP="00B801B6" w:rsidRDefault="00B801B6" w14:paraId="532F5BF3" w14:textId="77777777">
      <w:pPr>
        <w:jc w:val="center"/>
        <w:rPr>
          <w:rFonts w:asciiTheme="minorHAnsi" w:hAnsiTheme="minorHAnsi" w:cstheme="minorHAnsi"/>
          <w:bCs/>
          <w:i/>
          <w:color w:val="004E9A"/>
          <w:sz w:val="32"/>
          <w:szCs w:val="32"/>
        </w:rPr>
      </w:pPr>
    </w:p>
    <w:p w:rsidRPr="00B801B6" w:rsidR="00B801B6" w:rsidP="00B801B6" w:rsidRDefault="00B801B6" w14:paraId="141E59CA" w14:textId="0830CCD9">
      <w:pPr>
        <w:jc w:val="center"/>
        <w:rPr>
          <w:rFonts w:asciiTheme="minorHAnsi" w:hAnsiTheme="minorHAnsi" w:cstheme="minorHAnsi"/>
          <w:bCs/>
          <w:i/>
          <w:color w:val="004E9A"/>
          <w:sz w:val="32"/>
          <w:szCs w:val="32"/>
        </w:rPr>
      </w:pPr>
      <w:r w:rsidRPr="00B801B6">
        <w:rPr>
          <w:rFonts w:asciiTheme="minorHAnsi" w:hAnsiTheme="minorHAnsi" w:cstheme="minorHAnsi"/>
          <w:bCs/>
          <w:i/>
          <w:color w:val="004E9A"/>
          <w:sz w:val="32"/>
          <w:szCs w:val="32"/>
        </w:rPr>
        <w:t>Language is a constitutive force, creating a particular view of reality and of the Self. Producing “things” always involves value – what to produce, what to name the productions, and what the relationship between the producers and the named things will be.  Writing things is no exception.</w:t>
      </w:r>
    </w:p>
    <w:p w:rsidRPr="00B801B6" w:rsidR="00B801B6" w:rsidP="00B801B6" w:rsidRDefault="00B801B6" w14:paraId="6B6753DA" w14:textId="77777777">
      <w:pPr>
        <w:jc w:val="center"/>
        <w:rPr>
          <w:rFonts w:asciiTheme="minorHAnsi" w:hAnsiTheme="minorHAnsi" w:cstheme="minorHAnsi"/>
          <w:bCs/>
          <w:i/>
          <w:color w:val="004E9A"/>
          <w:sz w:val="32"/>
          <w:szCs w:val="32"/>
        </w:rPr>
      </w:pPr>
    </w:p>
    <w:p w:rsidRPr="00B801B6" w:rsidR="00B801B6" w:rsidP="00B801B6" w:rsidRDefault="00B801B6" w14:paraId="267E0E11" w14:textId="7CE58D0B">
      <w:pPr>
        <w:jc w:val="center"/>
        <w:rPr>
          <w:rFonts w:asciiTheme="minorHAnsi" w:hAnsiTheme="minorHAnsi" w:cstheme="minorHAnsi"/>
          <w:bCs/>
          <w:i/>
          <w:color w:val="004E9A"/>
          <w:sz w:val="32"/>
          <w:szCs w:val="32"/>
        </w:rPr>
      </w:pPr>
      <w:r w:rsidRPr="00B801B6">
        <w:rPr>
          <w:rFonts w:asciiTheme="minorHAnsi" w:hAnsiTheme="minorHAnsi" w:cstheme="minorHAnsi"/>
          <w:bCs/>
          <w:i/>
          <w:color w:val="004E9A"/>
          <w:sz w:val="32"/>
          <w:szCs w:val="32"/>
        </w:rPr>
        <w:t xml:space="preserve">No textual staging is ever innocent (including this one). Styles of writing are neither fixed nor neutral but rather reflect the historically shifting domination of </w:t>
      </w:r>
      <w:proofErr w:type="gramStart"/>
      <w:r w:rsidRPr="00B801B6">
        <w:rPr>
          <w:rFonts w:asciiTheme="minorHAnsi" w:hAnsiTheme="minorHAnsi" w:cstheme="minorHAnsi"/>
          <w:bCs/>
          <w:i/>
          <w:color w:val="004E9A"/>
          <w:sz w:val="32"/>
          <w:szCs w:val="32"/>
        </w:rPr>
        <w:t>particular schools</w:t>
      </w:r>
      <w:proofErr w:type="gramEnd"/>
      <w:r w:rsidRPr="00B801B6">
        <w:rPr>
          <w:rFonts w:asciiTheme="minorHAnsi" w:hAnsiTheme="minorHAnsi" w:cstheme="minorHAnsi"/>
          <w:bCs/>
          <w:i/>
          <w:color w:val="004E9A"/>
          <w:sz w:val="32"/>
          <w:szCs w:val="32"/>
        </w:rPr>
        <w:t xml:space="preserve"> or paradigms. Social scientific writing, like all other forms of writing, is a sociohistorical construction and, therefore, is mutable.</w:t>
      </w:r>
    </w:p>
    <w:p w:rsidR="00B801B6" w:rsidRDefault="00B801B6" w14:paraId="793B42BF" w14:textId="77777777">
      <w:pPr>
        <w:rPr>
          <w:rFonts w:asciiTheme="minorHAnsi" w:hAnsiTheme="minorHAnsi" w:cstheme="minorHAnsi"/>
          <w:b/>
          <w:bCs/>
          <w:color w:val="004E9A"/>
        </w:rPr>
      </w:pPr>
    </w:p>
    <w:p w:rsidR="00B801B6" w:rsidRDefault="00B801B6" w14:paraId="5259BBFB" w14:textId="19F2C67C">
      <w:pPr>
        <w:rPr>
          <w:rFonts w:asciiTheme="minorHAnsi" w:hAnsiTheme="minorHAnsi" w:cstheme="minorHAnsi"/>
          <w:b/>
          <w:bCs/>
          <w:color w:val="004E9A"/>
        </w:rPr>
      </w:pPr>
    </w:p>
    <w:p w:rsidR="00B801B6" w:rsidRDefault="00B801B6" w14:paraId="11B542D0" w14:textId="71D0EF24">
      <w:pPr>
        <w:rPr>
          <w:rFonts w:asciiTheme="minorHAnsi" w:hAnsiTheme="minorHAnsi" w:cstheme="minorHAnsi"/>
          <w:b/>
          <w:bCs/>
          <w:color w:val="004E9A"/>
        </w:rPr>
      </w:pPr>
    </w:p>
    <w:p w:rsidR="00B801B6" w:rsidRDefault="00B801B6" w14:paraId="77732027" w14:textId="77777777">
      <w:pPr>
        <w:rPr>
          <w:rFonts w:asciiTheme="minorHAnsi" w:hAnsiTheme="minorHAnsi" w:cstheme="minorHAnsi"/>
          <w:b/>
          <w:bCs/>
          <w:color w:val="004E9A"/>
        </w:rPr>
      </w:pPr>
    </w:p>
    <w:p w:rsidRPr="00B801B6" w:rsidR="00B801B6" w:rsidP="00B801B6" w:rsidRDefault="00B801B6" w14:paraId="3F0BFDAD" w14:textId="77777777">
      <w:pPr>
        <w:jc w:val="right"/>
        <w:rPr>
          <w:rFonts w:asciiTheme="minorHAnsi" w:hAnsiTheme="minorHAnsi" w:cstheme="minorHAnsi"/>
          <w:bCs/>
        </w:rPr>
      </w:pPr>
      <w:r w:rsidRPr="00B801B6">
        <w:rPr>
          <w:rFonts w:asciiTheme="minorHAnsi" w:hAnsiTheme="minorHAnsi" w:cstheme="minorHAnsi"/>
          <w:bCs/>
        </w:rPr>
        <w:t>Richardson, L. and St. Pierre, E. A. (2005) ‘Writing:  A Method of Inquiry’</w:t>
      </w:r>
    </w:p>
    <w:p w:rsidRPr="00B801B6" w:rsidR="00B801B6" w:rsidP="00B801B6" w:rsidRDefault="00B801B6" w14:paraId="67D1B75D" w14:textId="1732FBCE">
      <w:pPr>
        <w:jc w:val="right"/>
        <w:rPr>
          <w:rFonts w:asciiTheme="minorHAnsi" w:hAnsiTheme="minorHAnsi" w:cstheme="minorHAnsi"/>
          <w:bCs/>
        </w:rPr>
      </w:pPr>
      <w:r w:rsidRPr="00B801B6">
        <w:rPr>
          <w:rFonts w:asciiTheme="minorHAnsi" w:hAnsiTheme="minorHAnsi" w:cstheme="minorHAnsi"/>
          <w:bCs/>
        </w:rPr>
        <w:t xml:space="preserve">in Denzin, N. and Lincoln, Y. (eds.) </w:t>
      </w:r>
      <w:r w:rsidRPr="00B801B6">
        <w:rPr>
          <w:rFonts w:asciiTheme="minorHAnsi" w:hAnsiTheme="minorHAnsi" w:cstheme="minorHAnsi"/>
          <w:bCs/>
          <w:i/>
        </w:rPr>
        <w:t>The Sage Handbook of Qualitative Research</w:t>
      </w:r>
      <w:r w:rsidRPr="00B801B6">
        <w:rPr>
          <w:rFonts w:asciiTheme="minorHAnsi" w:hAnsiTheme="minorHAnsi" w:cstheme="minorHAnsi"/>
          <w:bCs/>
        </w:rPr>
        <w:t>. London: Sage</w:t>
      </w:r>
      <w:r>
        <w:rPr>
          <w:rFonts w:asciiTheme="minorHAnsi" w:hAnsiTheme="minorHAnsi" w:cstheme="minorHAnsi"/>
          <w:bCs/>
        </w:rPr>
        <w:t>. pp.1411-1412</w:t>
      </w:r>
    </w:p>
    <w:p w:rsidR="00B801B6" w:rsidRDefault="00B801B6" w14:paraId="53FA006D" w14:textId="77777777">
      <w:pPr>
        <w:rPr>
          <w:rFonts w:asciiTheme="minorHAnsi" w:hAnsiTheme="minorHAnsi" w:cstheme="minorHAnsi"/>
          <w:b/>
          <w:bCs/>
          <w:color w:val="004E9A"/>
        </w:rPr>
      </w:pPr>
    </w:p>
    <w:p w:rsidR="00B801B6" w:rsidRDefault="00B801B6" w14:paraId="132641BA" w14:textId="73746956">
      <w:pPr>
        <w:rPr>
          <w:rFonts w:asciiTheme="minorHAnsi" w:hAnsiTheme="minorHAnsi" w:cstheme="minorHAnsi"/>
          <w:b/>
          <w:bCs/>
          <w:color w:val="004E9A"/>
        </w:rPr>
      </w:pPr>
      <w:r>
        <w:rPr>
          <w:rFonts w:asciiTheme="minorHAnsi" w:hAnsiTheme="minorHAnsi" w:cstheme="minorHAnsi"/>
          <w:b/>
          <w:bCs/>
          <w:color w:val="004E9A"/>
        </w:rPr>
        <w:br w:type="page"/>
      </w:r>
    </w:p>
    <w:p w:rsidRPr="00A76E7C" w:rsidR="003A72EC" w:rsidP="004C4ADC" w:rsidRDefault="003A72EC" w14:paraId="0700A051" w14:textId="5358DD15">
      <w:pPr>
        <w:pStyle w:val="Heading1"/>
        <w:rPr>
          <w:rFonts w:asciiTheme="minorHAnsi" w:hAnsiTheme="minorHAnsi" w:cstheme="minorHAnsi"/>
          <w:b/>
          <w:bCs/>
          <w:color w:val="004E9A"/>
        </w:rPr>
      </w:pPr>
      <w:bookmarkStart w:name="_Toc240579428" w:id="1"/>
      <w:r w:rsidRPr="00A76E7C">
        <w:rPr>
          <w:rFonts w:asciiTheme="minorHAnsi" w:hAnsiTheme="minorHAnsi" w:cstheme="minorHAnsi"/>
          <w:b/>
          <w:bCs/>
          <w:color w:val="004E9A"/>
        </w:rPr>
        <w:lastRenderedPageBreak/>
        <w:t>Welcome</w:t>
      </w:r>
      <w:bookmarkEnd w:id="1"/>
      <w:r w:rsidRPr="00A76E7C">
        <w:rPr>
          <w:rFonts w:asciiTheme="minorHAnsi" w:hAnsiTheme="minorHAnsi" w:cstheme="minorHAnsi"/>
          <w:b/>
          <w:bCs/>
          <w:color w:val="004E9A"/>
        </w:rPr>
        <w:t xml:space="preserve"> </w:t>
      </w:r>
    </w:p>
    <w:p w:rsidRPr="00DD5413" w:rsidR="00D463BA" w:rsidP="003A72EC" w:rsidRDefault="00D463BA" w14:paraId="078AF2A9" w14:textId="77777777">
      <w:pPr>
        <w:pStyle w:val="Default"/>
        <w:rPr>
          <w:rFonts w:ascii="Corbel" w:hAnsi="Corbel" w:cs="Segoe UI"/>
          <w:sz w:val="12"/>
          <w:szCs w:val="12"/>
        </w:rPr>
      </w:pPr>
    </w:p>
    <w:p w:rsidRPr="00D463BA" w:rsidR="003A72EC" w:rsidP="00D463BA" w:rsidRDefault="003A72EC" w14:paraId="19B0EFE1" w14:textId="4DB5BCEF">
      <w:pPr>
        <w:pStyle w:val="Default"/>
        <w:spacing w:line="276" w:lineRule="auto"/>
        <w:rPr>
          <w:rFonts w:ascii="Calibri" w:hAnsi="Calibri" w:cs="Calibri"/>
        </w:rPr>
      </w:pPr>
      <w:r w:rsidRPr="00D463BA">
        <w:rPr>
          <w:rFonts w:ascii="Calibri" w:hAnsi="Calibri" w:cs="Calibri"/>
        </w:rPr>
        <w:t xml:space="preserve">On behalf of the </w:t>
      </w:r>
      <w:r w:rsidRPr="00D463BA" w:rsidR="00643CDB">
        <w:rPr>
          <w:rFonts w:ascii="Calibri" w:hAnsi="Calibri" w:cs="Calibri"/>
        </w:rPr>
        <w:t>School</w:t>
      </w:r>
      <w:r w:rsidRPr="00D463BA">
        <w:rPr>
          <w:rFonts w:ascii="Calibri" w:hAnsi="Calibri" w:cs="Calibri"/>
        </w:rPr>
        <w:t xml:space="preserve"> of </w:t>
      </w:r>
      <w:proofErr w:type="gramStart"/>
      <w:r w:rsidRPr="00D463BA">
        <w:rPr>
          <w:rFonts w:ascii="Calibri" w:hAnsi="Calibri" w:cs="Calibri"/>
        </w:rPr>
        <w:t>Education</w:t>
      </w:r>
      <w:proofErr w:type="gramEnd"/>
      <w:r w:rsidRPr="00D463BA">
        <w:rPr>
          <w:rFonts w:ascii="Calibri" w:hAnsi="Calibri" w:cs="Calibri"/>
        </w:rPr>
        <w:t xml:space="preserve"> we would like to extend a very warm welcome to the Doctor of Education (EdD) programme at St Mary’s University. </w:t>
      </w:r>
      <w:r w:rsidRPr="00D463BA" w:rsidR="000E6432">
        <w:rPr>
          <w:rFonts w:ascii="Calibri" w:hAnsi="Calibri" w:cs="Calibri"/>
        </w:rPr>
        <w:t>T</w:t>
      </w:r>
      <w:r w:rsidRPr="00D463BA">
        <w:rPr>
          <w:rFonts w:ascii="Calibri" w:hAnsi="Calibri" w:cs="Calibri"/>
        </w:rPr>
        <w:t>he EdD has been specifically designed for professionals working in a variety of education-related, public service and charity</w:t>
      </w:r>
      <w:r w:rsidR="00D463BA">
        <w:rPr>
          <w:rFonts w:ascii="Calibri" w:hAnsi="Calibri" w:cs="Calibri"/>
        </w:rPr>
        <w:t>/independent</w:t>
      </w:r>
      <w:r w:rsidRPr="00D463BA">
        <w:rPr>
          <w:rFonts w:ascii="Calibri" w:hAnsi="Calibri" w:cs="Calibri"/>
        </w:rPr>
        <w:t xml:space="preserve"> sectors and who are ready to make the next step to doctoral study in part-time mode. We are, therefore, delighted to welcome you to the </w:t>
      </w:r>
      <w:r w:rsidR="001425EF">
        <w:rPr>
          <w:rFonts w:ascii="Calibri" w:hAnsi="Calibri" w:cs="Calibri"/>
        </w:rPr>
        <w:t xml:space="preserve">twelfth </w:t>
      </w:r>
      <w:r w:rsidRPr="00D463BA" w:rsidR="000E6432">
        <w:rPr>
          <w:rFonts w:ascii="Calibri" w:hAnsi="Calibri" w:cs="Calibri"/>
        </w:rPr>
        <w:t>year</w:t>
      </w:r>
      <w:r w:rsidRPr="00D463BA">
        <w:rPr>
          <w:rFonts w:ascii="Calibri" w:hAnsi="Calibri" w:cs="Calibri"/>
        </w:rPr>
        <w:t xml:space="preserve"> of the St Mary’s EdD programme. We trust that your time at the University will be enjoyable, stimulating and rewarding </w:t>
      </w:r>
      <w:r w:rsidR="00B801B6">
        <w:rPr>
          <w:rFonts w:ascii="Calibri" w:hAnsi="Calibri" w:cs="Calibri"/>
        </w:rPr>
        <w:t xml:space="preserve">– </w:t>
      </w:r>
      <w:r w:rsidRPr="00D463BA">
        <w:rPr>
          <w:rFonts w:ascii="Calibri" w:hAnsi="Calibri" w:cs="Calibri"/>
        </w:rPr>
        <w:t>and</w:t>
      </w:r>
      <w:r w:rsidR="00B801B6">
        <w:rPr>
          <w:rFonts w:ascii="Calibri" w:hAnsi="Calibri" w:cs="Calibri"/>
        </w:rPr>
        <w:t xml:space="preserve"> </w:t>
      </w:r>
      <w:r w:rsidRPr="00D463BA">
        <w:rPr>
          <w:rFonts w:ascii="Calibri" w:hAnsi="Calibri" w:cs="Calibri"/>
        </w:rPr>
        <w:t xml:space="preserve">we wish you every success in your studies. </w:t>
      </w:r>
    </w:p>
    <w:p w:rsidRPr="00D463BA" w:rsidR="003A72EC" w:rsidP="00D463BA" w:rsidRDefault="003A72EC" w14:paraId="3461D779" w14:textId="77777777">
      <w:pPr>
        <w:pStyle w:val="Default"/>
        <w:spacing w:line="276" w:lineRule="auto"/>
        <w:rPr>
          <w:rFonts w:ascii="Calibri" w:hAnsi="Calibri" w:cs="Calibri"/>
          <w:sz w:val="12"/>
          <w:szCs w:val="12"/>
        </w:rPr>
      </w:pPr>
    </w:p>
    <w:p w:rsidRPr="00D463BA" w:rsidR="003B22F1" w:rsidP="00D463BA" w:rsidRDefault="003A72EC" w14:paraId="21FC89D8" w14:textId="1D6EED25">
      <w:pPr>
        <w:pStyle w:val="Default"/>
        <w:spacing w:line="276" w:lineRule="auto"/>
        <w:rPr>
          <w:rFonts w:ascii="Calibri" w:hAnsi="Calibri" w:cs="Calibri"/>
        </w:rPr>
      </w:pPr>
      <w:r w:rsidRPr="00D463BA">
        <w:rPr>
          <w:rFonts w:ascii="Calibri" w:hAnsi="Calibri" w:cs="Calibri"/>
        </w:rPr>
        <w:t xml:space="preserve">This handbook provides you with information regarding the EdD programme and should be read in conjunction with other related documents on the EdD </w:t>
      </w:r>
      <w:r w:rsidRPr="00D463BA" w:rsidR="003B22F1">
        <w:rPr>
          <w:rFonts w:ascii="Calibri" w:hAnsi="Calibri" w:cs="Calibri"/>
        </w:rPr>
        <w:t>Moodle</w:t>
      </w:r>
      <w:r w:rsidRPr="00D463BA">
        <w:rPr>
          <w:rFonts w:ascii="Calibri" w:hAnsi="Calibri" w:cs="Calibri"/>
        </w:rPr>
        <w:t xml:space="preserve"> home pages. </w:t>
      </w:r>
      <w:r w:rsidR="00D463BA">
        <w:rPr>
          <w:rFonts w:ascii="Calibri" w:hAnsi="Calibri" w:cs="Calibri"/>
        </w:rPr>
        <w:t>Stage</w:t>
      </w:r>
      <w:r w:rsidRPr="00D463BA" w:rsidR="003B22F1">
        <w:rPr>
          <w:rFonts w:ascii="Calibri" w:hAnsi="Calibri" w:cs="Calibri"/>
        </w:rPr>
        <w:t xml:space="preserve"> 1 of t</w:t>
      </w:r>
      <w:r w:rsidRPr="00D463BA">
        <w:rPr>
          <w:rFonts w:ascii="Calibri" w:hAnsi="Calibri" w:cs="Calibri"/>
        </w:rPr>
        <w:t>he programme is taught o</w:t>
      </w:r>
      <w:r w:rsidRPr="00D463BA" w:rsidR="003B22F1">
        <w:rPr>
          <w:rFonts w:ascii="Calibri" w:hAnsi="Calibri" w:cs="Calibri"/>
        </w:rPr>
        <w:t xml:space="preserve">ver </w:t>
      </w:r>
      <w:r w:rsidR="001425EF">
        <w:rPr>
          <w:rFonts w:ascii="Calibri" w:hAnsi="Calibri" w:cs="Calibri"/>
        </w:rPr>
        <w:t>six</w:t>
      </w:r>
      <w:r w:rsidRPr="00D463BA" w:rsidR="003B22F1">
        <w:rPr>
          <w:rFonts w:ascii="Calibri" w:hAnsi="Calibri" w:cs="Calibri"/>
        </w:rPr>
        <w:t xml:space="preserve"> study </w:t>
      </w:r>
      <w:r w:rsidRPr="00D463BA" w:rsidR="00801552">
        <w:rPr>
          <w:rFonts w:ascii="Calibri" w:hAnsi="Calibri" w:cs="Calibri"/>
        </w:rPr>
        <w:t>sessions</w:t>
      </w:r>
      <w:r w:rsidRPr="00D463BA" w:rsidR="003B22F1">
        <w:rPr>
          <w:rFonts w:ascii="Calibri" w:hAnsi="Calibri" w:cs="Calibri"/>
        </w:rPr>
        <w:t xml:space="preserve"> in each of two </w:t>
      </w:r>
      <w:r w:rsidRPr="00D463BA">
        <w:rPr>
          <w:rFonts w:ascii="Calibri" w:hAnsi="Calibri" w:cs="Calibri"/>
        </w:rPr>
        <w:t>academic year</w:t>
      </w:r>
      <w:r w:rsidRPr="00D463BA" w:rsidR="003B22F1">
        <w:rPr>
          <w:rFonts w:ascii="Calibri" w:hAnsi="Calibri" w:cs="Calibri"/>
        </w:rPr>
        <w:t>s</w:t>
      </w:r>
      <w:r w:rsidRPr="00D463BA">
        <w:rPr>
          <w:rFonts w:ascii="Calibri" w:hAnsi="Calibri" w:cs="Calibri"/>
        </w:rPr>
        <w:t xml:space="preserve"> of registration</w:t>
      </w:r>
      <w:r w:rsidR="00DD5413">
        <w:rPr>
          <w:rFonts w:ascii="Calibri" w:hAnsi="Calibri" w:cs="Calibri"/>
        </w:rPr>
        <w:t>,</w:t>
      </w:r>
      <w:r w:rsidRPr="00D463BA">
        <w:rPr>
          <w:rFonts w:ascii="Calibri" w:hAnsi="Calibri" w:cs="Calibri"/>
        </w:rPr>
        <w:t xml:space="preserve"> </w:t>
      </w:r>
      <w:r w:rsidRPr="00D463BA" w:rsidR="003B22F1">
        <w:rPr>
          <w:rFonts w:ascii="Calibri" w:hAnsi="Calibri" w:cs="Calibri"/>
        </w:rPr>
        <w:t xml:space="preserve">followed by </w:t>
      </w:r>
      <w:r w:rsidR="00D463BA">
        <w:rPr>
          <w:rFonts w:ascii="Calibri" w:hAnsi="Calibri" w:cs="Calibri"/>
        </w:rPr>
        <w:t>Stage</w:t>
      </w:r>
      <w:r w:rsidRPr="00D463BA" w:rsidR="003B22F1">
        <w:rPr>
          <w:rFonts w:ascii="Calibri" w:hAnsi="Calibri" w:cs="Calibri"/>
        </w:rPr>
        <w:t xml:space="preserve"> 2 where</w:t>
      </w:r>
      <w:r w:rsidRPr="00D463BA">
        <w:rPr>
          <w:rFonts w:ascii="Calibri" w:hAnsi="Calibri" w:cs="Calibri"/>
        </w:rPr>
        <w:t xml:space="preserve"> students </w:t>
      </w:r>
      <w:r w:rsidRPr="00D463BA" w:rsidR="0055430C">
        <w:rPr>
          <w:rFonts w:ascii="Calibri" w:hAnsi="Calibri" w:cs="Calibri"/>
        </w:rPr>
        <w:t>become members</w:t>
      </w:r>
      <w:r w:rsidRPr="00D463BA" w:rsidR="003B22F1">
        <w:rPr>
          <w:rFonts w:ascii="Calibri" w:hAnsi="Calibri" w:cs="Calibri"/>
        </w:rPr>
        <w:t xml:space="preserve"> of our Post</w:t>
      </w:r>
      <w:r w:rsidR="00D463BA">
        <w:rPr>
          <w:rFonts w:ascii="Calibri" w:hAnsi="Calibri" w:cs="Calibri"/>
        </w:rPr>
        <w:t>g</w:t>
      </w:r>
      <w:r w:rsidRPr="00D463BA" w:rsidR="003B22F1">
        <w:rPr>
          <w:rFonts w:ascii="Calibri" w:hAnsi="Calibri" w:cs="Calibri"/>
        </w:rPr>
        <w:t xml:space="preserve">raduate Research </w:t>
      </w:r>
      <w:r w:rsidR="00D463BA">
        <w:rPr>
          <w:rFonts w:ascii="Calibri" w:hAnsi="Calibri" w:cs="Calibri"/>
        </w:rPr>
        <w:t>P</w:t>
      </w:r>
      <w:r w:rsidRPr="00D463BA" w:rsidR="003B22F1">
        <w:rPr>
          <w:rFonts w:ascii="Calibri" w:hAnsi="Calibri" w:cs="Calibri"/>
        </w:rPr>
        <w:t xml:space="preserve">rogramme and </w:t>
      </w:r>
      <w:r w:rsidRPr="00D463BA">
        <w:rPr>
          <w:rFonts w:ascii="Calibri" w:hAnsi="Calibri" w:cs="Calibri"/>
        </w:rPr>
        <w:t xml:space="preserve">typically complete this over a period of </w:t>
      </w:r>
      <w:r w:rsidRPr="00D463BA" w:rsidR="003B22F1">
        <w:rPr>
          <w:rFonts w:ascii="Calibri" w:hAnsi="Calibri" w:cs="Calibri"/>
        </w:rPr>
        <w:t xml:space="preserve">two to </w:t>
      </w:r>
      <w:r w:rsidRPr="00D463BA" w:rsidR="00643CDB">
        <w:rPr>
          <w:rFonts w:ascii="Calibri" w:hAnsi="Calibri" w:cs="Calibri"/>
        </w:rPr>
        <w:t>f</w:t>
      </w:r>
      <w:r w:rsidR="00DD5413">
        <w:rPr>
          <w:rFonts w:ascii="Calibri" w:hAnsi="Calibri" w:cs="Calibri"/>
        </w:rPr>
        <w:t>our</w:t>
      </w:r>
      <w:r w:rsidRPr="00D463BA" w:rsidR="00487A6E">
        <w:rPr>
          <w:rFonts w:ascii="Calibri" w:hAnsi="Calibri" w:cs="Calibri"/>
        </w:rPr>
        <w:t xml:space="preserve"> years</w:t>
      </w:r>
      <w:r w:rsidRPr="00D463BA">
        <w:rPr>
          <w:rFonts w:ascii="Calibri" w:hAnsi="Calibri" w:cs="Calibri"/>
        </w:rPr>
        <w:t xml:space="preserve">. </w:t>
      </w:r>
    </w:p>
    <w:p w:rsidRPr="00D463BA" w:rsidR="003B22F1" w:rsidP="00D463BA" w:rsidRDefault="003B22F1" w14:paraId="3CF2D8B6" w14:textId="77777777">
      <w:pPr>
        <w:pStyle w:val="Default"/>
        <w:spacing w:line="276" w:lineRule="auto"/>
        <w:rPr>
          <w:rFonts w:ascii="Calibri" w:hAnsi="Calibri" w:cs="Calibri"/>
          <w:sz w:val="12"/>
          <w:szCs w:val="12"/>
        </w:rPr>
      </w:pPr>
    </w:p>
    <w:p w:rsidRPr="00D463BA" w:rsidR="003B22F1" w:rsidP="00D463BA" w:rsidRDefault="003A72EC" w14:paraId="56058B09" w14:textId="63ECAD39">
      <w:pPr>
        <w:pStyle w:val="Default"/>
        <w:spacing w:line="276" w:lineRule="auto"/>
        <w:rPr>
          <w:rFonts w:ascii="Calibri" w:hAnsi="Calibri" w:cs="Calibri"/>
        </w:rPr>
      </w:pPr>
      <w:r w:rsidRPr="00D463BA">
        <w:rPr>
          <w:rFonts w:ascii="Calibri" w:hAnsi="Calibri" w:cs="Calibri"/>
        </w:rPr>
        <w:t>During your studies</w:t>
      </w:r>
      <w:r w:rsidR="00DD5413">
        <w:rPr>
          <w:rFonts w:ascii="Calibri" w:hAnsi="Calibri" w:cs="Calibri"/>
        </w:rPr>
        <w:t>,</w:t>
      </w:r>
      <w:r w:rsidRPr="00D463BA">
        <w:rPr>
          <w:rFonts w:ascii="Calibri" w:hAnsi="Calibri" w:cs="Calibri"/>
        </w:rPr>
        <w:t xml:space="preserve"> our principal mode of communication between each of the study weekends</w:t>
      </w:r>
      <w:r w:rsidR="00DD5413">
        <w:rPr>
          <w:rFonts w:ascii="Calibri" w:hAnsi="Calibri" w:cs="Calibri"/>
        </w:rPr>
        <w:t>,</w:t>
      </w:r>
      <w:r w:rsidRPr="00D463BA">
        <w:rPr>
          <w:rFonts w:ascii="Calibri" w:hAnsi="Calibri" w:cs="Calibri"/>
        </w:rPr>
        <w:t xml:space="preserve"> will be via the St Mary’s virtual learning environment (VLE) ‘</w:t>
      </w:r>
      <w:r w:rsidRPr="00D463BA" w:rsidR="003B22F1">
        <w:rPr>
          <w:rFonts w:ascii="Calibri" w:hAnsi="Calibri" w:cs="Calibri"/>
        </w:rPr>
        <w:t>Moodle</w:t>
      </w:r>
      <w:r w:rsidRPr="00D463BA">
        <w:rPr>
          <w:rFonts w:ascii="Calibri" w:hAnsi="Calibri" w:cs="Calibri"/>
        </w:rPr>
        <w:t xml:space="preserve">’ site and your personal St Mary’s University student email account. It is therefore important that you log in regularly to your account </w:t>
      </w:r>
      <w:proofErr w:type="gramStart"/>
      <w:r w:rsidRPr="00D463BA">
        <w:rPr>
          <w:rFonts w:ascii="Calibri" w:hAnsi="Calibri" w:cs="Calibri"/>
        </w:rPr>
        <w:t>in order to</w:t>
      </w:r>
      <w:proofErr w:type="gramEnd"/>
      <w:r w:rsidRPr="00D463BA">
        <w:rPr>
          <w:rFonts w:ascii="Calibri" w:hAnsi="Calibri" w:cs="Calibri"/>
        </w:rPr>
        <w:t xml:space="preserve"> access all the on-line resources. Course materials for each taught module will be available on </w:t>
      </w:r>
      <w:r w:rsidRPr="00D463BA" w:rsidR="003B22F1">
        <w:rPr>
          <w:rFonts w:ascii="Calibri" w:hAnsi="Calibri" w:cs="Calibri"/>
        </w:rPr>
        <w:t>Moodle</w:t>
      </w:r>
      <w:r w:rsidR="00DD5413">
        <w:rPr>
          <w:rFonts w:ascii="Calibri" w:hAnsi="Calibri" w:cs="Calibri"/>
        </w:rPr>
        <w:t>,</w:t>
      </w:r>
      <w:r w:rsidRPr="00D463BA">
        <w:rPr>
          <w:rFonts w:ascii="Calibri" w:hAnsi="Calibri" w:cs="Calibri"/>
        </w:rPr>
        <w:t xml:space="preserve"> as well as providing the platform for the e-submission of assignments, tutor feedback and marks for each of the taught components. </w:t>
      </w:r>
    </w:p>
    <w:p w:rsidRPr="00D463BA" w:rsidR="003B22F1" w:rsidP="00D463BA" w:rsidRDefault="003B22F1" w14:paraId="0FB78278" w14:textId="77777777">
      <w:pPr>
        <w:pStyle w:val="Default"/>
        <w:spacing w:line="276" w:lineRule="auto"/>
        <w:rPr>
          <w:rFonts w:ascii="Calibri" w:hAnsi="Calibri" w:cs="Calibri"/>
          <w:sz w:val="12"/>
          <w:szCs w:val="12"/>
        </w:rPr>
      </w:pPr>
    </w:p>
    <w:p w:rsidRPr="00D463BA" w:rsidR="00643CDB" w:rsidP="00D463BA" w:rsidRDefault="00643CDB" w14:paraId="4CEF8860" w14:textId="02D768A3">
      <w:pPr>
        <w:pStyle w:val="Default"/>
        <w:spacing w:line="276" w:lineRule="auto"/>
        <w:rPr>
          <w:rFonts w:ascii="Calibri" w:hAnsi="Calibri" w:cs="Calibri"/>
        </w:rPr>
      </w:pPr>
      <w:r w:rsidRPr="00D463BA">
        <w:rPr>
          <w:rFonts w:ascii="Calibri" w:hAnsi="Calibri" w:cs="Calibri"/>
        </w:rPr>
        <w:t xml:space="preserve">We also hold </w:t>
      </w:r>
      <w:r w:rsidR="001425EF">
        <w:rPr>
          <w:rFonts w:ascii="Calibri" w:hAnsi="Calibri" w:cs="Calibri"/>
        </w:rPr>
        <w:t xml:space="preserve">addition </w:t>
      </w:r>
      <w:r w:rsidRPr="00D463BA">
        <w:rPr>
          <w:rFonts w:ascii="Calibri" w:hAnsi="Calibri" w:cs="Calibri"/>
        </w:rPr>
        <w:t xml:space="preserve">academic </w:t>
      </w:r>
      <w:r w:rsidR="001425EF">
        <w:rPr>
          <w:rFonts w:ascii="Calibri" w:hAnsi="Calibri" w:cs="Calibri"/>
        </w:rPr>
        <w:t xml:space="preserve">support </w:t>
      </w:r>
      <w:r w:rsidRPr="00D463BA">
        <w:rPr>
          <w:rFonts w:ascii="Calibri" w:hAnsi="Calibri" w:cs="Calibri"/>
        </w:rPr>
        <w:t xml:space="preserve">sessions </w:t>
      </w:r>
      <w:r w:rsidR="001425EF">
        <w:rPr>
          <w:rFonts w:ascii="Calibri" w:hAnsi="Calibri" w:cs="Calibri"/>
        </w:rPr>
        <w:t xml:space="preserve">and research seminars </w:t>
      </w:r>
      <w:r w:rsidRPr="00D463BA">
        <w:rPr>
          <w:rFonts w:ascii="Calibri" w:hAnsi="Calibri" w:cs="Calibri"/>
        </w:rPr>
        <w:t>between the taught weekends.  These sessions are usually held in the late afternoon</w:t>
      </w:r>
      <w:r w:rsidR="001425EF">
        <w:rPr>
          <w:rFonts w:ascii="Calibri" w:hAnsi="Calibri" w:cs="Calibri"/>
        </w:rPr>
        <w:t xml:space="preserve"> / early evening</w:t>
      </w:r>
      <w:r w:rsidRPr="00D463BA">
        <w:rPr>
          <w:rFonts w:ascii="Calibri" w:hAnsi="Calibri" w:cs="Calibri"/>
        </w:rPr>
        <w:t xml:space="preserve">, online and are </w:t>
      </w:r>
      <w:r w:rsidR="001425EF">
        <w:rPr>
          <w:rFonts w:ascii="Calibri" w:hAnsi="Calibri" w:cs="Calibri"/>
        </w:rPr>
        <w:t xml:space="preserve">often </w:t>
      </w:r>
      <w:r w:rsidRPr="00D463BA">
        <w:rPr>
          <w:rFonts w:ascii="Calibri" w:hAnsi="Calibri" w:cs="Calibri"/>
        </w:rPr>
        <w:t xml:space="preserve">recorded.  Recordings are </w:t>
      </w:r>
      <w:r w:rsidR="001425EF">
        <w:rPr>
          <w:rFonts w:ascii="Calibri" w:hAnsi="Calibri" w:cs="Calibri"/>
        </w:rPr>
        <w:t xml:space="preserve">made </w:t>
      </w:r>
      <w:r w:rsidRPr="00D463BA">
        <w:rPr>
          <w:rFonts w:ascii="Calibri" w:hAnsi="Calibri" w:cs="Calibri"/>
        </w:rPr>
        <w:t xml:space="preserve">available on the Programme page so if you cannot attend, please ensure you view the recordings.  </w:t>
      </w:r>
    </w:p>
    <w:p w:rsidRPr="00D463BA" w:rsidR="00643CDB" w:rsidP="00D463BA" w:rsidRDefault="00643CDB" w14:paraId="34440B1D" w14:textId="77777777">
      <w:pPr>
        <w:pStyle w:val="Default"/>
        <w:spacing w:line="276" w:lineRule="auto"/>
        <w:rPr>
          <w:rFonts w:ascii="Calibri" w:hAnsi="Calibri" w:cs="Calibri"/>
          <w:sz w:val="12"/>
          <w:szCs w:val="12"/>
        </w:rPr>
      </w:pPr>
    </w:p>
    <w:p w:rsidRPr="00D463BA" w:rsidR="003A72EC" w:rsidP="00D463BA" w:rsidRDefault="003A72EC" w14:paraId="79F13A21" w14:textId="76254C01">
      <w:pPr>
        <w:pStyle w:val="Default"/>
        <w:spacing w:line="276" w:lineRule="auto"/>
        <w:rPr>
          <w:rFonts w:ascii="Calibri" w:hAnsi="Calibri" w:cs="Calibri"/>
        </w:rPr>
      </w:pPr>
      <w:r w:rsidRPr="00D463BA">
        <w:rPr>
          <w:rFonts w:ascii="Calibri" w:hAnsi="Calibri" w:cs="Calibri"/>
        </w:rPr>
        <w:t xml:space="preserve">Please let us know immediately of any change in your contact details or any change of circumstance affecting your studies, so we can advise you regarding your best course of action (e.g. requesting extensions, applying for </w:t>
      </w:r>
      <w:r w:rsidR="001425EF">
        <w:rPr>
          <w:rFonts w:ascii="Calibri" w:hAnsi="Calibri" w:cs="Calibri"/>
        </w:rPr>
        <w:t>Extenuating</w:t>
      </w:r>
      <w:r w:rsidRPr="00D463BA">
        <w:rPr>
          <w:rFonts w:ascii="Calibri" w:hAnsi="Calibri" w:cs="Calibri"/>
        </w:rPr>
        <w:t xml:space="preserve"> Circumstances, or </w:t>
      </w:r>
      <w:r w:rsidR="001425EF">
        <w:rPr>
          <w:rFonts w:ascii="Calibri" w:hAnsi="Calibri" w:cs="Calibri"/>
        </w:rPr>
        <w:t>taking ‘leave of absence</w:t>
      </w:r>
      <w:r w:rsidRPr="00D463BA">
        <w:rPr>
          <w:rFonts w:ascii="Calibri" w:hAnsi="Calibri" w:cs="Calibri"/>
        </w:rPr>
        <w:t xml:space="preserve"> </w:t>
      </w:r>
      <w:r w:rsidR="001425EF">
        <w:rPr>
          <w:rFonts w:ascii="Calibri" w:hAnsi="Calibri" w:cs="Calibri"/>
        </w:rPr>
        <w:t xml:space="preserve">from your </w:t>
      </w:r>
      <w:r w:rsidRPr="00D463BA">
        <w:rPr>
          <w:rFonts w:ascii="Calibri" w:hAnsi="Calibri" w:cs="Calibri"/>
        </w:rPr>
        <w:t>stud</w:t>
      </w:r>
      <w:r w:rsidR="001425EF">
        <w:rPr>
          <w:rFonts w:ascii="Calibri" w:hAnsi="Calibri" w:cs="Calibri"/>
        </w:rPr>
        <w:t>ies</w:t>
      </w:r>
      <w:r w:rsidRPr="00D463BA">
        <w:rPr>
          <w:rFonts w:ascii="Calibri" w:hAnsi="Calibri" w:cs="Calibri"/>
        </w:rPr>
        <w:t>). Please use your St Mary’s email address when corresponding with staff</w:t>
      </w:r>
      <w:r w:rsidR="00D463BA">
        <w:rPr>
          <w:rFonts w:ascii="Calibri" w:hAnsi="Calibri" w:cs="Calibri"/>
        </w:rPr>
        <w:t>, wherever possible</w:t>
      </w:r>
      <w:r w:rsidRPr="00D463BA">
        <w:rPr>
          <w:rFonts w:ascii="Calibri" w:hAnsi="Calibri" w:cs="Calibri"/>
        </w:rPr>
        <w:t xml:space="preserve">. In addition, </w:t>
      </w:r>
      <w:r w:rsidR="00D463BA">
        <w:rPr>
          <w:rFonts w:ascii="Calibri" w:hAnsi="Calibri" w:cs="Calibri"/>
        </w:rPr>
        <w:t xml:space="preserve">individual </w:t>
      </w:r>
      <w:r w:rsidRPr="00D463BA" w:rsidR="003B22F1">
        <w:rPr>
          <w:rFonts w:ascii="Calibri" w:hAnsi="Calibri" w:cs="Calibri"/>
        </w:rPr>
        <w:t xml:space="preserve">support </w:t>
      </w:r>
      <w:r w:rsidR="00D463BA">
        <w:rPr>
          <w:rFonts w:ascii="Calibri" w:hAnsi="Calibri" w:cs="Calibri"/>
        </w:rPr>
        <w:t xml:space="preserve">will be </w:t>
      </w:r>
      <w:r w:rsidRPr="00D463BA" w:rsidR="003B22F1">
        <w:rPr>
          <w:rFonts w:ascii="Calibri" w:hAnsi="Calibri" w:cs="Calibri"/>
        </w:rPr>
        <w:t xml:space="preserve">provided through your </w:t>
      </w:r>
      <w:r w:rsidR="00D463BA">
        <w:rPr>
          <w:rFonts w:ascii="Calibri" w:hAnsi="Calibri" w:cs="Calibri"/>
        </w:rPr>
        <w:t>P</w:t>
      </w:r>
      <w:r w:rsidRPr="00D463BA" w:rsidR="003B22F1">
        <w:rPr>
          <w:rFonts w:ascii="Calibri" w:hAnsi="Calibri" w:cs="Calibri"/>
        </w:rPr>
        <w:t xml:space="preserve">ersonal </w:t>
      </w:r>
      <w:r w:rsidR="00D463BA">
        <w:rPr>
          <w:rFonts w:ascii="Calibri" w:hAnsi="Calibri" w:cs="Calibri"/>
        </w:rPr>
        <w:t>A</w:t>
      </w:r>
      <w:r w:rsidRPr="00D463BA" w:rsidR="003B22F1">
        <w:rPr>
          <w:rFonts w:ascii="Calibri" w:hAnsi="Calibri" w:cs="Calibri"/>
        </w:rPr>
        <w:t xml:space="preserve">cademic </w:t>
      </w:r>
      <w:r w:rsidR="00D463BA">
        <w:rPr>
          <w:rFonts w:ascii="Calibri" w:hAnsi="Calibri" w:cs="Calibri"/>
        </w:rPr>
        <w:t>T</w:t>
      </w:r>
      <w:r w:rsidRPr="00D463BA" w:rsidR="003B22F1">
        <w:rPr>
          <w:rFonts w:ascii="Calibri" w:hAnsi="Calibri" w:cs="Calibri"/>
        </w:rPr>
        <w:t>utor who will meet with you, either via</w:t>
      </w:r>
      <w:r w:rsidR="00D463BA">
        <w:rPr>
          <w:rFonts w:ascii="Calibri" w:hAnsi="Calibri" w:cs="Calibri"/>
        </w:rPr>
        <w:t xml:space="preserve"> Teams</w:t>
      </w:r>
      <w:r w:rsidRPr="00D463BA" w:rsidR="003B22F1">
        <w:rPr>
          <w:rFonts w:ascii="Calibri" w:hAnsi="Calibri" w:cs="Calibri"/>
        </w:rPr>
        <w:t xml:space="preserve"> or face-to-face </w:t>
      </w:r>
      <w:r w:rsidR="00CD6CBB">
        <w:rPr>
          <w:rFonts w:ascii="Calibri" w:hAnsi="Calibri" w:cs="Calibri"/>
        </w:rPr>
        <w:t xml:space="preserve">as appropriate </w:t>
      </w:r>
      <w:r w:rsidRPr="00D463BA" w:rsidR="003B22F1">
        <w:rPr>
          <w:rFonts w:ascii="Calibri" w:hAnsi="Calibri" w:cs="Calibri"/>
        </w:rPr>
        <w:t>between the weekend sessions</w:t>
      </w:r>
      <w:r w:rsidRPr="00D463BA">
        <w:rPr>
          <w:rFonts w:ascii="Calibri" w:hAnsi="Calibri" w:cs="Calibri"/>
        </w:rPr>
        <w:t xml:space="preserve">. </w:t>
      </w:r>
    </w:p>
    <w:p w:rsidRPr="00D463BA" w:rsidR="00FD604F" w:rsidP="00D463BA" w:rsidRDefault="00FD604F" w14:paraId="1FC39945" w14:textId="77777777">
      <w:pPr>
        <w:pStyle w:val="Default"/>
        <w:spacing w:line="276" w:lineRule="auto"/>
        <w:rPr>
          <w:rFonts w:ascii="Calibri" w:hAnsi="Calibri" w:cs="Calibri"/>
          <w:sz w:val="12"/>
          <w:szCs w:val="12"/>
        </w:rPr>
      </w:pPr>
    </w:p>
    <w:p w:rsidR="003A72EC" w:rsidP="00D463BA" w:rsidRDefault="003A72EC" w14:paraId="137FA44E" w14:textId="4D9E10BA">
      <w:pPr>
        <w:pStyle w:val="Default"/>
        <w:spacing w:line="276" w:lineRule="auto"/>
        <w:rPr>
          <w:rFonts w:ascii="Calibri" w:hAnsi="Calibri" w:cs="Calibri"/>
        </w:rPr>
      </w:pPr>
      <w:r w:rsidRPr="00D463BA">
        <w:rPr>
          <w:rFonts w:ascii="Calibri" w:hAnsi="Calibri" w:cs="Calibri"/>
        </w:rPr>
        <w:t>In the meantime</w:t>
      </w:r>
      <w:r w:rsidRPr="00D463BA" w:rsidR="00801552">
        <w:rPr>
          <w:rFonts w:ascii="Calibri" w:hAnsi="Calibri" w:cs="Calibri"/>
        </w:rPr>
        <w:t>,</w:t>
      </w:r>
      <w:r w:rsidRPr="00D463BA">
        <w:rPr>
          <w:rFonts w:ascii="Calibri" w:hAnsi="Calibri" w:cs="Calibri"/>
        </w:rPr>
        <w:t xml:space="preserve"> we wish you every success with your studies and please don’t hesitate to ask if you require further information or clarification of any aspect of the programme</w:t>
      </w:r>
      <w:r w:rsidR="00A76E7C">
        <w:rPr>
          <w:rFonts w:ascii="Calibri" w:hAnsi="Calibri" w:cs="Calibri"/>
        </w:rPr>
        <w:t>.</w:t>
      </w:r>
      <w:r w:rsidRPr="00D463BA">
        <w:rPr>
          <w:rFonts w:ascii="Calibri" w:hAnsi="Calibri" w:cs="Calibri"/>
        </w:rPr>
        <w:t xml:space="preserve"> </w:t>
      </w:r>
    </w:p>
    <w:p w:rsidRPr="00DD5413" w:rsidR="00DD5413" w:rsidP="00D463BA" w:rsidRDefault="00DD5413" w14:paraId="43F48849" w14:textId="77777777">
      <w:pPr>
        <w:pStyle w:val="Default"/>
        <w:spacing w:line="276" w:lineRule="auto"/>
        <w:rPr>
          <w:rFonts w:ascii="Calibri" w:hAnsi="Calibri" w:cs="Calibri"/>
          <w:sz w:val="12"/>
          <w:szCs w:val="12"/>
        </w:rPr>
      </w:pPr>
    </w:p>
    <w:tbl>
      <w:tblPr>
        <w:tblStyle w:val="TableGrid"/>
        <w:tblW w:w="0" w:type="auto"/>
        <w:tblInd w:w="-147" w:type="dxa"/>
        <w:tblBorders>
          <w:top w:val="none" w:color="auto" w:sz="0" w:space="0"/>
          <w:left w:val="none" w:color="auto" w:sz="0" w:space="0"/>
          <w:bottom w:val="none" w:color="auto" w:sz="0" w:space="0"/>
          <w:right w:val="none" w:color="auto" w:sz="0" w:space="0"/>
          <w:insideH w:val="none" w:color="auto" w:sz="0" w:space="0"/>
          <w:insideV w:val="none" w:color="auto" w:sz="0" w:space="0"/>
        </w:tblBorders>
        <w:tblLook w:val="04A0" w:firstRow="1" w:lastRow="0" w:firstColumn="1" w:lastColumn="0" w:noHBand="0" w:noVBand="1"/>
      </w:tblPr>
      <w:tblGrid>
        <w:gridCol w:w="4655"/>
        <w:gridCol w:w="4508"/>
      </w:tblGrid>
      <w:tr w:rsidR="00D463BA" w:rsidTr="00DD5413" w14:paraId="7E1704D5" w14:textId="77777777">
        <w:tc>
          <w:tcPr>
            <w:tcW w:w="4655" w:type="dxa"/>
          </w:tcPr>
          <w:p w:rsidRPr="00D463BA" w:rsidR="00D463BA" w:rsidP="00D463BA" w:rsidRDefault="00A76E7C" w14:paraId="6BCA4140" w14:textId="09BE4D6F">
            <w:pPr>
              <w:pStyle w:val="Default"/>
              <w:spacing w:line="276" w:lineRule="auto"/>
              <w:rPr>
                <w:rFonts w:ascii="Calibri" w:hAnsi="Calibri" w:cs="Calibri"/>
              </w:rPr>
            </w:pPr>
            <w:r>
              <w:rPr>
                <w:rFonts w:ascii="Calibri" w:hAnsi="Calibri" w:cs="Calibri"/>
              </w:rPr>
              <w:lastRenderedPageBreak/>
              <w:t>With very b</w:t>
            </w:r>
            <w:r w:rsidRPr="00D463BA" w:rsidR="00D463BA">
              <w:rPr>
                <w:rFonts w:ascii="Calibri" w:hAnsi="Calibri" w:cs="Calibri"/>
              </w:rPr>
              <w:t>est Wishes</w:t>
            </w:r>
          </w:p>
          <w:p w:rsidR="00D463BA" w:rsidP="00D463BA" w:rsidRDefault="00D463BA" w14:paraId="49361E3C" w14:textId="77777777">
            <w:pPr>
              <w:pStyle w:val="Default"/>
              <w:rPr>
                <w:rFonts w:ascii="Corbel" w:hAnsi="Corbel" w:cs="Segoe UI"/>
              </w:rPr>
            </w:pPr>
            <w:r>
              <w:rPr>
                <w:rFonts w:ascii="Corbel" w:hAnsi="Corbel" w:cs="Segoe UI"/>
                <w:noProof/>
              </w:rPr>
              <w:drawing>
                <wp:inline distT="0" distB="0" distL="0" distR="0" wp14:anchorId="74D8D4CC" wp14:editId="3D6879B1">
                  <wp:extent cx="1051560" cy="290945"/>
                  <wp:effectExtent l="0" t="0" r="0" b="0"/>
                  <wp:docPr id="144020161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40201615" name="Picture 1440201615"/>
                          <pic:cNvPicPr/>
                        </pic:nvPicPr>
                        <pic:blipFill>
                          <a:blip r:embed="rId13">
                            <a:extLst>
                              <a:ext uri="{28A0092B-C50C-407E-A947-70E740481C1C}">
                                <a14:useLocalDpi xmlns:a14="http://schemas.microsoft.com/office/drawing/2010/main" val="0"/>
                              </a:ext>
                            </a:extLst>
                          </a:blip>
                          <a:stretch>
                            <a:fillRect/>
                          </a:stretch>
                        </pic:blipFill>
                        <pic:spPr>
                          <a:xfrm>
                            <a:off x="0" y="0"/>
                            <a:ext cx="1051560" cy="290945"/>
                          </a:xfrm>
                          <a:prstGeom prst="rect">
                            <a:avLst/>
                          </a:prstGeom>
                        </pic:spPr>
                      </pic:pic>
                    </a:graphicData>
                  </a:graphic>
                </wp:inline>
              </w:drawing>
            </w:r>
          </w:p>
          <w:p w:rsidRPr="00DD5413" w:rsidR="00D463BA" w:rsidP="00D463BA" w:rsidRDefault="00D463BA" w14:paraId="3C32CE45" w14:textId="77777777">
            <w:pPr>
              <w:pStyle w:val="Default"/>
              <w:rPr>
                <w:rFonts w:ascii="Calibri" w:hAnsi="Calibri" w:cs="Calibri"/>
                <w:sz w:val="12"/>
                <w:szCs w:val="12"/>
              </w:rPr>
            </w:pPr>
          </w:p>
          <w:p w:rsidRPr="00A76E7C" w:rsidR="00D463BA" w:rsidP="00D463BA" w:rsidRDefault="00D463BA" w14:paraId="04200B2E" w14:textId="77777777">
            <w:pPr>
              <w:pStyle w:val="Default"/>
              <w:rPr>
                <w:rFonts w:ascii="Calibri" w:hAnsi="Calibri" w:cs="Calibri"/>
                <w:b/>
                <w:bCs/>
              </w:rPr>
            </w:pPr>
            <w:r w:rsidRPr="00A76E7C">
              <w:rPr>
                <w:rFonts w:ascii="Calibri" w:hAnsi="Calibri" w:cs="Calibri"/>
                <w:b/>
                <w:bCs/>
              </w:rPr>
              <w:t>Dr Mark Price</w:t>
            </w:r>
          </w:p>
          <w:p w:rsidR="001A6297" w:rsidP="00DD5413" w:rsidRDefault="00D463BA" w14:paraId="25373B81" w14:textId="77777777">
            <w:pPr>
              <w:rPr>
                <w:rFonts w:ascii="Calibri" w:hAnsi="Calibri" w:cs="Calibri"/>
                <w:sz w:val="24"/>
                <w:szCs w:val="24"/>
              </w:rPr>
            </w:pPr>
            <w:r w:rsidRPr="00D463BA">
              <w:rPr>
                <w:rFonts w:ascii="Calibri" w:hAnsi="Calibri" w:cs="Calibri"/>
                <w:sz w:val="24"/>
                <w:szCs w:val="24"/>
              </w:rPr>
              <w:t xml:space="preserve">EdD </w:t>
            </w:r>
            <w:r w:rsidR="001A6297">
              <w:rPr>
                <w:rFonts w:ascii="Calibri" w:hAnsi="Calibri" w:cs="Calibri"/>
                <w:sz w:val="24"/>
                <w:szCs w:val="24"/>
              </w:rPr>
              <w:t>Course Lead</w:t>
            </w:r>
          </w:p>
          <w:p w:rsidRPr="00DD5413" w:rsidR="00D463BA" w:rsidP="00DD5413" w:rsidRDefault="001A6297" w14:paraId="47C01B7F" w14:textId="3028114F">
            <w:pPr>
              <w:rPr>
                <w:rFonts w:ascii="Calibri" w:hAnsi="Calibri" w:cs="Calibri"/>
                <w:color w:val="004E9A"/>
                <w:sz w:val="24"/>
                <w:szCs w:val="24"/>
              </w:rPr>
            </w:pPr>
            <w:hyperlink w:history="1" r:id="rId14">
              <w:r w:rsidRPr="004C4778">
                <w:rPr>
                  <w:rStyle w:val="Hyperlink"/>
                  <w:rFonts w:ascii="Calibri" w:hAnsi="Calibri" w:cs="Calibri"/>
                  <w:b/>
                  <w:bCs/>
                  <w:sz w:val="24"/>
                  <w:szCs w:val="24"/>
                </w:rPr>
                <w:t>mark.price@stmarys.ac.uk</w:t>
              </w:r>
            </w:hyperlink>
            <w:r w:rsidRPr="00A76E7C" w:rsidR="00A76E7C">
              <w:rPr>
                <w:rFonts w:ascii="Calibri" w:hAnsi="Calibri" w:cs="Calibri"/>
                <w:color w:val="004E9A"/>
                <w:sz w:val="24"/>
                <w:szCs w:val="24"/>
              </w:rPr>
              <w:t xml:space="preserve"> </w:t>
            </w:r>
            <w:r w:rsidRPr="00A76E7C" w:rsidR="00D463BA">
              <w:rPr>
                <w:rFonts w:ascii="Calibri" w:hAnsi="Calibri" w:cs="Calibri"/>
                <w:color w:val="004E9A"/>
                <w:sz w:val="24"/>
                <w:szCs w:val="24"/>
              </w:rPr>
              <w:t xml:space="preserve"> </w:t>
            </w:r>
          </w:p>
        </w:tc>
        <w:tc>
          <w:tcPr>
            <w:tcW w:w="4508" w:type="dxa"/>
          </w:tcPr>
          <w:p w:rsidR="00D463BA" w:rsidP="00D463BA" w:rsidRDefault="00D463BA" w14:paraId="2FEBA49E" w14:textId="04A38856">
            <w:pPr>
              <w:pStyle w:val="Default"/>
              <w:spacing w:line="276" w:lineRule="auto"/>
              <w:jc w:val="right"/>
              <w:rPr>
                <w:rFonts w:ascii="Calibri" w:hAnsi="Calibri" w:cs="Calibri"/>
              </w:rPr>
            </w:pPr>
            <w:r>
              <w:rPr>
                <w:rFonts w:ascii="Corbel" w:hAnsi="Corbel" w:cs="Segoe UI"/>
                <w:noProof/>
              </w:rPr>
              <w:drawing>
                <wp:inline distT="0" distB="0" distL="0" distR="0" wp14:anchorId="10B20C82" wp14:editId="26B54626">
                  <wp:extent cx="1053796" cy="1147313"/>
                  <wp:effectExtent l="0" t="0" r="0" b="0"/>
                  <wp:docPr id="1600566244"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0566244" name="Picture 1600566244"/>
                          <pic:cNvPicPr/>
                        </pic:nvPicPr>
                        <pic:blipFill>
                          <a:blip r:embed="rId15" cstate="print">
                            <a:extLst>
                              <a:ext uri="{28A0092B-C50C-407E-A947-70E740481C1C}">
                                <a14:useLocalDpi xmlns:a14="http://schemas.microsoft.com/office/drawing/2010/main" val="0"/>
                              </a:ext>
                            </a:extLst>
                          </a:blip>
                          <a:stretch>
                            <a:fillRect/>
                          </a:stretch>
                        </pic:blipFill>
                        <pic:spPr>
                          <a:xfrm>
                            <a:off x="0" y="0"/>
                            <a:ext cx="1087436" cy="1183938"/>
                          </a:xfrm>
                          <a:prstGeom prst="rect">
                            <a:avLst/>
                          </a:prstGeom>
                        </pic:spPr>
                      </pic:pic>
                    </a:graphicData>
                  </a:graphic>
                </wp:inline>
              </w:drawing>
            </w:r>
          </w:p>
        </w:tc>
      </w:tr>
    </w:tbl>
    <w:p w:rsidR="00CD6CBB" w:rsidP="004C4ADC" w:rsidRDefault="00CD6CBB" w14:paraId="60B32049" w14:textId="77777777">
      <w:pPr>
        <w:pStyle w:val="Heading1"/>
        <w:rPr>
          <w:rFonts w:asciiTheme="minorHAnsi" w:hAnsiTheme="minorHAnsi" w:cstheme="minorHAnsi"/>
          <w:b/>
          <w:bCs/>
          <w:color w:val="004E9A"/>
        </w:rPr>
      </w:pPr>
      <w:bookmarkStart w:name="_EdD_Module_Leaders" w:id="2"/>
      <w:bookmarkEnd w:id="2"/>
    </w:p>
    <w:p w:rsidRPr="001A6297" w:rsidR="009907D5" w:rsidP="001A6297" w:rsidRDefault="007C1B5C" w14:paraId="2946DB82" w14:textId="0C69C646">
      <w:pPr>
        <w:pStyle w:val="Heading1"/>
        <w:ind w:hanging="142"/>
        <w:rPr>
          <w:rFonts w:asciiTheme="minorHAnsi" w:hAnsiTheme="minorHAnsi" w:cstheme="minorHAnsi"/>
          <w:b/>
          <w:bCs/>
          <w:color w:val="004E9A"/>
        </w:rPr>
      </w:pPr>
      <w:r>
        <w:rPr>
          <w:rFonts w:asciiTheme="minorHAnsi" w:hAnsiTheme="minorHAnsi" w:cstheme="minorHAnsi"/>
          <w:b/>
          <w:bCs/>
          <w:color w:val="004E9A"/>
        </w:rPr>
        <w:t xml:space="preserve"> </w:t>
      </w:r>
      <w:bookmarkStart w:name="_Toc240579429" w:id="3"/>
      <w:r w:rsidRPr="00A76E7C" w:rsidR="009907D5">
        <w:rPr>
          <w:rFonts w:asciiTheme="minorHAnsi" w:hAnsiTheme="minorHAnsi" w:cstheme="minorHAnsi"/>
          <w:b/>
          <w:bCs/>
          <w:color w:val="004E9A"/>
        </w:rPr>
        <w:t xml:space="preserve">EdD </w:t>
      </w:r>
      <w:r w:rsidRPr="00A76E7C" w:rsidR="00A76E7C">
        <w:rPr>
          <w:rFonts w:asciiTheme="minorHAnsi" w:hAnsiTheme="minorHAnsi" w:cstheme="minorHAnsi"/>
          <w:b/>
          <w:bCs/>
          <w:color w:val="004E9A"/>
        </w:rPr>
        <w:t xml:space="preserve">Course Team </w:t>
      </w:r>
      <w:r w:rsidR="00A76E7C">
        <w:rPr>
          <w:rFonts w:asciiTheme="minorHAnsi" w:hAnsiTheme="minorHAnsi" w:cstheme="minorHAnsi"/>
          <w:b/>
          <w:bCs/>
          <w:color w:val="004E9A"/>
        </w:rPr>
        <w:t xml:space="preserve">and </w:t>
      </w:r>
      <w:r w:rsidRPr="00A76E7C" w:rsidR="009907D5">
        <w:rPr>
          <w:rFonts w:asciiTheme="minorHAnsi" w:hAnsiTheme="minorHAnsi" w:cstheme="minorHAnsi"/>
          <w:b/>
          <w:bCs/>
          <w:color w:val="004E9A"/>
        </w:rPr>
        <w:t>Module Leaders</w:t>
      </w:r>
      <w:bookmarkEnd w:id="3"/>
      <w:r w:rsidRPr="00A76E7C" w:rsidR="009907D5">
        <w:rPr>
          <w:rFonts w:asciiTheme="minorHAnsi" w:hAnsiTheme="minorHAnsi" w:cstheme="minorHAnsi"/>
          <w:b/>
          <w:bCs/>
          <w:color w:val="004E9A"/>
        </w:rPr>
        <w:t xml:space="preserve"> </w:t>
      </w:r>
    </w:p>
    <w:tbl>
      <w:tblPr>
        <w:tblStyle w:val="TableGrid"/>
        <w:tblW w:w="0" w:type="auto"/>
        <w:tblInd w:w="-147" w:type="dxa"/>
        <w:tblBorders>
          <w:top w:val="none" w:color="auto" w:sz="0" w:space="0"/>
          <w:left w:val="none" w:color="auto" w:sz="0" w:space="0"/>
          <w:bottom w:val="none" w:color="auto" w:sz="0" w:space="0"/>
          <w:right w:val="none" w:color="auto" w:sz="0" w:space="0"/>
          <w:insideH w:val="none" w:color="auto" w:sz="0" w:space="0"/>
          <w:insideV w:val="none" w:color="auto" w:sz="0" w:space="0"/>
        </w:tblBorders>
        <w:tblLayout w:type="fixed"/>
        <w:tblLook w:val="04A0" w:firstRow="1" w:lastRow="0" w:firstColumn="1" w:lastColumn="0" w:noHBand="0" w:noVBand="1"/>
      </w:tblPr>
      <w:tblGrid>
        <w:gridCol w:w="1985"/>
        <w:gridCol w:w="3685"/>
        <w:gridCol w:w="3356"/>
      </w:tblGrid>
      <w:tr w:rsidRPr="00A76E7C" w:rsidR="009907D5" w:rsidTr="00CA5D25" w14:paraId="5483A0BE" w14:textId="77777777">
        <w:tc>
          <w:tcPr>
            <w:tcW w:w="1985" w:type="dxa"/>
          </w:tcPr>
          <w:p w:rsidRPr="00A76E7C" w:rsidR="00A55A67" w:rsidP="003A72EC" w:rsidRDefault="00A55A67" w14:paraId="2CB9468C" w14:textId="77777777">
            <w:pPr>
              <w:rPr>
                <w:rFonts w:asciiTheme="minorHAnsi" w:hAnsiTheme="minorHAnsi" w:cstheme="minorHAnsi"/>
                <w:sz w:val="24"/>
                <w:szCs w:val="24"/>
              </w:rPr>
            </w:pPr>
          </w:p>
          <w:p w:rsidRPr="00A76E7C" w:rsidR="00CF0BFC" w:rsidP="00CF0BFC" w:rsidRDefault="00CF0BFC" w14:paraId="0584749B" w14:textId="77777777">
            <w:pPr>
              <w:rPr>
                <w:rFonts w:asciiTheme="minorHAnsi" w:hAnsiTheme="minorHAnsi" w:cstheme="minorHAnsi"/>
                <w:sz w:val="24"/>
                <w:szCs w:val="24"/>
              </w:rPr>
            </w:pPr>
            <w:r w:rsidRPr="00A76E7C">
              <w:rPr>
                <w:rFonts w:asciiTheme="minorHAnsi" w:hAnsiTheme="minorHAnsi" w:cstheme="minorHAnsi"/>
                <w:sz w:val="24"/>
                <w:szCs w:val="24"/>
              </w:rPr>
              <w:t xml:space="preserve">Dr Shalini </w:t>
            </w:r>
            <w:proofErr w:type="spellStart"/>
            <w:r w:rsidRPr="00A76E7C">
              <w:rPr>
                <w:rFonts w:asciiTheme="minorHAnsi" w:hAnsiTheme="minorHAnsi" w:cstheme="minorHAnsi"/>
                <w:sz w:val="24"/>
                <w:szCs w:val="24"/>
              </w:rPr>
              <w:t>Bhorkar</w:t>
            </w:r>
            <w:proofErr w:type="spellEnd"/>
          </w:p>
          <w:p w:rsidR="00CF0BFC" w:rsidP="00A55A67" w:rsidRDefault="00CF0BFC" w14:paraId="44CCB65B" w14:textId="77777777">
            <w:pPr>
              <w:rPr>
                <w:rFonts w:asciiTheme="minorHAnsi" w:hAnsiTheme="minorHAnsi" w:cstheme="minorHAnsi"/>
                <w:sz w:val="24"/>
                <w:szCs w:val="24"/>
              </w:rPr>
            </w:pPr>
          </w:p>
          <w:p w:rsidR="00CF0BFC" w:rsidP="00A55A67" w:rsidRDefault="00CF0BFC" w14:paraId="525DC617" w14:textId="77777777">
            <w:pPr>
              <w:rPr>
                <w:rFonts w:asciiTheme="minorHAnsi" w:hAnsiTheme="minorHAnsi" w:cstheme="minorHAnsi"/>
                <w:sz w:val="24"/>
                <w:szCs w:val="24"/>
              </w:rPr>
            </w:pPr>
          </w:p>
          <w:p w:rsidR="00CF0BFC" w:rsidP="00A55A67" w:rsidRDefault="00CF0BFC" w14:paraId="7C2D60CC" w14:textId="77777777">
            <w:pPr>
              <w:rPr>
                <w:rFonts w:asciiTheme="minorHAnsi" w:hAnsiTheme="minorHAnsi" w:cstheme="minorHAnsi"/>
                <w:sz w:val="24"/>
                <w:szCs w:val="24"/>
              </w:rPr>
            </w:pPr>
          </w:p>
          <w:p w:rsidRPr="00A76E7C" w:rsidR="00A55A67" w:rsidP="00A55A67" w:rsidRDefault="00C25E8A" w14:paraId="38893D72" w14:textId="72853ACB">
            <w:pPr>
              <w:rPr>
                <w:rFonts w:asciiTheme="minorHAnsi" w:hAnsiTheme="minorHAnsi" w:cstheme="minorHAnsi"/>
                <w:sz w:val="24"/>
                <w:szCs w:val="24"/>
              </w:rPr>
            </w:pPr>
            <w:r w:rsidRPr="00A76E7C">
              <w:rPr>
                <w:rFonts w:asciiTheme="minorHAnsi" w:hAnsiTheme="minorHAnsi" w:cstheme="minorHAnsi"/>
                <w:sz w:val="24"/>
                <w:szCs w:val="24"/>
              </w:rPr>
              <w:t>Dr Jane Chambers</w:t>
            </w:r>
          </w:p>
          <w:p w:rsidRPr="00A76E7C" w:rsidR="00A55A67" w:rsidP="00A55A67" w:rsidRDefault="00A55A67" w14:paraId="1FA11C6E" w14:textId="02CC5EBD">
            <w:pPr>
              <w:rPr>
                <w:rFonts w:asciiTheme="minorHAnsi" w:hAnsiTheme="minorHAnsi" w:cstheme="minorHAnsi"/>
                <w:sz w:val="24"/>
                <w:szCs w:val="24"/>
              </w:rPr>
            </w:pPr>
          </w:p>
          <w:p w:rsidRPr="00A76E7C" w:rsidR="00A55A67" w:rsidP="00A55A67" w:rsidRDefault="00A55A67" w14:paraId="4E46BBB0" w14:textId="77777777">
            <w:pPr>
              <w:rPr>
                <w:rFonts w:asciiTheme="minorHAnsi" w:hAnsiTheme="minorHAnsi" w:cstheme="minorHAnsi"/>
                <w:sz w:val="24"/>
                <w:szCs w:val="24"/>
              </w:rPr>
            </w:pPr>
          </w:p>
          <w:p w:rsidR="00CD6CBB" w:rsidP="00A55A67" w:rsidRDefault="00CD6CBB" w14:paraId="4F03CCA9" w14:textId="77777777">
            <w:pPr>
              <w:rPr>
                <w:rFonts w:asciiTheme="minorHAnsi" w:hAnsiTheme="minorHAnsi" w:cstheme="minorHAnsi"/>
                <w:sz w:val="24"/>
                <w:szCs w:val="24"/>
              </w:rPr>
            </w:pPr>
          </w:p>
          <w:p w:rsidRPr="00A76E7C" w:rsidR="00A55A67" w:rsidP="00A55A67" w:rsidRDefault="00A55A67" w14:paraId="755B23AB" w14:textId="51DAB94E">
            <w:pPr>
              <w:rPr>
                <w:rFonts w:asciiTheme="minorHAnsi" w:hAnsiTheme="minorHAnsi" w:cstheme="minorHAnsi"/>
                <w:sz w:val="24"/>
                <w:szCs w:val="24"/>
              </w:rPr>
            </w:pPr>
            <w:r w:rsidRPr="00A76E7C">
              <w:rPr>
                <w:rFonts w:asciiTheme="minorHAnsi" w:hAnsiTheme="minorHAnsi" w:cstheme="minorHAnsi"/>
                <w:sz w:val="24"/>
                <w:szCs w:val="24"/>
              </w:rPr>
              <w:t>Dr Mark Price</w:t>
            </w:r>
          </w:p>
          <w:p w:rsidRPr="00A76E7C" w:rsidR="00A55A67" w:rsidP="00A55A67" w:rsidRDefault="00A55A67" w14:paraId="555CCF1E" w14:textId="77777777">
            <w:pPr>
              <w:rPr>
                <w:rFonts w:asciiTheme="minorHAnsi" w:hAnsiTheme="minorHAnsi" w:cstheme="minorHAnsi"/>
                <w:sz w:val="24"/>
                <w:szCs w:val="24"/>
              </w:rPr>
            </w:pPr>
          </w:p>
          <w:p w:rsidRPr="00A76E7C" w:rsidR="00A55A67" w:rsidP="00A55A67" w:rsidRDefault="00A55A67" w14:paraId="7F48E28D" w14:textId="77777777">
            <w:pPr>
              <w:rPr>
                <w:rFonts w:asciiTheme="minorHAnsi" w:hAnsiTheme="minorHAnsi" w:cstheme="minorHAnsi"/>
                <w:sz w:val="24"/>
                <w:szCs w:val="24"/>
              </w:rPr>
            </w:pPr>
          </w:p>
          <w:p w:rsidRPr="00A76E7C" w:rsidR="00A55A67" w:rsidP="00A55A67" w:rsidRDefault="00B53A04" w14:paraId="1B231D17" w14:textId="6E0E10B8">
            <w:pPr>
              <w:rPr>
                <w:rFonts w:asciiTheme="minorHAnsi" w:hAnsiTheme="minorHAnsi" w:cstheme="minorHAnsi"/>
                <w:sz w:val="24"/>
                <w:szCs w:val="24"/>
              </w:rPr>
            </w:pPr>
            <w:r w:rsidRPr="00A76E7C">
              <w:rPr>
                <w:rFonts w:asciiTheme="minorHAnsi" w:hAnsiTheme="minorHAnsi" w:cstheme="minorHAnsi"/>
                <w:sz w:val="24"/>
                <w:szCs w:val="24"/>
              </w:rPr>
              <w:t>Dr Sean Whittle</w:t>
            </w:r>
          </w:p>
          <w:p w:rsidRPr="00A76E7C" w:rsidR="00A55A67" w:rsidP="003A72EC" w:rsidRDefault="00A55A67" w14:paraId="1BD3416B" w14:textId="77777777">
            <w:pPr>
              <w:rPr>
                <w:rFonts w:asciiTheme="minorHAnsi" w:hAnsiTheme="minorHAnsi" w:cstheme="minorHAnsi"/>
                <w:sz w:val="24"/>
                <w:szCs w:val="24"/>
              </w:rPr>
            </w:pPr>
          </w:p>
          <w:p w:rsidRPr="00A76E7C" w:rsidR="00A55A67" w:rsidP="003A72EC" w:rsidRDefault="00A55A67" w14:paraId="08B4CCD8" w14:textId="77777777">
            <w:pPr>
              <w:rPr>
                <w:rFonts w:asciiTheme="minorHAnsi" w:hAnsiTheme="minorHAnsi" w:cstheme="minorHAnsi"/>
                <w:sz w:val="24"/>
                <w:szCs w:val="24"/>
              </w:rPr>
            </w:pPr>
          </w:p>
          <w:p w:rsidRPr="00A76E7C" w:rsidR="00DE5ACA" w:rsidP="00A55A67" w:rsidRDefault="00DE5ACA" w14:paraId="7410BEC7" w14:textId="4AF56F55">
            <w:pPr>
              <w:rPr>
                <w:rFonts w:asciiTheme="minorHAnsi" w:hAnsiTheme="minorHAnsi" w:cstheme="minorHAnsi"/>
                <w:sz w:val="24"/>
                <w:szCs w:val="24"/>
              </w:rPr>
            </w:pPr>
          </w:p>
        </w:tc>
        <w:tc>
          <w:tcPr>
            <w:tcW w:w="3685" w:type="dxa"/>
          </w:tcPr>
          <w:p w:rsidRPr="00A76E7C" w:rsidR="00A55A67" w:rsidP="00A55A67" w:rsidRDefault="00A55A67" w14:paraId="60F81A4E" w14:textId="77777777">
            <w:pPr>
              <w:rPr>
                <w:rFonts w:asciiTheme="minorHAnsi" w:hAnsiTheme="minorHAnsi" w:cstheme="minorHAnsi"/>
                <w:sz w:val="24"/>
                <w:szCs w:val="24"/>
              </w:rPr>
            </w:pPr>
          </w:p>
          <w:p w:rsidRPr="00A76E7C" w:rsidR="00CF0BFC" w:rsidP="00CF0BFC" w:rsidRDefault="00CF0BFC" w14:paraId="1DB315F5" w14:textId="77777777">
            <w:pPr>
              <w:rPr>
                <w:rFonts w:asciiTheme="minorHAnsi" w:hAnsiTheme="minorHAnsi" w:cstheme="minorHAnsi"/>
                <w:sz w:val="24"/>
                <w:szCs w:val="24"/>
              </w:rPr>
            </w:pPr>
            <w:r w:rsidRPr="00A76E7C">
              <w:rPr>
                <w:rFonts w:asciiTheme="minorHAnsi" w:hAnsiTheme="minorHAnsi" w:cstheme="minorHAnsi"/>
                <w:sz w:val="24"/>
                <w:szCs w:val="24"/>
              </w:rPr>
              <w:t>Module Leader</w:t>
            </w:r>
          </w:p>
          <w:p w:rsidRPr="00A76E7C" w:rsidR="00CF0BFC" w:rsidP="00CF0BFC" w:rsidRDefault="00CF0BFC" w14:paraId="7A5E12BF" w14:textId="77777777">
            <w:pPr>
              <w:rPr>
                <w:rFonts w:asciiTheme="minorHAnsi" w:hAnsiTheme="minorHAnsi" w:cstheme="minorHAnsi"/>
                <w:i/>
                <w:iCs/>
                <w:sz w:val="24"/>
                <w:szCs w:val="24"/>
              </w:rPr>
            </w:pPr>
            <w:r w:rsidRPr="00A76E7C">
              <w:rPr>
                <w:rFonts w:asciiTheme="minorHAnsi" w:hAnsiTheme="minorHAnsi" w:cstheme="minorHAnsi"/>
                <w:i/>
                <w:iCs/>
                <w:sz w:val="24"/>
                <w:szCs w:val="24"/>
              </w:rPr>
              <w:t>EDD7001 Engaging with Research 1</w:t>
            </w:r>
          </w:p>
          <w:p w:rsidRPr="00A76E7C" w:rsidR="00CF0BFC" w:rsidP="00CF0BFC" w:rsidRDefault="00CF0BFC" w14:paraId="060212D1" w14:textId="77777777">
            <w:pPr>
              <w:rPr>
                <w:rFonts w:asciiTheme="minorHAnsi" w:hAnsiTheme="minorHAnsi" w:cstheme="minorHAnsi"/>
                <w:i/>
                <w:iCs/>
                <w:sz w:val="24"/>
                <w:szCs w:val="24"/>
              </w:rPr>
            </w:pPr>
            <w:r w:rsidRPr="00A76E7C">
              <w:rPr>
                <w:rFonts w:asciiTheme="minorHAnsi" w:hAnsiTheme="minorHAnsi" w:cstheme="minorHAnsi"/>
                <w:i/>
                <w:iCs/>
                <w:sz w:val="24"/>
                <w:szCs w:val="24"/>
              </w:rPr>
              <w:t>EDD7005 Engaging with Research 2</w:t>
            </w:r>
          </w:p>
          <w:p w:rsidR="00CF0BFC" w:rsidP="00A55A67" w:rsidRDefault="00CF0BFC" w14:paraId="11DCB005" w14:textId="77777777">
            <w:pPr>
              <w:rPr>
                <w:rFonts w:asciiTheme="minorHAnsi" w:hAnsiTheme="minorHAnsi" w:cstheme="minorHAnsi"/>
                <w:sz w:val="24"/>
                <w:szCs w:val="24"/>
              </w:rPr>
            </w:pPr>
          </w:p>
          <w:p w:rsidRPr="00A76E7C" w:rsidR="00A55A67" w:rsidP="00A55A67" w:rsidRDefault="00A55A67" w14:paraId="63A88AAD" w14:textId="73E77767">
            <w:pPr>
              <w:rPr>
                <w:rFonts w:asciiTheme="minorHAnsi" w:hAnsiTheme="minorHAnsi" w:cstheme="minorHAnsi"/>
                <w:sz w:val="24"/>
                <w:szCs w:val="24"/>
              </w:rPr>
            </w:pPr>
            <w:r w:rsidRPr="00A76E7C">
              <w:rPr>
                <w:rFonts w:asciiTheme="minorHAnsi" w:hAnsiTheme="minorHAnsi" w:cstheme="minorHAnsi"/>
                <w:sz w:val="24"/>
                <w:szCs w:val="24"/>
              </w:rPr>
              <w:t>Module Leader</w:t>
            </w:r>
          </w:p>
          <w:p w:rsidRPr="00A76E7C" w:rsidR="00CD6CBB" w:rsidP="00CD6CBB" w:rsidRDefault="00CD6CBB" w14:paraId="107F500D" w14:textId="77777777">
            <w:pPr>
              <w:rPr>
                <w:rFonts w:asciiTheme="minorHAnsi" w:hAnsiTheme="minorHAnsi" w:cstheme="minorHAnsi"/>
                <w:i/>
                <w:iCs/>
                <w:sz w:val="24"/>
                <w:szCs w:val="24"/>
              </w:rPr>
            </w:pPr>
            <w:r w:rsidRPr="00A76E7C">
              <w:rPr>
                <w:rFonts w:asciiTheme="minorHAnsi" w:hAnsiTheme="minorHAnsi" w:cstheme="minorHAnsi"/>
                <w:i/>
                <w:iCs/>
                <w:sz w:val="24"/>
                <w:szCs w:val="24"/>
              </w:rPr>
              <w:t>EDD7002 Yourself as Researcher 1</w:t>
            </w:r>
          </w:p>
          <w:p w:rsidRPr="00A76E7C" w:rsidR="00CD6CBB" w:rsidP="00CD6CBB" w:rsidRDefault="00CD6CBB" w14:paraId="7F2EBE96" w14:textId="77777777">
            <w:pPr>
              <w:rPr>
                <w:rFonts w:asciiTheme="minorHAnsi" w:hAnsiTheme="minorHAnsi" w:cstheme="minorHAnsi"/>
                <w:i/>
                <w:iCs/>
                <w:sz w:val="24"/>
                <w:szCs w:val="24"/>
              </w:rPr>
            </w:pPr>
            <w:r w:rsidRPr="00A76E7C">
              <w:rPr>
                <w:rFonts w:asciiTheme="minorHAnsi" w:hAnsiTheme="minorHAnsi" w:cstheme="minorHAnsi"/>
                <w:i/>
                <w:iCs/>
                <w:sz w:val="24"/>
                <w:szCs w:val="24"/>
              </w:rPr>
              <w:t>EDD7004 Yourself as Researcher 2</w:t>
            </w:r>
          </w:p>
          <w:p w:rsidRPr="00A76E7C" w:rsidR="00A55A67" w:rsidP="00A55A67" w:rsidRDefault="00A55A67" w14:paraId="0D21BB60" w14:textId="59582B4D">
            <w:pPr>
              <w:rPr>
                <w:rFonts w:asciiTheme="minorHAnsi" w:hAnsiTheme="minorHAnsi" w:cstheme="minorHAnsi"/>
                <w:sz w:val="24"/>
                <w:szCs w:val="24"/>
              </w:rPr>
            </w:pPr>
          </w:p>
          <w:p w:rsidRPr="00A76E7C" w:rsidR="00A55A67" w:rsidP="00A55A67" w:rsidRDefault="00A55A67" w14:paraId="6886EB22" w14:textId="60E50A3C">
            <w:pPr>
              <w:rPr>
                <w:rFonts w:asciiTheme="minorHAnsi" w:hAnsiTheme="minorHAnsi" w:cstheme="minorHAnsi"/>
                <w:sz w:val="24"/>
                <w:szCs w:val="24"/>
              </w:rPr>
            </w:pPr>
            <w:r w:rsidRPr="00A76E7C">
              <w:rPr>
                <w:rFonts w:asciiTheme="minorHAnsi" w:hAnsiTheme="minorHAnsi" w:cstheme="minorHAnsi"/>
                <w:sz w:val="24"/>
                <w:szCs w:val="24"/>
              </w:rPr>
              <w:t>Module Leader</w:t>
            </w:r>
          </w:p>
          <w:p w:rsidRPr="00A76E7C" w:rsidR="00C25E8A" w:rsidP="00A55A67" w:rsidRDefault="00A76E7C" w14:paraId="4FC519A3" w14:textId="507A5366">
            <w:pPr>
              <w:rPr>
                <w:rFonts w:asciiTheme="minorHAnsi" w:hAnsiTheme="minorHAnsi" w:cstheme="minorHAnsi"/>
                <w:i/>
                <w:iCs/>
                <w:sz w:val="24"/>
                <w:szCs w:val="24"/>
              </w:rPr>
            </w:pPr>
            <w:r w:rsidRPr="00A76E7C">
              <w:rPr>
                <w:rFonts w:asciiTheme="minorHAnsi" w:hAnsiTheme="minorHAnsi" w:cstheme="minorHAnsi"/>
                <w:i/>
                <w:iCs/>
                <w:sz w:val="24"/>
                <w:szCs w:val="24"/>
              </w:rPr>
              <w:t xml:space="preserve">EDD7006 Research Proposal </w:t>
            </w:r>
          </w:p>
          <w:p w:rsidRPr="00A76E7C" w:rsidR="008359E6" w:rsidP="00A55A67" w:rsidRDefault="008359E6" w14:paraId="447CF868" w14:textId="77777777">
            <w:pPr>
              <w:rPr>
                <w:rFonts w:asciiTheme="minorHAnsi" w:hAnsiTheme="minorHAnsi" w:cstheme="minorHAnsi"/>
                <w:sz w:val="24"/>
                <w:szCs w:val="24"/>
              </w:rPr>
            </w:pPr>
          </w:p>
          <w:p w:rsidRPr="00A76E7C" w:rsidR="00A55A67" w:rsidP="00A55A67" w:rsidRDefault="00A55A67" w14:paraId="2A25B3B5" w14:textId="09529111">
            <w:pPr>
              <w:rPr>
                <w:rFonts w:asciiTheme="minorHAnsi" w:hAnsiTheme="minorHAnsi" w:cstheme="minorHAnsi"/>
                <w:sz w:val="24"/>
                <w:szCs w:val="24"/>
              </w:rPr>
            </w:pPr>
            <w:r w:rsidRPr="00A76E7C">
              <w:rPr>
                <w:rFonts w:asciiTheme="minorHAnsi" w:hAnsiTheme="minorHAnsi" w:cstheme="minorHAnsi"/>
                <w:sz w:val="24"/>
                <w:szCs w:val="24"/>
              </w:rPr>
              <w:t>Module Leader</w:t>
            </w:r>
          </w:p>
          <w:p w:rsidRPr="00A76E7C" w:rsidR="008359E6" w:rsidP="008359E6" w:rsidRDefault="008359E6" w14:paraId="616EEC9A" w14:textId="0494CB1D">
            <w:pPr>
              <w:rPr>
                <w:rFonts w:asciiTheme="minorHAnsi" w:hAnsiTheme="minorHAnsi" w:cstheme="minorHAnsi"/>
                <w:i/>
                <w:iCs/>
                <w:sz w:val="24"/>
                <w:szCs w:val="24"/>
              </w:rPr>
            </w:pPr>
            <w:r w:rsidRPr="00A76E7C">
              <w:rPr>
                <w:rFonts w:asciiTheme="minorHAnsi" w:hAnsiTheme="minorHAnsi" w:cstheme="minorHAnsi"/>
                <w:i/>
                <w:iCs/>
                <w:sz w:val="24"/>
                <w:szCs w:val="24"/>
              </w:rPr>
              <w:t xml:space="preserve">EDD7003A Research Skills </w:t>
            </w:r>
            <w:r w:rsidR="00A76E7C">
              <w:rPr>
                <w:rFonts w:asciiTheme="minorHAnsi" w:hAnsiTheme="minorHAnsi" w:cstheme="minorHAnsi"/>
                <w:i/>
                <w:iCs/>
                <w:sz w:val="24"/>
                <w:szCs w:val="24"/>
              </w:rPr>
              <w:t>1</w:t>
            </w:r>
          </w:p>
          <w:p w:rsidRPr="00A76E7C" w:rsidR="00A55A67" w:rsidP="00A55A67" w:rsidRDefault="00A55A67" w14:paraId="036BE540" w14:textId="2E1722EB">
            <w:pPr>
              <w:rPr>
                <w:rFonts w:asciiTheme="minorHAnsi" w:hAnsiTheme="minorHAnsi" w:cstheme="minorHAnsi"/>
                <w:i/>
                <w:iCs/>
                <w:sz w:val="24"/>
                <w:szCs w:val="24"/>
              </w:rPr>
            </w:pPr>
            <w:r w:rsidRPr="00A76E7C">
              <w:rPr>
                <w:rFonts w:asciiTheme="minorHAnsi" w:hAnsiTheme="minorHAnsi" w:cstheme="minorHAnsi"/>
                <w:i/>
                <w:iCs/>
                <w:sz w:val="24"/>
                <w:szCs w:val="24"/>
              </w:rPr>
              <w:t xml:space="preserve">EDD7003B Research Skills </w:t>
            </w:r>
            <w:r w:rsidR="00A76E7C">
              <w:rPr>
                <w:rFonts w:asciiTheme="minorHAnsi" w:hAnsiTheme="minorHAnsi" w:cstheme="minorHAnsi"/>
                <w:i/>
                <w:iCs/>
                <w:sz w:val="24"/>
                <w:szCs w:val="24"/>
              </w:rPr>
              <w:t>2</w:t>
            </w:r>
          </w:p>
          <w:p w:rsidRPr="00A76E7C" w:rsidR="000F1C3C" w:rsidP="001C4539" w:rsidRDefault="000F1C3C" w14:paraId="1F72F646" w14:textId="77777777">
            <w:pPr>
              <w:rPr>
                <w:rFonts w:asciiTheme="minorHAnsi" w:hAnsiTheme="minorHAnsi" w:cstheme="minorHAnsi"/>
                <w:sz w:val="24"/>
                <w:szCs w:val="24"/>
              </w:rPr>
            </w:pPr>
          </w:p>
        </w:tc>
        <w:tc>
          <w:tcPr>
            <w:tcW w:w="3356" w:type="dxa"/>
          </w:tcPr>
          <w:p w:rsidRPr="00A76E7C" w:rsidR="00A55A67" w:rsidP="00A55A67" w:rsidRDefault="00A55A67" w14:paraId="22C53400" w14:textId="258BB574">
            <w:pPr>
              <w:rPr>
                <w:rFonts w:asciiTheme="minorHAnsi" w:hAnsiTheme="minorHAnsi" w:cstheme="minorHAnsi"/>
                <w:b/>
                <w:bCs/>
                <w:color w:val="004E9A"/>
                <w:sz w:val="24"/>
                <w:szCs w:val="24"/>
              </w:rPr>
            </w:pPr>
          </w:p>
          <w:p w:rsidRPr="00CD6CBB" w:rsidR="00CF0BFC" w:rsidP="00CF0BFC" w:rsidRDefault="00CF0BFC" w14:paraId="5F6F6C86" w14:textId="77777777">
            <w:pPr>
              <w:rPr>
                <w:rFonts w:asciiTheme="minorHAnsi" w:hAnsiTheme="minorHAnsi" w:cstheme="minorHAnsi"/>
                <w:b/>
                <w:bCs/>
                <w:color w:val="0432FF"/>
                <w:sz w:val="24"/>
                <w:szCs w:val="24"/>
              </w:rPr>
            </w:pPr>
            <w:hyperlink w:history="1" r:id="rId16">
              <w:r w:rsidRPr="00CD6CBB">
                <w:rPr>
                  <w:rStyle w:val="Hyperlink"/>
                  <w:rFonts w:asciiTheme="minorHAnsi" w:hAnsiTheme="minorHAnsi" w:cstheme="minorHAnsi"/>
                  <w:b/>
                  <w:bCs/>
                  <w:color w:val="0432FF"/>
                  <w:sz w:val="24"/>
                  <w:szCs w:val="24"/>
                </w:rPr>
                <w:t>shalini.bhorkar@stmarys.ac.uk</w:t>
              </w:r>
            </w:hyperlink>
          </w:p>
          <w:p w:rsidR="00CF0BFC" w:rsidP="00A55A67" w:rsidRDefault="00CF0BFC" w14:paraId="317F8EB7" w14:textId="77777777"/>
          <w:p w:rsidR="00CF0BFC" w:rsidP="00A55A67" w:rsidRDefault="00CF0BFC" w14:paraId="6A0A7646" w14:textId="77777777"/>
          <w:p w:rsidR="00CF0BFC" w:rsidP="00A55A67" w:rsidRDefault="00CF0BFC" w14:paraId="73D82FCC" w14:textId="77777777"/>
          <w:p w:rsidRPr="00B66556" w:rsidR="00A55A67" w:rsidP="00A55A67" w:rsidRDefault="00B66556" w14:paraId="32EE7452" w14:textId="624C2E69">
            <w:pPr>
              <w:rPr>
                <w:rFonts w:asciiTheme="minorHAnsi" w:hAnsiTheme="minorHAnsi" w:cstheme="minorHAnsi"/>
                <w:b/>
                <w:bCs/>
                <w:color w:val="0000FF"/>
                <w:sz w:val="24"/>
                <w:szCs w:val="24"/>
              </w:rPr>
            </w:pPr>
            <w:hyperlink w:history="1" r:id="rId17">
              <w:r w:rsidRPr="00B66556">
                <w:rPr>
                  <w:rStyle w:val="Hyperlink"/>
                  <w:rFonts w:asciiTheme="minorHAnsi" w:hAnsiTheme="minorHAnsi" w:cstheme="minorHAnsi"/>
                  <w:b/>
                  <w:bCs/>
                  <w:color w:val="0000FF"/>
                  <w:sz w:val="24"/>
                  <w:szCs w:val="24"/>
                </w:rPr>
                <w:t>jane.chambers@stmarys.ac.uk</w:t>
              </w:r>
            </w:hyperlink>
          </w:p>
          <w:p w:rsidRPr="00A76E7C" w:rsidR="00A55A67" w:rsidP="003A72EC" w:rsidRDefault="00A55A67" w14:paraId="72C09846" w14:textId="77777777">
            <w:pPr>
              <w:rPr>
                <w:rFonts w:asciiTheme="minorHAnsi" w:hAnsiTheme="minorHAnsi" w:cstheme="minorHAnsi"/>
                <w:b/>
                <w:bCs/>
                <w:color w:val="004E9A"/>
                <w:sz w:val="24"/>
                <w:szCs w:val="24"/>
              </w:rPr>
            </w:pPr>
          </w:p>
          <w:p w:rsidR="00A55A67" w:rsidP="003A72EC" w:rsidRDefault="00A55A67" w14:paraId="1EF02D84" w14:textId="77777777">
            <w:pPr>
              <w:rPr>
                <w:rFonts w:asciiTheme="minorHAnsi" w:hAnsiTheme="minorHAnsi" w:cstheme="minorHAnsi"/>
                <w:b/>
                <w:bCs/>
                <w:color w:val="004E9A"/>
                <w:sz w:val="24"/>
                <w:szCs w:val="24"/>
              </w:rPr>
            </w:pPr>
          </w:p>
          <w:p w:rsidRPr="00A76E7C" w:rsidR="00CD6CBB" w:rsidP="003A72EC" w:rsidRDefault="00CD6CBB" w14:paraId="5BE095AB" w14:textId="77777777">
            <w:pPr>
              <w:rPr>
                <w:rFonts w:asciiTheme="minorHAnsi" w:hAnsiTheme="minorHAnsi" w:cstheme="minorHAnsi"/>
                <w:b/>
                <w:bCs/>
                <w:color w:val="004E9A"/>
                <w:sz w:val="24"/>
                <w:szCs w:val="24"/>
              </w:rPr>
            </w:pPr>
          </w:p>
          <w:p w:rsidRPr="00CD6CBB" w:rsidR="00A55A67" w:rsidP="003A72EC" w:rsidRDefault="00A55A67" w14:paraId="7C321B3D" w14:textId="27606EAA">
            <w:pPr>
              <w:rPr>
                <w:rFonts w:asciiTheme="minorHAnsi" w:hAnsiTheme="minorHAnsi" w:cstheme="minorHAnsi"/>
                <w:b/>
                <w:bCs/>
                <w:color w:val="0432FF"/>
                <w:sz w:val="24"/>
                <w:szCs w:val="24"/>
              </w:rPr>
            </w:pPr>
            <w:hyperlink w:history="1" r:id="rId18">
              <w:r w:rsidRPr="00CD6CBB">
                <w:rPr>
                  <w:rStyle w:val="Hyperlink"/>
                  <w:rFonts w:asciiTheme="minorHAnsi" w:hAnsiTheme="minorHAnsi" w:cstheme="minorHAnsi"/>
                  <w:b/>
                  <w:bCs/>
                  <w:color w:val="0432FF"/>
                  <w:sz w:val="24"/>
                  <w:szCs w:val="24"/>
                </w:rPr>
                <w:t>mark.price@stmarys.ac.uk</w:t>
              </w:r>
            </w:hyperlink>
          </w:p>
          <w:p w:rsidRPr="00A76E7C" w:rsidR="006C5104" w:rsidP="00E20549" w:rsidRDefault="006C5104" w14:paraId="505BFA34" w14:textId="0B499EBD">
            <w:pPr>
              <w:rPr>
                <w:rFonts w:asciiTheme="minorHAnsi" w:hAnsiTheme="minorHAnsi" w:cstheme="minorHAnsi"/>
                <w:b/>
                <w:bCs/>
                <w:color w:val="004E9A"/>
                <w:sz w:val="24"/>
                <w:szCs w:val="24"/>
              </w:rPr>
            </w:pPr>
          </w:p>
          <w:p w:rsidRPr="00A76E7C" w:rsidR="00DE5ACA" w:rsidP="00E20549" w:rsidRDefault="00DE5ACA" w14:paraId="08CE6F91" w14:textId="77777777">
            <w:pPr>
              <w:rPr>
                <w:rFonts w:asciiTheme="minorHAnsi" w:hAnsiTheme="minorHAnsi" w:cstheme="minorHAnsi"/>
                <w:b/>
                <w:bCs/>
                <w:color w:val="004E9A"/>
                <w:sz w:val="24"/>
                <w:szCs w:val="24"/>
              </w:rPr>
            </w:pPr>
          </w:p>
          <w:p w:rsidRPr="00CD6CBB" w:rsidR="00A55A67" w:rsidP="00A55A67" w:rsidRDefault="00CD6CBB" w14:paraId="3E4E0E63" w14:textId="7840B63F">
            <w:pPr>
              <w:rPr>
                <w:rFonts w:asciiTheme="minorHAnsi" w:hAnsiTheme="minorHAnsi" w:cstheme="minorHAnsi"/>
                <w:b/>
                <w:bCs/>
                <w:color w:val="1F3864" w:themeColor="accent5" w:themeShade="80"/>
                <w:sz w:val="24"/>
                <w:szCs w:val="24"/>
              </w:rPr>
            </w:pPr>
            <w:hyperlink w:history="1" r:id="rId19">
              <w:r w:rsidRPr="00CD6CBB">
                <w:rPr>
                  <w:rStyle w:val="Hyperlink"/>
                  <w:rFonts w:asciiTheme="minorHAnsi" w:hAnsiTheme="minorHAnsi" w:cstheme="minorHAnsi"/>
                  <w:b/>
                  <w:bCs/>
                  <w:color w:val="0432FF"/>
                  <w:sz w:val="24"/>
                  <w:szCs w:val="24"/>
                </w:rPr>
                <w:t>sean.whittle1@stmarys.ac.uk</w:t>
              </w:r>
            </w:hyperlink>
          </w:p>
          <w:p w:rsidRPr="00A76E7C" w:rsidR="00A55A67" w:rsidP="001C4539" w:rsidRDefault="00A55A67" w14:paraId="170B3665" w14:textId="113D6A03">
            <w:pPr>
              <w:rPr>
                <w:rFonts w:asciiTheme="minorHAnsi" w:hAnsiTheme="minorHAnsi" w:cstheme="minorHAnsi"/>
                <w:b/>
                <w:bCs/>
                <w:color w:val="004E9A"/>
                <w:sz w:val="24"/>
                <w:szCs w:val="24"/>
              </w:rPr>
            </w:pPr>
          </w:p>
        </w:tc>
      </w:tr>
    </w:tbl>
    <w:p w:rsidRPr="007C1B5C" w:rsidR="009907D5" w:rsidP="00231C64" w:rsidRDefault="004C4ADC" w14:paraId="39729E7D" w14:textId="04379D9C">
      <w:pPr>
        <w:pStyle w:val="Heading1"/>
        <w:ind w:hanging="142"/>
        <w:rPr>
          <w:rFonts w:ascii="Corbel" w:hAnsi="Corbel"/>
          <w:b/>
          <w:bCs/>
          <w:color w:val="004E9A"/>
        </w:rPr>
      </w:pPr>
      <w:bookmarkStart w:name="_Other_Useful_Contacts" w:id="4"/>
      <w:bookmarkStart w:name="_Toc240579430" w:id="5"/>
      <w:bookmarkEnd w:id="4"/>
      <w:r w:rsidRPr="007C1B5C">
        <w:rPr>
          <w:rFonts w:ascii="Corbel" w:hAnsi="Corbel"/>
          <w:b/>
          <w:bCs/>
          <w:color w:val="004E9A"/>
        </w:rPr>
        <w:t xml:space="preserve">Other </w:t>
      </w:r>
      <w:r w:rsidRPr="007C1B5C" w:rsidR="007C1B5C">
        <w:rPr>
          <w:rFonts w:ascii="Corbel" w:hAnsi="Corbel"/>
          <w:b/>
          <w:bCs/>
          <w:color w:val="004E9A"/>
        </w:rPr>
        <w:t>u</w:t>
      </w:r>
      <w:r w:rsidRPr="007C1B5C">
        <w:rPr>
          <w:rFonts w:ascii="Corbel" w:hAnsi="Corbel"/>
          <w:b/>
          <w:bCs/>
          <w:color w:val="004E9A"/>
        </w:rPr>
        <w:t xml:space="preserve">seful </w:t>
      </w:r>
      <w:r w:rsidRPr="007C1B5C" w:rsidR="007C1B5C">
        <w:rPr>
          <w:rFonts w:ascii="Corbel" w:hAnsi="Corbel"/>
          <w:b/>
          <w:bCs/>
          <w:color w:val="004E9A"/>
        </w:rPr>
        <w:t>c</w:t>
      </w:r>
      <w:r w:rsidRPr="007C1B5C">
        <w:rPr>
          <w:rFonts w:ascii="Corbel" w:hAnsi="Corbel"/>
          <w:b/>
          <w:bCs/>
          <w:color w:val="004E9A"/>
        </w:rPr>
        <w:t>ontacts</w:t>
      </w:r>
      <w:bookmarkEnd w:id="5"/>
    </w:p>
    <w:p w:rsidRPr="00FB6CBD" w:rsidR="00FF543B" w:rsidP="00FF543B" w:rsidRDefault="00FF543B" w14:paraId="02F2C34E" w14:textId="77777777">
      <w:pPr>
        <w:rPr>
          <w:rFonts w:ascii="Corbel" w:hAnsi="Corbel"/>
        </w:rPr>
      </w:pPr>
    </w:p>
    <w:tbl>
      <w:tblPr>
        <w:tblStyle w:val="TableGrid"/>
        <w:tblW w:w="0" w:type="auto"/>
        <w:tblInd w:w="-142" w:type="dxa"/>
        <w:tblBorders>
          <w:top w:val="none" w:color="auto" w:sz="0" w:space="0"/>
          <w:left w:val="none" w:color="auto" w:sz="0" w:space="0"/>
          <w:bottom w:val="none" w:color="auto" w:sz="0" w:space="0"/>
          <w:right w:val="none" w:color="auto" w:sz="0" w:space="0"/>
          <w:insideH w:val="none" w:color="auto" w:sz="0" w:space="0"/>
          <w:insideV w:val="none" w:color="auto" w:sz="0" w:space="0"/>
        </w:tblBorders>
        <w:tblLook w:val="04A0" w:firstRow="1" w:lastRow="0" w:firstColumn="1" w:lastColumn="0" w:noHBand="0" w:noVBand="1"/>
      </w:tblPr>
      <w:tblGrid>
        <w:gridCol w:w="4395"/>
        <w:gridCol w:w="4621"/>
      </w:tblGrid>
      <w:tr w:rsidRPr="007C1B5C" w:rsidR="00AE5BA3" w:rsidTr="00231C64" w14:paraId="058EDB4C" w14:textId="77777777">
        <w:tc>
          <w:tcPr>
            <w:tcW w:w="4395" w:type="dxa"/>
          </w:tcPr>
          <w:p w:rsidRPr="007C1B5C" w:rsidR="00AE5BA3" w:rsidP="00AE5BA3" w:rsidRDefault="00B53A04" w14:paraId="59BBA42D" w14:textId="3621B743">
            <w:pPr>
              <w:rPr>
                <w:rFonts w:ascii="Calibri" w:hAnsi="Calibri" w:cs="Calibri"/>
                <w:sz w:val="24"/>
                <w:szCs w:val="24"/>
              </w:rPr>
            </w:pPr>
            <w:r w:rsidRPr="007C1B5C">
              <w:rPr>
                <w:rFonts w:ascii="Calibri" w:hAnsi="Calibri" w:cs="Calibri"/>
                <w:sz w:val="24"/>
                <w:szCs w:val="24"/>
              </w:rPr>
              <w:t>Regina Healy</w:t>
            </w:r>
            <w:r w:rsidRPr="007C1B5C" w:rsidR="00942A29">
              <w:rPr>
                <w:rFonts w:ascii="Calibri" w:hAnsi="Calibri" w:cs="Calibri"/>
                <w:sz w:val="24"/>
                <w:szCs w:val="24"/>
              </w:rPr>
              <w:t xml:space="preserve"> </w:t>
            </w:r>
            <w:r w:rsidRPr="007C1B5C" w:rsidR="00AE5BA3">
              <w:rPr>
                <w:rFonts w:ascii="Calibri" w:hAnsi="Calibri" w:cs="Calibri"/>
                <w:sz w:val="24"/>
                <w:szCs w:val="24"/>
              </w:rPr>
              <w:tab/>
            </w:r>
          </w:p>
          <w:p w:rsidRPr="00D31C0F" w:rsidR="00AE5BA3" w:rsidP="004C4ADC" w:rsidRDefault="00C25E8A" w14:paraId="680A4E5D" w14:textId="70022FD9">
            <w:pPr>
              <w:rPr>
                <w:rFonts w:ascii="Calibri" w:hAnsi="Calibri" w:cs="Calibri"/>
                <w:i/>
                <w:iCs/>
                <w:sz w:val="24"/>
                <w:szCs w:val="24"/>
              </w:rPr>
            </w:pPr>
            <w:r w:rsidRPr="007C1B5C">
              <w:rPr>
                <w:rFonts w:ascii="Calibri" w:hAnsi="Calibri" w:cs="Calibri"/>
                <w:i/>
                <w:iCs/>
                <w:sz w:val="24"/>
                <w:szCs w:val="24"/>
              </w:rPr>
              <w:t xml:space="preserve">Education Research </w:t>
            </w:r>
            <w:r w:rsidRPr="007C1B5C" w:rsidR="00C17182">
              <w:rPr>
                <w:rFonts w:ascii="Calibri" w:hAnsi="Calibri" w:cs="Calibri"/>
                <w:i/>
                <w:iCs/>
                <w:sz w:val="24"/>
                <w:szCs w:val="24"/>
              </w:rPr>
              <w:t>Administrator</w:t>
            </w:r>
          </w:p>
        </w:tc>
        <w:tc>
          <w:tcPr>
            <w:tcW w:w="4621" w:type="dxa"/>
          </w:tcPr>
          <w:p w:rsidRPr="007C1B5C" w:rsidR="00AE5BA3" w:rsidP="004C4ADC" w:rsidRDefault="00AE5BA3" w14:paraId="51D1AA7A" w14:textId="500DD393">
            <w:pPr>
              <w:rPr>
                <w:rFonts w:ascii="Calibri" w:hAnsi="Calibri" w:cs="Calibri"/>
                <w:sz w:val="24"/>
                <w:szCs w:val="24"/>
              </w:rPr>
            </w:pPr>
            <w:r w:rsidRPr="007C1B5C">
              <w:rPr>
                <w:rFonts w:ascii="Calibri" w:hAnsi="Calibri" w:cs="Calibri"/>
                <w:sz w:val="24"/>
                <w:szCs w:val="24"/>
              </w:rPr>
              <w:t xml:space="preserve">Email: </w:t>
            </w:r>
            <w:hyperlink w:history="1" r:id="rId20">
              <w:r w:rsidRPr="00863F35" w:rsidR="00942A29">
                <w:rPr>
                  <w:rStyle w:val="Hyperlink"/>
                  <w:rFonts w:ascii="Calibri" w:hAnsi="Calibri" w:cs="Calibri"/>
                  <w:color w:val="0000FF"/>
                  <w:sz w:val="24"/>
                  <w:szCs w:val="24"/>
                </w:rPr>
                <w:t>regina.healy@stmarys.ac.uk</w:t>
              </w:r>
            </w:hyperlink>
          </w:p>
          <w:p w:rsidRPr="007C1B5C" w:rsidR="00AE5BA3" w:rsidP="004C4ADC" w:rsidRDefault="00AE5BA3" w14:paraId="2148E24D" w14:textId="77777777">
            <w:pPr>
              <w:rPr>
                <w:rFonts w:ascii="Calibri" w:hAnsi="Calibri" w:cs="Calibri"/>
                <w:sz w:val="24"/>
                <w:szCs w:val="24"/>
              </w:rPr>
            </w:pPr>
            <w:r w:rsidRPr="007C1B5C">
              <w:rPr>
                <w:rFonts w:ascii="Calibri" w:hAnsi="Calibri" w:cs="Calibri"/>
                <w:sz w:val="24"/>
                <w:szCs w:val="24"/>
              </w:rPr>
              <w:t>Tel: 020 8240 4164</w:t>
            </w:r>
          </w:p>
        </w:tc>
      </w:tr>
      <w:tr w:rsidRPr="007C1B5C" w:rsidR="00AE5BA3" w:rsidTr="00231C64" w14:paraId="49F9B415" w14:textId="77777777">
        <w:tc>
          <w:tcPr>
            <w:tcW w:w="4395" w:type="dxa"/>
          </w:tcPr>
          <w:p w:rsidRPr="007C1B5C" w:rsidR="00383367" w:rsidP="004C4ADC" w:rsidRDefault="00383367" w14:paraId="7192C004" w14:textId="1B41BBD2">
            <w:pPr>
              <w:rPr>
                <w:rFonts w:ascii="Calibri" w:hAnsi="Calibri" w:cs="Calibri"/>
                <w:sz w:val="24"/>
                <w:szCs w:val="24"/>
              </w:rPr>
            </w:pPr>
          </w:p>
        </w:tc>
        <w:tc>
          <w:tcPr>
            <w:tcW w:w="4621" w:type="dxa"/>
          </w:tcPr>
          <w:p w:rsidRPr="007C1B5C" w:rsidR="00AE5BA3" w:rsidP="00383367" w:rsidRDefault="00AE5BA3" w14:paraId="19219836" w14:textId="77777777">
            <w:pPr>
              <w:rPr>
                <w:rFonts w:ascii="Calibri" w:hAnsi="Calibri" w:cs="Calibri"/>
                <w:sz w:val="24"/>
                <w:szCs w:val="24"/>
              </w:rPr>
            </w:pPr>
          </w:p>
        </w:tc>
      </w:tr>
      <w:tr w:rsidRPr="007C1B5C" w:rsidR="00AE5BA3" w:rsidTr="00231C64" w14:paraId="2B70043E" w14:textId="77777777">
        <w:tc>
          <w:tcPr>
            <w:tcW w:w="4395" w:type="dxa"/>
          </w:tcPr>
          <w:p w:rsidRPr="007C1B5C" w:rsidR="00AE5BA3" w:rsidP="004C4ADC" w:rsidRDefault="00720D00" w14:paraId="7FA6DA19" w14:textId="77777777">
            <w:pPr>
              <w:rPr>
                <w:rFonts w:ascii="Calibri" w:hAnsi="Calibri" w:cs="Calibri"/>
                <w:sz w:val="24"/>
                <w:szCs w:val="24"/>
              </w:rPr>
            </w:pPr>
            <w:r w:rsidRPr="007C1B5C">
              <w:rPr>
                <w:rFonts w:ascii="Calibri" w:hAnsi="Calibri" w:cs="Calibri"/>
                <w:sz w:val="24"/>
                <w:szCs w:val="24"/>
              </w:rPr>
              <w:t xml:space="preserve">IT Services </w:t>
            </w:r>
          </w:p>
        </w:tc>
        <w:tc>
          <w:tcPr>
            <w:tcW w:w="4621" w:type="dxa"/>
          </w:tcPr>
          <w:p w:rsidRPr="007C1B5C" w:rsidR="00AE5BA3" w:rsidP="004C4ADC" w:rsidRDefault="00720D00" w14:paraId="280DBE16" w14:textId="77777777">
            <w:pPr>
              <w:rPr>
                <w:rFonts w:ascii="Calibri" w:hAnsi="Calibri" w:cs="Calibri"/>
                <w:sz w:val="24"/>
                <w:szCs w:val="24"/>
              </w:rPr>
            </w:pPr>
            <w:r w:rsidRPr="007C1B5C">
              <w:rPr>
                <w:rFonts w:ascii="Calibri" w:hAnsi="Calibri" w:cs="Calibri"/>
                <w:sz w:val="24"/>
                <w:szCs w:val="24"/>
              </w:rPr>
              <w:t xml:space="preserve">Email: </w:t>
            </w:r>
            <w:hyperlink w:history="1" r:id="rId21">
              <w:r w:rsidRPr="00863F35">
                <w:rPr>
                  <w:rStyle w:val="Hyperlink"/>
                  <w:rFonts w:ascii="Calibri" w:hAnsi="Calibri" w:cs="Calibri"/>
                  <w:color w:val="0000FF"/>
                  <w:sz w:val="24"/>
                  <w:szCs w:val="24"/>
                </w:rPr>
                <w:t>helpdesk@stmarys.ac.uk</w:t>
              </w:r>
            </w:hyperlink>
          </w:p>
          <w:p w:rsidRPr="007C1B5C" w:rsidR="00720D00" w:rsidP="004C4ADC" w:rsidRDefault="00720D00" w14:paraId="78AE8C1D" w14:textId="77777777">
            <w:pPr>
              <w:rPr>
                <w:rFonts w:ascii="Calibri" w:hAnsi="Calibri" w:cs="Calibri"/>
                <w:sz w:val="24"/>
                <w:szCs w:val="24"/>
              </w:rPr>
            </w:pPr>
            <w:r w:rsidRPr="007C1B5C">
              <w:rPr>
                <w:rFonts w:ascii="Calibri" w:hAnsi="Calibri" w:cs="Calibri"/>
                <w:sz w:val="24"/>
                <w:szCs w:val="24"/>
              </w:rPr>
              <w:t>Tel: 020 8240 4061</w:t>
            </w:r>
          </w:p>
        </w:tc>
      </w:tr>
      <w:tr w:rsidRPr="007C1B5C" w:rsidR="00AE5BA3" w:rsidTr="00231C64" w14:paraId="73442FA0" w14:textId="77777777">
        <w:tc>
          <w:tcPr>
            <w:tcW w:w="4395" w:type="dxa"/>
          </w:tcPr>
          <w:p w:rsidRPr="007C1B5C" w:rsidR="006E18A9" w:rsidP="004C4ADC" w:rsidRDefault="006E18A9" w14:paraId="296FEF7D" w14:textId="77777777">
            <w:pPr>
              <w:rPr>
                <w:rFonts w:ascii="Calibri" w:hAnsi="Calibri" w:cs="Calibri"/>
                <w:sz w:val="24"/>
                <w:szCs w:val="24"/>
              </w:rPr>
            </w:pPr>
          </w:p>
          <w:p w:rsidRPr="007C1B5C" w:rsidR="00AE5BA3" w:rsidP="004C4ADC" w:rsidRDefault="00720D00" w14:paraId="7E86A824" w14:textId="77777777">
            <w:pPr>
              <w:rPr>
                <w:rFonts w:ascii="Calibri" w:hAnsi="Calibri" w:cs="Calibri"/>
                <w:sz w:val="24"/>
                <w:szCs w:val="24"/>
              </w:rPr>
            </w:pPr>
            <w:r w:rsidRPr="007C1B5C">
              <w:rPr>
                <w:rFonts w:ascii="Calibri" w:hAnsi="Calibri" w:cs="Calibri"/>
                <w:sz w:val="24"/>
                <w:szCs w:val="24"/>
              </w:rPr>
              <w:t xml:space="preserve">Student Fees Office </w:t>
            </w:r>
          </w:p>
        </w:tc>
        <w:tc>
          <w:tcPr>
            <w:tcW w:w="4621" w:type="dxa"/>
          </w:tcPr>
          <w:p w:rsidRPr="007C1B5C" w:rsidR="006E18A9" w:rsidP="004C4ADC" w:rsidRDefault="006E18A9" w14:paraId="7194DBDC" w14:textId="77777777">
            <w:pPr>
              <w:rPr>
                <w:rFonts w:ascii="Calibri" w:hAnsi="Calibri" w:cs="Calibri"/>
                <w:sz w:val="24"/>
                <w:szCs w:val="24"/>
              </w:rPr>
            </w:pPr>
          </w:p>
          <w:p w:rsidRPr="007C1B5C" w:rsidR="00AE5BA3" w:rsidP="004C4ADC" w:rsidRDefault="00720D00" w14:paraId="5A426156" w14:textId="77777777">
            <w:pPr>
              <w:rPr>
                <w:rFonts w:ascii="Calibri" w:hAnsi="Calibri" w:cs="Calibri"/>
                <w:sz w:val="24"/>
                <w:szCs w:val="24"/>
              </w:rPr>
            </w:pPr>
            <w:r w:rsidRPr="007C1B5C">
              <w:rPr>
                <w:rFonts w:ascii="Calibri" w:hAnsi="Calibri" w:cs="Calibri"/>
                <w:sz w:val="24"/>
                <w:szCs w:val="24"/>
              </w:rPr>
              <w:t>Email:</w:t>
            </w:r>
            <w:r w:rsidRPr="007C1B5C">
              <w:rPr>
                <w:rFonts w:ascii="Calibri" w:hAnsi="Calibri" w:cs="Calibri"/>
                <w:color w:val="004F88"/>
                <w:sz w:val="24"/>
                <w:szCs w:val="24"/>
              </w:rPr>
              <w:t xml:space="preserve"> </w:t>
            </w:r>
            <w:hyperlink w:history="1" r:id="rId22">
              <w:r w:rsidRPr="00863F35">
                <w:rPr>
                  <w:rStyle w:val="Hyperlink"/>
                  <w:rFonts w:ascii="Calibri" w:hAnsi="Calibri" w:cs="Calibri"/>
                  <w:color w:val="0000FF"/>
                  <w:sz w:val="24"/>
                  <w:szCs w:val="24"/>
                </w:rPr>
                <w:t>feesoffice@stmarys.ac.uk</w:t>
              </w:r>
            </w:hyperlink>
          </w:p>
          <w:p w:rsidRPr="007C1B5C" w:rsidR="00720D00" w:rsidP="004C4ADC" w:rsidRDefault="00720D00" w14:paraId="5EE808CA" w14:textId="77777777">
            <w:pPr>
              <w:rPr>
                <w:rFonts w:ascii="Calibri" w:hAnsi="Calibri" w:cs="Calibri"/>
                <w:sz w:val="24"/>
                <w:szCs w:val="24"/>
              </w:rPr>
            </w:pPr>
            <w:r w:rsidRPr="007C1B5C">
              <w:rPr>
                <w:rFonts w:ascii="Calibri" w:hAnsi="Calibri" w:cs="Calibri"/>
                <w:sz w:val="24"/>
                <w:szCs w:val="24"/>
              </w:rPr>
              <w:t>Tel: 020 8240 4035</w:t>
            </w:r>
          </w:p>
        </w:tc>
      </w:tr>
      <w:tr w:rsidRPr="007C1B5C" w:rsidR="00383367" w:rsidTr="00231C64" w14:paraId="3F3A6367" w14:textId="77777777">
        <w:tc>
          <w:tcPr>
            <w:tcW w:w="4395" w:type="dxa"/>
          </w:tcPr>
          <w:p w:rsidRPr="007C1B5C" w:rsidR="001B6663" w:rsidP="004C4ADC" w:rsidRDefault="001B6663" w14:paraId="1925E771" w14:textId="77777777">
            <w:pPr>
              <w:rPr>
                <w:rFonts w:ascii="Calibri" w:hAnsi="Calibri" w:cs="Calibri"/>
                <w:color w:val="000000" w:themeColor="text1"/>
                <w:sz w:val="24"/>
                <w:szCs w:val="24"/>
              </w:rPr>
            </w:pPr>
          </w:p>
          <w:p w:rsidRPr="007C1B5C" w:rsidR="00720D00" w:rsidP="004C4ADC" w:rsidRDefault="00720D00" w14:paraId="64960AC8" w14:textId="77C34473">
            <w:pPr>
              <w:rPr>
                <w:rFonts w:ascii="Calibri" w:hAnsi="Calibri" w:cs="Calibri"/>
                <w:color w:val="000000" w:themeColor="text1"/>
                <w:sz w:val="24"/>
                <w:szCs w:val="24"/>
              </w:rPr>
            </w:pPr>
            <w:r w:rsidRPr="007C1B5C">
              <w:rPr>
                <w:rFonts w:ascii="Calibri" w:hAnsi="Calibri" w:cs="Calibri"/>
                <w:color w:val="000000" w:themeColor="text1"/>
                <w:sz w:val="24"/>
                <w:szCs w:val="24"/>
              </w:rPr>
              <w:t>Registry</w:t>
            </w:r>
          </w:p>
        </w:tc>
        <w:tc>
          <w:tcPr>
            <w:tcW w:w="4621" w:type="dxa"/>
          </w:tcPr>
          <w:p w:rsidRPr="007C1B5C" w:rsidR="006E18A9" w:rsidP="004C4ADC" w:rsidRDefault="006E18A9" w14:paraId="54CD245A" w14:textId="77777777">
            <w:pPr>
              <w:rPr>
                <w:rFonts w:ascii="Calibri" w:hAnsi="Calibri" w:cs="Calibri"/>
                <w:color w:val="000000" w:themeColor="text1"/>
                <w:sz w:val="24"/>
                <w:szCs w:val="24"/>
              </w:rPr>
            </w:pPr>
          </w:p>
          <w:p w:rsidRPr="007C1B5C" w:rsidR="00AE5BA3" w:rsidP="004C4ADC" w:rsidRDefault="00720D00" w14:paraId="7F4BD8AD" w14:textId="31AB5711">
            <w:pPr>
              <w:rPr>
                <w:rFonts w:ascii="Calibri" w:hAnsi="Calibri" w:cs="Calibri"/>
                <w:color w:val="000000" w:themeColor="text1"/>
                <w:sz w:val="24"/>
                <w:szCs w:val="24"/>
              </w:rPr>
            </w:pPr>
            <w:r w:rsidRPr="007C1B5C">
              <w:rPr>
                <w:rFonts w:ascii="Calibri" w:hAnsi="Calibri" w:cs="Calibri"/>
                <w:color w:val="000000" w:themeColor="text1"/>
                <w:sz w:val="24"/>
                <w:szCs w:val="24"/>
              </w:rPr>
              <w:t>Email:</w:t>
            </w:r>
            <w:r w:rsidRPr="007C1B5C">
              <w:rPr>
                <w:rFonts w:ascii="Calibri" w:hAnsi="Calibri" w:cs="Calibri"/>
                <w:color w:val="004E9A"/>
                <w:sz w:val="24"/>
                <w:szCs w:val="24"/>
              </w:rPr>
              <w:t xml:space="preserve"> </w:t>
            </w:r>
            <w:hyperlink w:history="1" r:id="rId23">
              <w:r w:rsidRPr="00863F35" w:rsidR="001B6663">
                <w:rPr>
                  <w:rStyle w:val="Hyperlink"/>
                  <w:rFonts w:ascii="Calibri" w:hAnsi="Calibri" w:cs="Calibri"/>
                  <w:color w:val="0000FF"/>
                  <w:sz w:val="24"/>
                  <w:szCs w:val="24"/>
                </w:rPr>
                <w:t>registryservices@stmarys.ac.uk</w:t>
              </w:r>
            </w:hyperlink>
          </w:p>
          <w:p w:rsidRPr="007C1B5C" w:rsidR="00720D00" w:rsidP="006E18A9" w:rsidRDefault="00720D00" w14:paraId="22068CD0" w14:textId="77777777">
            <w:pPr>
              <w:rPr>
                <w:rFonts w:ascii="Calibri" w:hAnsi="Calibri" w:cs="Calibri"/>
                <w:color w:val="000000" w:themeColor="text1"/>
                <w:sz w:val="24"/>
                <w:szCs w:val="24"/>
              </w:rPr>
            </w:pPr>
            <w:r w:rsidRPr="007C1B5C">
              <w:rPr>
                <w:rFonts w:ascii="Calibri" w:hAnsi="Calibri" w:cs="Calibri"/>
                <w:color w:val="000000" w:themeColor="text1"/>
                <w:sz w:val="24"/>
                <w:szCs w:val="24"/>
              </w:rPr>
              <w:t>Tel: 020 8240 4</w:t>
            </w:r>
            <w:r w:rsidRPr="007C1B5C" w:rsidR="006E18A9">
              <w:rPr>
                <w:rFonts w:ascii="Calibri" w:hAnsi="Calibri" w:cs="Calibri"/>
                <w:color w:val="000000" w:themeColor="text1"/>
                <w:sz w:val="24"/>
                <w:szCs w:val="24"/>
              </w:rPr>
              <w:t>000</w:t>
            </w:r>
          </w:p>
        </w:tc>
      </w:tr>
    </w:tbl>
    <w:p w:rsidR="00D31C0F" w:rsidRDefault="00D31C0F" w14:paraId="594CBF35" w14:textId="77777777">
      <w:pPr>
        <w:rPr>
          <w:rFonts w:ascii="Calibri" w:hAnsi="Calibri" w:cs="Calibri"/>
          <w:sz w:val="24"/>
          <w:szCs w:val="24"/>
        </w:rPr>
      </w:pPr>
      <w:bookmarkStart w:name="_Calendar_and_Key" w:id="6"/>
      <w:bookmarkEnd w:id="6"/>
    </w:p>
    <w:p w:rsidR="00863F35" w:rsidRDefault="00863F35" w14:paraId="620D9F36" w14:textId="77777777">
      <w:pPr>
        <w:rPr>
          <w:rFonts w:ascii="Calibri" w:hAnsi="Calibri" w:cs="Calibri"/>
          <w:sz w:val="24"/>
          <w:szCs w:val="24"/>
        </w:rPr>
      </w:pPr>
    </w:p>
    <w:p w:rsidR="00231C64" w:rsidRDefault="007C1B5C" w14:paraId="7534C2DC" w14:textId="77777777">
      <w:pPr>
        <w:rPr>
          <w:rFonts w:ascii="Calibri" w:hAnsi="Calibri" w:cs="Calibri"/>
          <w:sz w:val="24"/>
          <w:szCs w:val="24"/>
        </w:rPr>
      </w:pPr>
      <w:r w:rsidRPr="007C1B5C">
        <w:rPr>
          <w:rFonts w:ascii="Calibri" w:hAnsi="Calibri" w:cs="Calibri"/>
          <w:sz w:val="24"/>
          <w:szCs w:val="24"/>
        </w:rPr>
        <w:t>Course administration may</w:t>
      </w:r>
      <w:r w:rsidR="00D31C0F">
        <w:rPr>
          <w:rFonts w:ascii="Calibri" w:hAnsi="Calibri" w:cs="Calibri"/>
          <w:sz w:val="24"/>
          <w:szCs w:val="24"/>
        </w:rPr>
        <w:t xml:space="preserve"> </w:t>
      </w:r>
      <w:r w:rsidRPr="007C1B5C">
        <w:rPr>
          <w:rFonts w:ascii="Calibri" w:hAnsi="Calibri" w:cs="Calibri"/>
          <w:sz w:val="24"/>
          <w:szCs w:val="24"/>
        </w:rPr>
        <w:t>be managed</w:t>
      </w:r>
      <w:r w:rsidRPr="007C1B5C" w:rsidR="001B6663">
        <w:rPr>
          <w:rFonts w:ascii="Calibri" w:hAnsi="Calibri" w:cs="Calibri"/>
          <w:sz w:val="24"/>
          <w:szCs w:val="24"/>
        </w:rPr>
        <w:t xml:space="preserve"> through the </w:t>
      </w:r>
      <w:proofErr w:type="spellStart"/>
      <w:r w:rsidRPr="007C1B5C" w:rsidR="001B6663">
        <w:rPr>
          <w:rFonts w:ascii="Calibri" w:hAnsi="Calibri" w:cs="Calibri"/>
          <w:b/>
          <w:bCs/>
          <w:sz w:val="24"/>
          <w:szCs w:val="24"/>
        </w:rPr>
        <w:t>MySMU</w:t>
      </w:r>
      <w:proofErr w:type="spellEnd"/>
      <w:r w:rsidRPr="007C1B5C" w:rsidR="001B6663">
        <w:rPr>
          <w:rFonts w:ascii="Calibri" w:hAnsi="Calibri" w:cs="Calibri"/>
          <w:sz w:val="24"/>
          <w:szCs w:val="24"/>
        </w:rPr>
        <w:t xml:space="preserve"> app</w:t>
      </w:r>
      <w:r w:rsidRPr="007C1B5C">
        <w:rPr>
          <w:rFonts w:ascii="Calibri" w:hAnsi="Calibri" w:cs="Calibri"/>
          <w:sz w:val="24"/>
          <w:szCs w:val="24"/>
        </w:rPr>
        <w:t xml:space="preserve">. </w:t>
      </w:r>
    </w:p>
    <w:p w:rsidRPr="00FB6CBD" w:rsidR="003F71D8" w:rsidRDefault="007C1B5C" w14:paraId="0BFF08EC" w14:textId="0538F5A7">
      <w:pPr>
        <w:rPr>
          <w:rFonts w:ascii="Corbel" w:hAnsi="Corbel" w:eastAsiaTheme="majorEastAsia" w:cstheme="majorBidi"/>
          <w:color w:val="2E74B5" w:themeColor="accent1" w:themeShade="BF"/>
          <w:sz w:val="32"/>
          <w:szCs w:val="32"/>
        </w:rPr>
      </w:pPr>
      <w:r w:rsidRPr="007C1B5C">
        <w:rPr>
          <w:rFonts w:ascii="Calibri" w:hAnsi="Calibri" w:cs="Calibri"/>
          <w:sz w:val="24"/>
          <w:szCs w:val="24"/>
        </w:rPr>
        <w:t>Please ensure y</w:t>
      </w:r>
      <w:r w:rsidRPr="007C1B5C" w:rsidR="001B6663">
        <w:rPr>
          <w:rFonts w:ascii="Calibri" w:hAnsi="Calibri" w:cs="Calibri"/>
          <w:sz w:val="24"/>
          <w:szCs w:val="24"/>
        </w:rPr>
        <w:t xml:space="preserve">ou download </w:t>
      </w:r>
      <w:r w:rsidRPr="007C1B5C">
        <w:rPr>
          <w:rFonts w:ascii="Calibri" w:hAnsi="Calibri" w:cs="Calibri"/>
          <w:sz w:val="24"/>
          <w:szCs w:val="24"/>
        </w:rPr>
        <w:t>this</w:t>
      </w:r>
      <w:r w:rsidRPr="007C1B5C" w:rsidR="001B6663">
        <w:rPr>
          <w:rFonts w:ascii="Calibri" w:hAnsi="Calibri" w:cs="Calibri"/>
          <w:sz w:val="24"/>
          <w:szCs w:val="24"/>
        </w:rPr>
        <w:t xml:space="preserve">.  </w:t>
      </w:r>
      <w:r w:rsidRPr="00FB6CBD" w:rsidR="003F71D8">
        <w:rPr>
          <w:rFonts w:ascii="Corbel" w:hAnsi="Corbel"/>
        </w:rPr>
        <w:br w:type="page"/>
      </w:r>
    </w:p>
    <w:p w:rsidRPr="00A76E7C" w:rsidR="00FF543B" w:rsidP="00FF543B" w:rsidRDefault="00FF543B" w14:paraId="29792758" w14:textId="09732D57">
      <w:pPr>
        <w:pStyle w:val="Heading1"/>
        <w:rPr>
          <w:rFonts w:asciiTheme="minorHAnsi" w:hAnsiTheme="minorHAnsi" w:cstheme="minorHAnsi"/>
          <w:b/>
          <w:bCs/>
          <w:color w:val="004E9A"/>
        </w:rPr>
      </w:pPr>
      <w:bookmarkStart w:name="_Toc240579431" w:id="7"/>
      <w:bookmarkStart w:name="_Hlk84322294" w:id="8"/>
      <w:r w:rsidRPr="00A76E7C">
        <w:rPr>
          <w:rFonts w:asciiTheme="minorHAnsi" w:hAnsiTheme="minorHAnsi" w:cstheme="minorHAnsi"/>
          <w:b/>
          <w:bCs/>
          <w:color w:val="004E9A"/>
        </w:rPr>
        <w:lastRenderedPageBreak/>
        <w:t xml:space="preserve">Calendar and </w:t>
      </w:r>
      <w:r w:rsidR="00DD5413">
        <w:rPr>
          <w:rFonts w:asciiTheme="minorHAnsi" w:hAnsiTheme="minorHAnsi" w:cstheme="minorHAnsi"/>
          <w:b/>
          <w:bCs/>
          <w:color w:val="004E9A"/>
        </w:rPr>
        <w:t>k</w:t>
      </w:r>
      <w:r w:rsidRPr="00A76E7C">
        <w:rPr>
          <w:rFonts w:asciiTheme="minorHAnsi" w:hAnsiTheme="minorHAnsi" w:cstheme="minorHAnsi"/>
          <w:b/>
          <w:bCs/>
          <w:color w:val="004E9A"/>
        </w:rPr>
        <w:t xml:space="preserve">ey </w:t>
      </w:r>
      <w:r w:rsidR="00DD5413">
        <w:rPr>
          <w:rFonts w:asciiTheme="minorHAnsi" w:hAnsiTheme="minorHAnsi" w:cstheme="minorHAnsi"/>
          <w:b/>
          <w:bCs/>
          <w:color w:val="004E9A"/>
        </w:rPr>
        <w:t>d</w:t>
      </w:r>
      <w:r w:rsidRPr="00A76E7C">
        <w:rPr>
          <w:rFonts w:asciiTheme="minorHAnsi" w:hAnsiTheme="minorHAnsi" w:cstheme="minorHAnsi"/>
          <w:b/>
          <w:bCs/>
          <w:color w:val="004E9A"/>
        </w:rPr>
        <w:t>ates</w:t>
      </w:r>
      <w:bookmarkEnd w:id="7"/>
    </w:p>
    <w:tbl>
      <w:tblPr>
        <w:tblStyle w:val="TableGrid"/>
        <w:tblW w:w="0" w:type="auto"/>
        <w:tblBorders>
          <w:top w:val="none" w:color="auto" w:sz="0" w:space="0"/>
          <w:left w:val="none" w:color="auto" w:sz="0" w:space="0"/>
          <w:bottom w:val="none" w:color="auto" w:sz="0" w:space="0"/>
          <w:right w:val="none" w:color="auto" w:sz="0" w:space="0"/>
          <w:insideH w:val="none" w:color="auto" w:sz="0" w:space="0"/>
          <w:insideV w:val="none" w:color="auto" w:sz="0" w:space="0"/>
        </w:tblBorders>
        <w:tblLook w:val="04A0" w:firstRow="1" w:lastRow="0" w:firstColumn="1" w:lastColumn="0" w:noHBand="0" w:noVBand="1"/>
      </w:tblPr>
      <w:tblGrid>
        <w:gridCol w:w="3261"/>
        <w:gridCol w:w="2409"/>
        <w:gridCol w:w="3346"/>
      </w:tblGrid>
      <w:tr w:rsidRPr="00FB6CBD" w:rsidR="00054B66" w:rsidTr="00B5432B" w14:paraId="65F9C3DC" w14:textId="77777777">
        <w:tc>
          <w:tcPr>
            <w:tcW w:w="3261" w:type="dxa"/>
          </w:tcPr>
          <w:p w:rsidRPr="00FB6CBD" w:rsidR="00054B66" w:rsidP="001D487D" w:rsidRDefault="00054B66" w14:paraId="5023141B" w14:textId="77777777">
            <w:pPr>
              <w:rPr>
                <w:rFonts w:ascii="Corbel" w:hAnsi="Corbel" w:cs="Segoe UI"/>
              </w:rPr>
            </w:pPr>
          </w:p>
        </w:tc>
        <w:tc>
          <w:tcPr>
            <w:tcW w:w="2409" w:type="dxa"/>
          </w:tcPr>
          <w:p w:rsidRPr="00FB6CBD" w:rsidR="00054B66" w:rsidP="004C4ADC" w:rsidRDefault="00054B66" w14:paraId="1F3B1409" w14:textId="77777777">
            <w:pPr>
              <w:rPr>
                <w:rFonts w:ascii="Corbel" w:hAnsi="Corbel" w:cs="Segoe UI"/>
              </w:rPr>
            </w:pPr>
          </w:p>
        </w:tc>
        <w:tc>
          <w:tcPr>
            <w:tcW w:w="3346" w:type="dxa"/>
          </w:tcPr>
          <w:p w:rsidRPr="00FB6CBD" w:rsidR="00054B66" w:rsidP="00FF543B" w:rsidRDefault="00054B66" w14:paraId="562C75D1" w14:textId="77777777">
            <w:pPr>
              <w:rPr>
                <w:rFonts w:ascii="Corbel" w:hAnsi="Corbel" w:cs="Segoe UI"/>
              </w:rPr>
            </w:pPr>
          </w:p>
        </w:tc>
      </w:tr>
      <w:tr w:rsidRPr="00A76E7C" w:rsidR="00FF543B" w:rsidTr="00B5432B" w14:paraId="68278D7C" w14:textId="77777777">
        <w:tc>
          <w:tcPr>
            <w:tcW w:w="3261" w:type="dxa"/>
          </w:tcPr>
          <w:p w:rsidRPr="00A76E7C" w:rsidR="00FF543B" w:rsidP="00DD5413" w:rsidRDefault="00FF543B" w14:paraId="47568E7F" w14:textId="6F36F1A1">
            <w:pPr>
              <w:rPr>
                <w:rFonts w:asciiTheme="minorHAnsi" w:hAnsiTheme="minorHAnsi" w:cstheme="minorHAnsi"/>
                <w:sz w:val="24"/>
                <w:szCs w:val="24"/>
              </w:rPr>
            </w:pPr>
            <w:r w:rsidRPr="00A76E7C">
              <w:rPr>
                <w:rFonts w:asciiTheme="minorHAnsi" w:hAnsiTheme="minorHAnsi" w:cstheme="minorHAnsi"/>
                <w:sz w:val="24"/>
                <w:szCs w:val="24"/>
              </w:rPr>
              <w:t xml:space="preserve">Friday </w:t>
            </w:r>
            <w:r w:rsidR="00231C64">
              <w:rPr>
                <w:rFonts w:asciiTheme="minorHAnsi" w:hAnsiTheme="minorHAnsi" w:cstheme="minorHAnsi"/>
                <w:sz w:val="24"/>
                <w:szCs w:val="24"/>
              </w:rPr>
              <w:t>2</w:t>
            </w:r>
            <w:r w:rsidR="009C63C3">
              <w:rPr>
                <w:rFonts w:asciiTheme="minorHAnsi" w:hAnsiTheme="minorHAnsi" w:cstheme="minorHAnsi"/>
                <w:sz w:val="24"/>
                <w:szCs w:val="24"/>
              </w:rPr>
              <w:t xml:space="preserve"> </w:t>
            </w:r>
            <w:r w:rsidRPr="00A76E7C" w:rsidR="00383367">
              <w:rPr>
                <w:rFonts w:asciiTheme="minorHAnsi" w:hAnsiTheme="minorHAnsi" w:cstheme="minorHAnsi"/>
                <w:sz w:val="24"/>
                <w:szCs w:val="24"/>
              </w:rPr>
              <w:t>October 20</w:t>
            </w:r>
            <w:r w:rsidRPr="00A76E7C" w:rsidR="00801552">
              <w:rPr>
                <w:rFonts w:asciiTheme="minorHAnsi" w:hAnsiTheme="minorHAnsi" w:cstheme="minorHAnsi"/>
                <w:sz w:val="24"/>
                <w:szCs w:val="24"/>
              </w:rPr>
              <w:t>2</w:t>
            </w:r>
            <w:r w:rsidR="00254745">
              <w:rPr>
                <w:rFonts w:asciiTheme="minorHAnsi" w:hAnsiTheme="minorHAnsi" w:cstheme="minorHAnsi"/>
                <w:sz w:val="24"/>
                <w:szCs w:val="24"/>
              </w:rPr>
              <w:t>6</w:t>
            </w:r>
          </w:p>
        </w:tc>
        <w:tc>
          <w:tcPr>
            <w:tcW w:w="2409" w:type="dxa"/>
          </w:tcPr>
          <w:p w:rsidRPr="00A76E7C" w:rsidR="00FF543B" w:rsidP="00DD5413" w:rsidRDefault="00FF543B" w14:paraId="047AD838" w14:textId="162016A7">
            <w:pPr>
              <w:rPr>
                <w:rFonts w:asciiTheme="minorHAnsi" w:hAnsiTheme="minorHAnsi" w:cstheme="minorHAnsi"/>
                <w:sz w:val="24"/>
                <w:szCs w:val="24"/>
              </w:rPr>
            </w:pPr>
            <w:r w:rsidRPr="00A76E7C">
              <w:rPr>
                <w:rFonts w:asciiTheme="minorHAnsi" w:hAnsiTheme="minorHAnsi" w:cstheme="minorHAnsi"/>
                <w:sz w:val="24"/>
                <w:szCs w:val="24"/>
              </w:rPr>
              <w:t xml:space="preserve">4.00pm to </w:t>
            </w:r>
            <w:r w:rsidRPr="00A76E7C" w:rsidR="00801552">
              <w:rPr>
                <w:rFonts w:asciiTheme="minorHAnsi" w:hAnsiTheme="minorHAnsi" w:cstheme="minorHAnsi"/>
                <w:sz w:val="24"/>
                <w:szCs w:val="24"/>
              </w:rPr>
              <w:t>7.00pm</w:t>
            </w:r>
          </w:p>
        </w:tc>
        <w:tc>
          <w:tcPr>
            <w:tcW w:w="3346" w:type="dxa"/>
            <w:vMerge w:val="restart"/>
          </w:tcPr>
          <w:p w:rsidR="00E64052" w:rsidP="00DD5413" w:rsidRDefault="00C17182" w14:paraId="5555D64C" w14:textId="77777777">
            <w:pPr>
              <w:rPr>
                <w:rFonts w:asciiTheme="minorHAnsi" w:hAnsiTheme="minorHAnsi" w:cstheme="minorHAnsi"/>
                <w:sz w:val="24"/>
                <w:szCs w:val="24"/>
              </w:rPr>
            </w:pPr>
            <w:r w:rsidRPr="00A76E7C">
              <w:rPr>
                <w:rFonts w:asciiTheme="minorHAnsi" w:hAnsiTheme="minorHAnsi" w:cstheme="minorHAnsi"/>
                <w:sz w:val="24"/>
                <w:szCs w:val="24"/>
              </w:rPr>
              <w:t xml:space="preserve">Induction </w:t>
            </w:r>
          </w:p>
          <w:p w:rsidRPr="00A76E7C" w:rsidR="00FF543B" w:rsidP="00DD5413" w:rsidRDefault="00C17182" w14:paraId="74A57A4F" w14:textId="7F254F08">
            <w:pPr>
              <w:rPr>
                <w:rFonts w:asciiTheme="minorHAnsi" w:hAnsiTheme="minorHAnsi" w:cstheme="minorHAnsi"/>
                <w:sz w:val="24"/>
                <w:szCs w:val="24"/>
              </w:rPr>
            </w:pPr>
            <w:r w:rsidRPr="00A76E7C">
              <w:rPr>
                <w:rFonts w:asciiTheme="minorHAnsi" w:hAnsiTheme="minorHAnsi" w:cstheme="minorHAnsi"/>
                <w:sz w:val="24"/>
                <w:szCs w:val="24"/>
              </w:rPr>
              <w:t xml:space="preserve">and </w:t>
            </w:r>
            <w:r w:rsidRPr="00A76E7C" w:rsidR="00801552">
              <w:rPr>
                <w:rFonts w:asciiTheme="minorHAnsi" w:hAnsiTheme="minorHAnsi" w:cstheme="minorHAnsi"/>
                <w:sz w:val="24"/>
                <w:szCs w:val="24"/>
              </w:rPr>
              <w:t>Session</w:t>
            </w:r>
            <w:r w:rsidRPr="00A76E7C" w:rsidR="00FF543B">
              <w:rPr>
                <w:rFonts w:asciiTheme="minorHAnsi" w:hAnsiTheme="minorHAnsi" w:cstheme="minorHAnsi"/>
                <w:sz w:val="24"/>
                <w:szCs w:val="24"/>
              </w:rPr>
              <w:t xml:space="preserve"> 1: Teaching</w:t>
            </w:r>
          </w:p>
        </w:tc>
      </w:tr>
      <w:tr w:rsidRPr="00A76E7C" w:rsidR="00FF543B" w:rsidTr="00B5432B" w14:paraId="7A5A0676" w14:textId="77777777">
        <w:tc>
          <w:tcPr>
            <w:tcW w:w="3261" w:type="dxa"/>
          </w:tcPr>
          <w:p w:rsidRPr="00A76E7C" w:rsidR="00FF543B" w:rsidP="00DD5413" w:rsidRDefault="00FF543B" w14:paraId="3D9BAA1B" w14:textId="2E1C8EC0">
            <w:pPr>
              <w:rPr>
                <w:rFonts w:asciiTheme="minorHAnsi" w:hAnsiTheme="minorHAnsi" w:cstheme="minorHAnsi"/>
                <w:sz w:val="24"/>
                <w:szCs w:val="24"/>
              </w:rPr>
            </w:pPr>
            <w:r w:rsidRPr="00A76E7C">
              <w:rPr>
                <w:rFonts w:asciiTheme="minorHAnsi" w:hAnsiTheme="minorHAnsi" w:cstheme="minorHAnsi"/>
                <w:sz w:val="24"/>
                <w:szCs w:val="24"/>
              </w:rPr>
              <w:t xml:space="preserve">Saturday </w:t>
            </w:r>
            <w:r w:rsidR="00254745">
              <w:rPr>
                <w:rFonts w:asciiTheme="minorHAnsi" w:hAnsiTheme="minorHAnsi" w:cstheme="minorHAnsi"/>
                <w:sz w:val="24"/>
                <w:szCs w:val="24"/>
              </w:rPr>
              <w:t>3</w:t>
            </w:r>
            <w:r w:rsidR="009C63C3">
              <w:rPr>
                <w:rFonts w:asciiTheme="minorHAnsi" w:hAnsiTheme="minorHAnsi" w:cstheme="minorHAnsi"/>
                <w:sz w:val="24"/>
                <w:szCs w:val="24"/>
              </w:rPr>
              <w:t xml:space="preserve"> </w:t>
            </w:r>
            <w:r w:rsidRPr="00A76E7C">
              <w:rPr>
                <w:rFonts w:asciiTheme="minorHAnsi" w:hAnsiTheme="minorHAnsi" w:cstheme="minorHAnsi"/>
                <w:sz w:val="24"/>
                <w:szCs w:val="24"/>
              </w:rPr>
              <w:t xml:space="preserve">October </w:t>
            </w:r>
            <w:r w:rsidR="001D60D8">
              <w:rPr>
                <w:rFonts w:asciiTheme="minorHAnsi" w:hAnsiTheme="minorHAnsi" w:cstheme="minorHAnsi"/>
                <w:sz w:val="24"/>
                <w:szCs w:val="24"/>
              </w:rPr>
              <w:t>2026</w:t>
            </w:r>
            <w:r w:rsidRPr="00A76E7C">
              <w:rPr>
                <w:rFonts w:asciiTheme="minorHAnsi" w:hAnsiTheme="minorHAnsi" w:cstheme="minorHAnsi"/>
                <w:sz w:val="24"/>
                <w:szCs w:val="24"/>
              </w:rPr>
              <w:t xml:space="preserve"> </w:t>
            </w:r>
          </w:p>
        </w:tc>
        <w:tc>
          <w:tcPr>
            <w:tcW w:w="2409" w:type="dxa"/>
          </w:tcPr>
          <w:p w:rsidRPr="00A76E7C" w:rsidR="00FF543B" w:rsidP="00DD5413" w:rsidRDefault="0055602E" w14:paraId="3FA675F5" w14:textId="61A7578C">
            <w:pPr>
              <w:rPr>
                <w:rFonts w:asciiTheme="minorHAnsi" w:hAnsiTheme="minorHAnsi" w:cstheme="minorHAnsi"/>
                <w:sz w:val="24"/>
                <w:szCs w:val="24"/>
              </w:rPr>
            </w:pPr>
            <w:r w:rsidRPr="00A76E7C">
              <w:rPr>
                <w:rFonts w:asciiTheme="minorHAnsi" w:hAnsiTheme="minorHAnsi" w:cstheme="minorHAnsi"/>
                <w:sz w:val="24"/>
                <w:szCs w:val="24"/>
              </w:rPr>
              <w:t>9.00am</w:t>
            </w:r>
            <w:r w:rsidRPr="00A76E7C" w:rsidR="00FF543B">
              <w:rPr>
                <w:rFonts w:asciiTheme="minorHAnsi" w:hAnsiTheme="minorHAnsi" w:cstheme="minorHAnsi"/>
                <w:sz w:val="24"/>
                <w:szCs w:val="24"/>
              </w:rPr>
              <w:t xml:space="preserve"> to </w:t>
            </w:r>
            <w:r w:rsidRPr="00A76E7C" w:rsidR="007E1BE1">
              <w:rPr>
                <w:rFonts w:asciiTheme="minorHAnsi" w:hAnsiTheme="minorHAnsi" w:cstheme="minorHAnsi"/>
                <w:sz w:val="24"/>
                <w:szCs w:val="24"/>
              </w:rPr>
              <w:t>4</w:t>
            </w:r>
            <w:r w:rsidRPr="00A76E7C" w:rsidR="00FF543B">
              <w:rPr>
                <w:rFonts w:asciiTheme="minorHAnsi" w:hAnsiTheme="minorHAnsi" w:cstheme="minorHAnsi"/>
                <w:sz w:val="24"/>
                <w:szCs w:val="24"/>
              </w:rPr>
              <w:t>.</w:t>
            </w:r>
            <w:r w:rsidRPr="00A76E7C" w:rsidR="00A55A67">
              <w:rPr>
                <w:rFonts w:asciiTheme="minorHAnsi" w:hAnsiTheme="minorHAnsi" w:cstheme="minorHAnsi"/>
                <w:sz w:val="24"/>
                <w:szCs w:val="24"/>
              </w:rPr>
              <w:t>0</w:t>
            </w:r>
            <w:r w:rsidRPr="00A76E7C" w:rsidR="00FF543B">
              <w:rPr>
                <w:rFonts w:asciiTheme="minorHAnsi" w:hAnsiTheme="minorHAnsi" w:cstheme="minorHAnsi"/>
                <w:sz w:val="24"/>
                <w:szCs w:val="24"/>
              </w:rPr>
              <w:t>0pm</w:t>
            </w:r>
          </w:p>
        </w:tc>
        <w:tc>
          <w:tcPr>
            <w:tcW w:w="3346" w:type="dxa"/>
            <w:vMerge/>
          </w:tcPr>
          <w:p w:rsidRPr="00A76E7C" w:rsidR="00FF543B" w:rsidP="00DD5413" w:rsidRDefault="00FF543B" w14:paraId="664355AD" w14:textId="77777777">
            <w:pPr>
              <w:rPr>
                <w:rFonts w:asciiTheme="minorHAnsi" w:hAnsiTheme="minorHAnsi" w:cstheme="minorHAnsi"/>
                <w:sz w:val="24"/>
                <w:szCs w:val="24"/>
              </w:rPr>
            </w:pPr>
          </w:p>
        </w:tc>
      </w:tr>
      <w:tr w:rsidRPr="00A76E7C" w:rsidR="00FF543B" w:rsidTr="00B5432B" w14:paraId="1122DD6C" w14:textId="77777777">
        <w:tc>
          <w:tcPr>
            <w:tcW w:w="3261" w:type="dxa"/>
          </w:tcPr>
          <w:p w:rsidRPr="00A76E7C" w:rsidR="00FF543B" w:rsidP="00DD5413" w:rsidRDefault="00FF543B" w14:paraId="1082B048" w14:textId="4379E79B">
            <w:pPr>
              <w:rPr>
                <w:rFonts w:asciiTheme="minorHAnsi" w:hAnsiTheme="minorHAnsi" w:cstheme="minorHAnsi"/>
                <w:sz w:val="24"/>
                <w:szCs w:val="24"/>
              </w:rPr>
            </w:pPr>
          </w:p>
        </w:tc>
        <w:tc>
          <w:tcPr>
            <w:tcW w:w="2409" w:type="dxa"/>
          </w:tcPr>
          <w:p w:rsidRPr="00A76E7C" w:rsidR="00FF543B" w:rsidP="00DD5413" w:rsidRDefault="00FF543B" w14:paraId="0457A7B9" w14:textId="767361C0">
            <w:pPr>
              <w:rPr>
                <w:rFonts w:asciiTheme="minorHAnsi" w:hAnsiTheme="minorHAnsi" w:cstheme="minorHAnsi"/>
                <w:sz w:val="24"/>
                <w:szCs w:val="24"/>
              </w:rPr>
            </w:pPr>
          </w:p>
        </w:tc>
        <w:tc>
          <w:tcPr>
            <w:tcW w:w="3346" w:type="dxa"/>
            <w:vMerge/>
          </w:tcPr>
          <w:p w:rsidRPr="00A76E7C" w:rsidR="00FF543B" w:rsidP="00DD5413" w:rsidRDefault="00FF543B" w14:paraId="1A965116" w14:textId="77777777">
            <w:pPr>
              <w:rPr>
                <w:rFonts w:asciiTheme="minorHAnsi" w:hAnsiTheme="minorHAnsi" w:cstheme="minorHAnsi"/>
                <w:sz w:val="24"/>
                <w:szCs w:val="24"/>
              </w:rPr>
            </w:pPr>
          </w:p>
        </w:tc>
      </w:tr>
      <w:tr w:rsidRPr="00A76E7C" w:rsidR="00FF543B" w:rsidTr="00B5432B" w14:paraId="7DF4E37C" w14:textId="77777777">
        <w:tc>
          <w:tcPr>
            <w:tcW w:w="3261" w:type="dxa"/>
          </w:tcPr>
          <w:p w:rsidRPr="00A76E7C" w:rsidR="00FF543B" w:rsidP="00DD5413" w:rsidRDefault="00FF543B" w14:paraId="44FB30F8" w14:textId="77777777">
            <w:pPr>
              <w:rPr>
                <w:rFonts w:asciiTheme="minorHAnsi" w:hAnsiTheme="minorHAnsi" w:cstheme="minorHAnsi"/>
                <w:sz w:val="24"/>
                <w:szCs w:val="24"/>
              </w:rPr>
            </w:pPr>
          </w:p>
        </w:tc>
        <w:tc>
          <w:tcPr>
            <w:tcW w:w="2409" w:type="dxa"/>
          </w:tcPr>
          <w:p w:rsidRPr="00A76E7C" w:rsidR="00FF543B" w:rsidP="00DD5413" w:rsidRDefault="00FF543B" w14:paraId="1DA6542E" w14:textId="77777777">
            <w:pPr>
              <w:rPr>
                <w:rFonts w:asciiTheme="minorHAnsi" w:hAnsiTheme="minorHAnsi" w:cstheme="minorHAnsi"/>
                <w:sz w:val="24"/>
                <w:szCs w:val="24"/>
              </w:rPr>
            </w:pPr>
          </w:p>
        </w:tc>
        <w:tc>
          <w:tcPr>
            <w:tcW w:w="3346" w:type="dxa"/>
          </w:tcPr>
          <w:p w:rsidRPr="00A76E7C" w:rsidR="00FF543B" w:rsidP="00DD5413" w:rsidRDefault="00FF543B" w14:paraId="3041E394" w14:textId="77777777">
            <w:pPr>
              <w:rPr>
                <w:rFonts w:asciiTheme="minorHAnsi" w:hAnsiTheme="minorHAnsi" w:cstheme="minorHAnsi"/>
                <w:sz w:val="24"/>
                <w:szCs w:val="24"/>
              </w:rPr>
            </w:pPr>
          </w:p>
        </w:tc>
      </w:tr>
      <w:tr w:rsidRPr="00A76E7C" w:rsidR="00FF543B" w:rsidTr="00B5432B" w14:paraId="09462AE7" w14:textId="77777777">
        <w:tc>
          <w:tcPr>
            <w:tcW w:w="3261" w:type="dxa"/>
          </w:tcPr>
          <w:p w:rsidRPr="00A76E7C" w:rsidR="00FF543B" w:rsidP="00DD5413" w:rsidRDefault="00801552" w14:paraId="722B00AE" w14:textId="093E005C">
            <w:pPr>
              <w:rPr>
                <w:rFonts w:asciiTheme="minorHAnsi" w:hAnsiTheme="minorHAnsi" w:cstheme="minorHAnsi"/>
                <w:sz w:val="24"/>
                <w:szCs w:val="24"/>
              </w:rPr>
            </w:pPr>
            <w:r w:rsidRPr="00A76E7C">
              <w:rPr>
                <w:rFonts w:asciiTheme="minorHAnsi" w:hAnsiTheme="minorHAnsi" w:cstheme="minorHAnsi"/>
                <w:sz w:val="24"/>
                <w:szCs w:val="24"/>
              </w:rPr>
              <w:t xml:space="preserve">Friday </w:t>
            </w:r>
            <w:r w:rsidR="007967C7">
              <w:rPr>
                <w:rFonts w:asciiTheme="minorHAnsi" w:hAnsiTheme="minorHAnsi" w:cstheme="minorHAnsi"/>
                <w:sz w:val="24"/>
                <w:szCs w:val="24"/>
              </w:rPr>
              <w:t>27</w:t>
            </w:r>
            <w:r w:rsidRPr="00A76E7C" w:rsidR="008359E6">
              <w:rPr>
                <w:rFonts w:asciiTheme="minorHAnsi" w:hAnsiTheme="minorHAnsi" w:cstheme="minorHAnsi"/>
                <w:sz w:val="24"/>
                <w:szCs w:val="24"/>
              </w:rPr>
              <w:t xml:space="preserve"> </w:t>
            </w:r>
            <w:r w:rsidR="007967C7">
              <w:rPr>
                <w:rFonts w:asciiTheme="minorHAnsi" w:hAnsiTheme="minorHAnsi" w:cstheme="minorHAnsi"/>
                <w:sz w:val="24"/>
                <w:szCs w:val="24"/>
              </w:rPr>
              <w:t>November</w:t>
            </w:r>
            <w:r w:rsidRPr="00A76E7C" w:rsidR="007E1BE1">
              <w:rPr>
                <w:rFonts w:asciiTheme="minorHAnsi" w:hAnsiTheme="minorHAnsi" w:cstheme="minorHAnsi"/>
                <w:sz w:val="24"/>
                <w:szCs w:val="24"/>
              </w:rPr>
              <w:t xml:space="preserve"> </w:t>
            </w:r>
            <w:r w:rsidRPr="00A76E7C">
              <w:rPr>
                <w:rFonts w:asciiTheme="minorHAnsi" w:hAnsiTheme="minorHAnsi" w:cstheme="minorHAnsi"/>
                <w:sz w:val="24"/>
                <w:szCs w:val="24"/>
              </w:rPr>
              <w:t>202</w:t>
            </w:r>
            <w:r w:rsidR="001D60D8">
              <w:rPr>
                <w:rFonts w:asciiTheme="minorHAnsi" w:hAnsiTheme="minorHAnsi" w:cstheme="minorHAnsi"/>
                <w:sz w:val="24"/>
                <w:szCs w:val="24"/>
              </w:rPr>
              <w:t>6</w:t>
            </w:r>
          </w:p>
        </w:tc>
        <w:tc>
          <w:tcPr>
            <w:tcW w:w="2409" w:type="dxa"/>
          </w:tcPr>
          <w:p w:rsidRPr="00A76E7C" w:rsidR="00FF543B" w:rsidP="00DD5413" w:rsidRDefault="00C17182" w14:paraId="42C6D796" w14:textId="4594341C">
            <w:pPr>
              <w:rPr>
                <w:rFonts w:asciiTheme="minorHAnsi" w:hAnsiTheme="minorHAnsi" w:cstheme="minorHAnsi"/>
                <w:sz w:val="24"/>
                <w:szCs w:val="24"/>
              </w:rPr>
            </w:pPr>
            <w:r w:rsidRPr="00A76E7C">
              <w:rPr>
                <w:rFonts w:asciiTheme="minorHAnsi" w:hAnsiTheme="minorHAnsi" w:cstheme="minorHAnsi"/>
                <w:sz w:val="24"/>
                <w:szCs w:val="24"/>
              </w:rPr>
              <w:t>5</w:t>
            </w:r>
            <w:r w:rsidRPr="00A76E7C" w:rsidR="00801552">
              <w:rPr>
                <w:rFonts w:asciiTheme="minorHAnsi" w:hAnsiTheme="minorHAnsi" w:cstheme="minorHAnsi"/>
                <w:sz w:val="24"/>
                <w:szCs w:val="24"/>
              </w:rPr>
              <w:t>.00pm to 7.00pm</w:t>
            </w:r>
          </w:p>
        </w:tc>
        <w:tc>
          <w:tcPr>
            <w:tcW w:w="3346" w:type="dxa"/>
            <w:vMerge w:val="restart"/>
          </w:tcPr>
          <w:p w:rsidR="00DD5413" w:rsidP="00DD5413" w:rsidRDefault="00801552" w14:paraId="4392AF34" w14:textId="77777777">
            <w:pPr>
              <w:rPr>
                <w:rFonts w:asciiTheme="minorHAnsi" w:hAnsiTheme="minorHAnsi" w:cstheme="minorHAnsi"/>
                <w:sz w:val="24"/>
                <w:szCs w:val="24"/>
              </w:rPr>
            </w:pPr>
            <w:r w:rsidRPr="00A76E7C">
              <w:rPr>
                <w:rFonts w:asciiTheme="minorHAnsi" w:hAnsiTheme="minorHAnsi" w:cstheme="minorHAnsi"/>
                <w:sz w:val="24"/>
                <w:szCs w:val="24"/>
              </w:rPr>
              <w:t>Session</w:t>
            </w:r>
            <w:r w:rsidRPr="00A76E7C" w:rsidR="00FF543B">
              <w:rPr>
                <w:rFonts w:asciiTheme="minorHAnsi" w:hAnsiTheme="minorHAnsi" w:cstheme="minorHAnsi"/>
                <w:sz w:val="24"/>
                <w:szCs w:val="24"/>
              </w:rPr>
              <w:t xml:space="preserve"> 2: Teaching</w:t>
            </w:r>
            <w:r w:rsidRPr="00A76E7C" w:rsidR="007B288A">
              <w:rPr>
                <w:rFonts w:asciiTheme="minorHAnsi" w:hAnsiTheme="minorHAnsi" w:cstheme="minorHAnsi"/>
                <w:sz w:val="24"/>
                <w:szCs w:val="24"/>
              </w:rPr>
              <w:t xml:space="preserve"> </w:t>
            </w:r>
          </w:p>
          <w:p w:rsidRPr="00A76E7C" w:rsidR="00FF543B" w:rsidP="00DD5413" w:rsidRDefault="007C1B5C" w14:paraId="77554A32" w14:textId="0E96126B">
            <w:pPr>
              <w:rPr>
                <w:rFonts w:asciiTheme="minorHAnsi" w:hAnsiTheme="minorHAnsi" w:cstheme="minorHAnsi"/>
                <w:sz w:val="24"/>
                <w:szCs w:val="24"/>
              </w:rPr>
            </w:pPr>
            <w:r>
              <w:rPr>
                <w:rFonts w:asciiTheme="minorHAnsi" w:hAnsiTheme="minorHAnsi" w:cstheme="minorHAnsi"/>
                <w:sz w:val="24"/>
                <w:szCs w:val="24"/>
              </w:rPr>
              <w:t>(</w:t>
            </w:r>
            <w:r w:rsidRPr="00A76E7C" w:rsidR="007B288A">
              <w:rPr>
                <w:rFonts w:asciiTheme="minorHAnsi" w:hAnsiTheme="minorHAnsi" w:cstheme="minorHAnsi"/>
                <w:sz w:val="24"/>
                <w:szCs w:val="24"/>
              </w:rPr>
              <w:t>inc</w:t>
            </w:r>
            <w:r>
              <w:rPr>
                <w:rFonts w:asciiTheme="minorHAnsi" w:hAnsiTheme="minorHAnsi" w:cstheme="minorHAnsi"/>
                <w:sz w:val="24"/>
                <w:szCs w:val="24"/>
              </w:rPr>
              <w:t xml:space="preserve">. </w:t>
            </w:r>
            <w:r w:rsidRPr="00A76E7C" w:rsidR="00C17182">
              <w:rPr>
                <w:rFonts w:asciiTheme="minorHAnsi" w:hAnsiTheme="minorHAnsi" w:cstheme="minorHAnsi"/>
                <w:sz w:val="24"/>
                <w:szCs w:val="24"/>
              </w:rPr>
              <w:t>EDD7004</w:t>
            </w:r>
            <w:r w:rsidRPr="00A76E7C" w:rsidR="007B288A">
              <w:rPr>
                <w:rFonts w:asciiTheme="minorHAnsi" w:hAnsiTheme="minorHAnsi" w:cstheme="minorHAnsi"/>
                <w:sz w:val="24"/>
                <w:szCs w:val="24"/>
              </w:rPr>
              <w:t xml:space="preserve"> </w:t>
            </w:r>
            <w:r>
              <w:rPr>
                <w:rFonts w:asciiTheme="minorHAnsi" w:hAnsiTheme="minorHAnsi" w:cstheme="minorHAnsi"/>
                <w:sz w:val="24"/>
                <w:szCs w:val="24"/>
              </w:rPr>
              <w:t>p</w:t>
            </w:r>
            <w:r w:rsidRPr="00A76E7C" w:rsidR="007B288A">
              <w:rPr>
                <w:rFonts w:asciiTheme="minorHAnsi" w:hAnsiTheme="minorHAnsi" w:cstheme="minorHAnsi"/>
                <w:sz w:val="24"/>
                <w:szCs w:val="24"/>
              </w:rPr>
              <w:t>resentations</w:t>
            </w:r>
            <w:r>
              <w:rPr>
                <w:rFonts w:asciiTheme="minorHAnsi" w:hAnsiTheme="minorHAnsi" w:cstheme="minorHAnsi"/>
                <w:sz w:val="24"/>
                <w:szCs w:val="24"/>
              </w:rPr>
              <w:t>)</w:t>
            </w:r>
          </w:p>
        </w:tc>
      </w:tr>
      <w:tr w:rsidRPr="00A76E7C" w:rsidR="00FF543B" w:rsidTr="00B5432B" w14:paraId="4E7769DD" w14:textId="77777777">
        <w:tc>
          <w:tcPr>
            <w:tcW w:w="3261" w:type="dxa"/>
          </w:tcPr>
          <w:p w:rsidRPr="00A76E7C" w:rsidR="00FF543B" w:rsidP="00DD5413" w:rsidRDefault="00FF543B" w14:paraId="7ABD83FB" w14:textId="26EBF82F">
            <w:pPr>
              <w:rPr>
                <w:rFonts w:asciiTheme="minorHAnsi" w:hAnsiTheme="minorHAnsi" w:cstheme="minorHAnsi"/>
                <w:sz w:val="24"/>
                <w:szCs w:val="24"/>
              </w:rPr>
            </w:pPr>
            <w:r w:rsidRPr="00A76E7C">
              <w:rPr>
                <w:rFonts w:asciiTheme="minorHAnsi" w:hAnsiTheme="minorHAnsi" w:cstheme="minorHAnsi"/>
                <w:sz w:val="24"/>
                <w:szCs w:val="24"/>
              </w:rPr>
              <w:t xml:space="preserve">Saturday </w:t>
            </w:r>
            <w:r w:rsidR="001D60D8">
              <w:rPr>
                <w:rFonts w:asciiTheme="minorHAnsi" w:hAnsiTheme="minorHAnsi" w:cstheme="minorHAnsi"/>
                <w:sz w:val="24"/>
                <w:szCs w:val="24"/>
              </w:rPr>
              <w:t>28</w:t>
            </w:r>
            <w:r w:rsidRPr="00A76E7C" w:rsidR="008359E6">
              <w:rPr>
                <w:rFonts w:asciiTheme="minorHAnsi" w:hAnsiTheme="minorHAnsi" w:cstheme="minorHAnsi"/>
                <w:sz w:val="24"/>
                <w:szCs w:val="24"/>
              </w:rPr>
              <w:t xml:space="preserve"> </w:t>
            </w:r>
            <w:r w:rsidR="001D60D8">
              <w:rPr>
                <w:rFonts w:asciiTheme="minorHAnsi" w:hAnsiTheme="minorHAnsi" w:cstheme="minorHAnsi"/>
                <w:sz w:val="24"/>
                <w:szCs w:val="24"/>
              </w:rPr>
              <w:t>November 2026</w:t>
            </w:r>
          </w:p>
        </w:tc>
        <w:tc>
          <w:tcPr>
            <w:tcW w:w="2409" w:type="dxa"/>
          </w:tcPr>
          <w:p w:rsidRPr="00A76E7C" w:rsidR="00FF543B" w:rsidP="00DD5413" w:rsidRDefault="0055602E" w14:paraId="3357E577" w14:textId="0814FFCF">
            <w:pPr>
              <w:rPr>
                <w:rFonts w:asciiTheme="minorHAnsi" w:hAnsiTheme="minorHAnsi" w:cstheme="minorHAnsi"/>
                <w:sz w:val="24"/>
                <w:szCs w:val="24"/>
              </w:rPr>
            </w:pPr>
            <w:r w:rsidRPr="00A76E7C">
              <w:rPr>
                <w:rFonts w:asciiTheme="minorHAnsi" w:hAnsiTheme="minorHAnsi" w:cstheme="minorHAnsi"/>
                <w:sz w:val="24"/>
                <w:szCs w:val="24"/>
              </w:rPr>
              <w:t>9.0</w:t>
            </w:r>
            <w:r w:rsidRPr="00A76E7C" w:rsidR="00FF543B">
              <w:rPr>
                <w:rFonts w:asciiTheme="minorHAnsi" w:hAnsiTheme="minorHAnsi" w:cstheme="minorHAnsi"/>
                <w:sz w:val="24"/>
                <w:szCs w:val="24"/>
              </w:rPr>
              <w:t xml:space="preserve">0am to </w:t>
            </w:r>
            <w:r w:rsidRPr="00A76E7C" w:rsidR="007E1BE1">
              <w:rPr>
                <w:rFonts w:asciiTheme="minorHAnsi" w:hAnsiTheme="minorHAnsi" w:cstheme="minorHAnsi"/>
                <w:sz w:val="24"/>
                <w:szCs w:val="24"/>
              </w:rPr>
              <w:t>4</w:t>
            </w:r>
            <w:r w:rsidRPr="00A76E7C" w:rsidR="00FF543B">
              <w:rPr>
                <w:rFonts w:asciiTheme="minorHAnsi" w:hAnsiTheme="minorHAnsi" w:cstheme="minorHAnsi"/>
                <w:sz w:val="24"/>
                <w:szCs w:val="24"/>
              </w:rPr>
              <w:t>.</w:t>
            </w:r>
            <w:r w:rsidRPr="00A76E7C" w:rsidR="00A55A67">
              <w:rPr>
                <w:rFonts w:asciiTheme="minorHAnsi" w:hAnsiTheme="minorHAnsi" w:cstheme="minorHAnsi"/>
                <w:sz w:val="24"/>
                <w:szCs w:val="24"/>
              </w:rPr>
              <w:t>0</w:t>
            </w:r>
            <w:r w:rsidRPr="00A76E7C" w:rsidR="00FF543B">
              <w:rPr>
                <w:rFonts w:asciiTheme="minorHAnsi" w:hAnsiTheme="minorHAnsi" w:cstheme="minorHAnsi"/>
                <w:sz w:val="24"/>
                <w:szCs w:val="24"/>
              </w:rPr>
              <w:t>0pm</w:t>
            </w:r>
          </w:p>
        </w:tc>
        <w:tc>
          <w:tcPr>
            <w:tcW w:w="3346" w:type="dxa"/>
            <w:vMerge/>
          </w:tcPr>
          <w:p w:rsidRPr="00A76E7C" w:rsidR="00FF543B" w:rsidP="00DD5413" w:rsidRDefault="00FF543B" w14:paraId="54E11D2A" w14:textId="77777777">
            <w:pPr>
              <w:rPr>
                <w:rFonts w:asciiTheme="minorHAnsi" w:hAnsiTheme="minorHAnsi" w:cstheme="minorHAnsi"/>
                <w:sz w:val="24"/>
                <w:szCs w:val="24"/>
              </w:rPr>
            </w:pPr>
          </w:p>
        </w:tc>
      </w:tr>
      <w:tr w:rsidRPr="00A76E7C" w:rsidR="00FF543B" w:rsidTr="00B5432B" w14:paraId="3F6EAB72" w14:textId="77777777">
        <w:tc>
          <w:tcPr>
            <w:tcW w:w="3261" w:type="dxa"/>
          </w:tcPr>
          <w:p w:rsidRPr="00A76E7C" w:rsidR="00FF543B" w:rsidP="00DD5413" w:rsidRDefault="00FF543B" w14:paraId="6060D424" w14:textId="142FC8DB">
            <w:pPr>
              <w:rPr>
                <w:rFonts w:asciiTheme="minorHAnsi" w:hAnsiTheme="minorHAnsi" w:cstheme="minorHAnsi"/>
                <w:sz w:val="24"/>
                <w:szCs w:val="24"/>
              </w:rPr>
            </w:pPr>
          </w:p>
        </w:tc>
        <w:tc>
          <w:tcPr>
            <w:tcW w:w="2409" w:type="dxa"/>
          </w:tcPr>
          <w:p w:rsidRPr="00A76E7C" w:rsidR="00FF543B" w:rsidP="00DD5413" w:rsidRDefault="00FF543B" w14:paraId="5D1CC695" w14:textId="405190E0">
            <w:pPr>
              <w:rPr>
                <w:rFonts w:asciiTheme="minorHAnsi" w:hAnsiTheme="minorHAnsi" w:cstheme="minorHAnsi"/>
                <w:sz w:val="24"/>
                <w:szCs w:val="24"/>
              </w:rPr>
            </w:pPr>
          </w:p>
        </w:tc>
        <w:tc>
          <w:tcPr>
            <w:tcW w:w="3346" w:type="dxa"/>
            <w:vMerge/>
          </w:tcPr>
          <w:p w:rsidRPr="00A76E7C" w:rsidR="00FF543B" w:rsidP="00DD5413" w:rsidRDefault="00FF543B" w14:paraId="31126E5D" w14:textId="77777777">
            <w:pPr>
              <w:rPr>
                <w:rFonts w:asciiTheme="minorHAnsi" w:hAnsiTheme="minorHAnsi" w:cstheme="minorHAnsi"/>
                <w:sz w:val="24"/>
                <w:szCs w:val="24"/>
              </w:rPr>
            </w:pPr>
          </w:p>
        </w:tc>
      </w:tr>
      <w:tr w:rsidRPr="00A76E7C" w:rsidR="00FF543B" w:rsidTr="00B5432B" w14:paraId="2DE403A5" w14:textId="77777777">
        <w:tc>
          <w:tcPr>
            <w:tcW w:w="3261" w:type="dxa"/>
          </w:tcPr>
          <w:p w:rsidRPr="00A76E7C" w:rsidR="00FF543B" w:rsidP="00DD5413" w:rsidRDefault="00FF543B" w14:paraId="62431CDC" w14:textId="77777777">
            <w:pPr>
              <w:rPr>
                <w:rFonts w:asciiTheme="minorHAnsi" w:hAnsiTheme="minorHAnsi" w:cstheme="minorHAnsi"/>
                <w:sz w:val="24"/>
                <w:szCs w:val="24"/>
              </w:rPr>
            </w:pPr>
          </w:p>
        </w:tc>
        <w:tc>
          <w:tcPr>
            <w:tcW w:w="2409" w:type="dxa"/>
          </w:tcPr>
          <w:p w:rsidRPr="00A76E7C" w:rsidR="00FF543B" w:rsidP="00DD5413" w:rsidRDefault="00FF543B" w14:paraId="49E398E2" w14:textId="77777777">
            <w:pPr>
              <w:rPr>
                <w:rFonts w:asciiTheme="minorHAnsi" w:hAnsiTheme="minorHAnsi" w:cstheme="minorHAnsi"/>
                <w:sz w:val="24"/>
                <w:szCs w:val="24"/>
              </w:rPr>
            </w:pPr>
          </w:p>
        </w:tc>
        <w:tc>
          <w:tcPr>
            <w:tcW w:w="3346" w:type="dxa"/>
          </w:tcPr>
          <w:p w:rsidRPr="00A76E7C" w:rsidR="00FF543B" w:rsidP="00DD5413" w:rsidRDefault="00FF543B" w14:paraId="16287F21" w14:textId="77777777">
            <w:pPr>
              <w:rPr>
                <w:rFonts w:asciiTheme="minorHAnsi" w:hAnsiTheme="minorHAnsi" w:cstheme="minorHAnsi"/>
                <w:sz w:val="24"/>
                <w:szCs w:val="24"/>
              </w:rPr>
            </w:pPr>
          </w:p>
        </w:tc>
      </w:tr>
      <w:tr w:rsidRPr="00A76E7C" w:rsidR="00801552" w:rsidTr="00B5432B" w14:paraId="07D1F8F6" w14:textId="77777777">
        <w:tc>
          <w:tcPr>
            <w:tcW w:w="3261" w:type="dxa"/>
          </w:tcPr>
          <w:p w:rsidRPr="00A76E7C" w:rsidR="00801552" w:rsidP="00DD5413" w:rsidRDefault="00801552" w14:paraId="5BE93A62" w14:textId="6F02F362">
            <w:pPr>
              <w:rPr>
                <w:rFonts w:asciiTheme="minorHAnsi" w:hAnsiTheme="minorHAnsi" w:cstheme="minorHAnsi"/>
                <w:sz w:val="24"/>
                <w:szCs w:val="24"/>
              </w:rPr>
            </w:pPr>
            <w:r w:rsidRPr="00A76E7C">
              <w:rPr>
                <w:rFonts w:asciiTheme="minorHAnsi" w:hAnsiTheme="minorHAnsi" w:cstheme="minorHAnsi"/>
                <w:sz w:val="24"/>
                <w:szCs w:val="24"/>
              </w:rPr>
              <w:t xml:space="preserve">Friday </w:t>
            </w:r>
            <w:r w:rsidR="001D60D8">
              <w:rPr>
                <w:rFonts w:asciiTheme="minorHAnsi" w:hAnsiTheme="minorHAnsi" w:cstheme="minorHAnsi"/>
                <w:sz w:val="24"/>
                <w:szCs w:val="24"/>
              </w:rPr>
              <w:t>29</w:t>
            </w:r>
            <w:r w:rsidRPr="00A76E7C" w:rsidR="008359E6">
              <w:rPr>
                <w:rFonts w:asciiTheme="minorHAnsi" w:hAnsiTheme="minorHAnsi" w:cstheme="minorHAnsi"/>
                <w:sz w:val="24"/>
                <w:szCs w:val="24"/>
              </w:rPr>
              <w:t xml:space="preserve"> </w:t>
            </w:r>
            <w:r w:rsidRPr="00A76E7C" w:rsidR="007E1BE1">
              <w:rPr>
                <w:rFonts w:asciiTheme="minorHAnsi" w:hAnsiTheme="minorHAnsi" w:cstheme="minorHAnsi"/>
                <w:sz w:val="24"/>
                <w:szCs w:val="24"/>
              </w:rPr>
              <w:t>January</w:t>
            </w:r>
            <w:r w:rsidRPr="00A76E7C">
              <w:rPr>
                <w:rFonts w:asciiTheme="minorHAnsi" w:hAnsiTheme="minorHAnsi" w:cstheme="minorHAnsi"/>
                <w:sz w:val="24"/>
                <w:szCs w:val="24"/>
              </w:rPr>
              <w:t xml:space="preserve"> 202</w:t>
            </w:r>
            <w:r w:rsidR="001D60D8">
              <w:rPr>
                <w:rFonts w:asciiTheme="minorHAnsi" w:hAnsiTheme="minorHAnsi" w:cstheme="minorHAnsi"/>
                <w:sz w:val="24"/>
                <w:szCs w:val="24"/>
              </w:rPr>
              <w:t>7</w:t>
            </w:r>
          </w:p>
        </w:tc>
        <w:tc>
          <w:tcPr>
            <w:tcW w:w="2409" w:type="dxa"/>
          </w:tcPr>
          <w:p w:rsidRPr="00A76E7C" w:rsidR="00801552" w:rsidP="00DD5413" w:rsidRDefault="00C17182" w14:paraId="384BA73E" w14:textId="202DFE76">
            <w:pPr>
              <w:rPr>
                <w:rFonts w:asciiTheme="minorHAnsi" w:hAnsiTheme="minorHAnsi" w:cstheme="minorHAnsi"/>
                <w:sz w:val="24"/>
                <w:szCs w:val="24"/>
              </w:rPr>
            </w:pPr>
            <w:r w:rsidRPr="00A76E7C">
              <w:rPr>
                <w:rFonts w:asciiTheme="minorHAnsi" w:hAnsiTheme="minorHAnsi" w:cstheme="minorHAnsi"/>
                <w:sz w:val="24"/>
                <w:szCs w:val="24"/>
              </w:rPr>
              <w:t>5</w:t>
            </w:r>
            <w:r w:rsidRPr="00A76E7C" w:rsidR="00801552">
              <w:rPr>
                <w:rFonts w:asciiTheme="minorHAnsi" w:hAnsiTheme="minorHAnsi" w:cstheme="minorHAnsi"/>
                <w:sz w:val="24"/>
                <w:szCs w:val="24"/>
              </w:rPr>
              <w:t>.00pm to 7.00pm</w:t>
            </w:r>
          </w:p>
        </w:tc>
        <w:tc>
          <w:tcPr>
            <w:tcW w:w="3346" w:type="dxa"/>
            <w:vMerge w:val="restart"/>
          </w:tcPr>
          <w:p w:rsidR="00801552" w:rsidP="00DD5413" w:rsidRDefault="00801552" w14:paraId="35445B81" w14:textId="77777777">
            <w:pPr>
              <w:rPr>
                <w:rFonts w:asciiTheme="minorHAnsi" w:hAnsiTheme="minorHAnsi" w:cstheme="minorHAnsi"/>
                <w:sz w:val="24"/>
                <w:szCs w:val="24"/>
              </w:rPr>
            </w:pPr>
            <w:r w:rsidRPr="00A76E7C">
              <w:rPr>
                <w:rFonts w:asciiTheme="minorHAnsi" w:hAnsiTheme="minorHAnsi" w:cstheme="minorHAnsi"/>
                <w:sz w:val="24"/>
                <w:szCs w:val="24"/>
              </w:rPr>
              <w:t>Session 3: Teaching</w:t>
            </w:r>
          </w:p>
          <w:p w:rsidRPr="00A76E7C" w:rsidR="007967C7" w:rsidP="00DD5413" w:rsidRDefault="007967C7" w14:paraId="503A46A3" w14:textId="0B83C8F0">
            <w:pPr>
              <w:rPr>
                <w:rFonts w:asciiTheme="minorHAnsi" w:hAnsiTheme="minorHAnsi" w:cstheme="minorHAnsi"/>
                <w:sz w:val="24"/>
                <w:szCs w:val="24"/>
              </w:rPr>
            </w:pPr>
            <w:r>
              <w:rPr>
                <w:rFonts w:asciiTheme="minorHAnsi" w:hAnsiTheme="minorHAnsi" w:cstheme="minorHAnsi"/>
                <w:sz w:val="24"/>
                <w:szCs w:val="24"/>
              </w:rPr>
              <w:t>(</w:t>
            </w:r>
            <w:r w:rsidRPr="00A76E7C">
              <w:rPr>
                <w:rFonts w:asciiTheme="minorHAnsi" w:hAnsiTheme="minorHAnsi" w:cstheme="minorHAnsi"/>
                <w:sz w:val="24"/>
                <w:szCs w:val="24"/>
              </w:rPr>
              <w:t>inc</w:t>
            </w:r>
            <w:r>
              <w:rPr>
                <w:rFonts w:asciiTheme="minorHAnsi" w:hAnsiTheme="minorHAnsi" w:cstheme="minorHAnsi"/>
                <w:sz w:val="24"/>
                <w:szCs w:val="24"/>
              </w:rPr>
              <w:t xml:space="preserve">. </w:t>
            </w:r>
            <w:r w:rsidRPr="00A76E7C">
              <w:rPr>
                <w:rFonts w:asciiTheme="minorHAnsi" w:hAnsiTheme="minorHAnsi" w:cstheme="minorHAnsi"/>
                <w:sz w:val="24"/>
                <w:szCs w:val="24"/>
              </w:rPr>
              <w:t>EDD700</w:t>
            </w:r>
            <w:r>
              <w:rPr>
                <w:rFonts w:asciiTheme="minorHAnsi" w:hAnsiTheme="minorHAnsi" w:cstheme="minorHAnsi"/>
                <w:sz w:val="24"/>
                <w:szCs w:val="24"/>
              </w:rPr>
              <w:t>2</w:t>
            </w:r>
            <w:r w:rsidRPr="00A76E7C">
              <w:rPr>
                <w:rFonts w:asciiTheme="minorHAnsi" w:hAnsiTheme="minorHAnsi" w:cstheme="minorHAnsi"/>
                <w:sz w:val="24"/>
                <w:szCs w:val="24"/>
              </w:rPr>
              <w:t xml:space="preserve"> </w:t>
            </w:r>
            <w:r>
              <w:rPr>
                <w:rFonts w:asciiTheme="minorHAnsi" w:hAnsiTheme="minorHAnsi" w:cstheme="minorHAnsi"/>
                <w:sz w:val="24"/>
                <w:szCs w:val="24"/>
              </w:rPr>
              <w:t>p</w:t>
            </w:r>
            <w:r w:rsidRPr="00A76E7C">
              <w:rPr>
                <w:rFonts w:asciiTheme="minorHAnsi" w:hAnsiTheme="minorHAnsi" w:cstheme="minorHAnsi"/>
                <w:sz w:val="24"/>
                <w:szCs w:val="24"/>
              </w:rPr>
              <w:t>resentations</w:t>
            </w:r>
            <w:r>
              <w:rPr>
                <w:rFonts w:asciiTheme="minorHAnsi" w:hAnsiTheme="minorHAnsi" w:cstheme="minorHAnsi"/>
                <w:sz w:val="24"/>
                <w:szCs w:val="24"/>
              </w:rPr>
              <w:t>)</w:t>
            </w:r>
          </w:p>
        </w:tc>
      </w:tr>
      <w:tr w:rsidRPr="00A76E7C" w:rsidR="00801552" w:rsidTr="00B5432B" w14:paraId="2065D059" w14:textId="77777777">
        <w:tc>
          <w:tcPr>
            <w:tcW w:w="3261" w:type="dxa"/>
          </w:tcPr>
          <w:p w:rsidRPr="00A76E7C" w:rsidR="00801552" w:rsidP="00DD5413" w:rsidRDefault="00801552" w14:paraId="3E4226B3" w14:textId="5E2B02DA">
            <w:pPr>
              <w:rPr>
                <w:rFonts w:asciiTheme="minorHAnsi" w:hAnsiTheme="minorHAnsi" w:cstheme="minorHAnsi"/>
                <w:sz w:val="24"/>
                <w:szCs w:val="24"/>
              </w:rPr>
            </w:pPr>
            <w:r w:rsidRPr="00A76E7C">
              <w:rPr>
                <w:rFonts w:asciiTheme="minorHAnsi" w:hAnsiTheme="minorHAnsi" w:cstheme="minorHAnsi"/>
                <w:sz w:val="24"/>
                <w:szCs w:val="24"/>
              </w:rPr>
              <w:t xml:space="preserve">Saturday </w:t>
            </w:r>
            <w:r w:rsidR="001D60D8">
              <w:rPr>
                <w:rFonts w:asciiTheme="minorHAnsi" w:hAnsiTheme="minorHAnsi" w:cstheme="minorHAnsi"/>
                <w:sz w:val="24"/>
                <w:szCs w:val="24"/>
              </w:rPr>
              <w:t>30</w:t>
            </w:r>
            <w:r w:rsidRPr="00A76E7C" w:rsidR="008359E6">
              <w:rPr>
                <w:rFonts w:asciiTheme="minorHAnsi" w:hAnsiTheme="minorHAnsi" w:cstheme="minorHAnsi"/>
                <w:sz w:val="24"/>
                <w:szCs w:val="24"/>
              </w:rPr>
              <w:t xml:space="preserve"> January</w:t>
            </w:r>
            <w:r w:rsidRPr="00A76E7C">
              <w:rPr>
                <w:rFonts w:asciiTheme="minorHAnsi" w:hAnsiTheme="minorHAnsi" w:cstheme="minorHAnsi"/>
                <w:sz w:val="24"/>
                <w:szCs w:val="24"/>
              </w:rPr>
              <w:t xml:space="preserve"> </w:t>
            </w:r>
            <w:r w:rsidR="001D60D8">
              <w:rPr>
                <w:rFonts w:asciiTheme="minorHAnsi" w:hAnsiTheme="minorHAnsi" w:cstheme="minorHAnsi"/>
                <w:sz w:val="24"/>
                <w:szCs w:val="24"/>
              </w:rPr>
              <w:t>2027</w:t>
            </w:r>
          </w:p>
        </w:tc>
        <w:tc>
          <w:tcPr>
            <w:tcW w:w="2409" w:type="dxa"/>
          </w:tcPr>
          <w:p w:rsidRPr="00A76E7C" w:rsidR="00801552" w:rsidP="00DD5413" w:rsidRDefault="00801552" w14:paraId="105806AF" w14:textId="65B94ACD">
            <w:pPr>
              <w:rPr>
                <w:rFonts w:asciiTheme="minorHAnsi" w:hAnsiTheme="minorHAnsi" w:cstheme="minorHAnsi"/>
                <w:sz w:val="24"/>
                <w:szCs w:val="24"/>
              </w:rPr>
            </w:pPr>
            <w:r w:rsidRPr="00A76E7C">
              <w:rPr>
                <w:rFonts w:asciiTheme="minorHAnsi" w:hAnsiTheme="minorHAnsi" w:cstheme="minorHAnsi"/>
                <w:sz w:val="24"/>
                <w:szCs w:val="24"/>
              </w:rPr>
              <w:t xml:space="preserve">9.00am to </w:t>
            </w:r>
            <w:r w:rsidRPr="00A76E7C" w:rsidR="007E1BE1">
              <w:rPr>
                <w:rFonts w:asciiTheme="minorHAnsi" w:hAnsiTheme="minorHAnsi" w:cstheme="minorHAnsi"/>
                <w:sz w:val="24"/>
                <w:szCs w:val="24"/>
              </w:rPr>
              <w:t>4</w:t>
            </w:r>
            <w:r w:rsidRPr="00A76E7C">
              <w:rPr>
                <w:rFonts w:asciiTheme="minorHAnsi" w:hAnsiTheme="minorHAnsi" w:cstheme="minorHAnsi"/>
                <w:sz w:val="24"/>
                <w:szCs w:val="24"/>
              </w:rPr>
              <w:t>.</w:t>
            </w:r>
            <w:r w:rsidRPr="00A76E7C" w:rsidR="00A55A67">
              <w:rPr>
                <w:rFonts w:asciiTheme="minorHAnsi" w:hAnsiTheme="minorHAnsi" w:cstheme="minorHAnsi"/>
                <w:sz w:val="24"/>
                <w:szCs w:val="24"/>
              </w:rPr>
              <w:t>0</w:t>
            </w:r>
            <w:r w:rsidRPr="00A76E7C">
              <w:rPr>
                <w:rFonts w:asciiTheme="minorHAnsi" w:hAnsiTheme="minorHAnsi" w:cstheme="minorHAnsi"/>
                <w:sz w:val="24"/>
                <w:szCs w:val="24"/>
              </w:rPr>
              <w:t>0pm</w:t>
            </w:r>
          </w:p>
        </w:tc>
        <w:tc>
          <w:tcPr>
            <w:tcW w:w="3346" w:type="dxa"/>
            <w:vMerge/>
          </w:tcPr>
          <w:p w:rsidRPr="00A76E7C" w:rsidR="00801552" w:rsidP="00DD5413" w:rsidRDefault="00801552" w14:paraId="34B3F2EB" w14:textId="77777777">
            <w:pPr>
              <w:rPr>
                <w:rFonts w:asciiTheme="minorHAnsi" w:hAnsiTheme="minorHAnsi" w:cstheme="minorHAnsi"/>
                <w:sz w:val="24"/>
                <w:szCs w:val="24"/>
              </w:rPr>
            </w:pPr>
          </w:p>
        </w:tc>
      </w:tr>
      <w:tr w:rsidRPr="00A76E7C" w:rsidR="00801552" w:rsidTr="00B5432B" w14:paraId="4600CA62" w14:textId="77777777">
        <w:tc>
          <w:tcPr>
            <w:tcW w:w="3261" w:type="dxa"/>
          </w:tcPr>
          <w:p w:rsidRPr="00A76E7C" w:rsidR="00801552" w:rsidP="00DD5413" w:rsidRDefault="00801552" w14:paraId="55AF6F5E" w14:textId="617DB45D">
            <w:pPr>
              <w:rPr>
                <w:rFonts w:asciiTheme="minorHAnsi" w:hAnsiTheme="minorHAnsi" w:cstheme="minorHAnsi"/>
                <w:sz w:val="24"/>
                <w:szCs w:val="24"/>
              </w:rPr>
            </w:pPr>
          </w:p>
        </w:tc>
        <w:tc>
          <w:tcPr>
            <w:tcW w:w="2409" w:type="dxa"/>
          </w:tcPr>
          <w:p w:rsidRPr="00A76E7C" w:rsidR="00801552" w:rsidP="00DD5413" w:rsidRDefault="00801552" w14:paraId="05F24FED" w14:textId="78549FA7">
            <w:pPr>
              <w:rPr>
                <w:rFonts w:asciiTheme="minorHAnsi" w:hAnsiTheme="minorHAnsi" w:cstheme="minorHAnsi"/>
                <w:sz w:val="24"/>
                <w:szCs w:val="24"/>
              </w:rPr>
            </w:pPr>
          </w:p>
        </w:tc>
        <w:tc>
          <w:tcPr>
            <w:tcW w:w="3346" w:type="dxa"/>
            <w:vMerge/>
          </w:tcPr>
          <w:p w:rsidRPr="00A76E7C" w:rsidR="00801552" w:rsidP="00DD5413" w:rsidRDefault="00801552" w14:paraId="7D34F5C7" w14:textId="77777777">
            <w:pPr>
              <w:rPr>
                <w:rFonts w:asciiTheme="minorHAnsi" w:hAnsiTheme="minorHAnsi" w:cstheme="minorHAnsi"/>
                <w:sz w:val="24"/>
                <w:szCs w:val="24"/>
              </w:rPr>
            </w:pPr>
          </w:p>
        </w:tc>
      </w:tr>
      <w:tr w:rsidRPr="00A76E7C" w:rsidR="00801552" w:rsidTr="00B5432B" w14:paraId="0B4020A7" w14:textId="77777777">
        <w:tc>
          <w:tcPr>
            <w:tcW w:w="3261" w:type="dxa"/>
          </w:tcPr>
          <w:p w:rsidRPr="00A76E7C" w:rsidR="00801552" w:rsidP="00DD5413" w:rsidRDefault="00801552" w14:paraId="1D7B270A" w14:textId="77777777">
            <w:pPr>
              <w:rPr>
                <w:rFonts w:asciiTheme="minorHAnsi" w:hAnsiTheme="minorHAnsi" w:cstheme="minorHAnsi"/>
                <w:sz w:val="24"/>
                <w:szCs w:val="24"/>
              </w:rPr>
            </w:pPr>
          </w:p>
        </w:tc>
        <w:tc>
          <w:tcPr>
            <w:tcW w:w="2409" w:type="dxa"/>
          </w:tcPr>
          <w:p w:rsidRPr="00A76E7C" w:rsidR="00801552" w:rsidP="00DD5413" w:rsidRDefault="00801552" w14:paraId="4F904CB7" w14:textId="77777777">
            <w:pPr>
              <w:rPr>
                <w:rFonts w:asciiTheme="minorHAnsi" w:hAnsiTheme="minorHAnsi" w:cstheme="minorHAnsi"/>
                <w:sz w:val="24"/>
                <w:szCs w:val="24"/>
              </w:rPr>
            </w:pPr>
          </w:p>
        </w:tc>
        <w:tc>
          <w:tcPr>
            <w:tcW w:w="3346" w:type="dxa"/>
          </w:tcPr>
          <w:p w:rsidRPr="00A76E7C" w:rsidR="00801552" w:rsidP="00DD5413" w:rsidRDefault="00801552" w14:paraId="06971CD3" w14:textId="77777777">
            <w:pPr>
              <w:rPr>
                <w:rFonts w:asciiTheme="minorHAnsi" w:hAnsiTheme="minorHAnsi" w:cstheme="minorHAnsi"/>
                <w:sz w:val="24"/>
                <w:szCs w:val="24"/>
              </w:rPr>
            </w:pPr>
          </w:p>
        </w:tc>
      </w:tr>
      <w:tr w:rsidRPr="00A76E7C" w:rsidR="00801552" w:rsidTr="00B5432B" w14:paraId="7CF3556C" w14:textId="77777777">
        <w:tc>
          <w:tcPr>
            <w:tcW w:w="3261" w:type="dxa"/>
          </w:tcPr>
          <w:p w:rsidRPr="00A76E7C" w:rsidR="00801552" w:rsidP="00DD5413" w:rsidRDefault="000C4A7E" w14:paraId="2A1F701D" w14:textId="4BD391C1">
            <w:pPr>
              <w:rPr>
                <w:rFonts w:asciiTheme="minorHAnsi" w:hAnsiTheme="minorHAnsi" w:cstheme="minorHAnsi"/>
                <w:sz w:val="24"/>
                <w:szCs w:val="24"/>
              </w:rPr>
            </w:pPr>
            <w:r w:rsidRPr="00A76E7C">
              <w:rPr>
                <w:rFonts w:asciiTheme="minorHAnsi" w:hAnsiTheme="minorHAnsi" w:cstheme="minorHAnsi"/>
                <w:sz w:val="24"/>
                <w:szCs w:val="24"/>
              </w:rPr>
              <w:t>Friday 1</w:t>
            </w:r>
            <w:r w:rsidR="00711BF2">
              <w:rPr>
                <w:rFonts w:asciiTheme="minorHAnsi" w:hAnsiTheme="minorHAnsi" w:cstheme="minorHAnsi"/>
                <w:sz w:val="24"/>
                <w:szCs w:val="24"/>
              </w:rPr>
              <w:t>9</w:t>
            </w:r>
            <w:r w:rsidRPr="00A76E7C">
              <w:rPr>
                <w:rFonts w:asciiTheme="minorHAnsi" w:hAnsiTheme="minorHAnsi" w:cstheme="minorHAnsi"/>
                <w:sz w:val="24"/>
                <w:szCs w:val="24"/>
              </w:rPr>
              <w:t xml:space="preserve"> March 202</w:t>
            </w:r>
            <w:r w:rsidR="00711BF2">
              <w:rPr>
                <w:rFonts w:asciiTheme="minorHAnsi" w:hAnsiTheme="minorHAnsi" w:cstheme="minorHAnsi"/>
                <w:sz w:val="24"/>
                <w:szCs w:val="24"/>
              </w:rPr>
              <w:t>7</w:t>
            </w:r>
          </w:p>
        </w:tc>
        <w:tc>
          <w:tcPr>
            <w:tcW w:w="2409" w:type="dxa"/>
          </w:tcPr>
          <w:p w:rsidRPr="00A76E7C" w:rsidR="00801552" w:rsidP="00DD5413" w:rsidRDefault="00C17182" w14:paraId="03EFCA41" w14:textId="7B824B04">
            <w:pPr>
              <w:rPr>
                <w:rFonts w:asciiTheme="minorHAnsi" w:hAnsiTheme="minorHAnsi" w:cstheme="minorHAnsi"/>
                <w:sz w:val="24"/>
                <w:szCs w:val="24"/>
              </w:rPr>
            </w:pPr>
            <w:r w:rsidRPr="00A76E7C">
              <w:rPr>
                <w:rFonts w:asciiTheme="minorHAnsi" w:hAnsiTheme="minorHAnsi" w:cstheme="minorHAnsi"/>
                <w:sz w:val="24"/>
                <w:szCs w:val="24"/>
              </w:rPr>
              <w:t>5</w:t>
            </w:r>
            <w:r w:rsidRPr="00A76E7C" w:rsidR="000C4A7E">
              <w:rPr>
                <w:rFonts w:asciiTheme="minorHAnsi" w:hAnsiTheme="minorHAnsi" w:cstheme="minorHAnsi"/>
                <w:sz w:val="24"/>
                <w:szCs w:val="24"/>
              </w:rPr>
              <w:t>.00pm to 7.00pm</w:t>
            </w:r>
          </w:p>
        </w:tc>
        <w:tc>
          <w:tcPr>
            <w:tcW w:w="3346" w:type="dxa"/>
            <w:vMerge w:val="restart"/>
          </w:tcPr>
          <w:p w:rsidRPr="00A76E7C" w:rsidR="00801552" w:rsidP="00DD5413" w:rsidRDefault="000C4A7E" w14:paraId="6D786D61" w14:textId="2D424A91">
            <w:pPr>
              <w:rPr>
                <w:rFonts w:asciiTheme="minorHAnsi" w:hAnsiTheme="minorHAnsi" w:cstheme="minorHAnsi"/>
                <w:sz w:val="24"/>
                <w:szCs w:val="24"/>
              </w:rPr>
            </w:pPr>
            <w:r w:rsidRPr="00A76E7C">
              <w:rPr>
                <w:rFonts w:asciiTheme="minorHAnsi" w:hAnsiTheme="minorHAnsi" w:cstheme="minorHAnsi"/>
                <w:sz w:val="24"/>
                <w:szCs w:val="24"/>
              </w:rPr>
              <w:t>Session</w:t>
            </w:r>
            <w:r w:rsidRPr="00A76E7C" w:rsidR="00801552">
              <w:rPr>
                <w:rFonts w:asciiTheme="minorHAnsi" w:hAnsiTheme="minorHAnsi" w:cstheme="minorHAnsi"/>
                <w:sz w:val="24"/>
                <w:szCs w:val="24"/>
              </w:rPr>
              <w:t xml:space="preserve"> 4: Teaching</w:t>
            </w:r>
          </w:p>
        </w:tc>
      </w:tr>
      <w:tr w:rsidRPr="00A76E7C" w:rsidR="00801552" w:rsidTr="00B5432B" w14:paraId="58D9A2C6" w14:textId="77777777">
        <w:tc>
          <w:tcPr>
            <w:tcW w:w="3261" w:type="dxa"/>
          </w:tcPr>
          <w:p w:rsidRPr="00A76E7C" w:rsidR="00801552" w:rsidP="00DD5413" w:rsidRDefault="00801552" w14:paraId="61245DA1" w14:textId="69CF3943">
            <w:pPr>
              <w:rPr>
                <w:rFonts w:asciiTheme="minorHAnsi" w:hAnsiTheme="minorHAnsi" w:cstheme="minorHAnsi"/>
                <w:sz w:val="24"/>
                <w:szCs w:val="24"/>
              </w:rPr>
            </w:pPr>
            <w:r w:rsidRPr="00A76E7C">
              <w:rPr>
                <w:rFonts w:asciiTheme="minorHAnsi" w:hAnsiTheme="minorHAnsi" w:cstheme="minorHAnsi"/>
                <w:sz w:val="24"/>
                <w:szCs w:val="24"/>
              </w:rPr>
              <w:t xml:space="preserve">Saturday </w:t>
            </w:r>
            <w:r w:rsidR="00711BF2">
              <w:rPr>
                <w:rFonts w:asciiTheme="minorHAnsi" w:hAnsiTheme="minorHAnsi" w:cstheme="minorHAnsi"/>
                <w:sz w:val="24"/>
                <w:szCs w:val="24"/>
              </w:rPr>
              <w:t>20</w:t>
            </w:r>
            <w:r w:rsidRPr="00A76E7C" w:rsidR="000C4A7E">
              <w:rPr>
                <w:rFonts w:asciiTheme="minorHAnsi" w:hAnsiTheme="minorHAnsi" w:cstheme="minorHAnsi"/>
                <w:sz w:val="24"/>
                <w:szCs w:val="24"/>
              </w:rPr>
              <w:t xml:space="preserve"> </w:t>
            </w:r>
            <w:r w:rsidRPr="00A76E7C">
              <w:rPr>
                <w:rFonts w:asciiTheme="minorHAnsi" w:hAnsiTheme="minorHAnsi" w:cstheme="minorHAnsi"/>
                <w:sz w:val="24"/>
                <w:szCs w:val="24"/>
              </w:rPr>
              <w:t>March</w:t>
            </w:r>
            <w:r w:rsidR="00711BF2">
              <w:rPr>
                <w:rFonts w:asciiTheme="minorHAnsi" w:hAnsiTheme="minorHAnsi" w:cstheme="minorHAnsi"/>
                <w:sz w:val="24"/>
                <w:szCs w:val="24"/>
              </w:rPr>
              <w:t xml:space="preserve"> 2027</w:t>
            </w:r>
          </w:p>
        </w:tc>
        <w:tc>
          <w:tcPr>
            <w:tcW w:w="2409" w:type="dxa"/>
          </w:tcPr>
          <w:p w:rsidRPr="00A76E7C" w:rsidR="00801552" w:rsidP="00DD5413" w:rsidRDefault="00801552" w14:paraId="553232F9" w14:textId="08266C20">
            <w:pPr>
              <w:rPr>
                <w:rFonts w:asciiTheme="minorHAnsi" w:hAnsiTheme="minorHAnsi" w:cstheme="minorHAnsi"/>
                <w:sz w:val="24"/>
                <w:szCs w:val="24"/>
              </w:rPr>
            </w:pPr>
            <w:r w:rsidRPr="00A76E7C">
              <w:rPr>
                <w:rFonts w:asciiTheme="minorHAnsi" w:hAnsiTheme="minorHAnsi" w:cstheme="minorHAnsi"/>
                <w:sz w:val="24"/>
                <w:szCs w:val="24"/>
              </w:rPr>
              <w:t xml:space="preserve">9.00am to </w:t>
            </w:r>
            <w:r w:rsidRPr="00A76E7C" w:rsidR="007E1BE1">
              <w:rPr>
                <w:rFonts w:asciiTheme="minorHAnsi" w:hAnsiTheme="minorHAnsi" w:cstheme="minorHAnsi"/>
                <w:sz w:val="24"/>
                <w:szCs w:val="24"/>
              </w:rPr>
              <w:t>4</w:t>
            </w:r>
            <w:r w:rsidRPr="00A76E7C">
              <w:rPr>
                <w:rFonts w:asciiTheme="minorHAnsi" w:hAnsiTheme="minorHAnsi" w:cstheme="minorHAnsi"/>
                <w:sz w:val="24"/>
                <w:szCs w:val="24"/>
              </w:rPr>
              <w:t>.</w:t>
            </w:r>
            <w:r w:rsidRPr="00A76E7C" w:rsidR="00A55A67">
              <w:rPr>
                <w:rFonts w:asciiTheme="minorHAnsi" w:hAnsiTheme="minorHAnsi" w:cstheme="minorHAnsi"/>
                <w:sz w:val="24"/>
                <w:szCs w:val="24"/>
              </w:rPr>
              <w:t>0</w:t>
            </w:r>
            <w:r w:rsidRPr="00A76E7C">
              <w:rPr>
                <w:rFonts w:asciiTheme="minorHAnsi" w:hAnsiTheme="minorHAnsi" w:cstheme="minorHAnsi"/>
                <w:sz w:val="24"/>
                <w:szCs w:val="24"/>
              </w:rPr>
              <w:t>0pm</w:t>
            </w:r>
          </w:p>
        </w:tc>
        <w:tc>
          <w:tcPr>
            <w:tcW w:w="3346" w:type="dxa"/>
            <w:vMerge/>
          </w:tcPr>
          <w:p w:rsidRPr="00A76E7C" w:rsidR="00801552" w:rsidP="00DD5413" w:rsidRDefault="00801552" w14:paraId="5F96A722" w14:textId="77777777">
            <w:pPr>
              <w:rPr>
                <w:rFonts w:asciiTheme="minorHAnsi" w:hAnsiTheme="minorHAnsi" w:cstheme="minorHAnsi"/>
                <w:sz w:val="24"/>
                <w:szCs w:val="24"/>
              </w:rPr>
            </w:pPr>
          </w:p>
        </w:tc>
      </w:tr>
      <w:tr w:rsidRPr="00A76E7C" w:rsidR="00801552" w:rsidTr="00B5432B" w14:paraId="55F7589B" w14:textId="77777777">
        <w:tc>
          <w:tcPr>
            <w:tcW w:w="3261" w:type="dxa"/>
          </w:tcPr>
          <w:p w:rsidRPr="00A76E7C" w:rsidR="00801552" w:rsidP="00DD5413" w:rsidRDefault="00801552" w14:paraId="17B1137F" w14:textId="115D41AF">
            <w:pPr>
              <w:rPr>
                <w:rFonts w:asciiTheme="minorHAnsi" w:hAnsiTheme="minorHAnsi" w:cstheme="minorHAnsi"/>
                <w:sz w:val="24"/>
                <w:szCs w:val="24"/>
              </w:rPr>
            </w:pPr>
          </w:p>
        </w:tc>
        <w:tc>
          <w:tcPr>
            <w:tcW w:w="2409" w:type="dxa"/>
          </w:tcPr>
          <w:p w:rsidRPr="00A76E7C" w:rsidR="00801552" w:rsidP="00DD5413" w:rsidRDefault="00801552" w14:paraId="0E4EE1CC" w14:textId="3143CEB2">
            <w:pPr>
              <w:rPr>
                <w:rFonts w:asciiTheme="minorHAnsi" w:hAnsiTheme="minorHAnsi" w:cstheme="minorHAnsi"/>
                <w:sz w:val="24"/>
                <w:szCs w:val="24"/>
              </w:rPr>
            </w:pPr>
          </w:p>
        </w:tc>
        <w:tc>
          <w:tcPr>
            <w:tcW w:w="3346" w:type="dxa"/>
            <w:vMerge/>
          </w:tcPr>
          <w:p w:rsidRPr="00A76E7C" w:rsidR="00801552" w:rsidP="00DD5413" w:rsidRDefault="00801552" w14:paraId="5B95CD12" w14:textId="77777777">
            <w:pPr>
              <w:rPr>
                <w:rFonts w:asciiTheme="minorHAnsi" w:hAnsiTheme="minorHAnsi" w:cstheme="minorHAnsi"/>
                <w:sz w:val="24"/>
                <w:szCs w:val="24"/>
              </w:rPr>
            </w:pPr>
          </w:p>
        </w:tc>
      </w:tr>
      <w:tr w:rsidRPr="00A76E7C" w:rsidR="00801552" w:rsidTr="00B5432B" w14:paraId="5220BBB2" w14:textId="77777777">
        <w:tc>
          <w:tcPr>
            <w:tcW w:w="3261" w:type="dxa"/>
          </w:tcPr>
          <w:p w:rsidRPr="00A76E7C" w:rsidR="00801552" w:rsidP="00DD5413" w:rsidRDefault="00801552" w14:paraId="13CB595B" w14:textId="77777777">
            <w:pPr>
              <w:rPr>
                <w:rFonts w:asciiTheme="minorHAnsi" w:hAnsiTheme="minorHAnsi" w:cstheme="minorHAnsi"/>
                <w:sz w:val="24"/>
                <w:szCs w:val="24"/>
              </w:rPr>
            </w:pPr>
          </w:p>
        </w:tc>
        <w:tc>
          <w:tcPr>
            <w:tcW w:w="2409" w:type="dxa"/>
          </w:tcPr>
          <w:p w:rsidRPr="00A76E7C" w:rsidR="00801552" w:rsidP="00DD5413" w:rsidRDefault="00801552" w14:paraId="6D9C8D39" w14:textId="77777777">
            <w:pPr>
              <w:rPr>
                <w:rFonts w:asciiTheme="minorHAnsi" w:hAnsiTheme="minorHAnsi" w:cstheme="minorHAnsi"/>
                <w:sz w:val="24"/>
                <w:szCs w:val="24"/>
              </w:rPr>
            </w:pPr>
          </w:p>
        </w:tc>
        <w:tc>
          <w:tcPr>
            <w:tcW w:w="3346" w:type="dxa"/>
          </w:tcPr>
          <w:p w:rsidRPr="00A76E7C" w:rsidR="00801552" w:rsidP="00DD5413" w:rsidRDefault="00801552" w14:paraId="675E05EE" w14:textId="77777777">
            <w:pPr>
              <w:rPr>
                <w:rFonts w:asciiTheme="minorHAnsi" w:hAnsiTheme="minorHAnsi" w:cstheme="minorHAnsi"/>
                <w:sz w:val="24"/>
                <w:szCs w:val="24"/>
              </w:rPr>
            </w:pPr>
          </w:p>
        </w:tc>
      </w:tr>
      <w:tr w:rsidRPr="00A76E7C" w:rsidR="00801552" w:rsidTr="00B5432B" w14:paraId="47DFF446" w14:textId="77777777">
        <w:tc>
          <w:tcPr>
            <w:tcW w:w="3261" w:type="dxa"/>
          </w:tcPr>
          <w:p w:rsidRPr="00A76E7C" w:rsidR="00801552" w:rsidP="00DD5413" w:rsidRDefault="000C4A7E" w14:paraId="2FC17F8B" w14:textId="1D6DE3DA">
            <w:pPr>
              <w:rPr>
                <w:rFonts w:asciiTheme="minorHAnsi" w:hAnsiTheme="minorHAnsi" w:cstheme="minorHAnsi"/>
                <w:sz w:val="24"/>
                <w:szCs w:val="24"/>
              </w:rPr>
            </w:pPr>
            <w:r w:rsidRPr="00A76E7C">
              <w:rPr>
                <w:rFonts w:asciiTheme="minorHAnsi" w:hAnsiTheme="minorHAnsi" w:cstheme="minorHAnsi"/>
                <w:sz w:val="24"/>
                <w:szCs w:val="24"/>
              </w:rPr>
              <w:t xml:space="preserve">Friday </w:t>
            </w:r>
            <w:r w:rsidR="002F422B">
              <w:rPr>
                <w:rFonts w:asciiTheme="minorHAnsi" w:hAnsiTheme="minorHAnsi" w:cstheme="minorHAnsi"/>
                <w:sz w:val="24"/>
                <w:szCs w:val="24"/>
              </w:rPr>
              <w:t>7</w:t>
            </w:r>
            <w:r w:rsidRPr="00A76E7C" w:rsidR="00A55A67">
              <w:rPr>
                <w:rFonts w:asciiTheme="minorHAnsi" w:hAnsiTheme="minorHAnsi" w:cstheme="minorHAnsi"/>
                <w:sz w:val="24"/>
                <w:szCs w:val="24"/>
              </w:rPr>
              <w:t xml:space="preserve"> </w:t>
            </w:r>
            <w:r w:rsidRPr="00A76E7C">
              <w:rPr>
                <w:rFonts w:asciiTheme="minorHAnsi" w:hAnsiTheme="minorHAnsi" w:cstheme="minorHAnsi"/>
                <w:sz w:val="24"/>
                <w:szCs w:val="24"/>
              </w:rPr>
              <w:t>May 202</w:t>
            </w:r>
            <w:r w:rsidR="002F422B">
              <w:rPr>
                <w:rFonts w:asciiTheme="minorHAnsi" w:hAnsiTheme="minorHAnsi" w:cstheme="minorHAnsi"/>
                <w:sz w:val="24"/>
                <w:szCs w:val="24"/>
              </w:rPr>
              <w:t>7</w:t>
            </w:r>
          </w:p>
        </w:tc>
        <w:tc>
          <w:tcPr>
            <w:tcW w:w="2409" w:type="dxa"/>
          </w:tcPr>
          <w:p w:rsidRPr="00A76E7C" w:rsidR="00801552" w:rsidP="00DD5413" w:rsidRDefault="00C17182" w14:paraId="0A4F7224" w14:textId="1050A4F1">
            <w:pPr>
              <w:rPr>
                <w:rFonts w:asciiTheme="minorHAnsi" w:hAnsiTheme="minorHAnsi" w:cstheme="minorHAnsi"/>
                <w:sz w:val="24"/>
                <w:szCs w:val="24"/>
              </w:rPr>
            </w:pPr>
            <w:r w:rsidRPr="00A76E7C">
              <w:rPr>
                <w:rFonts w:asciiTheme="minorHAnsi" w:hAnsiTheme="minorHAnsi" w:cstheme="minorHAnsi"/>
                <w:sz w:val="24"/>
                <w:szCs w:val="24"/>
              </w:rPr>
              <w:t>5:</w:t>
            </w:r>
            <w:r w:rsidRPr="00A76E7C" w:rsidR="000C4A7E">
              <w:rPr>
                <w:rFonts w:asciiTheme="minorHAnsi" w:hAnsiTheme="minorHAnsi" w:cstheme="minorHAnsi"/>
                <w:sz w:val="24"/>
                <w:szCs w:val="24"/>
              </w:rPr>
              <w:t>00pm to 7.00pm</w:t>
            </w:r>
          </w:p>
        </w:tc>
        <w:tc>
          <w:tcPr>
            <w:tcW w:w="3346" w:type="dxa"/>
            <w:vMerge w:val="restart"/>
          </w:tcPr>
          <w:p w:rsidRPr="00A76E7C" w:rsidR="00801552" w:rsidP="00DD5413" w:rsidRDefault="000C4A7E" w14:paraId="0209BC57" w14:textId="77777777">
            <w:pPr>
              <w:rPr>
                <w:rFonts w:asciiTheme="minorHAnsi" w:hAnsiTheme="minorHAnsi" w:cstheme="minorHAnsi"/>
                <w:sz w:val="24"/>
                <w:szCs w:val="24"/>
              </w:rPr>
            </w:pPr>
            <w:r w:rsidRPr="00A76E7C">
              <w:rPr>
                <w:rFonts w:asciiTheme="minorHAnsi" w:hAnsiTheme="minorHAnsi" w:cstheme="minorHAnsi"/>
                <w:sz w:val="24"/>
                <w:szCs w:val="24"/>
              </w:rPr>
              <w:t>Session</w:t>
            </w:r>
            <w:r w:rsidRPr="00A76E7C" w:rsidR="00801552">
              <w:rPr>
                <w:rFonts w:asciiTheme="minorHAnsi" w:hAnsiTheme="minorHAnsi" w:cstheme="minorHAnsi"/>
                <w:sz w:val="24"/>
                <w:szCs w:val="24"/>
              </w:rPr>
              <w:t xml:space="preserve"> 5: Teaching</w:t>
            </w:r>
          </w:p>
          <w:p w:rsidRPr="00A76E7C" w:rsidR="00B53A04" w:rsidP="00DD5413" w:rsidRDefault="00B53A04" w14:paraId="5169ED81" w14:textId="77777777">
            <w:pPr>
              <w:rPr>
                <w:rFonts w:asciiTheme="minorHAnsi" w:hAnsiTheme="minorHAnsi" w:cstheme="minorHAnsi"/>
                <w:sz w:val="24"/>
                <w:szCs w:val="24"/>
              </w:rPr>
            </w:pPr>
          </w:p>
          <w:p w:rsidRPr="00A76E7C" w:rsidR="00B53A04" w:rsidP="00DD5413" w:rsidRDefault="00B53A04" w14:paraId="3FFF9034" w14:textId="4A8AFF1E">
            <w:pPr>
              <w:rPr>
                <w:rFonts w:asciiTheme="minorHAnsi" w:hAnsiTheme="minorHAnsi" w:cstheme="minorHAnsi"/>
                <w:sz w:val="24"/>
                <w:szCs w:val="24"/>
              </w:rPr>
            </w:pPr>
          </w:p>
        </w:tc>
      </w:tr>
      <w:tr w:rsidRPr="00A76E7C" w:rsidR="00801552" w:rsidTr="00B5432B" w14:paraId="10FABC78" w14:textId="77777777">
        <w:tc>
          <w:tcPr>
            <w:tcW w:w="3261" w:type="dxa"/>
          </w:tcPr>
          <w:p w:rsidRPr="00A76E7C" w:rsidR="00801552" w:rsidP="00DD5413" w:rsidRDefault="00801552" w14:paraId="04CED95A" w14:textId="02BFB257">
            <w:pPr>
              <w:rPr>
                <w:rFonts w:asciiTheme="minorHAnsi" w:hAnsiTheme="minorHAnsi" w:cstheme="minorHAnsi"/>
                <w:sz w:val="24"/>
                <w:szCs w:val="24"/>
              </w:rPr>
            </w:pPr>
            <w:r w:rsidRPr="00A76E7C">
              <w:rPr>
                <w:rFonts w:asciiTheme="minorHAnsi" w:hAnsiTheme="minorHAnsi" w:cstheme="minorHAnsi"/>
                <w:sz w:val="24"/>
                <w:szCs w:val="24"/>
              </w:rPr>
              <w:t xml:space="preserve">Saturday </w:t>
            </w:r>
            <w:r w:rsidR="00DE17DF">
              <w:rPr>
                <w:rFonts w:asciiTheme="minorHAnsi" w:hAnsiTheme="minorHAnsi" w:cstheme="minorHAnsi"/>
                <w:sz w:val="24"/>
                <w:szCs w:val="24"/>
              </w:rPr>
              <w:t>8</w:t>
            </w:r>
            <w:r w:rsidRPr="00A76E7C" w:rsidR="00A55A67">
              <w:rPr>
                <w:rFonts w:asciiTheme="minorHAnsi" w:hAnsiTheme="minorHAnsi" w:cstheme="minorHAnsi"/>
                <w:sz w:val="24"/>
                <w:szCs w:val="24"/>
              </w:rPr>
              <w:t xml:space="preserve"> </w:t>
            </w:r>
            <w:r w:rsidRPr="00A76E7C">
              <w:rPr>
                <w:rFonts w:asciiTheme="minorHAnsi" w:hAnsiTheme="minorHAnsi" w:cstheme="minorHAnsi"/>
                <w:sz w:val="24"/>
                <w:szCs w:val="24"/>
              </w:rPr>
              <w:t>May</w:t>
            </w:r>
            <w:r w:rsidR="00DE17DF">
              <w:rPr>
                <w:rFonts w:asciiTheme="minorHAnsi" w:hAnsiTheme="minorHAnsi" w:cstheme="minorHAnsi"/>
                <w:sz w:val="24"/>
                <w:szCs w:val="24"/>
              </w:rPr>
              <w:t xml:space="preserve"> 2027</w:t>
            </w:r>
          </w:p>
        </w:tc>
        <w:tc>
          <w:tcPr>
            <w:tcW w:w="2409" w:type="dxa"/>
          </w:tcPr>
          <w:p w:rsidRPr="00A76E7C" w:rsidR="00801552" w:rsidP="00DD5413" w:rsidRDefault="00801552" w14:paraId="7BEEAAEE" w14:textId="046FEC8C">
            <w:pPr>
              <w:rPr>
                <w:rFonts w:asciiTheme="minorHAnsi" w:hAnsiTheme="minorHAnsi" w:cstheme="minorHAnsi"/>
                <w:sz w:val="24"/>
                <w:szCs w:val="24"/>
              </w:rPr>
            </w:pPr>
            <w:r w:rsidRPr="00A76E7C">
              <w:rPr>
                <w:rFonts w:asciiTheme="minorHAnsi" w:hAnsiTheme="minorHAnsi" w:cstheme="minorHAnsi"/>
                <w:sz w:val="24"/>
                <w:szCs w:val="24"/>
              </w:rPr>
              <w:t xml:space="preserve">9.00am to </w:t>
            </w:r>
            <w:r w:rsidRPr="00A76E7C" w:rsidR="007E1BE1">
              <w:rPr>
                <w:rFonts w:asciiTheme="minorHAnsi" w:hAnsiTheme="minorHAnsi" w:cstheme="minorHAnsi"/>
                <w:sz w:val="24"/>
                <w:szCs w:val="24"/>
              </w:rPr>
              <w:t>4</w:t>
            </w:r>
            <w:r w:rsidRPr="00A76E7C">
              <w:rPr>
                <w:rFonts w:asciiTheme="minorHAnsi" w:hAnsiTheme="minorHAnsi" w:cstheme="minorHAnsi"/>
                <w:sz w:val="24"/>
                <w:szCs w:val="24"/>
              </w:rPr>
              <w:t>.</w:t>
            </w:r>
            <w:r w:rsidRPr="00A76E7C" w:rsidR="00A55A67">
              <w:rPr>
                <w:rFonts w:asciiTheme="minorHAnsi" w:hAnsiTheme="minorHAnsi" w:cstheme="minorHAnsi"/>
                <w:sz w:val="24"/>
                <w:szCs w:val="24"/>
              </w:rPr>
              <w:t>0</w:t>
            </w:r>
            <w:r w:rsidRPr="00A76E7C">
              <w:rPr>
                <w:rFonts w:asciiTheme="minorHAnsi" w:hAnsiTheme="minorHAnsi" w:cstheme="minorHAnsi"/>
                <w:sz w:val="24"/>
                <w:szCs w:val="24"/>
              </w:rPr>
              <w:t>0pm</w:t>
            </w:r>
          </w:p>
        </w:tc>
        <w:tc>
          <w:tcPr>
            <w:tcW w:w="3346" w:type="dxa"/>
            <w:vMerge/>
          </w:tcPr>
          <w:p w:rsidRPr="00A76E7C" w:rsidR="00801552" w:rsidP="00DD5413" w:rsidRDefault="00801552" w14:paraId="5AE48A43" w14:textId="77777777">
            <w:pPr>
              <w:rPr>
                <w:rFonts w:asciiTheme="minorHAnsi" w:hAnsiTheme="minorHAnsi" w:cstheme="minorHAnsi"/>
                <w:sz w:val="24"/>
                <w:szCs w:val="24"/>
              </w:rPr>
            </w:pPr>
          </w:p>
        </w:tc>
      </w:tr>
      <w:tr w:rsidRPr="00A76E7C" w:rsidR="00801552" w:rsidTr="00B5432B" w14:paraId="189BD1CA" w14:textId="77777777">
        <w:tc>
          <w:tcPr>
            <w:tcW w:w="3261" w:type="dxa"/>
          </w:tcPr>
          <w:p w:rsidRPr="00A76E7C" w:rsidR="00801552" w:rsidP="00DD5413" w:rsidRDefault="00801552" w14:paraId="4CE15719" w14:textId="3CF60E92">
            <w:pPr>
              <w:rPr>
                <w:rFonts w:asciiTheme="minorHAnsi" w:hAnsiTheme="minorHAnsi" w:cstheme="minorHAnsi"/>
                <w:sz w:val="24"/>
                <w:szCs w:val="24"/>
              </w:rPr>
            </w:pPr>
          </w:p>
        </w:tc>
        <w:tc>
          <w:tcPr>
            <w:tcW w:w="2409" w:type="dxa"/>
          </w:tcPr>
          <w:p w:rsidRPr="00A76E7C" w:rsidR="00801552" w:rsidP="00DD5413" w:rsidRDefault="00801552" w14:paraId="5B0A006D" w14:textId="63688CFF">
            <w:pPr>
              <w:rPr>
                <w:rFonts w:asciiTheme="minorHAnsi" w:hAnsiTheme="minorHAnsi" w:cstheme="minorHAnsi"/>
                <w:sz w:val="24"/>
                <w:szCs w:val="24"/>
              </w:rPr>
            </w:pPr>
          </w:p>
        </w:tc>
        <w:tc>
          <w:tcPr>
            <w:tcW w:w="3346" w:type="dxa"/>
            <w:vMerge/>
          </w:tcPr>
          <w:p w:rsidRPr="00A76E7C" w:rsidR="00801552" w:rsidP="00DD5413" w:rsidRDefault="00801552" w14:paraId="50F40DEB" w14:textId="77777777">
            <w:pPr>
              <w:rPr>
                <w:rFonts w:asciiTheme="minorHAnsi" w:hAnsiTheme="minorHAnsi" w:cstheme="minorHAnsi"/>
                <w:sz w:val="24"/>
                <w:szCs w:val="24"/>
              </w:rPr>
            </w:pPr>
          </w:p>
        </w:tc>
      </w:tr>
      <w:tr w:rsidRPr="00FB6CBD" w:rsidR="00DE17DF" w:rsidTr="00B5432B" w14:paraId="5532FC77" w14:textId="77777777">
        <w:tc>
          <w:tcPr>
            <w:tcW w:w="3261" w:type="dxa"/>
          </w:tcPr>
          <w:p w:rsidRPr="00FB6CBD" w:rsidR="00DE17DF" w:rsidP="00DD5413" w:rsidRDefault="00DE17DF" w14:paraId="6BC65B5C" w14:textId="43BD7AB3">
            <w:pPr>
              <w:rPr>
                <w:rFonts w:ascii="Corbel" w:hAnsi="Corbel" w:cs="Segoe UI"/>
                <w:color w:val="2F5496" w:themeColor="accent5" w:themeShade="BF"/>
              </w:rPr>
            </w:pPr>
          </w:p>
        </w:tc>
        <w:tc>
          <w:tcPr>
            <w:tcW w:w="2409" w:type="dxa"/>
          </w:tcPr>
          <w:p w:rsidRPr="00FB6CBD" w:rsidR="00DE17DF" w:rsidP="00DD5413" w:rsidRDefault="00DE17DF" w14:paraId="33ABCAC3" w14:textId="77777777">
            <w:pPr>
              <w:rPr>
                <w:rFonts w:ascii="Corbel" w:hAnsi="Corbel" w:cs="Segoe UI"/>
                <w:color w:val="2F5496" w:themeColor="accent5" w:themeShade="BF"/>
              </w:rPr>
            </w:pPr>
          </w:p>
        </w:tc>
        <w:tc>
          <w:tcPr>
            <w:tcW w:w="3346" w:type="dxa"/>
          </w:tcPr>
          <w:p w:rsidRPr="00FB6CBD" w:rsidR="00DE17DF" w:rsidP="00DD5413" w:rsidRDefault="00DE17DF" w14:paraId="608E7BDF" w14:textId="77777777">
            <w:pPr>
              <w:rPr>
                <w:rFonts w:ascii="Corbel" w:hAnsi="Corbel" w:cs="Segoe UI"/>
                <w:color w:val="2F5496" w:themeColor="accent5" w:themeShade="BF"/>
              </w:rPr>
            </w:pPr>
          </w:p>
        </w:tc>
      </w:tr>
      <w:tr w:rsidRPr="00FB6CBD" w:rsidR="00BF7E9C" w:rsidTr="00B5432B" w14:paraId="7BF601B0" w14:textId="77777777">
        <w:tc>
          <w:tcPr>
            <w:tcW w:w="3261" w:type="dxa"/>
          </w:tcPr>
          <w:p w:rsidRPr="00FB6CBD" w:rsidR="00BF7E9C" w:rsidP="00BF7E9C" w:rsidRDefault="00BF7E9C" w14:paraId="018AD91D" w14:textId="42B7939B">
            <w:pPr>
              <w:rPr>
                <w:rFonts w:ascii="Corbel" w:hAnsi="Corbel" w:cs="Segoe UI"/>
                <w:color w:val="2F5496" w:themeColor="accent5" w:themeShade="BF"/>
              </w:rPr>
            </w:pPr>
            <w:r w:rsidRPr="00A76E7C">
              <w:rPr>
                <w:rFonts w:asciiTheme="minorHAnsi" w:hAnsiTheme="minorHAnsi" w:cstheme="minorHAnsi"/>
                <w:sz w:val="24"/>
                <w:szCs w:val="24"/>
              </w:rPr>
              <w:t xml:space="preserve">Friday </w:t>
            </w:r>
            <w:r w:rsidR="00450687">
              <w:rPr>
                <w:rFonts w:asciiTheme="minorHAnsi" w:hAnsiTheme="minorHAnsi" w:cstheme="minorHAnsi"/>
                <w:sz w:val="24"/>
                <w:szCs w:val="24"/>
              </w:rPr>
              <w:t>25 June</w:t>
            </w:r>
            <w:r w:rsidRPr="00A76E7C">
              <w:rPr>
                <w:rFonts w:asciiTheme="minorHAnsi" w:hAnsiTheme="minorHAnsi" w:cstheme="minorHAnsi"/>
                <w:sz w:val="24"/>
                <w:szCs w:val="24"/>
              </w:rPr>
              <w:t xml:space="preserve"> 202</w:t>
            </w:r>
            <w:r>
              <w:rPr>
                <w:rFonts w:asciiTheme="minorHAnsi" w:hAnsiTheme="minorHAnsi" w:cstheme="minorHAnsi"/>
                <w:sz w:val="24"/>
                <w:szCs w:val="24"/>
              </w:rPr>
              <w:t>7</w:t>
            </w:r>
          </w:p>
        </w:tc>
        <w:tc>
          <w:tcPr>
            <w:tcW w:w="2409" w:type="dxa"/>
          </w:tcPr>
          <w:p w:rsidRPr="00FB6CBD" w:rsidR="00BF7E9C" w:rsidP="00BF7E9C" w:rsidRDefault="00BF7E9C" w14:paraId="46B7DC37" w14:textId="28B2206F">
            <w:pPr>
              <w:rPr>
                <w:rFonts w:ascii="Corbel" w:hAnsi="Corbel" w:cs="Segoe UI"/>
                <w:color w:val="2F5496" w:themeColor="accent5" w:themeShade="BF"/>
              </w:rPr>
            </w:pPr>
            <w:r w:rsidRPr="00A76E7C">
              <w:rPr>
                <w:rFonts w:asciiTheme="minorHAnsi" w:hAnsiTheme="minorHAnsi" w:cstheme="minorHAnsi"/>
                <w:sz w:val="24"/>
                <w:szCs w:val="24"/>
              </w:rPr>
              <w:t>5:00pm to 7.00pm</w:t>
            </w:r>
          </w:p>
        </w:tc>
        <w:tc>
          <w:tcPr>
            <w:tcW w:w="3346" w:type="dxa"/>
            <w:vMerge w:val="restart"/>
          </w:tcPr>
          <w:p w:rsidR="00BF7E9C" w:rsidP="00BF7E9C" w:rsidRDefault="00BF7E9C" w14:paraId="533E341D" w14:textId="60E8CC3B">
            <w:pPr>
              <w:rPr>
                <w:rFonts w:asciiTheme="minorHAnsi" w:hAnsiTheme="minorHAnsi" w:cstheme="minorHAnsi"/>
                <w:sz w:val="24"/>
                <w:szCs w:val="24"/>
              </w:rPr>
            </w:pPr>
            <w:r w:rsidRPr="00A76E7C">
              <w:rPr>
                <w:rFonts w:asciiTheme="minorHAnsi" w:hAnsiTheme="minorHAnsi" w:cstheme="minorHAnsi"/>
                <w:sz w:val="24"/>
                <w:szCs w:val="24"/>
              </w:rPr>
              <w:t xml:space="preserve">Session </w:t>
            </w:r>
            <w:r>
              <w:rPr>
                <w:rFonts w:asciiTheme="minorHAnsi" w:hAnsiTheme="minorHAnsi" w:cstheme="minorHAnsi"/>
                <w:sz w:val="24"/>
                <w:szCs w:val="24"/>
              </w:rPr>
              <w:t>6</w:t>
            </w:r>
            <w:r w:rsidRPr="00A76E7C">
              <w:rPr>
                <w:rFonts w:asciiTheme="minorHAnsi" w:hAnsiTheme="minorHAnsi" w:cstheme="minorHAnsi"/>
                <w:sz w:val="24"/>
                <w:szCs w:val="24"/>
              </w:rPr>
              <w:t>: Teaching</w:t>
            </w:r>
          </w:p>
          <w:p w:rsidRPr="00A76E7C" w:rsidR="00BF7E9C" w:rsidP="00BF7E9C" w:rsidRDefault="00BF7E9C" w14:paraId="538BC923" w14:textId="6A4C51E3">
            <w:pPr>
              <w:rPr>
                <w:rFonts w:asciiTheme="minorHAnsi" w:hAnsiTheme="minorHAnsi" w:cstheme="minorHAnsi"/>
                <w:sz w:val="24"/>
                <w:szCs w:val="24"/>
              </w:rPr>
            </w:pPr>
            <w:r>
              <w:rPr>
                <w:rFonts w:asciiTheme="minorHAnsi" w:hAnsiTheme="minorHAnsi" w:cstheme="minorHAnsi"/>
                <w:sz w:val="24"/>
                <w:szCs w:val="24"/>
              </w:rPr>
              <w:t>Doctoral Research Conference</w:t>
            </w:r>
          </w:p>
          <w:p w:rsidRPr="00FB6CBD" w:rsidR="00BF7E9C" w:rsidP="00BF7E9C" w:rsidRDefault="00BF7E9C" w14:paraId="16880A0B" w14:textId="77777777">
            <w:pPr>
              <w:rPr>
                <w:rFonts w:ascii="Corbel" w:hAnsi="Corbel" w:cs="Segoe UI"/>
                <w:color w:val="2F5496" w:themeColor="accent5" w:themeShade="BF"/>
              </w:rPr>
            </w:pPr>
          </w:p>
        </w:tc>
      </w:tr>
      <w:tr w:rsidRPr="00FB6CBD" w:rsidR="00BF7E9C" w:rsidTr="00B5432B" w14:paraId="162AA604" w14:textId="77777777">
        <w:tc>
          <w:tcPr>
            <w:tcW w:w="3261" w:type="dxa"/>
          </w:tcPr>
          <w:p w:rsidRPr="00FB6CBD" w:rsidR="00BF7E9C" w:rsidP="00BF7E9C" w:rsidRDefault="00BF7E9C" w14:paraId="5CD5B2FD" w14:textId="1EBD40E8">
            <w:pPr>
              <w:rPr>
                <w:rFonts w:ascii="Corbel" w:hAnsi="Corbel" w:cs="Segoe UI"/>
                <w:color w:val="2F5496" w:themeColor="accent5" w:themeShade="BF"/>
              </w:rPr>
            </w:pPr>
            <w:r w:rsidRPr="00A76E7C">
              <w:rPr>
                <w:rFonts w:asciiTheme="minorHAnsi" w:hAnsiTheme="minorHAnsi" w:cstheme="minorHAnsi"/>
                <w:sz w:val="24"/>
                <w:szCs w:val="24"/>
              </w:rPr>
              <w:t xml:space="preserve">Saturday </w:t>
            </w:r>
            <w:r w:rsidR="00450687">
              <w:rPr>
                <w:rFonts w:asciiTheme="minorHAnsi" w:hAnsiTheme="minorHAnsi" w:cstheme="minorHAnsi"/>
                <w:sz w:val="24"/>
                <w:szCs w:val="24"/>
              </w:rPr>
              <w:t>26 June</w:t>
            </w:r>
            <w:r>
              <w:rPr>
                <w:rFonts w:asciiTheme="minorHAnsi" w:hAnsiTheme="minorHAnsi" w:cstheme="minorHAnsi"/>
                <w:sz w:val="24"/>
                <w:szCs w:val="24"/>
              </w:rPr>
              <w:t xml:space="preserve"> 2027</w:t>
            </w:r>
          </w:p>
        </w:tc>
        <w:tc>
          <w:tcPr>
            <w:tcW w:w="2409" w:type="dxa"/>
          </w:tcPr>
          <w:p w:rsidRPr="00FB6CBD" w:rsidR="00BF7E9C" w:rsidP="00BF7E9C" w:rsidRDefault="00BF7E9C" w14:paraId="0D406B6E" w14:textId="26429BC2">
            <w:pPr>
              <w:rPr>
                <w:rFonts w:ascii="Corbel" w:hAnsi="Corbel" w:cs="Segoe UI"/>
                <w:color w:val="2F5496" w:themeColor="accent5" w:themeShade="BF"/>
              </w:rPr>
            </w:pPr>
            <w:r w:rsidRPr="00A76E7C">
              <w:rPr>
                <w:rFonts w:asciiTheme="minorHAnsi" w:hAnsiTheme="minorHAnsi" w:cstheme="minorHAnsi"/>
                <w:sz w:val="24"/>
                <w:szCs w:val="24"/>
              </w:rPr>
              <w:t>9.00am to 4.00pm</w:t>
            </w:r>
          </w:p>
        </w:tc>
        <w:tc>
          <w:tcPr>
            <w:tcW w:w="3346" w:type="dxa"/>
            <w:vMerge/>
          </w:tcPr>
          <w:p w:rsidRPr="00FB6CBD" w:rsidR="00BF7E9C" w:rsidP="00BF7E9C" w:rsidRDefault="00BF7E9C" w14:paraId="7B66146D" w14:textId="77777777">
            <w:pPr>
              <w:rPr>
                <w:rFonts w:ascii="Corbel" w:hAnsi="Corbel" w:cs="Segoe UI"/>
                <w:color w:val="2F5496" w:themeColor="accent5" w:themeShade="BF"/>
              </w:rPr>
            </w:pPr>
          </w:p>
        </w:tc>
      </w:tr>
      <w:tr w:rsidRPr="00FB6CBD" w:rsidR="00D91B0B" w:rsidTr="00B5432B" w14:paraId="5ACE379B" w14:textId="77777777">
        <w:tc>
          <w:tcPr>
            <w:tcW w:w="3261" w:type="dxa"/>
          </w:tcPr>
          <w:p w:rsidRPr="00FB6CBD" w:rsidR="00D91B0B" w:rsidP="00DD5413" w:rsidRDefault="00D91B0B" w14:paraId="7424DB5A" w14:textId="77777777">
            <w:pPr>
              <w:rPr>
                <w:rFonts w:ascii="Corbel" w:hAnsi="Corbel" w:cs="Segoe UI"/>
                <w:color w:val="2F5496" w:themeColor="accent5" w:themeShade="BF"/>
              </w:rPr>
            </w:pPr>
          </w:p>
        </w:tc>
        <w:tc>
          <w:tcPr>
            <w:tcW w:w="2409" w:type="dxa"/>
          </w:tcPr>
          <w:p w:rsidRPr="00FB6CBD" w:rsidR="00D91B0B" w:rsidP="00DD5413" w:rsidRDefault="00D91B0B" w14:paraId="4500000F" w14:textId="77777777">
            <w:pPr>
              <w:rPr>
                <w:rFonts w:ascii="Corbel" w:hAnsi="Corbel" w:cs="Segoe UI"/>
                <w:color w:val="2F5496" w:themeColor="accent5" w:themeShade="BF"/>
              </w:rPr>
            </w:pPr>
          </w:p>
        </w:tc>
        <w:tc>
          <w:tcPr>
            <w:tcW w:w="3346" w:type="dxa"/>
            <w:vMerge/>
          </w:tcPr>
          <w:p w:rsidRPr="00FB6CBD" w:rsidR="00D91B0B" w:rsidP="00DD5413" w:rsidRDefault="00D91B0B" w14:paraId="2C0F1CBD" w14:textId="77777777">
            <w:pPr>
              <w:rPr>
                <w:rFonts w:ascii="Corbel" w:hAnsi="Corbel" w:cs="Segoe UI"/>
                <w:color w:val="2F5496" w:themeColor="accent5" w:themeShade="BF"/>
              </w:rPr>
            </w:pPr>
          </w:p>
        </w:tc>
      </w:tr>
      <w:tr w:rsidRPr="007E1BE1" w:rsidR="00801552" w:rsidTr="00B5432B" w14:paraId="1A81F0B1" w14:textId="77777777">
        <w:tc>
          <w:tcPr>
            <w:tcW w:w="3261" w:type="dxa"/>
          </w:tcPr>
          <w:p w:rsidRPr="007E1BE1" w:rsidR="00801552" w:rsidP="00DD5413" w:rsidRDefault="00801552" w14:paraId="717AAFBA" w14:textId="60A239ED">
            <w:pPr>
              <w:rPr>
                <w:rFonts w:ascii="Corbel" w:hAnsi="Corbel" w:cs="Segoe UI"/>
                <w:color w:val="FF0000"/>
              </w:rPr>
            </w:pPr>
          </w:p>
        </w:tc>
        <w:tc>
          <w:tcPr>
            <w:tcW w:w="2409" w:type="dxa"/>
          </w:tcPr>
          <w:p w:rsidRPr="007E1BE1" w:rsidR="00801552" w:rsidP="00DD5413" w:rsidRDefault="00801552" w14:paraId="56EE48EE" w14:textId="4B2EE208">
            <w:pPr>
              <w:rPr>
                <w:rFonts w:ascii="Corbel" w:hAnsi="Corbel" w:cs="Segoe UI"/>
                <w:color w:val="FF0000"/>
              </w:rPr>
            </w:pPr>
          </w:p>
        </w:tc>
        <w:tc>
          <w:tcPr>
            <w:tcW w:w="3346" w:type="dxa"/>
          </w:tcPr>
          <w:p w:rsidRPr="007E1BE1" w:rsidR="00B53A04" w:rsidP="00DD5413" w:rsidRDefault="00B53A04" w14:paraId="2908EB2C" w14:textId="4A5187FB">
            <w:pPr>
              <w:rPr>
                <w:rFonts w:ascii="Corbel" w:hAnsi="Corbel" w:cs="Segoe UI"/>
                <w:color w:val="FF0000"/>
              </w:rPr>
            </w:pPr>
          </w:p>
        </w:tc>
      </w:tr>
      <w:tr w:rsidRPr="003448CF" w:rsidR="007C1B5C" w:rsidTr="00B5432B" w14:paraId="1D323AE1" w14:textId="77777777">
        <w:tc>
          <w:tcPr>
            <w:tcW w:w="3261" w:type="dxa"/>
            <w:shd w:val="clear" w:color="auto" w:fill="E7E6E6" w:themeFill="background2"/>
          </w:tcPr>
          <w:p w:rsidRPr="003448CF" w:rsidR="00801552" w:rsidP="009E567F" w:rsidRDefault="000C4A7E" w14:paraId="7D01C937" w14:textId="14239C47">
            <w:pPr>
              <w:spacing w:line="276" w:lineRule="auto"/>
              <w:rPr>
                <w:rFonts w:asciiTheme="minorHAnsi" w:hAnsiTheme="minorHAnsi" w:cstheme="minorHAnsi"/>
                <w:i/>
                <w:iCs/>
                <w:color w:val="004E9A"/>
              </w:rPr>
            </w:pPr>
            <w:r w:rsidRPr="003448CF">
              <w:rPr>
                <w:rFonts w:asciiTheme="minorHAnsi" w:hAnsiTheme="minorHAnsi" w:cstheme="minorHAnsi"/>
                <w:i/>
                <w:iCs/>
                <w:color w:val="004E9A"/>
              </w:rPr>
              <w:t>September 202</w:t>
            </w:r>
            <w:r w:rsidRPr="003448CF" w:rsidR="003448CF">
              <w:rPr>
                <w:rFonts w:asciiTheme="minorHAnsi" w:hAnsiTheme="minorHAnsi" w:cstheme="minorHAnsi"/>
                <w:i/>
                <w:iCs/>
                <w:color w:val="004E9A"/>
              </w:rPr>
              <w:t>7</w:t>
            </w:r>
          </w:p>
          <w:p w:rsidRPr="003448CF" w:rsidR="00801552" w:rsidP="009E567F" w:rsidRDefault="009E567F" w14:paraId="5A83E7AE" w14:textId="45264819">
            <w:pPr>
              <w:spacing w:line="276" w:lineRule="auto"/>
              <w:rPr>
                <w:rFonts w:asciiTheme="minorHAnsi" w:hAnsiTheme="minorHAnsi" w:cstheme="minorHAnsi"/>
                <w:i/>
                <w:iCs/>
                <w:color w:val="004E9A"/>
              </w:rPr>
            </w:pPr>
            <w:r>
              <w:rPr>
                <w:rFonts w:asciiTheme="minorHAnsi" w:hAnsiTheme="minorHAnsi" w:cstheme="minorHAnsi"/>
                <w:i/>
                <w:iCs/>
                <w:color w:val="004E9A"/>
              </w:rPr>
              <w:t>[</w:t>
            </w:r>
            <w:r w:rsidRPr="003448CF" w:rsidR="00801552">
              <w:rPr>
                <w:rFonts w:asciiTheme="minorHAnsi" w:hAnsiTheme="minorHAnsi" w:cstheme="minorHAnsi"/>
                <w:i/>
                <w:iCs/>
                <w:color w:val="004E9A"/>
              </w:rPr>
              <w:t xml:space="preserve">Dates to be </w:t>
            </w:r>
            <w:r w:rsidRPr="003448CF" w:rsidR="00296526">
              <w:rPr>
                <w:rFonts w:asciiTheme="minorHAnsi" w:hAnsiTheme="minorHAnsi" w:cstheme="minorHAnsi"/>
                <w:i/>
                <w:iCs/>
                <w:color w:val="004E9A"/>
              </w:rPr>
              <w:t>confirmed</w:t>
            </w:r>
            <w:r>
              <w:rPr>
                <w:rFonts w:asciiTheme="minorHAnsi" w:hAnsiTheme="minorHAnsi" w:cstheme="minorHAnsi"/>
                <w:i/>
                <w:iCs/>
                <w:color w:val="004E9A"/>
              </w:rPr>
              <w:t>]</w:t>
            </w:r>
          </w:p>
        </w:tc>
        <w:tc>
          <w:tcPr>
            <w:tcW w:w="2409" w:type="dxa"/>
            <w:shd w:val="clear" w:color="auto" w:fill="E7E6E6" w:themeFill="background2"/>
          </w:tcPr>
          <w:p w:rsidRPr="003448CF" w:rsidR="00801552" w:rsidP="009E567F" w:rsidRDefault="00801552" w14:paraId="14A01F60" w14:textId="269F76B7">
            <w:pPr>
              <w:rPr>
                <w:rFonts w:asciiTheme="minorHAnsi" w:hAnsiTheme="minorHAnsi" w:cstheme="minorHAnsi"/>
                <w:i/>
                <w:iCs/>
                <w:color w:val="004E9A"/>
              </w:rPr>
            </w:pPr>
            <w:r w:rsidRPr="003448CF">
              <w:rPr>
                <w:rFonts w:asciiTheme="minorHAnsi" w:hAnsiTheme="minorHAnsi" w:cstheme="minorHAnsi"/>
                <w:i/>
                <w:iCs/>
                <w:color w:val="004E9A"/>
              </w:rPr>
              <w:t xml:space="preserve">Each session </w:t>
            </w:r>
            <w:r w:rsidR="003448CF">
              <w:rPr>
                <w:rFonts w:asciiTheme="minorHAnsi" w:hAnsiTheme="minorHAnsi" w:cstheme="minorHAnsi"/>
                <w:i/>
                <w:iCs/>
                <w:color w:val="004E9A"/>
              </w:rPr>
              <w:t xml:space="preserve">lasts </w:t>
            </w:r>
            <w:r w:rsidRPr="003448CF">
              <w:rPr>
                <w:rFonts w:asciiTheme="minorHAnsi" w:hAnsiTheme="minorHAnsi" w:cstheme="minorHAnsi"/>
                <w:i/>
                <w:iCs/>
                <w:color w:val="004E9A"/>
              </w:rPr>
              <w:t>approx</w:t>
            </w:r>
            <w:r w:rsidR="003448CF">
              <w:rPr>
                <w:rFonts w:asciiTheme="minorHAnsi" w:hAnsiTheme="minorHAnsi" w:cstheme="minorHAnsi"/>
                <w:i/>
                <w:iCs/>
                <w:color w:val="004E9A"/>
              </w:rPr>
              <w:t>imately</w:t>
            </w:r>
            <w:r w:rsidRPr="003448CF">
              <w:rPr>
                <w:rFonts w:asciiTheme="minorHAnsi" w:hAnsiTheme="minorHAnsi" w:cstheme="minorHAnsi"/>
                <w:i/>
                <w:iCs/>
                <w:color w:val="004E9A"/>
              </w:rPr>
              <w:t xml:space="preserve"> </w:t>
            </w:r>
            <w:r w:rsidRPr="003448CF" w:rsidR="00296526">
              <w:rPr>
                <w:rFonts w:asciiTheme="minorHAnsi" w:hAnsiTheme="minorHAnsi" w:cstheme="minorHAnsi"/>
                <w:i/>
                <w:iCs/>
                <w:color w:val="004E9A"/>
              </w:rPr>
              <w:t>90 mins</w:t>
            </w:r>
            <w:r w:rsidRPr="003448CF" w:rsidR="007C1B5C">
              <w:rPr>
                <w:rFonts w:asciiTheme="minorHAnsi" w:hAnsiTheme="minorHAnsi" w:cstheme="minorHAnsi"/>
                <w:i/>
                <w:iCs/>
                <w:color w:val="004E9A"/>
              </w:rPr>
              <w:t>,</w:t>
            </w:r>
            <w:r w:rsidRPr="003448CF">
              <w:rPr>
                <w:rFonts w:asciiTheme="minorHAnsi" w:hAnsiTheme="minorHAnsi" w:cstheme="minorHAnsi"/>
                <w:i/>
                <w:iCs/>
                <w:color w:val="004E9A"/>
              </w:rPr>
              <w:t xml:space="preserve"> including feedback</w:t>
            </w:r>
          </w:p>
        </w:tc>
        <w:tc>
          <w:tcPr>
            <w:tcW w:w="3346" w:type="dxa"/>
            <w:shd w:val="clear" w:color="auto" w:fill="E7E6E6" w:themeFill="background2"/>
          </w:tcPr>
          <w:p w:rsidRPr="003448CF" w:rsidR="00801552" w:rsidP="009E567F" w:rsidRDefault="00801552" w14:paraId="0C0AF6A7" w14:textId="234712DE">
            <w:pPr>
              <w:rPr>
                <w:rFonts w:asciiTheme="minorHAnsi" w:hAnsiTheme="minorHAnsi" w:cstheme="minorHAnsi"/>
                <w:i/>
                <w:iCs/>
                <w:color w:val="004E9A"/>
              </w:rPr>
            </w:pPr>
            <w:r w:rsidRPr="003448CF">
              <w:rPr>
                <w:rFonts w:asciiTheme="minorHAnsi" w:hAnsiTheme="minorHAnsi" w:cstheme="minorHAnsi"/>
                <w:i/>
                <w:iCs/>
                <w:color w:val="004E9A"/>
              </w:rPr>
              <w:t>Confirmation of Doctoral Registration Interview (CDRI)</w:t>
            </w:r>
          </w:p>
          <w:p w:rsidRPr="003448CF" w:rsidR="00801552" w:rsidP="009E567F" w:rsidRDefault="00801552" w14:paraId="121FD38A" w14:textId="77777777">
            <w:pPr>
              <w:rPr>
                <w:rFonts w:asciiTheme="minorHAnsi" w:hAnsiTheme="minorHAnsi" w:cstheme="minorHAnsi"/>
                <w:i/>
                <w:iCs/>
                <w:color w:val="004E9A"/>
              </w:rPr>
            </w:pPr>
          </w:p>
        </w:tc>
      </w:tr>
    </w:tbl>
    <w:p w:rsidRPr="00FB6CBD" w:rsidR="003F71D8" w:rsidP="003A68D1" w:rsidRDefault="003F71D8" w14:paraId="03162518" w14:textId="77777777">
      <w:pPr>
        <w:pStyle w:val="Heading1"/>
        <w:rPr>
          <w:rFonts w:ascii="Corbel" w:hAnsi="Corbel"/>
        </w:rPr>
      </w:pPr>
      <w:bookmarkStart w:name="_Programme_Aims" w:id="9"/>
      <w:bookmarkEnd w:id="9"/>
    </w:p>
    <w:bookmarkEnd w:id="8"/>
    <w:p w:rsidRPr="00FB6CBD" w:rsidR="003F71D8" w:rsidRDefault="003F71D8" w14:paraId="3A528BFB" w14:textId="77777777">
      <w:pPr>
        <w:rPr>
          <w:rFonts w:ascii="Corbel" w:hAnsi="Corbel" w:eastAsiaTheme="majorEastAsia" w:cstheme="majorBidi"/>
          <w:color w:val="2E74B5" w:themeColor="accent1" w:themeShade="BF"/>
          <w:sz w:val="32"/>
          <w:szCs w:val="32"/>
        </w:rPr>
      </w:pPr>
      <w:r w:rsidRPr="00FB6CBD">
        <w:rPr>
          <w:rFonts w:ascii="Corbel" w:hAnsi="Corbel"/>
        </w:rPr>
        <w:br w:type="page"/>
      </w:r>
    </w:p>
    <w:p w:rsidRPr="007C1B5C" w:rsidR="00D06006" w:rsidP="003A68D1" w:rsidRDefault="00D06006" w14:paraId="167A73A5" w14:textId="23157167">
      <w:pPr>
        <w:pStyle w:val="Heading1"/>
        <w:rPr>
          <w:rFonts w:ascii="Corbel" w:hAnsi="Corbel"/>
          <w:b/>
          <w:bCs/>
          <w:color w:val="004E9A"/>
        </w:rPr>
      </w:pPr>
      <w:bookmarkStart w:name="_Toc240579432" w:id="10"/>
      <w:r w:rsidRPr="007C1B5C">
        <w:rPr>
          <w:rFonts w:ascii="Corbel" w:hAnsi="Corbel"/>
          <w:b/>
          <w:bCs/>
          <w:color w:val="004E9A"/>
        </w:rPr>
        <w:lastRenderedPageBreak/>
        <w:t xml:space="preserve">Programme </w:t>
      </w:r>
      <w:r w:rsidR="007C1B5C">
        <w:rPr>
          <w:rFonts w:ascii="Corbel" w:hAnsi="Corbel"/>
          <w:b/>
          <w:bCs/>
          <w:color w:val="004E9A"/>
        </w:rPr>
        <w:t>a</w:t>
      </w:r>
      <w:r w:rsidRPr="007C1B5C">
        <w:rPr>
          <w:rFonts w:ascii="Corbel" w:hAnsi="Corbel"/>
          <w:b/>
          <w:bCs/>
          <w:color w:val="004E9A"/>
        </w:rPr>
        <w:t>ims</w:t>
      </w:r>
      <w:bookmarkEnd w:id="10"/>
      <w:r w:rsidRPr="007C1B5C">
        <w:rPr>
          <w:rFonts w:ascii="Corbel" w:hAnsi="Corbel"/>
          <w:b/>
          <w:bCs/>
          <w:color w:val="004E9A"/>
        </w:rPr>
        <w:t xml:space="preserve"> </w:t>
      </w:r>
    </w:p>
    <w:p w:rsidR="00D06006" w:rsidP="00D06006" w:rsidRDefault="00D06006" w14:paraId="7B7BE508" w14:textId="77777777">
      <w:pPr>
        <w:autoSpaceDE w:val="0"/>
        <w:autoSpaceDN w:val="0"/>
        <w:adjustRightInd w:val="0"/>
        <w:rPr>
          <w:rFonts w:asciiTheme="minorHAnsi" w:hAnsiTheme="minorHAnsi" w:cstheme="minorHAnsi"/>
          <w:color w:val="000000"/>
          <w:sz w:val="24"/>
          <w:szCs w:val="24"/>
        </w:rPr>
      </w:pPr>
      <w:r w:rsidRPr="004C7BC6">
        <w:rPr>
          <w:rFonts w:asciiTheme="minorHAnsi" w:hAnsiTheme="minorHAnsi" w:cstheme="minorHAnsi"/>
          <w:color w:val="000000"/>
          <w:sz w:val="24"/>
          <w:szCs w:val="24"/>
        </w:rPr>
        <w:t xml:space="preserve">The programme aims to provide: </w:t>
      </w:r>
    </w:p>
    <w:p w:rsidRPr="004C7BC6" w:rsidR="004C7BC6" w:rsidP="00D06006" w:rsidRDefault="004C7BC6" w14:paraId="16207162" w14:textId="77777777">
      <w:pPr>
        <w:autoSpaceDE w:val="0"/>
        <w:autoSpaceDN w:val="0"/>
        <w:adjustRightInd w:val="0"/>
        <w:rPr>
          <w:rFonts w:asciiTheme="minorHAnsi" w:hAnsiTheme="minorHAnsi" w:cstheme="minorHAnsi"/>
          <w:color w:val="000000"/>
          <w:sz w:val="12"/>
          <w:szCs w:val="12"/>
        </w:rPr>
      </w:pPr>
    </w:p>
    <w:p w:rsidRPr="004C7BC6" w:rsidR="007C1B5C" w:rsidP="007C1B5C" w:rsidRDefault="00D06006" w14:paraId="746C1084" w14:textId="4A49658A">
      <w:pPr>
        <w:pStyle w:val="ListParagraph"/>
        <w:numPr>
          <w:ilvl w:val="0"/>
          <w:numId w:val="19"/>
        </w:numPr>
        <w:autoSpaceDE w:val="0"/>
        <w:autoSpaceDN w:val="0"/>
        <w:adjustRightInd w:val="0"/>
        <w:rPr>
          <w:rFonts w:asciiTheme="minorHAnsi" w:hAnsiTheme="minorHAnsi" w:cstheme="minorHAnsi"/>
          <w:color w:val="000000"/>
          <w:sz w:val="24"/>
          <w:szCs w:val="24"/>
        </w:rPr>
      </w:pPr>
      <w:r w:rsidRPr="004C7BC6">
        <w:rPr>
          <w:rFonts w:asciiTheme="minorHAnsi" w:hAnsiTheme="minorHAnsi" w:cstheme="minorHAnsi"/>
          <w:color w:val="000000"/>
          <w:sz w:val="24"/>
          <w:szCs w:val="24"/>
        </w:rPr>
        <w:t>An environment fostering the integration of academic and professional knowledge and values, through:</w:t>
      </w:r>
    </w:p>
    <w:p w:rsidRPr="004C7BC6" w:rsidR="00D06006" w:rsidP="004C7BC6" w:rsidRDefault="00D06006" w14:paraId="264A5108" w14:textId="5E4703A2">
      <w:pPr>
        <w:pStyle w:val="ListParagraph"/>
        <w:numPr>
          <w:ilvl w:val="0"/>
          <w:numId w:val="20"/>
        </w:numPr>
        <w:autoSpaceDE w:val="0"/>
        <w:autoSpaceDN w:val="0"/>
        <w:adjustRightInd w:val="0"/>
        <w:ind w:left="851" w:hanging="491"/>
        <w:rPr>
          <w:rFonts w:asciiTheme="minorHAnsi" w:hAnsiTheme="minorHAnsi" w:cstheme="minorHAnsi"/>
          <w:color w:val="000000"/>
          <w:sz w:val="24"/>
          <w:szCs w:val="24"/>
        </w:rPr>
      </w:pPr>
      <w:r w:rsidRPr="004C7BC6">
        <w:rPr>
          <w:rFonts w:asciiTheme="minorHAnsi" w:hAnsiTheme="minorHAnsi" w:cstheme="minorHAnsi"/>
          <w:color w:val="000000"/>
          <w:sz w:val="24"/>
          <w:szCs w:val="24"/>
        </w:rPr>
        <w:t>the sharing of lived research and professional practice; and</w:t>
      </w:r>
    </w:p>
    <w:p w:rsidRPr="004C7BC6" w:rsidR="00D06006" w:rsidP="004C7BC6" w:rsidRDefault="00D06006" w14:paraId="5D149C4A" w14:textId="7343B7CF">
      <w:pPr>
        <w:pStyle w:val="ListParagraph"/>
        <w:numPr>
          <w:ilvl w:val="0"/>
          <w:numId w:val="20"/>
        </w:numPr>
        <w:autoSpaceDE w:val="0"/>
        <w:autoSpaceDN w:val="0"/>
        <w:adjustRightInd w:val="0"/>
        <w:spacing w:after="240"/>
        <w:ind w:left="851" w:hanging="491"/>
        <w:rPr>
          <w:rFonts w:asciiTheme="minorHAnsi" w:hAnsiTheme="minorHAnsi" w:cstheme="minorHAnsi"/>
          <w:color w:val="000000"/>
          <w:sz w:val="24"/>
          <w:szCs w:val="24"/>
        </w:rPr>
      </w:pPr>
      <w:r w:rsidRPr="004C7BC6">
        <w:rPr>
          <w:rFonts w:asciiTheme="minorHAnsi" w:hAnsiTheme="minorHAnsi" w:cstheme="minorHAnsi"/>
          <w:color w:val="000000"/>
          <w:sz w:val="24"/>
          <w:szCs w:val="24"/>
        </w:rPr>
        <w:t>critical and self-reflexive consideration of the nature and context of practitioner research, making links to the student's own professional context and identity</w:t>
      </w:r>
      <w:r w:rsidRPr="004C7BC6" w:rsidR="004928D7">
        <w:rPr>
          <w:rFonts w:asciiTheme="minorHAnsi" w:hAnsiTheme="minorHAnsi" w:cstheme="minorHAnsi"/>
          <w:color w:val="000000"/>
          <w:sz w:val="24"/>
          <w:szCs w:val="24"/>
        </w:rPr>
        <w:t>.</w:t>
      </w:r>
      <w:r w:rsidRPr="004C7BC6">
        <w:rPr>
          <w:rFonts w:asciiTheme="minorHAnsi" w:hAnsiTheme="minorHAnsi" w:cstheme="minorHAnsi"/>
          <w:color w:val="000000"/>
          <w:sz w:val="24"/>
          <w:szCs w:val="24"/>
        </w:rPr>
        <w:t xml:space="preserve"> </w:t>
      </w:r>
    </w:p>
    <w:p w:rsidRPr="004C7BC6" w:rsidR="007C1B5C" w:rsidP="007C1B5C" w:rsidRDefault="007C1B5C" w14:paraId="46130B24" w14:textId="77777777">
      <w:pPr>
        <w:pStyle w:val="ListParagraph"/>
        <w:autoSpaceDE w:val="0"/>
        <w:autoSpaceDN w:val="0"/>
        <w:adjustRightInd w:val="0"/>
        <w:spacing w:after="240"/>
        <w:ind w:left="1080"/>
        <w:rPr>
          <w:rFonts w:asciiTheme="minorHAnsi" w:hAnsiTheme="minorHAnsi" w:cstheme="minorHAnsi"/>
          <w:color w:val="000000"/>
          <w:sz w:val="12"/>
          <w:szCs w:val="12"/>
        </w:rPr>
      </w:pPr>
    </w:p>
    <w:p w:rsidRPr="004C7BC6" w:rsidR="007C1B5C" w:rsidP="007C1B5C" w:rsidRDefault="00D06006" w14:paraId="3D3A568C" w14:textId="021703B8">
      <w:pPr>
        <w:pStyle w:val="ListParagraph"/>
        <w:numPr>
          <w:ilvl w:val="0"/>
          <w:numId w:val="19"/>
        </w:numPr>
        <w:autoSpaceDE w:val="0"/>
        <w:autoSpaceDN w:val="0"/>
        <w:adjustRightInd w:val="0"/>
        <w:spacing w:after="240"/>
        <w:rPr>
          <w:rFonts w:asciiTheme="minorHAnsi" w:hAnsiTheme="minorHAnsi" w:cstheme="minorHAnsi"/>
          <w:color w:val="000000"/>
          <w:sz w:val="24"/>
          <w:szCs w:val="24"/>
        </w:rPr>
      </w:pPr>
      <w:r w:rsidRPr="004C7BC6">
        <w:rPr>
          <w:rFonts w:asciiTheme="minorHAnsi" w:hAnsiTheme="minorHAnsi" w:cstheme="minorHAnsi"/>
          <w:color w:val="000000"/>
          <w:sz w:val="24"/>
          <w:szCs w:val="24"/>
        </w:rPr>
        <w:t xml:space="preserve">Research skills and knowledge such that students </w:t>
      </w:r>
      <w:proofErr w:type="gramStart"/>
      <w:r w:rsidRPr="004C7BC6">
        <w:rPr>
          <w:rFonts w:asciiTheme="minorHAnsi" w:hAnsiTheme="minorHAnsi" w:cstheme="minorHAnsi"/>
          <w:color w:val="000000"/>
          <w:sz w:val="24"/>
          <w:szCs w:val="24"/>
        </w:rPr>
        <w:t>are able to</w:t>
      </w:r>
      <w:proofErr w:type="gramEnd"/>
      <w:r w:rsidRPr="004C7BC6">
        <w:rPr>
          <w:rFonts w:asciiTheme="minorHAnsi" w:hAnsiTheme="minorHAnsi" w:cstheme="minorHAnsi"/>
          <w:color w:val="000000"/>
          <w:sz w:val="24"/>
          <w:szCs w:val="24"/>
        </w:rPr>
        <w:t xml:space="preserve"> conceptualise, design and implement a rigorous and original research project leading to the generation of new knowledge, applications or understanding in an educational field;</w:t>
      </w:r>
    </w:p>
    <w:p w:rsidRPr="004C7BC6" w:rsidR="007C1B5C" w:rsidP="007C1B5C" w:rsidRDefault="007C1B5C" w14:paraId="377B2F81" w14:textId="77777777">
      <w:pPr>
        <w:pStyle w:val="ListParagraph"/>
        <w:autoSpaceDE w:val="0"/>
        <w:autoSpaceDN w:val="0"/>
        <w:adjustRightInd w:val="0"/>
        <w:spacing w:after="240"/>
        <w:ind w:left="360"/>
        <w:rPr>
          <w:rFonts w:asciiTheme="minorHAnsi" w:hAnsiTheme="minorHAnsi" w:cstheme="minorHAnsi"/>
          <w:color w:val="000000"/>
          <w:sz w:val="12"/>
          <w:szCs w:val="12"/>
        </w:rPr>
      </w:pPr>
    </w:p>
    <w:p w:rsidRPr="004C7BC6" w:rsidR="007C1B5C" w:rsidP="007C1B5C" w:rsidRDefault="00D06006" w14:paraId="0149F23D" w14:textId="0100D4E5">
      <w:pPr>
        <w:pStyle w:val="ListParagraph"/>
        <w:numPr>
          <w:ilvl w:val="0"/>
          <w:numId w:val="19"/>
        </w:numPr>
        <w:autoSpaceDE w:val="0"/>
        <w:autoSpaceDN w:val="0"/>
        <w:adjustRightInd w:val="0"/>
        <w:spacing w:after="240"/>
        <w:rPr>
          <w:rFonts w:asciiTheme="minorHAnsi" w:hAnsiTheme="minorHAnsi" w:cstheme="minorHAnsi"/>
          <w:color w:val="000000"/>
          <w:sz w:val="24"/>
          <w:szCs w:val="24"/>
        </w:rPr>
      </w:pPr>
      <w:r w:rsidRPr="004C7BC6">
        <w:rPr>
          <w:rFonts w:asciiTheme="minorHAnsi" w:hAnsiTheme="minorHAnsi" w:cstheme="minorHAnsi"/>
          <w:color w:val="000000"/>
          <w:sz w:val="24"/>
          <w:szCs w:val="24"/>
        </w:rPr>
        <w:t>An advanced level of critical engagement with literature in the field of educational research;</w:t>
      </w:r>
    </w:p>
    <w:p w:rsidRPr="004C7BC6" w:rsidR="004C7BC6" w:rsidP="004C7BC6" w:rsidRDefault="004C7BC6" w14:paraId="3E7ECC3C" w14:textId="77777777">
      <w:pPr>
        <w:pStyle w:val="ListParagraph"/>
        <w:autoSpaceDE w:val="0"/>
        <w:autoSpaceDN w:val="0"/>
        <w:adjustRightInd w:val="0"/>
        <w:spacing w:after="251"/>
        <w:ind w:left="360"/>
        <w:rPr>
          <w:rFonts w:asciiTheme="minorHAnsi" w:hAnsiTheme="minorHAnsi" w:cstheme="minorHAnsi"/>
          <w:color w:val="000000"/>
          <w:sz w:val="12"/>
          <w:szCs w:val="12"/>
        </w:rPr>
      </w:pPr>
    </w:p>
    <w:p w:rsidRPr="004C7BC6" w:rsidR="00D06006" w:rsidP="007C1B5C" w:rsidRDefault="00D06006" w14:paraId="1825F4C6" w14:textId="315C56E8">
      <w:pPr>
        <w:pStyle w:val="ListParagraph"/>
        <w:numPr>
          <w:ilvl w:val="0"/>
          <w:numId w:val="19"/>
        </w:numPr>
        <w:autoSpaceDE w:val="0"/>
        <w:autoSpaceDN w:val="0"/>
        <w:adjustRightInd w:val="0"/>
        <w:spacing w:after="251"/>
        <w:rPr>
          <w:rFonts w:asciiTheme="minorHAnsi" w:hAnsiTheme="minorHAnsi" w:cstheme="minorHAnsi"/>
          <w:color w:val="000000"/>
          <w:sz w:val="24"/>
          <w:szCs w:val="24"/>
        </w:rPr>
      </w:pPr>
      <w:r w:rsidRPr="004C7BC6">
        <w:rPr>
          <w:rFonts w:asciiTheme="minorHAnsi" w:hAnsiTheme="minorHAnsi" w:cstheme="minorHAnsi"/>
          <w:color w:val="000000"/>
          <w:sz w:val="24"/>
          <w:szCs w:val="24"/>
        </w:rPr>
        <w:t>An informed insight into the interactions between context, policy and practice; and</w:t>
      </w:r>
    </w:p>
    <w:p w:rsidRPr="004C7BC6" w:rsidR="00D970B7" w:rsidP="004C7BC6" w:rsidRDefault="00D06006" w14:paraId="5A13BCB0" w14:textId="57E1A4D0">
      <w:pPr>
        <w:pStyle w:val="Default"/>
        <w:numPr>
          <w:ilvl w:val="0"/>
          <w:numId w:val="19"/>
        </w:numPr>
        <w:rPr>
          <w:rFonts w:asciiTheme="minorHAnsi" w:hAnsiTheme="minorHAnsi" w:cstheme="minorHAnsi"/>
        </w:rPr>
      </w:pPr>
      <w:r w:rsidRPr="004C7BC6">
        <w:rPr>
          <w:rFonts w:asciiTheme="minorHAnsi" w:hAnsiTheme="minorHAnsi" w:cstheme="minorHAnsi"/>
        </w:rPr>
        <w:t xml:space="preserve">Opportunities for students to </w:t>
      </w:r>
      <w:r w:rsidRPr="004C7BC6" w:rsidR="00D970B7">
        <w:rPr>
          <w:rFonts w:asciiTheme="minorHAnsi" w:hAnsiTheme="minorHAnsi" w:cstheme="minorHAnsi"/>
        </w:rPr>
        <w:t xml:space="preserve">communicate effectively their research and ideas to academic and practitioner audiences. </w:t>
      </w:r>
    </w:p>
    <w:p w:rsidRPr="00847C2E" w:rsidR="00D06006" w:rsidP="00D06006" w:rsidRDefault="00D06006" w14:paraId="5A6F6621" w14:textId="77777777">
      <w:pPr>
        <w:pStyle w:val="Heading1"/>
        <w:rPr>
          <w:rFonts w:asciiTheme="minorHAnsi" w:hAnsiTheme="minorHAnsi" w:cstheme="minorHAnsi"/>
          <w:b/>
          <w:bCs/>
          <w:color w:val="004E9A"/>
        </w:rPr>
      </w:pPr>
      <w:bookmarkStart w:name="_Learning_outcomes" w:id="11"/>
      <w:bookmarkStart w:name="_Toc240579433" w:id="12"/>
      <w:bookmarkEnd w:id="11"/>
      <w:r w:rsidRPr="00847C2E">
        <w:rPr>
          <w:rFonts w:asciiTheme="minorHAnsi" w:hAnsiTheme="minorHAnsi" w:cstheme="minorHAnsi"/>
          <w:b/>
          <w:bCs/>
          <w:color w:val="004E9A"/>
        </w:rPr>
        <w:t>Learning outcomes</w:t>
      </w:r>
      <w:bookmarkEnd w:id="12"/>
      <w:r w:rsidRPr="00847C2E">
        <w:rPr>
          <w:rFonts w:asciiTheme="minorHAnsi" w:hAnsiTheme="minorHAnsi" w:cstheme="minorHAnsi"/>
          <w:b/>
          <w:bCs/>
          <w:color w:val="004E9A"/>
        </w:rPr>
        <w:t xml:space="preserve"> </w:t>
      </w:r>
    </w:p>
    <w:p w:rsidRPr="00847C2E" w:rsidR="00D06006" w:rsidP="00D06006" w:rsidRDefault="00D06006" w14:paraId="4F70079A" w14:textId="48CBC7EA">
      <w:pPr>
        <w:pStyle w:val="Heading2"/>
        <w:rPr>
          <w:rFonts w:asciiTheme="minorHAnsi" w:hAnsiTheme="minorHAnsi" w:cstheme="minorHAnsi"/>
          <w:color w:val="004E9A"/>
        </w:rPr>
      </w:pPr>
      <w:bookmarkStart w:name="_Toc240579434" w:id="13"/>
      <w:bookmarkStart w:name="_Hlk208854216" w:id="14"/>
      <w:r w:rsidRPr="00847C2E">
        <w:rPr>
          <w:rFonts w:asciiTheme="minorHAnsi" w:hAnsiTheme="minorHAnsi" w:cstheme="minorHAnsi"/>
          <w:color w:val="004E9A"/>
        </w:rPr>
        <w:t xml:space="preserve">Subject Specific Skills </w:t>
      </w:r>
      <w:r w:rsidRPr="00847C2E" w:rsidR="00795F73">
        <w:rPr>
          <w:rFonts w:asciiTheme="minorHAnsi" w:hAnsiTheme="minorHAnsi" w:cstheme="minorHAnsi"/>
          <w:color w:val="004E9A"/>
        </w:rPr>
        <w:t xml:space="preserve">in </w:t>
      </w:r>
      <w:r w:rsidRPr="00847C2E" w:rsidR="004C7BC6">
        <w:rPr>
          <w:rFonts w:asciiTheme="minorHAnsi" w:hAnsiTheme="minorHAnsi" w:cstheme="minorHAnsi"/>
          <w:color w:val="004E9A"/>
        </w:rPr>
        <w:t>Stage</w:t>
      </w:r>
      <w:r w:rsidRPr="00847C2E" w:rsidR="00795F73">
        <w:rPr>
          <w:rFonts w:asciiTheme="minorHAnsi" w:hAnsiTheme="minorHAnsi" w:cstheme="minorHAnsi"/>
          <w:color w:val="004E9A"/>
        </w:rPr>
        <w:t xml:space="preserve"> 1</w:t>
      </w:r>
      <w:bookmarkEnd w:id="13"/>
    </w:p>
    <w:bookmarkEnd w:id="14"/>
    <w:p w:rsidRPr="00847C2E" w:rsidR="004C7BC6" w:rsidP="00D06006" w:rsidRDefault="004C7BC6" w14:paraId="1D86A314" w14:textId="77777777">
      <w:pPr>
        <w:autoSpaceDE w:val="0"/>
        <w:autoSpaceDN w:val="0"/>
        <w:adjustRightInd w:val="0"/>
        <w:rPr>
          <w:rFonts w:asciiTheme="minorHAnsi" w:hAnsiTheme="minorHAnsi" w:cstheme="minorHAnsi"/>
          <w:color w:val="000000"/>
          <w:sz w:val="12"/>
          <w:szCs w:val="12"/>
        </w:rPr>
      </w:pPr>
    </w:p>
    <w:p w:rsidRPr="00DF17D6" w:rsidR="00D06006" w:rsidP="00DF17D6" w:rsidRDefault="00D06006" w14:paraId="68D36336" w14:textId="6A6AC7FA">
      <w:pPr>
        <w:autoSpaceDE w:val="0"/>
        <w:autoSpaceDN w:val="0"/>
        <w:adjustRightInd w:val="0"/>
        <w:spacing w:after="60"/>
        <w:rPr>
          <w:rFonts w:asciiTheme="minorHAnsi" w:hAnsiTheme="minorHAnsi" w:cstheme="minorHAnsi"/>
          <w:color w:val="000000"/>
          <w:sz w:val="23"/>
          <w:szCs w:val="23"/>
        </w:rPr>
      </w:pPr>
      <w:r w:rsidRPr="00DF17D6">
        <w:rPr>
          <w:rFonts w:asciiTheme="minorHAnsi" w:hAnsiTheme="minorHAnsi" w:cstheme="minorHAnsi"/>
          <w:color w:val="000000"/>
          <w:sz w:val="23"/>
          <w:szCs w:val="23"/>
        </w:rPr>
        <w:t xml:space="preserve">By the end of their studies students should be able to: </w:t>
      </w:r>
    </w:p>
    <w:p w:rsidRPr="00DF17D6" w:rsidR="00D06006" w:rsidP="00DF17D6" w:rsidRDefault="00D06006" w14:paraId="6B47FB9D" w14:textId="09457190">
      <w:pPr>
        <w:pStyle w:val="ListParagraph"/>
        <w:numPr>
          <w:ilvl w:val="0"/>
          <w:numId w:val="21"/>
        </w:numPr>
        <w:autoSpaceDE w:val="0"/>
        <w:autoSpaceDN w:val="0"/>
        <w:adjustRightInd w:val="0"/>
        <w:spacing w:after="60" w:line="276" w:lineRule="auto"/>
        <w:ind w:left="357" w:hanging="357"/>
        <w:contextualSpacing w:val="0"/>
        <w:rPr>
          <w:rFonts w:asciiTheme="minorHAnsi" w:hAnsiTheme="minorHAnsi" w:cstheme="minorHAnsi"/>
          <w:color w:val="000000"/>
          <w:sz w:val="23"/>
          <w:szCs w:val="23"/>
        </w:rPr>
      </w:pPr>
      <w:r w:rsidRPr="00DF17D6">
        <w:rPr>
          <w:rFonts w:asciiTheme="minorHAnsi" w:hAnsiTheme="minorHAnsi" w:cstheme="minorHAnsi"/>
          <w:color w:val="000000"/>
          <w:sz w:val="23"/>
          <w:szCs w:val="23"/>
        </w:rPr>
        <w:t xml:space="preserve">Analyse and critically evaluate demanding texts and ideas in the field of educational research, both orally and in writing, and relate this to specific professional contexts; </w:t>
      </w:r>
    </w:p>
    <w:p w:rsidRPr="00DF17D6" w:rsidR="00D06006" w:rsidP="00DF17D6" w:rsidRDefault="00D06006" w14:paraId="700D645F" w14:textId="3A2A01D3">
      <w:pPr>
        <w:pStyle w:val="ListParagraph"/>
        <w:numPr>
          <w:ilvl w:val="0"/>
          <w:numId w:val="21"/>
        </w:numPr>
        <w:autoSpaceDE w:val="0"/>
        <w:autoSpaceDN w:val="0"/>
        <w:adjustRightInd w:val="0"/>
        <w:spacing w:after="60" w:line="276" w:lineRule="auto"/>
        <w:ind w:left="357" w:hanging="357"/>
        <w:contextualSpacing w:val="0"/>
        <w:rPr>
          <w:rFonts w:asciiTheme="minorHAnsi" w:hAnsiTheme="minorHAnsi" w:cstheme="minorHAnsi"/>
          <w:color w:val="000000"/>
          <w:sz w:val="23"/>
          <w:szCs w:val="23"/>
        </w:rPr>
      </w:pPr>
      <w:r w:rsidRPr="00DF17D6">
        <w:rPr>
          <w:rFonts w:asciiTheme="minorHAnsi" w:hAnsiTheme="minorHAnsi" w:cstheme="minorHAnsi"/>
          <w:color w:val="000000"/>
          <w:sz w:val="23"/>
          <w:szCs w:val="23"/>
        </w:rPr>
        <w:t xml:space="preserve">Evaluate, from an informed knowledge base, practitioner approaches to educational research; </w:t>
      </w:r>
    </w:p>
    <w:p w:rsidRPr="00DF17D6" w:rsidR="00D06006" w:rsidP="00DF17D6" w:rsidRDefault="00D06006" w14:paraId="68939CBC" w14:textId="750045E6">
      <w:pPr>
        <w:pStyle w:val="ListParagraph"/>
        <w:numPr>
          <w:ilvl w:val="0"/>
          <w:numId w:val="21"/>
        </w:numPr>
        <w:autoSpaceDE w:val="0"/>
        <w:autoSpaceDN w:val="0"/>
        <w:adjustRightInd w:val="0"/>
        <w:spacing w:after="60" w:line="276" w:lineRule="auto"/>
        <w:ind w:left="357" w:hanging="357"/>
        <w:contextualSpacing w:val="0"/>
        <w:rPr>
          <w:rFonts w:asciiTheme="minorHAnsi" w:hAnsiTheme="minorHAnsi" w:cstheme="minorHAnsi"/>
          <w:color w:val="000000"/>
          <w:sz w:val="23"/>
          <w:szCs w:val="23"/>
        </w:rPr>
      </w:pPr>
      <w:r w:rsidRPr="00DF17D6">
        <w:rPr>
          <w:rFonts w:asciiTheme="minorHAnsi" w:hAnsiTheme="minorHAnsi" w:cstheme="minorHAnsi"/>
          <w:color w:val="000000"/>
          <w:sz w:val="23"/>
          <w:szCs w:val="23"/>
        </w:rPr>
        <w:t xml:space="preserve">Construct and communicate effectively sophisticated arguments relating to educational research and practice, with appropriate theoretical and evidential underpinning; </w:t>
      </w:r>
    </w:p>
    <w:p w:rsidRPr="00DF17D6" w:rsidR="00D06006" w:rsidP="00DF17D6" w:rsidRDefault="00D06006" w14:paraId="013EBCE3" w14:textId="77EE6BDF">
      <w:pPr>
        <w:pStyle w:val="ListParagraph"/>
        <w:numPr>
          <w:ilvl w:val="0"/>
          <w:numId w:val="21"/>
        </w:numPr>
        <w:autoSpaceDE w:val="0"/>
        <w:autoSpaceDN w:val="0"/>
        <w:adjustRightInd w:val="0"/>
        <w:spacing w:after="60" w:line="276" w:lineRule="auto"/>
        <w:ind w:left="357" w:hanging="357"/>
        <w:contextualSpacing w:val="0"/>
        <w:rPr>
          <w:rFonts w:asciiTheme="minorHAnsi" w:hAnsiTheme="minorHAnsi" w:cstheme="minorHAnsi"/>
          <w:color w:val="000000"/>
          <w:sz w:val="23"/>
          <w:szCs w:val="23"/>
        </w:rPr>
      </w:pPr>
      <w:r w:rsidRPr="00DF17D6">
        <w:rPr>
          <w:rFonts w:asciiTheme="minorHAnsi" w:hAnsiTheme="minorHAnsi" w:cstheme="minorHAnsi"/>
          <w:color w:val="000000"/>
          <w:sz w:val="23"/>
          <w:szCs w:val="23"/>
        </w:rPr>
        <w:t xml:space="preserve">Demonstrate the ability to conduct research which connects knowledge, ideas and concerns arising in academic and professional domains; </w:t>
      </w:r>
    </w:p>
    <w:p w:rsidRPr="00DF17D6" w:rsidR="00D06006" w:rsidP="00DF17D6" w:rsidRDefault="00D06006" w14:paraId="24BCD259" w14:textId="3E2FD7AE">
      <w:pPr>
        <w:pStyle w:val="ListParagraph"/>
        <w:numPr>
          <w:ilvl w:val="0"/>
          <w:numId w:val="21"/>
        </w:numPr>
        <w:autoSpaceDE w:val="0"/>
        <w:autoSpaceDN w:val="0"/>
        <w:adjustRightInd w:val="0"/>
        <w:spacing w:after="60" w:line="276" w:lineRule="auto"/>
        <w:ind w:left="357" w:hanging="357"/>
        <w:contextualSpacing w:val="0"/>
        <w:rPr>
          <w:rFonts w:asciiTheme="minorHAnsi" w:hAnsiTheme="minorHAnsi" w:cstheme="minorHAnsi"/>
          <w:color w:val="000000"/>
          <w:sz w:val="23"/>
          <w:szCs w:val="23"/>
        </w:rPr>
      </w:pPr>
      <w:r w:rsidRPr="00DF17D6">
        <w:rPr>
          <w:rFonts w:asciiTheme="minorHAnsi" w:hAnsiTheme="minorHAnsi" w:cstheme="minorHAnsi"/>
          <w:color w:val="000000"/>
          <w:sz w:val="23"/>
          <w:szCs w:val="23"/>
        </w:rPr>
        <w:t>Critically assess and apply a variety of p</w:t>
      </w:r>
      <w:r w:rsidRPr="00DF17D6" w:rsidR="000A137B">
        <w:rPr>
          <w:rFonts w:asciiTheme="minorHAnsi" w:hAnsiTheme="minorHAnsi" w:cstheme="minorHAnsi"/>
          <w:color w:val="000000"/>
          <w:sz w:val="23"/>
          <w:szCs w:val="23"/>
        </w:rPr>
        <w:t>hilosophical methodologies; and,</w:t>
      </w:r>
    </w:p>
    <w:p w:rsidRPr="00DF17D6" w:rsidR="00D06006" w:rsidP="00DF17D6" w:rsidRDefault="00D06006" w14:paraId="0C454879" w14:textId="65A2F75D">
      <w:pPr>
        <w:pStyle w:val="ListParagraph"/>
        <w:numPr>
          <w:ilvl w:val="0"/>
          <w:numId w:val="21"/>
        </w:numPr>
        <w:autoSpaceDE w:val="0"/>
        <w:autoSpaceDN w:val="0"/>
        <w:adjustRightInd w:val="0"/>
        <w:spacing w:after="60" w:line="276" w:lineRule="auto"/>
        <w:ind w:left="357" w:hanging="357"/>
        <w:contextualSpacing w:val="0"/>
        <w:rPr>
          <w:rFonts w:asciiTheme="minorHAnsi" w:hAnsiTheme="minorHAnsi" w:cstheme="minorHAnsi"/>
          <w:color w:val="000000"/>
          <w:sz w:val="23"/>
          <w:szCs w:val="23"/>
        </w:rPr>
      </w:pPr>
      <w:r w:rsidRPr="00DF17D6">
        <w:rPr>
          <w:rFonts w:asciiTheme="minorHAnsi" w:hAnsiTheme="minorHAnsi" w:cstheme="minorHAnsi"/>
          <w:color w:val="000000"/>
          <w:sz w:val="23"/>
          <w:szCs w:val="23"/>
        </w:rPr>
        <w:t xml:space="preserve">Conceptualise and design a significant and original research project in an area related to the student’s professional practice. </w:t>
      </w:r>
    </w:p>
    <w:p w:rsidRPr="00847C2E" w:rsidR="00D06006" w:rsidP="004C4ADC" w:rsidRDefault="00847C2E" w14:paraId="06BBA33E" w14:textId="2BB8A810">
      <w:pPr>
        <w:rPr>
          <w:rFonts w:asciiTheme="minorHAnsi" w:hAnsiTheme="minorHAnsi" w:eastAsiaTheme="majorEastAsia" w:cstheme="minorHAnsi"/>
          <w:color w:val="004E9A"/>
          <w:sz w:val="26"/>
          <w:szCs w:val="26"/>
        </w:rPr>
      </w:pPr>
      <w:r w:rsidRPr="00847C2E">
        <w:rPr>
          <w:rFonts w:asciiTheme="minorHAnsi" w:hAnsiTheme="minorHAnsi" w:eastAsiaTheme="majorEastAsia" w:cstheme="minorHAnsi"/>
          <w:color w:val="004E9A"/>
          <w:sz w:val="26"/>
          <w:szCs w:val="26"/>
        </w:rPr>
        <w:t>Subject Specific Skills in Stage 2</w:t>
      </w:r>
    </w:p>
    <w:p w:rsidRPr="00847C2E" w:rsidR="00847C2E" w:rsidP="004C4ADC" w:rsidRDefault="00847C2E" w14:paraId="2EB53564" w14:textId="77777777">
      <w:pPr>
        <w:rPr>
          <w:rFonts w:ascii="Corbel" w:hAnsi="Corbel" w:cs="Segoe UI"/>
          <w:sz w:val="12"/>
          <w:szCs w:val="12"/>
        </w:rPr>
      </w:pPr>
    </w:p>
    <w:p w:rsidRPr="00DF17D6" w:rsidR="00D06006" w:rsidP="00847C2E" w:rsidRDefault="00D06006" w14:paraId="42494549" w14:textId="4D8AA280">
      <w:pPr>
        <w:pStyle w:val="Default"/>
        <w:numPr>
          <w:ilvl w:val="0"/>
          <w:numId w:val="28"/>
        </w:numPr>
        <w:spacing w:after="120"/>
        <w:ind w:left="357" w:hanging="357"/>
        <w:rPr>
          <w:rFonts w:asciiTheme="minorHAnsi" w:hAnsiTheme="minorHAnsi" w:cstheme="minorHAnsi"/>
          <w:sz w:val="23"/>
          <w:szCs w:val="23"/>
        </w:rPr>
      </w:pPr>
      <w:r w:rsidRPr="00DF17D6">
        <w:rPr>
          <w:rFonts w:asciiTheme="minorHAnsi" w:hAnsiTheme="minorHAnsi" w:cstheme="minorHAnsi"/>
          <w:sz w:val="23"/>
          <w:szCs w:val="23"/>
        </w:rPr>
        <w:t>Successfully complete a piece of rigorous and original research in an area related to their professional practice</w:t>
      </w:r>
      <w:r w:rsidRPr="00DF17D6" w:rsidR="00795F73">
        <w:rPr>
          <w:rFonts w:asciiTheme="minorHAnsi" w:hAnsiTheme="minorHAnsi" w:cstheme="minorHAnsi"/>
          <w:sz w:val="23"/>
          <w:szCs w:val="23"/>
        </w:rPr>
        <w:t xml:space="preserve"> and which demonstrates transformation of their practice</w:t>
      </w:r>
      <w:r w:rsidRPr="00DF17D6">
        <w:rPr>
          <w:rFonts w:asciiTheme="minorHAnsi" w:hAnsiTheme="minorHAnsi" w:cstheme="minorHAnsi"/>
          <w:sz w:val="23"/>
          <w:szCs w:val="23"/>
        </w:rPr>
        <w:t xml:space="preserve">; </w:t>
      </w:r>
    </w:p>
    <w:p w:rsidRPr="00DF17D6" w:rsidR="00D06006" w:rsidP="00847C2E" w:rsidRDefault="00D06006" w14:paraId="45FCB3B3" w14:textId="41877C92">
      <w:pPr>
        <w:pStyle w:val="Default"/>
        <w:numPr>
          <w:ilvl w:val="0"/>
          <w:numId w:val="28"/>
        </w:numPr>
        <w:spacing w:after="120"/>
        <w:ind w:left="357" w:hanging="357"/>
        <w:rPr>
          <w:rFonts w:asciiTheme="minorHAnsi" w:hAnsiTheme="minorHAnsi" w:cstheme="minorHAnsi"/>
          <w:sz w:val="23"/>
          <w:szCs w:val="23"/>
        </w:rPr>
      </w:pPr>
      <w:r w:rsidRPr="00DF17D6">
        <w:rPr>
          <w:rFonts w:asciiTheme="minorHAnsi" w:hAnsiTheme="minorHAnsi" w:cstheme="minorHAnsi"/>
          <w:sz w:val="23"/>
          <w:szCs w:val="23"/>
        </w:rPr>
        <w:t xml:space="preserve">Appropriately analyse and discuss their data, demonstrating originality and creativity in its interpretation; </w:t>
      </w:r>
    </w:p>
    <w:p w:rsidRPr="00DF17D6" w:rsidR="00847C2E" w:rsidP="00D06006" w:rsidRDefault="00D06006" w14:paraId="73D899DB" w14:textId="77777777">
      <w:pPr>
        <w:pStyle w:val="Default"/>
        <w:numPr>
          <w:ilvl w:val="0"/>
          <w:numId w:val="28"/>
        </w:numPr>
        <w:spacing w:after="120"/>
        <w:ind w:left="357" w:hanging="357"/>
        <w:rPr>
          <w:rFonts w:asciiTheme="minorHAnsi" w:hAnsiTheme="minorHAnsi" w:cstheme="minorHAnsi"/>
          <w:sz w:val="23"/>
          <w:szCs w:val="23"/>
        </w:rPr>
      </w:pPr>
      <w:r w:rsidRPr="00DF17D6">
        <w:rPr>
          <w:rFonts w:asciiTheme="minorHAnsi" w:hAnsiTheme="minorHAnsi" w:cstheme="minorHAnsi"/>
          <w:sz w:val="23"/>
          <w:szCs w:val="23"/>
        </w:rPr>
        <w:t>Reach appropriate conclusions and findings, demonstrating a detailed knowledge and systematic understanding of the research process and any limitations of their own research project; and</w:t>
      </w:r>
      <w:r w:rsidRPr="00DF17D6" w:rsidR="00D87E81">
        <w:rPr>
          <w:rFonts w:asciiTheme="minorHAnsi" w:hAnsiTheme="minorHAnsi" w:cstheme="minorHAnsi"/>
          <w:sz w:val="23"/>
          <w:szCs w:val="23"/>
        </w:rPr>
        <w:t>,</w:t>
      </w:r>
      <w:r w:rsidRPr="00DF17D6">
        <w:rPr>
          <w:rFonts w:asciiTheme="minorHAnsi" w:hAnsiTheme="minorHAnsi" w:cstheme="minorHAnsi"/>
          <w:sz w:val="23"/>
          <w:szCs w:val="23"/>
        </w:rPr>
        <w:t xml:space="preserve"> </w:t>
      </w:r>
    </w:p>
    <w:p w:rsidRPr="00DF17D6" w:rsidR="00D06006" w:rsidP="00D06006" w:rsidRDefault="00D06006" w14:paraId="79398AE0" w14:textId="7A2A1E8E">
      <w:pPr>
        <w:pStyle w:val="Default"/>
        <w:numPr>
          <w:ilvl w:val="0"/>
          <w:numId w:val="28"/>
        </w:numPr>
        <w:spacing w:after="120"/>
        <w:ind w:left="357" w:hanging="357"/>
        <w:rPr>
          <w:rFonts w:asciiTheme="minorHAnsi" w:hAnsiTheme="minorHAnsi" w:cstheme="minorHAnsi"/>
          <w:sz w:val="23"/>
          <w:szCs w:val="23"/>
        </w:rPr>
      </w:pPr>
      <w:r w:rsidRPr="00DF17D6">
        <w:rPr>
          <w:rFonts w:asciiTheme="minorHAnsi" w:hAnsiTheme="minorHAnsi" w:cstheme="minorHAnsi"/>
          <w:sz w:val="23"/>
          <w:szCs w:val="23"/>
        </w:rPr>
        <w:t xml:space="preserve">Effectively communicate the ethical considerations within their own research. </w:t>
      </w:r>
    </w:p>
    <w:p w:rsidRPr="00847C2E" w:rsidR="00D06006" w:rsidP="00D06006" w:rsidRDefault="00D06006" w14:paraId="32756129" w14:textId="2B7ADC4F">
      <w:pPr>
        <w:pStyle w:val="Heading2"/>
        <w:rPr>
          <w:rFonts w:asciiTheme="minorHAnsi" w:hAnsiTheme="minorHAnsi" w:cstheme="minorHAnsi"/>
          <w:b/>
          <w:bCs/>
          <w:color w:val="004E9A"/>
        </w:rPr>
      </w:pPr>
      <w:bookmarkStart w:name="_Toc240579435" w:id="15"/>
      <w:r w:rsidRPr="00847C2E">
        <w:rPr>
          <w:rFonts w:asciiTheme="minorHAnsi" w:hAnsiTheme="minorHAnsi" w:cstheme="minorHAnsi"/>
          <w:b/>
          <w:bCs/>
          <w:color w:val="004E9A"/>
        </w:rPr>
        <w:lastRenderedPageBreak/>
        <w:t xml:space="preserve">Key </w:t>
      </w:r>
      <w:r w:rsidRPr="00847C2E" w:rsidR="00847C2E">
        <w:rPr>
          <w:rFonts w:asciiTheme="minorHAnsi" w:hAnsiTheme="minorHAnsi" w:cstheme="minorHAnsi"/>
          <w:b/>
          <w:bCs/>
          <w:color w:val="004E9A"/>
        </w:rPr>
        <w:t>g</w:t>
      </w:r>
      <w:r w:rsidRPr="00847C2E">
        <w:rPr>
          <w:rFonts w:asciiTheme="minorHAnsi" w:hAnsiTheme="minorHAnsi" w:cstheme="minorHAnsi"/>
          <w:b/>
          <w:bCs/>
          <w:color w:val="004E9A"/>
        </w:rPr>
        <w:t>eneric skills</w:t>
      </w:r>
      <w:bookmarkEnd w:id="15"/>
      <w:r w:rsidRPr="00847C2E">
        <w:rPr>
          <w:rFonts w:asciiTheme="minorHAnsi" w:hAnsiTheme="minorHAnsi" w:cstheme="minorHAnsi"/>
          <w:b/>
          <w:bCs/>
          <w:color w:val="004E9A"/>
        </w:rPr>
        <w:t xml:space="preserve"> </w:t>
      </w:r>
    </w:p>
    <w:p w:rsidRPr="00DF17D6" w:rsidR="00847C2E" w:rsidP="00D06006" w:rsidRDefault="00847C2E" w14:paraId="1104E39C" w14:textId="77777777">
      <w:pPr>
        <w:pStyle w:val="Heading3"/>
        <w:rPr>
          <w:rFonts w:asciiTheme="minorHAnsi" w:hAnsiTheme="minorHAnsi" w:cstheme="minorHAnsi"/>
          <w:sz w:val="8"/>
          <w:szCs w:val="8"/>
        </w:rPr>
      </w:pPr>
    </w:p>
    <w:p w:rsidRPr="00DF17D6" w:rsidR="00847C2E" w:rsidP="00D06006" w:rsidRDefault="00D06006" w14:paraId="270EC86D" w14:textId="77777777">
      <w:pPr>
        <w:pStyle w:val="Heading3"/>
        <w:rPr>
          <w:rFonts w:asciiTheme="minorHAnsi" w:hAnsiTheme="minorHAnsi" w:cstheme="minorHAnsi"/>
          <w:color w:val="004E9A"/>
          <w:sz w:val="26"/>
          <w:szCs w:val="26"/>
        </w:rPr>
      </w:pPr>
      <w:bookmarkStart w:name="_Toc240579436" w:id="16"/>
      <w:r w:rsidRPr="00DF17D6">
        <w:rPr>
          <w:rFonts w:asciiTheme="minorHAnsi" w:hAnsiTheme="minorHAnsi" w:cstheme="minorHAnsi"/>
          <w:color w:val="004E9A"/>
          <w:sz w:val="26"/>
          <w:szCs w:val="26"/>
        </w:rPr>
        <w:t>Professional Skills</w:t>
      </w:r>
      <w:bookmarkEnd w:id="16"/>
    </w:p>
    <w:p w:rsidRPr="00847C2E" w:rsidR="00D06006" w:rsidP="00D06006" w:rsidRDefault="00D06006" w14:paraId="1BB9D23D" w14:textId="039C87B4">
      <w:pPr>
        <w:pStyle w:val="Heading3"/>
        <w:rPr>
          <w:rFonts w:asciiTheme="minorHAnsi" w:hAnsiTheme="minorHAnsi" w:cstheme="minorHAnsi"/>
          <w:sz w:val="12"/>
          <w:szCs w:val="12"/>
        </w:rPr>
      </w:pPr>
      <w:r w:rsidRPr="00847C2E">
        <w:rPr>
          <w:rFonts w:asciiTheme="minorHAnsi" w:hAnsiTheme="minorHAnsi" w:cstheme="minorHAnsi"/>
          <w:sz w:val="12"/>
          <w:szCs w:val="12"/>
        </w:rPr>
        <w:t xml:space="preserve"> </w:t>
      </w:r>
    </w:p>
    <w:p w:rsidRPr="00DF17D6" w:rsidR="00D06006" w:rsidP="00847C2E" w:rsidRDefault="00D06006" w14:paraId="582A6D50" w14:textId="7F26781D">
      <w:pPr>
        <w:pStyle w:val="Default"/>
        <w:numPr>
          <w:ilvl w:val="0"/>
          <w:numId w:val="24"/>
        </w:numPr>
        <w:spacing w:after="120"/>
        <w:ind w:left="425" w:hanging="425"/>
        <w:rPr>
          <w:rFonts w:asciiTheme="minorHAnsi" w:hAnsiTheme="minorHAnsi" w:cstheme="minorHAnsi"/>
        </w:rPr>
      </w:pPr>
      <w:r w:rsidRPr="00DF17D6">
        <w:rPr>
          <w:rFonts w:asciiTheme="minorHAnsi" w:hAnsiTheme="minorHAnsi" w:cstheme="minorHAnsi"/>
        </w:rPr>
        <w:t>Apply, summarise and analyse key complex trends relevant to her/his</w:t>
      </w:r>
      <w:r w:rsidRPr="00DF17D6" w:rsidR="007E1BE1">
        <w:rPr>
          <w:rFonts w:asciiTheme="minorHAnsi" w:hAnsiTheme="minorHAnsi" w:cstheme="minorHAnsi"/>
        </w:rPr>
        <w:t>/their</w:t>
      </w:r>
      <w:r w:rsidRPr="00DF17D6">
        <w:rPr>
          <w:rFonts w:asciiTheme="minorHAnsi" w:hAnsiTheme="minorHAnsi" w:cstheme="minorHAnsi"/>
        </w:rPr>
        <w:t xml:space="preserve"> profession; </w:t>
      </w:r>
    </w:p>
    <w:p w:rsidRPr="00DF17D6" w:rsidR="00D06006" w:rsidP="00847C2E" w:rsidRDefault="00D06006" w14:paraId="3C7E01CA" w14:textId="59BF05BD">
      <w:pPr>
        <w:pStyle w:val="Default"/>
        <w:numPr>
          <w:ilvl w:val="0"/>
          <w:numId w:val="24"/>
        </w:numPr>
        <w:spacing w:after="120"/>
        <w:ind w:left="425" w:hanging="425"/>
        <w:rPr>
          <w:rFonts w:asciiTheme="minorHAnsi" w:hAnsiTheme="minorHAnsi" w:cstheme="minorHAnsi"/>
        </w:rPr>
      </w:pPr>
      <w:r w:rsidRPr="00DF17D6">
        <w:rPr>
          <w:rFonts w:asciiTheme="minorHAnsi" w:hAnsiTheme="minorHAnsi" w:cstheme="minorHAnsi"/>
        </w:rPr>
        <w:t xml:space="preserve">Communicate reasoned ideas effectively within a variety of contexts; </w:t>
      </w:r>
    </w:p>
    <w:p w:rsidRPr="00DF17D6" w:rsidR="00D06006" w:rsidP="00847C2E" w:rsidRDefault="00D06006" w14:paraId="28806FD7" w14:textId="2C4AA7BF">
      <w:pPr>
        <w:pStyle w:val="Default"/>
        <w:numPr>
          <w:ilvl w:val="0"/>
          <w:numId w:val="24"/>
        </w:numPr>
        <w:spacing w:after="120"/>
        <w:ind w:left="425" w:hanging="425"/>
        <w:rPr>
          <w:rFonts w:asciiTheme="minorHAnsi" w:hAnsiTheme="minorHAnsi" w:cstheme="minorHAnsi"/>
        </w:rPr>
      </w:pPr>
      <w:r w:rsidRPr="00DF17D6">
        <w:rPr>
          <w:rFonts w:asciiTheme="minorHAnsi" w:hAnsiTheme="minorHAnsi" w:cstheme="minorHAnsi"/>
        </w:rPr>
        <w:t>Identify, engage with and respond appropriately to ethical issues in his/her</w:t>
      </w:r>
      <w:r w:rsidRPr="00DF17D6" w:rsidR="007E1BE1">
        <w:rPr>
          <w:rFonts w:asciiTheme="minorHAnsi" w:hAnsiTheme="minorHAnsi" w:cstheme="minorHAnsi"/>
        </w:rPr>
        <w:t>/their</w:t>
      </w:r>
      <w:r w:rsidRPr="00DF17D6">
        <w:rPr>
          <w:rFonts w:asciiTheme="minorHAnsi" w:hAnsiTheme="minorHAnsi" w:cstheme="minorHAnsi"/>
        </w:rPr>
        <w:t xml:space="preserve"> professional contexts; </w:t>
      </w:r>
    </w:p>
    <w:p w:rsidRPr="00DF17D6" w:rsidR="00D06006" w:rsidP="00847C2E" w:rsidRDefault="00D06006" w14:paraId="6C8DB757" w14:textId="0DBDAD78">
      <w:pPr>
        <w:pStyle w:val="Default"/>
        <w:numPr>
          <w:ilvl w:val="0"/>
          <w:numId w:val="24"/>
        </w:numPr>
        <w:spacing w:after="120"/>
        <w:ind w:left="425" w:hanging="425"/>
        <w:rPr>
          <w:rFonts w:asciiTheme="minorHAnsi" w:hAnsiTheme="minorHAnsi" w:cstheme="minorHAnsi"/>
        </w:rPr>
      </w:pPr>
      <w:r w:rsidRPr="00DF17D6">
        <w:rPr>
          <w:rFonts w:asciiTheme="minorHAnsi" w:hAnsiTheme="minorHAnsi" w:cstheme="minorHAnsi"/>
        </w:rPr>
        <w:t xml:space="preserve">Understand and critically evaluate positions taken by others in similar and different research and/or professional contexts to her/his own; </w:t>
      </w:r>
    </w:p>
    <w:p w:rsidRPr="00DF17D6" w:rsidR="00D06006" w:rsidP="00847C2E" w:rsidRDefault="00D06006" w14:paraId="2D071952" w14:textId="2FFC685E">
      <w:pPr>
        <w:pStyle w:val="Default"/>
        <w:numPr>
          <w:ilvl w:val="0"/>
          <w:numId w:val="24"/>
        </w:numPr>
        <w:spacing w:after="120"/>
        <w:ind w:left="425" w:hanging="425"/>
        <w:rPr>
          <w:rFonts w:asciiTheme="minorHAnsi" w:hAnsiTheme="minorHAnsi" w:cstheme="minorHAnsi"/>
        </w:rPr>
      </w:pPr>
      <w:r w:rsidRPr="00DF17D6">
        <w:rPr>
          <w:rFonts w:asciiTheme="minorHAnsi" w:hAnsiTheme="minorHAnsi" w:cstheme="minorHAnsi"/>
        </w:rPr>
        <w:t>Identify and disseminate the impact of his/her</w:t>
      </w:r>
      <w:r w:rsidRPr="00DF17D6" w:rsidR="007E1BE1">
        <w:rPr>
          <w:rFonts w:asciiTheme="minorHAnsi" w:hAnsiTheme="minorHAnsi" w:cstheme="minorHAnsi"/>
        </w:rPr>
        <w:t>/their</w:t>
      </w:r>
      <w:r w:rsidRPr="00DF17D6">
        <w:rPr>
          <w:rFonts w:asciiTheme="minorHAnsi" w:hAnsiTheme="minorHAnsi" w:cstheme="minorHAnsi"/>
        </w:rPr>
        <w:t xml:space="preserve"> own research on practice and scholarly activity; </w:t>
      </w:r>
    </w:p>
    <w:p w:rsidRPr="00DF17D6" w:rsidR="00D06006" w:rsidP="00847C2E" w:rsidRDefault="00D06006" w14:paraId="5F7FABC4" w14:textId="0B145742">
      <w:pPr>
        <w:pStyle w:val="Default"/>
        <w:numPr>
          <w:ilvl w:val="0"/>
          <w:numId w:val="24"/>
        </w:numPr>
        <w:spacing w:after="120"/>
        <w:ind w:left="425" w:hanging="425"/>
        <w:rPr>
          <w:rFonts w:asciiTheme="minorHAnsi" w:hAnsiTheme="minorHAnsi" w:cstheme="minorHAnsi"/>
        </w:rPr>
      </w:pPr>
      <w:r w:rsidRPr="00DF17D6">
        <w:rPr>
          <w:rFonts w:asciiTheme="minorHAnsi" w:hAnsiTheme="minorHAnsi" w:cstheme="minorHAnsi"/>
        </w:rPr>
        <w:t xml:space="preserve">Build personal confidence in analysing and leading appropriate professional practice; </w:t>
      </w:r>
    </w:p>
    <w:p w:rsidRPr="00DF17D6" w:rsidR="00D06006" w:rsidP="00847C2E" w:rsidRDefault="00D06006" w14:paraId="3029E3DC" w14:textId="641609DE">
      <w:pPr>
        <w:pStyle w:val="Default"/>
        <w:numPr>
          <w:ilvl w:val="0"/>
          <w:numId w:val="24"/>
        </w:numPr>
        <w:spacing w:after="120"/>
        <w:ind w:left="425" w:hanging="425"/>
        <w:rPr>
          <w:rFonts w:asciiTheme="minorHAnsi" w:hAnsiTheme="minorHAnsi" w:cstheme="minorHAnsi"/>
        </w:rPr>
      </w:pPr>
      <w:r w:rsidRPr="00DF17D6">
        <w:rPr>
          <w:rFonts w:asciiTheme="minorHAnsi" w:hAnsiTheme="minorHAnsi" w:cstheme="minorHAnsi"/>
        </w:rPr>
        <w:t xml:space="preserve">Integrate academic and professional knowledge to develop the self; and </w:t>
      </w:r>
    </w:p>
    <w:p w:rsidRPr="00DF17D6" w:rsidR="00D06006" w:rsidP="00847C2E" w:rsidRDefault="00D06006" w14:paraId="529B769F" w14:textId="19BA367E">
      <w:pPr>
        <w:pStyle w:val="Default"/>
        <w:numPr>
          <w:ilvl w:val="0"/>
          <w:numId w:val="24"/>
        </w:numPr>
        <w:spacing w:after="120"/>
        <w:ind w:left="425" w:hanging="425"/>
        <w:rPr>
          <w:rFonts w:asciiTheme="minorHAnsi" w:hAnsiTheme="minorHAnsi" w:cstheme="minorHAnsi"/>
        </w:rPr>
      </w:pPr>
      <w:r w:rsidRPr="00DF17D6">
        <w:rPr>
          <w:rFonts w:asciiTheme="minorHAnsi" w:hAnsiTheme="minorHAnsi" w:cstheme="minorHAnsi"/>
        </w:rPr>
        <w:t xml:space="preserve">Articulate with confidence his/her own educational philosophy and stance. </w:t>
      </w:r>
    </w:p>
    <w:p w:rsidRPr="00DF17D6" w:rsidR="00D06006" w:rsidP="004C4ADC" w:rsidRDefault="00D06006" w14:paraId="5C71F136" w14:textId="77777777">
      <w:pPr>
        <w:rPr>
          <w:rFonts w:asciiTheme="minorHAnsi" w:hAnsiTheme="minorHAnsi" w:cstheme="minorHAnsi"/>
          <w:sz w:val="12"/>
          <w:szCs w:val="12"/>
        </w:rPr>
      </w:pPr>
    </w:p>
    <w:p w:rsidRPr="00DF17D6" w:rsidR="00D06006" w:rsidP="00D06006" w:rsidRDefault="00D06006" w14:paraId="277654A8" w14:textId="77777777">
      <w:pPr>
        <w:pStyle w:val="Heading3"/>
        <w:rPr>
          <w:rFonts w:asciiTheme="minorHAnsi" w:hAnsiTheme="minorHAnsi" w:cstheme="minorHAnsi"/>
          <w:color w:val="004E9A"/>
          <w:sz w:val="26"/>
          <w:szCs w:val="26"/>
        </w:rPr>
      </w:pPr>
      <w:bookmarkStart w:name="_Toc240579437" w:id="17"/>
      <w:r w:rsidRPr="00DF17D6">
        <w:rPr>
          <w:rFonts w:asciiTheme="minorHAnsi" w:hAnsiTheme="minorHAnsi" w:cstheme="minorHAnsi"/>
          <w:color w:val="004E9A"/>
          <w:sz w:val="26"/>
          <w:szCs w:val="26"/>
        </w:rPr>
        <w:t>Academic Skills</w:t>
      </w:r>
      <w:bookmarkEnd w:id="17"/>
      <w:r w:rsidRPr="00DF17D6">
        <w:rPr>
          <w:rFonts w:asciiTheme="minorHAnsi" w:hAnsiTheme="minorHAnsi" w:cstheme="minorHAnsi"/>
          <w:color w:val="004E9A"/>
          <w:sz w:val="26"/>
          <w:szCs w:val="26"/>
        </w:rPr>
        <w:t xml:space="preserve"> </w:t>
      </w:r>
    </w:p>
    <w:p w:rsidRPr="00847C2E" w:rsidR="00847C2E" w:rsidP="00847C2E" w:rsidRDefault="00847C2E" w14:paraId="158D3A05" w14:textId="77777777">
      <w:pPr>
        <w:rPr>
          <w:rFonts w:asciiTheme="minorHAnsi" w:hAnsiTheme="minorHAnsi" w:cstheme="minorHAnsi"/>
          <w:sz w:val="12"/>
          <w:szCs w:val="12"/>
        </w:rPr>
      </w:pPr>
    </w:p>
    <w:p w:rsidRPr="00DF17D6" w:rsidR="00D06006" w:rsidP="00847C2E" w:rsidRDefault="00D06006" w14:paraId="0D99C6FE" w14:textId="4F3CCF5A">
      <w:pPr>
        <w:pStyle w:val="Default"/>
        <w:numPr>
          <w:ilvl w:val="0"/>
          <w:numId w:val="26"/>
        </w:numPr>
        <w:spacing w:after="120"/>
        <w:ind w:left="426" w:hanging="426"/>
        <w:rPr>
          <w:rFonts w:asciiTheme="minorHAnsi" w:hAnsiTheme="minorHAnsi" w:cstheme="minorHAnsi"/>
        </w:rPr>
      </w:pPr>
      <w:r w:rsidRPr="00DF17D6">
        <w:rPr>
          <w:rFonts w:asciiTheme="minorHAnsi" w:hAnsiTheme="minorHAnsi" w:cstheme="minorHAnsi"/>
        </w:rPr>
        <w:t xml:space="preserve">Undertake independent learning, independent research, and sustained critical and self-reflexive analysis; </w:t>
      </w:r>
    </w:p>
    <w:p w:rsidRPr="00DF17D6" w:rsidR="00D06006" w:rsidP="00847C2E" w:rsidRDefault="00D06006" w14:paraId="5A72C6BF" w14:textId="625742E5">
      <w:pPr>
        <w:pStyle w:val="Default"/>
        <w:numPr>
          <w:ilvl w:val="0"/>
          <w:numId w:val="26"/>
        </w:numPr>
        <w:spacing w:after="120"/>
        <w:ind w:left="426" w:hanging="426"/>
        <w:rPr>
          <w:rFonts w:asciiTheme="minorHAnsi" w:hAnsiTheme="minorHAnsi" w:cstheme="minorHAnsi"/>
        </w:rPr>
      </w:pPr>
      <w:r w:rsidRPr="00DF17D6">
        <w:rPr>
          <w:rFonts w:asciiTheme="minorHAnsi" w:hAnsiTheme="minorHAnsi" w:cstheme="minorHAnsi"/>
        </w:rPr>
        <w:t xml:space="preserve">Identify key trends in research and identify how these may impact on the process of research or on professional practice in a variety of contexts; </w:t>
      </w:r>
    </w:p>
    <w:p w:rsidRPr="00DF17D6" w:rsidR="00D06006" w:rsidP="00847C2E" w:rsidRDefault="00D06006" w14:paraId="7CDF6953" w14:textId="48AE3B6F">
      <w:pPr>
        <w:pStyle w:val="Default"/>
        <w:numPr>
          <w:ilvl w:val="0"/>
          <w:numId w:val="26"/>
        </w:numPr>
        <w:spacing w:after="120"/>
        <w:ind w:left="426" w:hanging="426"/>
        <w:rPr>
          <w:rFonts w:asciiTheme="minorHAnsi" w:hAnsiTheme="minorHAnsi" w:cstheme="minorHAnsi"/>
        </w:rPr>
      </w:pPr>
      <w:r w:rsidRPr="00DF17D6">
        <w:rPr>
          <w:rFonts w:asciiTheme="minorHAnsi" w:hAnsiTheme="minorHAnsi" w:cstheme="minorHAnsi"/>
        </w:rPr>
        <w:t xml:space="preserve">Critically assess arguments and positions taken by others, both in discussion and in writing, including the ability to evaluate the quality of methods employed to produce any underpinning data or evidence; </w:t>
      </w:r>
    </w:p>
    <w:p w:rsidRPr="00DF17D6" w:rsidR="00D06006" w:rsidP="00847C2E" w:rsidRDefault="00D06006" w14:paraId="1B81D675" w14:textId="5F2AEEE8">
      <w:pPr>
        <w:pStyle w:val="Default"/>
        <w:numPr>
          <w:ilvl w:val="0"/>
          <w:numId w:val="26"/>
        </w:numPr>
        <w:spacing w:after="120"/>
        <w:ind w:left="426" w:hanging="426"/>
        <w:rPr>
          <w:rFonts w:asciiTheme="minorHAnsi" w:hAnsiTheme="minorHAnsi" w:cstheme="minorHAnsi"/>
        </w:rPr>
      </w:pPr>
      <w:r w:rsidRPr="00DF17D6">
        <w:rPr>
          <w:rFonts w:asciiTheme="minorHAnsi" w:hAnsiTheme="minorHAnsi" w:cstheme="minorHAnsi"/>
        </w:rPr>
        <w:t xml:space="preserve">Critically reflect on research methods and methodologies, systematically evaluating them in the light of recent research; </w:t>
      </w:r>
    </w:p>
    <w:p w:rsidRPr="00DF17D6" w:rsidR="00D06006" w:rsidP="00847C2E" w:rsidRDefault="00D06006" w14:paraId="061AF66E" w14:textId="0D1C3577">
      <w:pPr>
        <w:pStyle w:val="Default"/>
        <w:numPr>
          <w:ilvl w:val="0"/>
          <w:numId w:val="26"/>
        </w:numPr>
        <w:spacing w:after="120"/>
        <w:ind w:left="426" w:hanging="426"/>
        <w:rPr>
          <w:rFonts w:asciiTheme="minorHAnsi" w:hAnsiTheme="minorHAnsi" w:cstheme="minorHAnsi"/>
        </w:rPr>
      </w:pPr>
      <w:r w:rsidRPr="00DF17D6">
        <w:rPr>
          <w:rFonts w:asciiTheme="minorHAnsi" w:hAnsiTheme="minorHAnsi" w:cstheme="minorHAnsi"/>
        </w:rPr>
        <w:t>Gather and critically analyse his/her</w:t>
      </w:r>
      <w:r w:rsidRPr="00DF17D6" w:rsidR="007E1BE1">
        <w:rPr>
          <w:rFonts w:asciiTheme="minorHAnsi" w:hAnsiTheme="minorHAnsi" w:cstheme="minorHAnsi"/>
        </w:rPr>
        <w:t>/their</w:t>
      </w:r>
      <w:r w:rsidRPr="00DF17D6">
        <w:rPr>
          <w:rFonts w:asciiTheme="minorHAnsi" w:hAnsiTheme="minorHAnsi" w:cstheme="minorHAnsi"/>
        </w:rPr>
        <w:t xml:space="preserve"> own data; </w:t>
      </w:r>
    </w:p>
    <w:p w:rsidRPr="00DF17D6" w:rsidR="00D06006" w:rsidP="00847C2E" w:rsidRDefault="00D06006" w14:paraId="639FAAC5" w14:textId="0E3BE163">
      <w:pPr>
        <w:pStyle w:val="Default"/>
        <w:numPr>
          <w:ilvl w:val="0"/>
          <w:numId w:val="26"/>
        </w:numPr>
        <w:spacing w:after="120"/>
        <w:ind w:left="426" w:hanging="426"/>
        <w:rPr>
          <w:rFonts w:asciiTheme="minorHAnsi" w:hAnsiTheme="minorHAnsi" w:cstheme="minorHAnsi"/>
        </w:rPr>
      </w:pPr>
      <w:r w:rsidRPr="00DF17D6">
        <w:rPr>
          <w:rFonts w:asciiTheme="minorHAnsi" w:hAnsiTheme="minorHAnsi" w:cstheme="minorHAnsi"/>
        </w:rPr>
        <w:t xml:space="preserve">Critically reflect on her/his own research as a means of gaining detailed understanding of an academic discipline and developing innovative, creative and highly effective professional practice; </w:t>
      </w:r>
    </w:p>
    <w:p w:rsidRPr="00DF17D6" w:rsidR="00D06006" w:rsidP="00847C2E" w:rsidRDefault="00D06006" w14:paraId="6A7E44D5" w14:textId="2A424D8F">
      <w:pPr>
        <w:pStyle w:val="Default"/>
        <w:numPr>
          <w:ilvl w:val="0"/>
          <w:numId w:val="26"/>
        </w:numPr>
        <w:spacing w:after="120"/>
        <w:ind w:left="426" w:hanging="426"/>
        <w:rPr>
          <w:rFonts w:asciiTheme="minorHAnsi" w:hAnsiTheme="minorHAnsi" w:cstheme="minorHAnsi"/>
        </w:rPr>
      </w:pPr>
      <w:r w:rsidRPr="00DF17D6">
        <w:rPr>
          <w:rFonts w:asciiTheme="minorHAnsi" w:hAnsiTheme="minorHAnsi" w:cstheme="minorHAnsi"/>
        </w:rPr>
        <w:t xml:space="preserve">Present information effectively in oral and written forms, including the ability to summarise and create articulate syntheses of complex positions, and to justify conclusions and positions put forward; </w:t>
      </w:r>
    </w:p>
    <w:p w:rsidRPr="00DF17D6" w:rsidR="00D06006" w:rsidP="00847C2E" w:rsidRDefault="00D06006" w14:paraId="2231B0A3" w14:textId="4CA64270">
      <w:pPr>
        <w:pStyle w:val="Default"/>
        <w:numPr>
          <w:ilvl w:val="0"/>
          <w:numId w:val="26"/>
        </w:numPr>
        <w:spacing w:after="120"/>
        <w:ind w:left="426" w:hanging="426"/>
        <w:rPr>
          <w:rFonts w:asciiTheme="minorHAnsi" w:hAnsiTheme="minorHAnsi" w:cstheme="minorHAnsi"/>
        </w:rPr>
      </w:pPr>
      <w:r w:rsidRPr="00DF17D6">
        <w:rPr>
          <w:rFonts w:asciiTheme="minorHAnsi" w:hAnsiTheme="minorHAnsi" w:cstheme="minorHAnsi"/>
        </w:rPr>
        <w:t xml:space="preserve">Analyse and discuss in detail written documents, in a manner attentive to their original contexts and intended audiences; </w:t>
      </w:r>
    </w:p>
    <w:p w:rsidRPr="00DF17D6" w:rsidR="00D06006" w:rsidP="00847C2E" w:rsidRDefault="00D06006" w14:paraId="262C0BA9" w14:textId="214F9436">
      <w:pPr>
        <w:pStyle w:val="Default"/>
        <w:numPr>
          <w:ilvl w:val="0"/>
          <w:numId w:val="26"/>
        </w:numPr>
        <w:spacing w:after="120"/>
        <w:ind w:left="426" w:hanging="426"/>
        <w:rPr>
          <w:rFonts w:asciiTheme="minorHAnsi" w:hAnsiTheme="minorHAnsi" w:cstheme="minorHAnsi"/>
        </w:rPr>
      </w:pPr>
      <w:r w:rsidRPr="00DF17D6">
        <w:rPr>
          <w:rFonts w:asciiTheme="minorHAnsi" w:hAnsiTheme="minorHAnsi" w:cstheme="minorHAnsi"/>
        </w:rPr>
        <w:t xml:space="preserve">Collate information independently, including constructing a full bibliography on a specific topic, using both traditional and electronic sources; and </w:t>
      </w:r>
    </w:p>
    <w:p w:rsidRPr="00DF17D6" w:rsidR="00D06006" w:rsidP="00847C2E" w:rsidRDefault="00D06006" w14:paraId="71BA1CF1" w14:textId="04F5A713">
      <w:pPr>
        <w:pStyle w:val="Default"/>
        <w:numPr>
          <w:ilvl w:val="0"/>
          <w:numId w:val="26"/>
        </w:numPr>
        <w:spacing w:after="120"/>
        <w:ind w:left="426" w:hanging="426"/>
        <w:rPr>
          <w:rFonts w:asciiTheme="minorHAnsi" w:hAnsiTheme="minorHAnsi" w:cstheme="minorHAnsi"/>
        </w:rPr>
      </w:pPr>
      <w:r w:rsidRPr="00DF17D6">
        <w:rPr>
          <w:rFonts w:asciiTheme="minorHAnsi" w:hAnsiTheme="minorHAnsi" w:cstheme="minorHAnsi"/>
        </w:rPr>
        <w:t xml:space="preserve">Ability to ask informed questions, and identify problems and issues, around a given topic. </w:t>
      </w:r>
    </w:p>
    <w:p w:rsidRPr="00FB6CBD" w:rsidR="00D06006" w:rsidP="00D06006" w:rsidRDefault="00D06006" w14:paraId="62199465" w14:textId="77777777">
      <w:pPr>
        <w:pStyle w:val="Default"/>
        <w:rPr>
          <w:rFonts w:ascii="Corbel" w:hAnsi="Corbel" w:cs="Segoe UI"/>
          <w:sz w:val="20"/>
          <w:szCs w:val="20"/>
        </w:rPr>
      </w:pPr>
    </w:p>
    <w:p w:rsidRPr="00847C2E" w:rsidR="00D06006" w:rsidP="00D06006" w:rsidRDefault="00D06006" w14:paraId="78894D8B" w14:textId="4ADD0C18">
      <w:pPr>
        <w:pStyle w:val="Heading1"/>
        <w:rPr>
          <w:rFonts w:asciiTheme="minorHAnsi" w:hAnsiTheme="minorHAnsi" w:cstheme="minorHAnsi"/>
          <w:b/>
          <w:bCs/>
          <w:color w:val="004E9A"/>
        </w:rPr>
      </w:pPr>
      <w:bookmarkStart w:name="_Programme_Overview" w:id="18"/>
      <w:bookmarkStart w:name="_Toc240579438" w:id="19"/>
      <w:bookmarkEnd w:id="18"/>
      <w:r w:rsidRPr="00847C2E">
        <w:rPr>
          <w:rFonts w:asciiTheme="minorHAnsi" w:hAnsiTheme="minorHAnsi" w:cstheme="minorHAnsi"/>
          <w:b/>
          <w:bCs/>
          <w:color w:val="004E9A"/>
        </w:rPr>
        <w:lastRenderedPageBreak/>
        <w:t xml:space="preserve">Programme </w:t>
      </w:r>
      <w:r w:rsidRPr="00847C2E" w:rsidR="00847C2E">
        <w:rPr>
          <w:rFonts w:asciiTheme="minorHAnsi" w:hAnsiTheme="minorHAnsi" w:cstheme="minorHAnsi"/>
          <w:b/>
          <w:bCs/>
          <w:color w:val="004E9A"/>
        </w:rPr>
        <w:t>o</w:t>
      </w:r>
      <w:r w:rsidRPr="00847C2E">
        <w:rPr>
          <w:rFonts w:asciiTheme="minorHAnsi" w:hAnsiTheme="minorHAnsi" w:cstheme="minorHAnsi"/>
          <w:b/>
          <w:bCs/>
          <w:color w:val="004E9A"/>
        </w:rPr>
        <w:t>verview</w:t>
      </w:r>
      <w:bookmarkEnd w:id="19"/>
    </w:p>
    <w:p w:rsidRPr="00847C2E" w:rsidR="00D06006" w:rsidP="00D06006" w:rsidRDefault="00D06006" w14:paraId="0DA123B1" w14:textId="77777777">
      <w:pPr>
        <w:rPr>
          <w:rFonts w:ascii="Corbel" w:hAnsi="Corbel"/>
          <w:sz w:val="12"/>
          <w:szCs w:val="12"/>
        </w:rPr>
      </w:pPr>
    </w:p>
    <w:tbl>
      <w:tblPr>
        <w:tblStyle w:val="TableGrid"/>
        <w:tblW w:w="0" w:type="auto"/>
        <w:tblLook w:val="04A0" w:firstRow="1" w:lastRow="0" w:firstColumn="1" w:lastColumn="0" w:noHBand="0" w:noVBand="1"/>
      </w:tblPr>
      <w:tblGrid>
        <w:gridCol w:w="5361"/>
        <w:gridCol w:w="709"/>
        <w:gridCol w:w="876"/>
        <w:gridCol w:w="2070"/>
      </w:tblGrid>
      <w:tr w:rsidRPr="00847C2E" w:rsidR="00C54BA1" w:rsidTr="00847C2E" w14:paraId="4F45AB32" w14:textId="77777777">
        <w:tc>
          <w:tcPr>
            <w:tcW w:w="9016" w:type="dxa"/>
            <w:gridSpan w:val="4"/>
            <w:shd w:val="clear" w:color="auto" w:fill="BDD6EE" w:themeFill="accent1" w:themeFillTint="66"/>
          </w:tcPr>
          <w:p w:rsidRPr="00847C2E" w:rsidR="00C54BA1" w:rsidP="004C4ADC" w:rsidRDefault="00847C2E" w14:paraId="6E6D53F8" w14:textId="210C88C4">
            <w:pPr>
              <w:rPr>
                <w:rFonts w:asciiTheme="minorHAnsi" w:hAnsiTheme="minorHAnsi" w:cstheme="minorHAnsi"/>
                <w:b/>
              </w:rPr>
            </w:pPr>
            <w:r w:rsidRPr="00847C2E">
              <w:rPr>
                <w:rFonts w:asciiTheme="minorHAnsi" w:hAnsiTheme="minorHAnsi" w:cstheme="minorHAnsi"/>
                <w:b/>
              </w:rPr>
              <w:t>Stag</w:t>
            </w:r>
            <w:r w:rsidRPr="00847C2E" w:rsidR="005C2E35">
              <w:rPr>
                <w:rFonts w:asciiTheme="minorHAnsi" w:hAnsiTheme="minorHAnsi" w:cstheme="minorHAnsi"/>
                <w:b/>
              </w:rPr>
              <w:t>e</w:t>
            </w:r>
            <w:r w:rsidRPr="00847C2E" w:rsidR="00C54BA1">
              <w:rPr>
                <w:rFonts w:asciiTheme="minorHAnsi" w:hAnsiTheme="minorHAnsi" w:cstheme="minorHAnsi"/>
                <w:b/>
              </w:rPr>
              <w:t xml:space="preserve"> 1: Year 1 </w:t>
            </w:r>
          </w:p>
        </w:tc>
      </w:tr>
      <w:tr w:rsidRPr="00847C2E" w:rsidR="00C54BA1" w:rsidTr="00454925" w14:paraId="5C12ED2A" w14:textId="77777777">
        <w:tc>
          <w:tcPr>
            <w:tcW w:w="5361" w:type="dxa"/>
          </w:tcPr>
          <w:p w:rsidRPr="00847C2E" w:rsidR="00C54BA1" w:rsidP="004C4ADC" w:rsidRDefault="00C54BA1" w14:paraId="4355212D" w14:textId="77777777">
            <w:pPr>
              <w:rPr>
                <w:rFonts w:asciiTheme="minorHAnsi" w:hAnsiTheme="minorHAnsi" w:cstheme="minorHAnsi"/>
                <w:b/>
              </w:rPr>
            </w:pPr>
            <w:r w:rsidRPr="00847C2E">
              <w:rPr>
                <w:rFonts w:asciiTheme="minorHAnsi" w:hAnsiTheme="minorHAnsi" w:cstheme="minorHAnsi"/>
                <w:b/>
              </w:rPr>
              <w:t>Module</w:t>
            </w:r>
          </w:p>
        </w:tc>
        <w:tc>
          <w:tcPr>
            <w:tcW w:w="709" w:type="dxa"/>
            <w:vAlign w:val="center"/>
          </w:tcPr>
          <w:p w:rsidRPr="00847C2E" w:rsidR="00C54BA1" w:rsidP="00C54BA1" w:rsidRDefault="00C54BA1" w14:paraId="0CFFFD6B" w14:textId="77777777">
            <w:pPr>
              <w:jc w:val="center"/>
              <w:rPr>
                <w:rFonts w:asciiTheme="minorHAnsi" w:hAnsiTheme="minorHAnsi" w:cstheme="minorHAnsi"/>
                <w:b/>
              </w:rPr>
            </w:pPr>
            <w:r w:rsidRPr="00847C2E">
              <w:rPr>
                <w:rFonts w:asciiTheme="minorHAnsi" w:hAnsiTheme="minorHAnsi" w:cstheme="minorHAnsi"/>
                <w:b/>
              </w:rPr>
              <w:t>Level</w:t>
            </w:r>
          </w:p>
        </w:tc>
        <w:tc>
          <w:tcPr>
            <w:tcW w:w="876" w:type="dxa"/>
            <w:vAlign w:val="center"/>
          </w:tcPr>
          <w:p w:rsidRPr="00847C2E" w:rsidR="00C54BA1" w:rsidP="00C54BA1" w:rsidRDefault="00C54BA1" w14:paraId="62A8F16E" w14:textId="77777777">
            <w:pPr>
              <w:jc w:val="center"/>
              <w:rPr>
                <w:rFonts w:asciiTheme="minorHAnsi" w:hAnsiTheme="minorHAnsi" w:cstheme="minorHAnsi"/>
                <w:b/>
              </w:rPr>
            </w:pPr>
            <w:r w:rsidRPr="00847C2E">
              <w:rPr>
                <w:rFonts w:asciiTheme="minorHAnsi" w:hAnsiTheme="minorHAnsi" w:cstheme="minorHAnsi"/>
                <w:b/>
              </w:rPr>
              <w:t>Credits</w:t>
            </w:r>
          </w:p>
        </w:tc>
        <w:tc>
          <w:tcPr>
            <w:tcW w:w="2070" w:type="dxa"/>
          </w:tcPr>
          <w:p w:rsidRPr="00847C2E" w:rsidR="00C54BA1" w:rsidP="004C4ADC" w:rsidRDefault="00C54BA1" w14:paraId="29CBB85A" w14:textId="77777777">
            <w:pPr>
              <w:rPr>
                <w:rFonts w:asciiTheme="minorHAnsi" w:hAnsiTheme="minorHAnsi" w:cstheme="minorHAnsi"/>
                <w:b/>
              </w:rPr>
            </w:pPr>
            <w:r w:rsidRPr="00847C2E">
              <w:rPr>
                <w:rFonts w:asciiTheme="minorHAnsi" w:hAnsiTheme="minorHAnsi" w:cstheme="minorHAnsi"/>
                <w:b/>
              </w:rPr>
              <w:t>Module Leader</w:t>
            </w:r>
          </w:p>
        </w:tc>
      </w:tr>
      <w:tr w:rsidRPr="00847C2E" w:rsidR="00C54BA1" w:rsidTr="00847C2E" w14:paraId="71EA3501" w14:textId="77777777">
        <w:tc>
          <w:tcPr>
            <w:tcW w:w="5361" w:type="dxa"/>
          </w:tcPr>
          <w:p w:rsidRPr="00847C2E" w:rsidR="00C54BA1" w:rsidP="004C4ADC" w:rsidRDefault="00C54BA1" w14:paraId="0D7AC7F4" w14:textId="77777777">
            <w:pPr>
              <w:rPr>
                <w:rFonts w:asciiTheme="minorHAnsi" w:hAnsiTheme="minorHAnsi" w:cstheme="minorHAnsi"/>
              </w:rPr>
            </w:pPr>
            <w:r w:rsidRPr="00847C2E">
              <w:rPr>
                <w:rFonts w:asciiTheme="minorHAnsi" w:hAnsiTheme="minorHAnsi" w:cstheme="minorHAnsi"/>
              </w:rPr>
              <w:t xml:space="preserve">EDD7001 Engaging with Research: Knowledge, Truth and Values in Research </w:t>
            </w:r>
          </w:p>
        </w:tc>
        <w:tc>
          <w:tcPr>
            <w:tcW w:w="709" w:type="dxa"/>
          </w:tcPr>
          <w:p w:rsidRPr="00847C2E" w:rsidR="00C54BA1" w:rsidP="00847C2E" w:rsidRDefault="00C54BA1" w14:paraId="75697EEC" w14:textId="77777777">
            <w:pPr>
              <w:jc w:val="center"/>
              <w:rPr>
                <w:rFonts w:asciiTheme="minorHAnsi" w:hAnsiTheme="minorHAnsi" w:cstheme="minorHAnsi"/>
              </w:rPr>
            </w:pPr>
            <w:r w:rsidRPr="00847C2E">
              <w:rPr>
                <w:rFonts w:asciiTheme="minorHAnsi" w:hAnsiTheme="minorHAnsi" w:cstheme="minorHAnsi"/>
              </w:rPr>
              <w:t>7</w:t>
            </w:r>
          </w:p>
        </w:tc>
        <w:tc>
          <w:tcPr>
            <w:tcW w:w="876" w:type="dxa"/>
          </w:tcPr>
          <w:p w:rsidRPr="00847C2E" w:rsidR="00C54BA1" w:rsidP="00847C2E" w:rsidRDefault="00C54BA1" w14:paraId="5007C906" w14:textId="77777777">
            <w:pPr>
              <w:jc w:val="center"/>
              <w:rPr>
                <w:rFonts w:asciiTheme="minorHAnsi" w:hAnsiTheme="minorHAnsi" w:cstheme="minorHAnsi"/>
              </w:rPr>
            </w:pPr>
            <w:r w:rsidRPr="00847C2E">
              <w:rPr>
                <w:rFonts w:asciiTheme="minorHAnsi" w:hAnsiTheme="minorHAnsi" w:cstheme="minorHAnsi"/>
              </w:rPr>
              <w:t>20</w:t>
            </w:r>
          </w:p>
        </w:tc>
        <w:tc>
          <w:tcPr>
            <w:tcW w:w="2070" w:type="dxa"/>
          </w:tcPr>
          <w:p w:rsidRPr="00847C2E" w:rsidR="00C54BA1" w:rsidP="00847C2E" w:rsidRDefault="00847C2E" w14:paraId="01AF60D1" w14:textId="1B6CF3D4">
            <w:pPr>
              <w:rPr>
                <w:rFonts w:asciiTheme="minorHAnsi" w:hAnsiTheme="minorHAnsi" w:cstheme="minorHAnsi"/>
              </w:rPr>
            </w:pPr>
            <w:r w:rsidRPr="00847C2E">
              <w:rPr>
                <w:rFonts w:asciiTheme="minorHAnsi" w:hAnsiTheme="minorHAnsi" w:cstheme="minorHAnsi"/>
              </w:rPr>
              <w:t xml:space="preserve">Shalini </w:t>
            </w:r>
            <w:proofErr w:type="spellStart"/>
            <w:r w:rsidRPr="00847C2E">
              <w:rPr>
                <w:rFonts w:asciiTheme="minorHAnsi" w:hAnsiTheme="minorHAnsi" w:cstheme="minorHAnsi"/>
              </w:rPr>
              <w:t>Bhorkar</w:t>
            </w:r>
            <w:proofErr w:type="spellEnd"/>
          </w:p>
        </w:tc>
      </w:tr>
      <w:tr w:rsidRPr="00847C2E" w:rsidR="00C54BA1" w:rsidTr="00847C2E" w14:paraId="5472DD6E" w14:textId="77777777">
        <w:tc>
          <w:tcPr>
            <w:tcW w:w="5361" w:type="dxa"/>
          </w:tcPr>
          <w:p w:rsidRPr="00847C2E" w:rsidR="00C54BA1" w:rsidP="004C4ADC" w:rsidRDefault="00C54BA1" w14:paraId="4B62A771" w14:textId="77777777">
            <w:pPr>
              <w:rPr>
                <w:rFonts w:asciiTheme="minorHAnsi" w:hAnsiTheme="minorHAnsi" w:cstheme="minorHAnsi"/>
              </w:rPr>
            </w:pPr>
            <w:r w:rsidRPr="00847C2E">
              <w:rPr>
                <w:rFonts w:asciiTheme="minorHAnsi" w:hAnsiTheme="minorHAnsi" w:cstheme="minorHAnsi"/>
              </w:rPr>
              <w:t>EDD7002 Yourself as Researcher: Professional Identity and Values</w:t>
            </w:r>
          </w:p>
        </w:tc>
        <w:tc>
          <w:tcPr>
            <w:tcW w:w="709" w:type="dxa"/>
          </w:tcPr>
          <w:p w:rsidRPr="00847C2E" w:rsidR="00C54BA1" w:rsidP="00847C2E" w:rsidRDefault="00C54BA1" w14:paraId="109B8484" w14:textId="77777777">
            <w:pPr>
              <w:jc w:val="center"/>
              <w:rPr>
                <w:rFonts w:asciiTheme="minorHAnsi" w:hAnsiTheme="minorHAnsi" w:cstheme="minorHAnsi"/>
              </w:rPr>
            </w:pPr>
            <w:r w:rsidRPr="00847C2E">
              <w:rPr>
                <w:rFonts w:asciiTheme="minorHAnsi" w:hAnsiTheme="minorHAnsi" w:cstheme="minorHAnsi"/>
              </w:rPr>
              <w:t>7</w:t>
            </w:r>
          </w:p>
        </w:tc>
        <w:tc>
          <w:tcPr>
            <w:tcW w:w="876" w:type="dxa"/>
          </w:tcPr>
          <w:p w:rsidRPr="00847C2E" w:rsidR="00C54BA1" w:rsidP="00847C2E" w:rsidRDefault="00C54BA1" w14:paraId="72A4FFC0" w14:textId="77777777">
            <w:pPr>
              <w:jc w:val="center"/>
              <w:rPr>
                <w:rFonts w:asciiTheme="minorHAnsi" w:hAnsiTheme="minorHAnsi" w:cstheme="minorHAnsi"/>
              </w:rPr>
            </w:pPr>
            <w:r w:rsidRPr="00847C2E">
              <w:rPr>
                <w:rFonts w:asciiTheme="minorHAnsi" w:hAnsiTheme="minorHAnsi" w:cstheme="minorHAnsi"/>
              </w:rPr>
              <w:t>20</w:t>
            </w:r>
          </w:p>
        </w:tc>
        <w:tc>
          <w:tcPr>
            <w:tcW w:w="2070" w:type="dxa"/>
            <w:vAlign w:val="center"/>
          </w:tcPr>
          <w:p w:rsidRPr="00847C2E" w:rsidR="00847C2E" w:rsidP="00847C2E" w:rsidRDefault="00294DCC" w14:paraId="2E953F46" w14:textId="5E36C3EF">
            <w:pPr>
              <w:rPr>
                <w:rFonts w:asciiTheme="minorHAnsi" w:hAnsiTheme="minorHAnsi" w:cstheme="minorHAnsi"/>
              </w:rPr>
            </w:pPr>
            <w:r>
              <w:rPr>
                <w:rFonts w:asciiTheme="minorHAnsi" w:hAnsiTheme="minorHAnsi" w:cstheme="minorHAnsi"/>
              </w:rPr>
              <w:t>Jane Chambers</w:t>
            </w:r>
          </w:p>
          <w:p w:rsidRPr="00847C2E" w:rsidR="00054B66" w:rsidP="00847C2E" w:rsidRDefault="00054B66" w14:paraId="4C4CEA3D" w14:textId="77777777">
            <w:pPr>
              <w:rPr>
                <w:rFonts w:asciiTheme="minorHAnsi" w:hAnsiTheme="minorHAnsi" w:cstheme="minorHAnsi"/>
              </w:rPr>
            </w:pPr>
          </w:p>
        </w:tc>
      </w:tr>
      <w:tr w:rsidRPr="00847C2E" w:rsidR="00C54BA1" w:rsidTr="00847C2E" w14:paraId="4E93C0A6" w14:textId="77777777">
        <w:tc>
          <w:tcPr>
            <w:tcW w:w="5361" w:type="dxa"/>
          </w:tcPr>
          <w:p w:rsidRPr="00847C2E" w:rsidR="00C54BA1" w:rsidP="004C4ADC" w:rsidRDefault="00C54BA1" w14:paraId="5850EEBE" w14:textId="77777777">
            <w:pPr>
              <w:rPr>
                <w:rFonts w:asciiTheme="minorHAnsi" w:hAnsiTheme="minorHAnsi" w:cstheme="minorHAnsi"/>
              </w:rPr>
            </w:pPr>
            <w:r w:rsidRPr="00847C2E">
              <w:rPr>
                <w:rFonts w:asciiTheme="minorHAnsi" w:hAnsiTheme="minorHAnsi" w:cstheme="minorHAnsi"/>
              </w:rPr>
              <w:t>EDD7003</w:t>
            </w:r>
            <w:r w:rsidRPr="00847C2E" w:rsidR="00054B66">
              <w:rPr>
                <w:rFonts w:asciiTheme="minorHAnsi" w:hAnsiTheme="minorHAnsi" w:cstheme="minorHAnsi"/>
              </w:rPr>
              <w:t>A</w:t>
            </w:r>
            <w:r w:rsidRPr="00847C2E">
              <w:rPr>
                <w:rFonts w:asciiTheme="minorHAnsi" w:hAnsiTheme="minorHAnsi" w:cstheme="minorHAnsi"/>
              </w:rPr>
              <w:t xml:space="preserve"> Research Skills and Methods</w:t>
            </w:r>
          </w:p>
        </w:tc>
        <w:tc>
          <w:tcPr>
            <w:tcW w:w="709" w:type="dxa"/>
          </w:tcPr>
          <w:p w:rsidRPr="00847C2E" w:rsidR="00C54BA1" w:rsidP="00847C2E" w:rsidRDefault="00C54BA1" w14:paraId="6F74D8FD" w14:textId="77777777">
            <w:pPr>
              <w:jc w:val="center"/>
              <w:rPr>
                <w:rFonts w:asciiTheme="minorHAnsi" w:hAnsiTheme="minorHAnsi" w:cstheme="minorHAnsi"/>
              </w:rPr>
            </w:pPr>
            <w:r w:rsidRPr="00847C2E">
              <w:rPr>
                <w:rFonts w:asciiTheme="minorHAnsi" w:hAnsiTheme="minorHAnsi" w:cstheme="minorHAnsi"/>
              </w:rPr>
              <w:t>7</w:t>
            </w:r>
          </w:p>
        </w:tc>
        <w:tc>
          <w:tcPr>
            <w:tcW w:w="876" w:type="dxa"/>
          </w:tcPr>
          <w:p w:rsidRPr="00847C2E" w:rsidR="00C54BA1" w:rsidP="00847C2E" w:rsidRDefault="00054B66" w14:paraId="6A6A9027" w14:textId="77777777">
            <w:pPr>
              <w:jc w:val="center"/>
              <w:rPr>
                <w:rFonts w:asciiTheme="minorHAnsi" w:hAnsiTheme="minorHAnsi" w:cstheme="minorHAnsi"/>
              </w:rPr>
            </w:pPr>
            <w:r w:rsidRPr="00847C2E">
              <w:rPr>
                <w:rFonts w:asciiTheme="minorHAnsi" w:hAnsiTheme="minorHAnsi" w:cstheme="minorHAnsi"/>
              </w:rPr>
              <w:t>20</w:t>
            </w:r>
          </w:p>
        </w:tc>
        <w:tc>
          <w:tcPr>
            <w:tcW w:w="2070" w:type="dxa"/>
            <w:vAlign w:val="center"/>
          </w:tcPr>
          <w:p w:rsidRPr="00847C2E" w:rsidR="00847C2E" w:rsidP="00847C2E" w:rsidRDefault="00847C2E" w14:paraId="2DB73488" w14:textId="77777777">
            <w:pPr>
              <w:rPr>
                <w:rFonts w:asciiTheme="minorHAnsi" w:hAnsiTheme="minorHAnsi" w:cstheme="minorHAnsi"/>
              </w:rPr>
            </w:pPr>
            <w:r w:rsidRPr="00847C2E">
              <w:rPr>
                <w:rFonts w:asciiTheme="minorHAnsi" w:hAnsiTheme="minorHAnsi" w:cstheme="minorHAnsi"/>
              </w:rPr>
              <w:t xml:space="preserve">Sean Whittle </w:t>
            </w:r>
          </w:p>
          <w:p w:rsidRPr="00847C2E" w:rsidR="00C54BA1" w:rsidP="00847C2E" w:rsidRDefault="00C54BA1" w14:paraId="50895670" w14:textId="77777777">
            <w:pPr>
              <w:rPr>
                <w:rFonts w:asciiTheme="minorHAnsi" w:hAnsiTheme="minorHAnsi" w:cstheme="minorHAnsi"/>
              </w:rPr>
            </w:pPr>
          </w:p>
        </w:tc>
      </w:tr>
      <w:tr w:rsidRPr="00847C2E" w:rsidR="00C54BA1" w:rsidTr="00847C2E" w14:paraId="745E12FB" w14:textId="77777777">
        <w:tc>
          <w:tcPr>
            <w:tcW w:w="5361" w:type="dxa"/>
            <w:shd w:val="clear" w:color="auto" w:fill="BDD6EE" w:themeFill="accent1" w:themeFillTint="66"/>
          </w:tcPr>
          <w:p w:rsidRPr="00847C2E" w:rsidR="00C54BA1" w:rsidP="004C4ADC" w:rsidRDefault="00847C2E" w14:paraId="63CAB5D0" w14:textId="794E744C">
            <w:pPr>
              <w:rPr>
                <w:rFonts w:asciiTheme="minorHAnsi" w:hAnsiTheme="minorHAnsi" w:cstheme="minorHAnsi"/>
                <w:b/>
              </w:rPr>
            </w:pPr>
            <w:r w:rsidRPr="00847C2E">
              <w:rPr>
                <w:rFonts w:asciiTheme="minorHAnsi" w:hAnsiTheme="minorHAnsi" w:cstheme="minorHAnsi"/>
                <w:b/>
              </w:rPr>
              <w:t>Stage</w:t>
            </w:r>
            <w:r w:rsidRPr="00847C2E" w:rsidR="00454925">
              <w:rPr>
                <w:rFonts w:asciiTheme="minorHAnsi" w:hAnsiTheme="minorHAnsi" w:cstheme="minorHAnsi"/>
                <w:b/>
              </w:rPr>
              <w:t xml:space="preserve"> 1: Year 2</w:t>
            </w:r>
          </w:p>
        </w:tc>
        <w:tc>
          <w:tcPr>
            <w:tcW w:w="709" w:type="dxa"/>
            <w:shd w:val="clear" w:color="auto" w:fill="BDD6EE" w:themeFill="accent1" w:themeFillTint="66"/>
            <w:vAlign w:val="center"/>
          </w:tcPr>
          <w:p w:rsidRPr="00847C2E" w:rsidR="00C54BA1" w:rsidP="00C54BA1" w:rsidRDefault="00C54BA1" w14:paraId="38C1F859" w14:textId="77777777">
            <w:pPr>
              <w:jc w:val="center"/>
              <w:rPr>
                <w:rFonts w:asciiTheme="minorHAnsi" w:hAnsiTheme="minorHAnsi" w:cstheme="minorHAnsi"/>
                <w:b/>
              </w:rPr>
            </w:pPr>
          </w:p>
        </w:tc>
        <w:tc>
          <w:tcPr>
            <w:tcW w:w="876" w:type="dxa"/>
            <w:shd w:val="clear" w:color="auto" w:fill="BDD6EE" w:themeFill="accent1" w:themeFillTint="66"/>
            <w:vAlign w:val="center"/>
          </w:tcPr>
          <w:p w:rsidRPr="00847C2E" w:rsidR="00C54BA1" w:rsidP="00C54BA1" w:rsidRDefault="00C54BA1" w14:paraId="0C8FE7CE" w14:textId="77777777">
            <w:pPr>
              <w:jc w:val="center"/>
              <w:rPr>
                <w:rFonts w:asciiTheme="minorHAnsi" w:hAnsiTheme="minorHAnsi" w:cstheme="minorHAnsi"/>
                <w:b/>
              </w:rPr>
            </w:pPr>
          </w:p>
        </w:tc>
        <w:tc>
          <w:tcPr>
            <w:tcW w:w="2070" w:type="dxa"/>
            <w:shd w:val="clear" w:color="auto" w:fill="BDD6EE" w:themeFill="accent1" w:themeFillTint="66"/>
          </w:tcPr>
          <w:p w:rsidRPr="00847C2E" w:rsidR="00C54BA1" w:rsidP="004C4ADC" w:rsidRDefault="00C54BA1" w14:paraId="41004F19" w14:textId="77777777">
            <w:pPr>
              <w:rPr>
                <w:rFonts w:asciiTheme="minorHAnsi" w:hAnsiTheme="minorHAnsi" w:cstheme="minorHAnsi"/>
                <w:b/>
              </w:rPr>
            </w:pPr>
          </w:p>
        </w:tc>
      </w:tr>
      <w:tr w:rsidRPr="00847C2E" w:rsidR="00454925" w:rsidTr="00454925" w14:paraId="400CC323" w14:textId="77777777">
        <w:tc>
          <w:tcPr>
            <w:tcW w:w="5361" w:type="dxa"/>
          </w:tcPr>
          <w:p w:rsidRPr="00847C2E" w:rsidR="00454925" w:rsidP="00454925" w:rsidRDefault="00454925" w14:paraId="2E22EAFB" w14:textId="77777777">
            <w:pPr>
              <w:rPr>
                <w:rFonts w:asciiTheme="minorHAnsi" w:hAnsiTheme="minorHAnsi" w:cstheme="minorHAnsi"/>
                <w:b/>
              </w:rPr>
            </w:pPr>
            <w:r w:rsidRPr="00847C2E">
              <w:rPr>
                <w:rFonts w:asciiTheme="minorHAnsi" w:hAnsiTheme="minorHAnsi" w:cstheme="minorHAnsi"/>
                <w:b/>
              </w:rPr>
              <w:t>Module</w:t>
            </w:r>
          </w:p>
        </w:tc>
        <w:tc>
          <w:tcPr>
            <w:tcW w:w="709" w:type="dxa"/>
            <w:vAlign w:val="center"/>
          </w:tcPr>
          <w:p w:rsidRPr="00847C2E" w:rsidR="00454925" w:rsidP="00454925" w:rsidRDefault="00454925" w14:paraId="4D2185B9" w14:textId="77777777">
            <w:pPr>
              <w:jc w:val="center"/>
              <w:rPr>
                <w:rFonts w:asciiTheme="minorHAnsi" w:hAnsiTheme="minorHAnsi" w:cstheme="minorHAnsi"/>
                <w:b/>
              </w:rPr>
            </w:pPr>
            <w:r w:rsidRPr="00847C2E">
              <w:rPr>
                <w:rFonts w:asciiTheme="minorHAnsi" w:hAnsiTheme="minorHAnsi" w:cstheme="minorHAnsi"/>
                <w:b/>
              </w:rPr>
              <w:t>Level</w:t>
            </w:r>
          </w:p>
        </w:tc>
        <w:tc>
          <w:tcPr>
            <w:tcW w:w="876" w:type="dxa"/>
            <w:vAlign w:val="center"/>
          </w:tcPr>
          <w:p w:rsidRPr="00847C2E" w:rsidR="00454925" w:rsidP="00454925" w:rsidRDefault="00454925" w14:paraId="7173E4B7" w14:textId="77777777">
            <w:pPr>
              <w:jc w:val="center"/>
              <w:rPr>
                <w:rFonts w:asciiTheme="minorHAnsi" w:hAnsiTheme="minorHAnsi" w:cstheme="minorHAnsi"/>
                <w:b/>
              </w:rPr>
            </w:pPr>
            <w:r w:rsidRPr="00847C2E">
              <w:rPr>
                <w:rFonts w:asciiTheme="minorHAnsi" w:hAnsiTheme="minorHAnsi" w:cstheme="minorHAnsi"/>
                <w:b/>
              </w:rPr>
              <w:t>Credits</w:t>
            </w:r>
          </w:p>
        </w:tc>
        <w:tc>
          <w:tcPr>
            <w:tcW w:w="2070" w:type="dxa"/>
          </w:tcPr>
          <w:p w:rsidRPr="00847C2E" w:rsidR="00454925" w:rsidP="00454925" w:rsidRDefault="00454925" w14:paraId="43A2C3FD" w14:textId="77777777">
            <w:pPr>
              <w:rPr>
                <w:rFonts w:asciiTheme="minorHAnsi" w:hAnsiTheme="minorHAnsi" w:cstheme="minorHAnsi"/>
                <w:b/>
              </w:rPr>
            </w:pPr>
            <w:r w:rsidRPr="00847C2E">
              <w:rPr>
                <w:rFonts w:asciiTheme="minorHAnsi" w:hAnsiTheme="minorHAnsi" w:cstheme="minorHAnsi"/>
                <w:b/>
              </w:rPr>
              <w:t>Module Leader</w:t>
            </w:r>
          </w:p>
        </w:tc>
      </w:tr>
      <w:tr w:rsidRPr="00847C2E" w:rsidR="00294DCC" w:rsidTr="00022712" w14:paraId="7B0CE025" w14:textId="77777777">
        <w:tc>
          <w:tcPr>
            <w:tcW w:w="5361" w:type="dxa"/>
          </w:tcPr>
          <w:p w:rsidRPr="00847C2E" w:rsidR="00294DCC" w:rsidP="00022712" w:rsidRDefault="00294DCC" w14:paraId="79C9D7DF" w14:textId="77777777">
            <w:pPr>
              <w:rPr>
                <w:rFonts w:asciiTheme="minorHAnsi" w:hAnsiTheme="minorHAnsi" w:cstheme="minorHAnsi"/>
              </w:rPr>
            </w:pPr>
            <w:r w:rsidRPr="00847C2E">
              <w:rPr>
                <w:rFonts w:asciiTheme="minorHAnsi" w:hAnsiTheme="minorHAnsi" w:cstheme="minorHAnsi"/>
              </w:rPr>
              <w:t>EDD7003B Research Skills and Methods</w:t>
            </w:r>
          </w:p>
        </w:tc>
        <w:tc>
          <w:tcPr>
            <w:tcW w:w="709" w:type="dxa"/>
          </w:tcPr>
          <w:p w:rsidRPr="00847C2E" w:rsidR="00294DCC" w:rsidP="00022712" w:rsidRDefault="00294DCC" w14:paraId="4F6B756E" w14:textId="77777777">
            <w:pPr>
              <w:jc w:val="center"/>
              <w:rPr>
                <w:rFonts w:asciiTheme="minorHAnsi" w:hAnsiTheme="minorHAnsi" w:cstheme="minorHAnsi"/>
              </w:rPr>
            </w:pPr>
            <w:r w:rsidRPr="00847C2E">
              <w:rPr>
                <w:rFonts w:asciiTheme="minorHAnsi" w:hAnsiTheme="minorHAnsi" w:cstheme="minorHAnsi"/>
              </w:rPr>
              <w:t>7</w:t>
            </w:r>
          </w:p>
        </w:tc>
        <w:tc>
          <w:tcPr>
            <w:tcW w:w="876" w:type="dxa"/>
          </w:tcPr>
          <w:p w:rsidRPr="00847C2E" w:rsidR="00294DCC" w:rsidP="00022712" w:rsidRDefault="00294DCC" w14:paraId="6884DAB2" w14:textId="77777777">
            <w:pPr>
              <w:jc w:val="center"/>
              <w:rPr>
                <w:rFonts w:asciiTheme="minorHAnsi" w:hAnsiTheme="minorHAnsi" w:cstheme="minorHAnsi"/>
              </w:rPr>
            </w:pPr>
            <w:r w:rsidRPr="00847C2E">
              <w:rPr>
                <w:rFonts w:asciiTheme="minorHAnsi" w:hAnsiTheme="minorHAnsi" w:cstheme="minorHAnsi"/>
              </w:rPr>
              <w:t>20</w:t>
            </w:r>
          </w:p>
        </w:tc>
        <w:tc>
          <w:tcPr>
            <w:tcW w:w="2070" w:type="dxa"/>
          </w:tcPr>
          <w:p w:rsidRPr="00847C2E" w:rsidR="00294DCC" w:rsidP="00022712" w:rsidRDefault="00294DCC" w14:paraId="4BC6C16B" w14:textId="77777777">
            <w:pPr>
              <w:rPr>
                <w:rFonts w:asciiTheme="minorHAnsi" w:hAnsiTheme="minorHAnsi" w:cstheme="minorHAnsi"/>
              </w:rPr>
            </w:pPr>
            <w:r w:rsidRPr="00847C2E">
              <w:rPr>
                <w:rFonts w:asciiTheme="minorHAnsi" w:hAnsiTheme="minorHAnsi" w:cstheme="minorHAnsi"/>
              </w:rPr>
              <w:t xml:space="preserve">Sean Whittle </w:t>
            </w:r>
          </w:p>
          <w:p w:rsidRPr="00847C2E" w:rsidR="00294DCC" w:rsidP="00022712" w:rsidRDefault="00294DCC" w14:paraId="22F70F26" w14:textId="77777777">
            <w:pPr>
              <w:rPr>
                <w:rFonts w:asciiTheme="minorHAnsi" w:hAnsiTheme="minorHAnsi" w:cstheme="minorHAnsi"/>
              </w:rPr>
            </w:pPr>
          </w:p>
        </w:tc>
      </w:tr>
      <w:tr w:rsidRPr="00847C2E" w:rsidR="00C54BA1" w:rsidTr="00847C2E" w14:paraId="428BD0BC" w14:textId="77777777">
        <w:tc>
          <w:tcPr>
            <w:tcW w:w="5361" w:type="dxa"/>
          </w:tcPr>
          <w:p w:rsidRPr="00847C2E" w:rsidR="00C54BA1" w:rsidP="004C4ADC" w:rsidRDefault="00454925" w14:paraId="4368EF7C" w14:textId="77777777">
            <w:pPr>
              <w:rPr>
                <w:rFonts w:asciiTheme="minorHAnsi" w:hAnsiTheme="minorHAnsi" w:cstheme="minorHAnsi"/>
              </w:rPr>
            </w:pPr>
            <w:r w:rsidRPr="00847C2E">
              <w:rPr>
                <w:rFonts w:asciiTheme="minorHAnsi" w:hAnsiTheme="minorHAnsi" w:cstheme="minorHAnsi"/>
              </w:rPr>
              <w:t>EDD7004 Yourself as Researcher: Practitioner Research in Context</w:t>
            </w:r>
          </w:p>
        </w:tc>
        <w:tc>
          <w:tcPr>
            <w:tcW w:w="709" w:type="dxa"/>
          </w:tcPr>
          <w:p w:rsidRPr="00847C2E" w:rsidR="00C54BA1" w:rsidP="00847C2E" w:rsidRDefault="00454925" w14:paraId="28AF3A15" w14:textId="77777777">
            <w:pPr>
              <w:jc w:val="center"/>
              <w:rPr>
                <w:rFonts w:asciiTheme="minorHAnsi" w:hAnsiTheme="minorHAnsi" w:cstheme="minorHAnsi"/>
              </w:rPr>
            </w:pPr>
            <w:r w:rsidRPr="00847C2E">
              <w:rPr>
                <w:rFonts w:asciiTheme="minorHAnsi" w:hAnsiTheme="minorHAnsi" w:cstheme="minorHAnsi"/>
              </w:rPr>
              <w:t>7</w:t>
            </w:r>
          </w:p>
        </w:tc>
        <w:tc>
          <w:tcPr>
            <w:tcW w:w="876" w:type="dxa"/>
          </w:tcPr>
          <w:p w:rsidRPr="00847C2E" w:rsidR="00C54BA1" w:rsidP="00847C2E" w:rsidRDefault="00454925" w14:paraId="7B5474F0" w14:textId="77777777">
            <w:pPr>
              <w:jc w:val="center"/>
              <w:rPr>
                <w:rFonts w:asciiTheme="minorHAnsi" w:hAnsiTheme="minorHAnsi" w:cstheme="minorHAnsi"/>
              </w:rPr>
            </w:pPr>
            <w:r w:rsidRPr="00847C2E">
              <w:rPr>
                <w:rFonts w:asciiTheme="minorHAnsi" w:hAnsiTheme="minorHAnsi" w:cstheme="minorHAnsi"/>
              </w:rPr>
              <w:t>20</w:t>
            </w:r>
          </w:p>
        </w:tc>
        <w:tc>
          <w:tcPr>
            <w:tcW w:w="2070" w:type="dxa"/>
          </w:tcPr>
          <w:p w:rsidRPr="00847C2E" w:rsidR="00C54BA1" w:rsidP="004C4ADC" w:rsidRDefault="00294DCC" w14:paraId="574D90B5" w14:textId="0234A283">
            <w:pPr>
              <w:rPr>
                <w:rFonts w:asciiTheme="minorHAnsi" w:hAnsiTheme="minorHAnsi" w:cstheme="minorHAnsi"/>
              </w:rPr>
            </w:pPr>
            <w:r>
              <w:rPr>
                <w:rFonts w:asciiTheme="minorHAnsi" w:hAnsiTheme="minorHAnsi" w:cstheme="minorHAnsi"/>
              </w:rPr>
              <w:t>Jane Chambers</w:t>
            </w:r>
          </w:p>
        </w:tc>
      </w:tr>
      <w:tr w:rsidRPr="00847C2E" w:rsidR="00C54BA1" w:rsidTr="00847C2E" w14:paraId="110F9DF7" w14:textId="77777777">
        <w:tc>
          <w:tcPr>
            <w:tcW w:w="5361" w:type="dxa"/>
          </w:tcPr>
          <w:p w:rsidRPr="00847C2E" w:rsidR="00C54BA1" w:rsidP="00454925" w:rsidRDefault="00454925" w14:paraId="721DD18B" w14:textId="77777777">
            <w:pPr>
              <w:rPr>
                <w:rFonts w:asciiTheme="minorHAnsi" w:hAnsiTheme="minorHAnsi" w:cstheme="minorHAnsi"/>
              </w:rPr>
            </w:pPr>
            <w:r w:rsidRPr="00847C2E">
              <w:rPr>
                <w:rFonts w:asciiTheme="minorHAnsi" w:hAnsiTheme="minorHAnsi" w:cstheme="minorHAnsi"/>
              </w:rPr>
              <w:t xml:space="preserve">EDD7005 Engaging with Research: Research, practice and the political </w:t>
            </w:r>
          </w:p>
        </w:tc>
        <w:tc>
          <w:tcPr>
            <w:tcW w:w="709" w:type="dxa"/>
          </w:tcPr>
          <w:p w:rsidRPr="00847C2E" w:rsidR="00C54BA1" w:rsidP="00847C2E" w:rsidRDefault="00454925" w14:paraId="71F3359E" w14:textId="77777777">
            <w:pPr>
              <w:jc w:val="center"/>
              <w:rPr>
                <w:rFonts w:asciiTheme="minorHAnsi" w:hAnsiTheme="minorHAnsi" w:cstheme="minorHAnsi"/>
              </w:rPr>
            </w:pPr>
            <w:r w:rsidRPr="00847C2E">
              <w:rPr>
                <w:rFonts w:asciiTheme="minorHAnsi" w:hAnsiTheme="minorHAnsi" w:cstheme="minorHAnsi"/>
              </w:rPr>
              <w:t>7</w:t>
            </w:r>
          </w:p>
        </w:tc>
        <w:tc>
          <w:tcPr>
            <w:tcW w:w="876" w:type="dxa"/>
          </w:tcPr>
          <w:p w:rsidRPr="00847C2E" w:rsidR="00C54BA1" w:rsidP="00847C2E" w:rsidRDefault="00454925" w14:paraId="77BB07BD" w14:textId="77777777">
            <w:pPr>
              <w:jc w:val="center"/>
              <w:rPr>
                <w:rFonts w:asciiTheme="minorHAnsi" w:hAnsiTheme="minorHAnsi" w:cstheme="minorHAnsi"/>
              </w:rPr>
            </w:pPr>
            <w:r w:rsidRPr="00847C2E">
              <w:rPr>
                <w:rFonts w:asciiTheme="minorHAnsi" w:hAnsiTheme="minorHAnsi" w:cstheme="minorHAnsi"/>
              </w:rPr>
              <w:t>20</w:t>
            </w:r>
          </w:p>
        </w:tc>
        <w:tc>
          <w:tcPr>
            <w:tcW w:w="2070" w:type="dxa"/>
          </w:tcPr>
          <w:p w:rsidRPr="00847C2E" w:rsidR="00C54BA1" w:rsidP="004C4ADC" w:rsidRDefault="00847C2E" w14:paraId="2F4F43E2" w14:textId="0D15DBE4">
            <w:pPr>
              <w:rPr>
                <w:rFonts w:asciiTheme="minorHAnsi" w:hAnsiTheme="minorHAnsi" w:cstheme="minorHAnsi"/>
              </w:rPr>
            </w:pPr>
            <w:r w:rsidRPr="00847C2E">
              <w:rPr>
                <w:rFonts w:asciiTheme="minorHAnsi" w:hAnsiTheme="minorHAnsi" w:cstheme="minorHAnsi"/>
              </w:rPr>
              <w:t xml:space="preserve">Shalini </w:t>
            </w:r>
            <w:proofErr w:type="spellStart"/>
            <w:r w:rsidRPr="00847C2E">
              <w:rPr>
                <w:rFonts w:asciiTheme="minorHAnsi" w:hAnsiTheme="minorHAnsi" w:cstheme="minorHAnsi"/>
              </w:rPr>
              <w:t>Bhorkar</w:t>
            </w:r>
            <w:proofErr w:type="spellEnd"/>
          </w:p>
        </w:tc>
      </w:tr>
      <w:tr w:rsidRPr="00847C2E" w:rsidR="00454925" w:rsidTr="00847C2E" w14:paraId="15AFA5D9" w14:textId="77777777">
        <w:tc>
          <w:tcPr>
            <w:tcW w:w="5361" w:type="dxa"/>
          </w:tcPr>
          <w:p w:rsidRPr="00847C2E" w:rsidR="00454925" w:rsidP="004C4ADC" w:rsidRDefault="00454925" w14:paraId="4B55A29E" w14:textId="77777777">
            <w:pPr>
              <w:rPr>
                <w:rFonts w:asciiTheme="minorHAnsi" w:hAnsiTheme="minorHAnsi" w:cstheme="minorHAnsi"/>
              </w:rPr>
            </w:pPr>
            <w:r w:rsidRPr="00847C2E">
              <w:rPr>
                <w:rFonts w:asciiTheme="minorHAnsi" w:hAnsiTheme="minorHAnsi" w:cstheme="minorHAnsi"/>
              </w:rPr>
              <w:t>EDD7006 Research Proposal</w:t>
            </w:r>
          </w:p>
        </w:tc>
        <w:tc>
          <w:tcPr>
            <w:tcW w:w="709" w:type="dxa"/>
          </w:tcPr>
          <w:p w:rsidRPr="00847C2E" w:rsidR="00454925" w:rsidP="00847C2E" w:rsidRDefault="00454925" w14:paraId="67E6CB27" w14:textId="77777777">
            <w:pPr>
              <w:jc w:val="center"/>
              <w:rPr>
                <w:rFonts w:asciiTheme="minorHAnsi" w:hAnsiTheme="minorHAnsi" w:cstheme="minorHAnsi"/>
              </w:rPr>
            </w:pPr>
            <w:r w:rsidRPr="00847C2E">
              <w:rPr>
                <w:rFonts w:asciiTheme="minorHAnsi" w:hAnsiTheme="minorHAnsi" w:cstheme="minorHAnsi"/>
              </w:rPr>
              <w:t>7</w:t>
            </w:r>
          </w:p>
        </w:tc>
        <w:tc>
          <w:tcPr>
            <w:tcW w:w="876" w:type="dxa"/>
          </w:tcPr>
          <w:p w:rsidRPr="00847C2E" w:rsidR="00454925" w:rsidP="00847C2E" w:rsidRDefault="00454925" w14:paraId="174B1212" w14:textId="77777777">
            <w:pPr>
              <w:jc w:val="center"/>
              <w:rPr>
                <w:rFonts w:asciiTheme="minorHAnsi" w:hAnsiTheme="minorHAnsi" w:cstheme="minorHAnsi"/>
              </w:rPr>
            </w:pPr>
            <w:r w:rsidRPr="00847C2E">
              <w:rPr>
                <w:rFonts w:asciiTheme="minorHAnsi" w:hAnsiTheme="minorHAnsi" w:cstheme="minorHAnsi"/>
              </w:rPr>
              <w:t>60</w:t>
            </w:r>
          </w:p>
        </w:tc>
        <w:tc>
          <w:tcPr>
            <w:tcW w:w="2070" w:type="dxa"/>
          </w:tcPr>
          <w:p w:rsidRPr="00847C2E" w:rsidR="00454925" w:rsidP="004C4ADC" w:rsidRDefault="00847C2E" w14:paraId="3D368F1B" w14:textId="77777777">
            <w:pPr>
              <w:rPr>
                <w:rFonts w:asciiTheme="minorHAnsi" w:hAnsiTheme="minorHAnsi" w:cstheme="minorHAnsi"/>
              </w:rPr>
            </w:pPr>
            <w:r w:rsidRPr="00847C2E">
              <w:rPr>
                <w:rFonts w:asciiTheme="minorHAnsi" w:hAnsiTheme="minorHAnsi" w:cstheme="minorHAnsi"/>
              </w:rPr>
              <w:t>Mark Price</w:t>
            </w:r>
          </w:p>
          <w:p w:rsidRPr="00847C2E" w:rsidR="00847C2E" w:rsidP="004C4ADC" w:rsidRDefault="00847C2E" w14:paraId="423CC52D" w14:textId="7027D2A7">
            <w:pPr>
              <w:rPr>
                <w:rFonts w:asciiTheme="minorHAnsi" w:hAnsiTheme="minorHAnsi" w:cstheme="minorHAnsi"/>
              </w:rPr>
            </w:pPr>
          </w:p>
        </w:tc>
      </w:tr>
      <w:tr w:rsidRPr="00847C2E" w:rsidR="00454925" w:rsidTr="00847C2E" w14:paraId="513A1A14" w14:textId="77777777">
        <w:tc>
          <w:tcPr>
            <w:tcW w:w="5361" w:type="dxa"/>
            <w:shd w:val="clear" w:color="auto" w:fill="BDD6EE" w:themeFill="accent1" w:themeFillTint="66"/>
          </w:tcPr>
          <w:p w:rsidRPr="00847C2E" w:rsidR="00454925" w:rsidP="004C4ADC" w:rsidRDefault="00454925" w14:paraId="2BA4C0BE" w14:textId="384C7A14">
            <w:pPr>
              <w:rPr>
                <w:rFonts w:asciiTheme="minorHAnsi" w:hAnsiTheme="minorHAnsi" w:cstheme="minorHAnsi"/>
                <w:b/>
              </w:rPr>
            </w:pPr>
            <w:r w:rsidRPr="00847C2E">
              <w:rPr>
                <w:rFonts w:asciiTheme="minorHAnsi" w:hAnsiTheme="minorHAnsi" w:cstheme="minorHAnsi"/>
                <w:b/>
              </w:rPr>
              <w:t>End of</w:t>
            </w:r>
            <w:r w:rsidRPr="00847C2E" w:rsidR="00847C2E">
              <w:rPr>
                <w:rFonts w:asciiTheme="minorHAnsi" w:hAnsiTheme="minorHAnsi" w:cstheme="minorHAnsi"/>
                <w:b/>
              </w:rPr>
              <w:t xml:space="preserve"> Stage</w:t>
            </w:r>
            <w:r w:rsidRPr="00847C2E">
              <w:rPr>
                <w:rFonts w:asciiTheme="minorHAnsi" w:hAnsiTheme="minorHAnsi" w:cstheme="minorHAnsi"/>
                <w:b/>
              </w:rPr>
              <w:t xml:space="preserve"> 1</w:t>
            </w:r>
            <w:r w:rsidRPr="00847C2E" w:rsidR="006B7C59">
              <w:rPr>
                <w:rFonts w:asciiTheme="minorHAnsi" w:hAnsiTheme="minorHAnsi" w:cstheme="minorHAnsi"/>
                <w:b/>
              </w:rPr>
              <w:t>: 24 months</w:t>
            </w:r>
          </w:p>
        </w:tc>
        <w:tc>
          <w:tcPr>
            <w:tcW w:w="709" w:type="dxa"/>
            <w:shd w:val="clear" w:color="auto" w:fill="BDD6EE" w:themeFill="accent1" w:themeFillTint="66"/>
            <w:vAlign w:val="center"/>
          </w:tcPr>
          <w:p w:rsidRPr="00847C2E" w:rsidR="00454925" w:rsidP="00C54BA1" w:rsidRDefault="00454925" w14:paraId="308D56CC" w14:textId="77777777">
            <w:pPr>
              <w:jc w:val="center"/>
              <w:rPr>
                <w:rFonts w:asciiTheme="minorHAnsi" w:hAnsiTheme="minorHAnsi" w:cstheme="minorHAnsi"/>
              </w:rPr>
            </w:pPr>
          </w:p>
        </w:tc>
        <w:tc>
          <w:tcPr>
            <w:tcW w:w="876" w:type="dxa"/>
            <w:shd w:val="clear" w:color="auto" w:fill="BDD6EE" w:themeFill="accent1" w:themeFillTint="66"/>
            <w:vAlign w:val="center"/>
          </w:tcPr>
          <w:p w:rsidRPr="00847C2E" w:rsidR="00454925" w:rsidP="00C54BA1" w:rsidRDefault="00454925" w14:paraId="231DDDF8" w14:textId="77777777">
            <w:pPr>
              <w:jc w:val="center"/>
              <w:rPr>
                <w:rFonts w:asciiTheme="minorHAnsi" w:hAnsiTheme="minorHAnsi" w:cstheme="minorHAnsi"/>
                <w:b/>
              </w:rPr>
            </w:pPr>
            <w:r w:rsidRPr="00847C2E">
              <w:rPr>
                <w:rFonts w:asciiTheme="minorHAnsi" w:hAnsiTheme="minorHAnsi" w:cstheme="minorHAnsi"/>
                <w:b/>
              </w:rPr>
              <w:t>180</w:t>
            </w:r>
          </w:p>
          <w:p w:rsidRPr="00847C2E" w:rsidR="00847C2E" w:rsidP="00C54BA1" w:rsidRDefault="00847C2E" w14:paraId="7CC25212" w14:textId="3804C0F8">
            <w:pPr>
              <w:jc w:val="center"/>
              <w:rPr>
                <w:rFonts w:asciiTheme="minorHAnsi" w:hAnsiTheme="minorHAnsi" w:cstheme="minorHAnsi"/>
                <w:b/>
              </w:rPr>
            </w:pPr>
          </w:p>
        </w:tc>
        <w:tc>
          <w:tcPr>
            <w:tcW w:w="2070" w:type="dxa"/>
            <w:shd w:val="clear" w:color="auto" w:fill="BDD6EE" w:themeFill="accent1" w:themeFillTint="66"/>
          </w:tcPr>
          <w:p w:rsidRPr="00847C2E" w:rsidR="00454925" w:rsidP="004C4ADC" w:rsidRDefault="00454925" w14:paraId="797E50C6" w14:textId="77777777">
            <w:pPr>
              <w:rPr>
                <w:rFonts w:asciiTheme="minorHAnsi" w:hAnsiTheme="minorHAnsi" w:cstheme="minorHAnsi"/>
              </w:rPr>
            </w:pPr>
          </w:p>
        </w:tc>
      </w:tr>
      <w:tr w:rsidRPr="00296526" w:rsidR="00454925" w:rsidTr="00454925" w14:paraId="7B04FA47" w14:textId="77777777">
        <w:tc>
          <w:tcPr>
            <w:tcW w:w="5361" w:type="dxa"/>
            <w:shd w:val="clear" w:color="auto" w:fill="FFFFFF" w:themeFill="background1"/>
          </w:tcPr>
          <w:p w:rsidRPr="00296526" w:rsidR="00454925" w:rsidP="004C4ADC" w:rsidRDefault="00454925" w14:paraId="568C698B" w14:textId="77777777">
            <w:pPr>
              <w:rPr>
                <w:rFonts w:asciiTheme="minorHAnsi" w:hAnsiTheme="minorHAnsi" w:cstheme="minorHAnsi"/>
                <w:b/>
                <w:sz w:val="12"/>
                <w:szCs w:val="12"/>
              </w:rPr>
            </w:pPr>
          </w:p>
        </w:tc>
        <w:tc>
          <w:tcPr>
            <w:tcW w:w="709" w:type="dxa"/>
            <w:shd w:val="clear" w:color="auto" w:fill="FFFFFF" w:themeFill="background1"/>
            <w:vAlign w:val="center"/>
          </w:tcPr>
          <w:p w:rsidRPr="00296526" w:rsidR="00454925" w:rsidP="00C54BA1" w:rsidRDefault="00454925" w14:paraId="1A939487" w14:textId="77777777">
            <w:pPr>
              <w:jc w:val="center"/>
              <w:rPr>
                <w:rFonts w:asciiTheme="minorHAnsi" w:hAnsiTheme="minorHAnsi" w:cstheme="minorHAnsi"/>
                <w:sz w:val="12"/>
                <w:szCs w:val="12"/>
              </w:rPr>
            </w:pPr>
          </w:p>
        </w:tc>
        <w:tc>
          <w:tcPr>
            <w:tcW w:w="876" w:type="dxa"/>
            <w:shd w:val="clear" w:color="auto" w:fill="FFFFFF" w:themeFill="background1"/>
            <w:vAlign w:val="center"/>
          </w:tcPr>
          <w:p w:rsidRPr="00296526" w:rsidR="00454925" w:rsidP="00C54BA1" w:rsidRDefault="00454925" w14:paraId="6AA258D8" w14:textId="77777777">
            <w:pPr>
              <w:jc w:val="center"/>
              <w:rPr>
                <w:rFonts w:asciiTheme="minorHAnsi" w:hAnsiTheme="minorHAnsi" w:cstheme="minorHAnsi"/>
                <w:b/>
                <w:sz w:val="12"/>
                <w:szCs w:val="12"/>
              </w:rPr>
            </w:pPr>
          </w:p>
        </w:tc>
        <w:tc>
          <w:tcPr>
            <w:tcW w:w="2070" w:type="dxa"/>
            <w:shd w:val="clear" w:color="auto" w:fill="FFFFFF" w:themeFill="background1"/>
          </w:tcPr>
          <w:p w:rsidRPr="00296526" w:rsidR="00454925" w:rsidP="004C4ADC" w:rsidRDefault="00454925" w14:paraId="6FFBD3EC" w14:textId="77777777">
            <w:pPr>
              <w:rPr>
                <w:rFonts w:asciiTheme="minorHAnsi" w:hAnsiTheme="minorHAnsi" w:cstheme="minorHAnsi"/>
                <w:sz w:val="12"/>
                <w:szCs w:val="12"/>
              </w:rPr>
            </w:pPr>
          </w:p>
        </w:tc>
      </w:tr>
      <w:tr w:rsidRPr="00847C2E" w:rsidR="00454925" w:rsidTr="00847C2E" w14:paraId="1D8EE3D3" w14:textId="77777777">
        <w:tc>
          <w:tcPr>
            <w:tcW w:w="5361" w:type="dxa"/>
            <w:shd w:val="clear" w:color="auto" w:fill="BDD6EE" w:themeFill="accent1" w:themeFillTint="66"/>
          </w:tcPr>
          <w:p w:rsidRPr="00847C2E" w:rsidR="00454925" w:rsidP="004C4ADC" w:rsidRDefault="00847C2E" w14:paraId="581E0892" w14:textId="431FB124">
            <w:pPr>
              <w:rPr>
                <w:rFonts w:asciiTheme="minorHAnsi" w:hAnsiTheme="minorHAnsi" w:cstheme="minorHAnsi"/>
                <w:b/>
              </w:rPr>
            </w:pPr>
            <w:r w:rsidRPr="00847C2E">
              <w:rPr>
                <w:rFonts w:asciiTheme="minorHAnsi" w:hAnsiTheme="minorHAnsi" w:cstheme="minorHAnsi"/>
                <w:b/>
              </w:rPr>
              <w:t>Stage</w:t>
            </w:r>
            <w:r w:rsidRPr="00847C2E" w:rsidR="00454925">
              <w:rPr>
                <w:rFonts w:asciiTheme="minorHAnsi" w:hAnsiTheme="minorHAnsi" w:cstheme="minorHAnsi"/>
                <w:b/>
              </w:rPr>
              <w:t xml:space="preserve"> 2: Dissertation 24</w:t>
            </w:r>
            <w:r w:rsidRPr="00847C2E" w:rsidR="006B7C59">
              <w:rPr>
                <w:rFonts w:asciiTheme="minorHAnsi" w:hAnsiTheme="minorHAnsi" w:cstheme="minorHAnsi"/>
                <w:b/>
              </w:rPr>
              <w:t>- 48</w:t>
            </w:r>
            <w:r w:rsidRPr="00847C2E" w:rsidR="00454925">
              <w:rPr>
                <w:rFonts w:asciiTheme="minorHAnsi" w:hAnsiTheme="minorHAnsi" w:cstheme="minorHAnsi"/>
                <w:b/>
              </w:rPr>
              <w:t xml:space="preserve"> months</w:t>
            </w:r>
          </w:p>
        </w:tc>
        <w:tc>
          <w:tcPr>
            <w:tcW w:w="709" w:type="dxa"/>
            <w:shd w:val="clear" w:color="auto" w:fill="BDD6EE" w:themeFill="accent1" w:themeFillTint="66"/>
          </w:tcPr>
          <w:p w:rsidRPr="00847C2E" w:rsidR="00454925" w:rsidP="00847C2E" w:rsidRDefault="00454925" w14:paraId="44B0A208" w14:textId="77777777">
            <w:pPr>
              <w:jc w:val="center"/>
              <w:rPr>
                <w:rFonts w:asciiTheme="minorHAnsi" w:hAnsiTheme="minorHAnsi" w:cstheme="minorHAnsi"/>
                <w:b/>
              </w:rPr>
            </w:pPr>
            <w:r w:rsidRPr="00847C2E">
              <w:rPr>
                <w:rFonts w:asciiTheme="minorHAnsi" w:hAnsiTheme="minorHAnsi" w:cstheme="minorHAnsi"/>
                <w:b/>
              </w:rPr>
              <w:t>8</w:t>
            </w:r>
          </w:p>
        </w:tc>
        <w:tc>
          <w:tcPr>
            <w:tcW w:w="876" w:type="dxa"/>
            <w:shd w:val="clear" w:color="auto" w:fill="BDD6EE" w:themeFill="accent1" w:themeFillTint="66"/>
          </w:tcPr>
          <w:p w:rsidRPr="00847C2E" w:rsidR="00454925" w:rsidP="00847C2E" w:rsidRDefault="00454925" w14:paraId="1351114B" w14:textId="77777777">
            <w:pPr>
              <w:jc w:val="center"/>
              <w:rPr>
                <w:rFonts w:asciiTheme="minorHAnsi" w:hAnsiTheme="minorHAnsi" w:cstheme="minorHAnsi"/>
                <w:b/>
              </w:rPr>
            </w:pPr>
            <w:r w:rsidRPr="00847C2E">
              <w:rPr>
                <w:rFonts w:asciiTheme="minorHAnsi" w:hAnsiTheme="minorHAnsi" w:cstheme="minorHAnsi"/>
                <w:b/>
              </w:rPr>
              <w:t>360</w:t>
            </w:r>
          </w:p>
        </w:tc>
        <w:tc>
          <w:tcPr>
            <w:tcW w:w="2070" w:type="dxa"/>
            <w:shd w:val="clear" w:color="auto" w:fill="BDD6EE" w:themeFill="accent1" w:themeFillTint="66"/>
          </w:tcPr>
          <w:p w:rsidRPr="00847C2E" w:rsidR="00454925" w:rsidP="004C4ADC" w:rsidRDefault="00296526" w14:paraId="7420EFF1" w14:textId="05275335">
            <w:pPr>
              <w:rPr>
                <w:rFonts w:asciiTheme="minorHAnsi" w:hAnsiTheme="minorHAnsi" w:cstheme="minorHAnsi"/>
                <w:b/>
              </w:rPr>
            </w:pPr>
            <w:r w:rsidRPr="00847C2E">
              <w:rPr>
                <w:rFonts w:asciiTheme="minorHAnsi" w:hAnsiTheme="minorHAnsi" w:cstheme="minorHAnsi"/>
                <w:b/>
              </w:rPr>
              <w:t>50-60,000-word</w:t>
            </w:r>
            <w:r w:rsidRPr="00847C2E" w:rsidR="00454925">
              <w:rPr>
                <w:rFonts w:asciiTheme="minorHAnsi" w:hAnsiTheme="minorHAnsi" w:cstheme="minorHAnsi"/>
                <w:b/>
              </w:rPr>
              <w:t xml:space="preserve"> thesis</w:t>
            </w:r>
          </w:p>
        </w:tc>
      </w:tr>
    </w:tbl>
    <w:p w:rsidRPr="00847C2E" w:rsidR="007E1BE1" w:rsidP="004C4ADC" w:rsidRDefault="007E1BE1" w14:paraId="086D3C4F" w14:textId="77777777">
      <w:pPr>
        <w:rPr>
          <w:rFonts w:ascii="Corbel" w:hAnsi="Corbel" w:cs="Segoe UI"/>
          <w:sz w:val="12"/>
          <w:szCs w:val="12"/>
        </w:rPr>
      </w:pPr>
    </w:p>
    <w:p w:rsidRPr="00847C2E" w:rsidR="00454925" w:rsidP="004C4ADC" w:rsidRDefault="00454925" w14:paraId="12FA0972" w14:textId="447259EF">
      <w:pPr>
        <w:rPr>
          <w:rFonts w:asciiTheme="minorHAnsi" w:hAnsiTheme="minorHAnsi" w:cstheme="minorHAnsi"/>
        </w:rPr>
      </w:pPr>
      <w:r w:rsidRPr="00847C2E">
        <w:rPr>
          <w:rFonts w:asciiTheme="minorHAnsi" w:hAnsiTheme="minorHAnsi" w:cstheme="minorHAnsi"/>
        </w:rPr>
        <w:t xml:space="preserve">The EdD programme comprises 540 credits in two distinct </w:t>
      </w:r>
      <w:r w:rsidRPr="00847C2E" w:rsidR="00847C2E">
        <w:rPr>
          <w:rFonts w:asciiTheme="minorHAnsi" w:hAnsiTheme="minorHAnsi" w:cstheme="minorHAnsi"/>
        </w:rPr>
        <w:t>stage</w:t>
      </w:r>
      <w:r w:rsidRPr="00847C2E" w:rsidR="00241118">
        <w:rPr>
          <w:rFonts w:asciiTheme="minorHAnsi" w:hAnsiTheme="minorHAnsi" w:cstheme="minorHAnsi"/>
        </w:rPr>
        <w:t>s</w:t>
      </w:r>
      <w:r w:rsidRPr="00847C2E">
        <w:rPr>
          <w:rFonts w:asciiTheme="minorHAnsi" w:hAnsiTheme="minorHAnsi" w:cstheme="minorHAnsi"/>
        </w:rPr>
        <w:t xml:space="preserve">. In </w:t>
      </w:r>
      <w:r w:rsidRPr="00847C2E" w:rsidR="00847C2E">
        <w:rPr>
          <w:rFonts w:asciiTheme="minorHAnsi" w:hAnsiTheme="minorHAnsi" w:cstheme="minorHAnsi"/>
        </w:rPr>
        <w:t>Stage 1</w:t>
      </w:r>
      <w:r w:rsidRPr="00847C2E" w:rsidR="00241118">
        <w:rPr>
          <w:rFonts w:asciiTheme="minorHAnsi" w:hAnsiTheme="minorHAnsi" w:cstheme="minorHAnsi"/>
        </w:rPr>
        <w:t>,</w:t>
      </w:r>
      <w:r w:rsidRPr="00847C2E">
        <w:rPr>
          <w:rFonts w:asciiTheme="minorHAnsi" w:hAnsiTheme="minorHAnsi" w:cstheme="minorHAnsi"/>
        </w:rPr>
        <w:t xml:space="preserve"> students study </w:t>
      </w:r>
      <w:r w:rsidRPr="00847C2E" w:rsidR="00054B66">
        <w:rPr>
          <w:rFonts w:asciiTheme="minorHAnsi" w:hAnsiTheme="minorHAnsi" w:cstheme="minorHAnsi"/>
        </w:rPr>
        <w:t>7</w:t>
      </w:r>
      <w:r w:rsidRPr="00847C2E">
        <w:rPr>
          <w:rFonts w:asciiTheme="minorHAnsi" w:hAnsiTheme="minorHAnsi" w:cstheme="minorHAnsi"/>
        </w:rPr>
        <w:t xml:space="preserve"> modules totalling 180 credits. These modules are taught and assessed at level 7 and are normally undertaken over a period of two years. This is designed to enable students to develop their skills in research, writing and academic scholarship at </w:t>
      </w:r>
      <w:r w:rsidR="00A41D73">
        <w:rPr>
          <w:rFonts w:asciiTheme="minorHAnsi" w:hAnsiTheme="minorHAnsi" w:cstheme="minorHAnsi"/>
        </w:rPr>
        <w:t>m</w:t>
      </w:r>
      <w:r w:rsidRPr="00847C2E">
        <w:rPr>
          <w:rFonts w:asciiTheme="minorHAnsi" w:hAnsiTheme="minorHAnsi" w:cstheme="minorHAnsi"/>
        </w:rPr>
        <w:t>aster</w:t>
      </w:r>
      <w:r w:rsidR="00A41D73">
        <w:rPr>
          <w:rFonts w:asciiTheme="minorHAnsi" w:hAnsiTheme="minorHAnsi" w:cstheme="minorHAnsi"/>
        </w:rPr>
        <w:t>’</w:t>
      </w:r>
      <w:r w:rsidRPr="00847C2E">
        <w:rPr>
          <w:rFonts w:asciiTheme="minorHAnsi" w:hAnsiTheme="minorHAnsi" w:cstheme="minorHAnsi"/>
        </w:rPr>
        <w:t xml:space="preserve">s </w:t>
      </w:r>
      <w:r w:rsidR="00A41D73">
        <w:rPr>
          <w:rFonts w:asciiTheme="minorHAnsi" w:hAnsiTheme="minorHAnsi" w:cstheme="minorHAnsi"/>
        </w:rPr>
        <w:t>l</w:t>
      </w:r>
      <w:r w:rsidRPr="00847C2E">
        <w:rPr>
          <w:rFonts w:asciiTheme="minorHAnsi" w:hAnsiTheme="minorHAnsi" w:cstheme="minorHAnsi"/>
        </w:rPr>
        <w:t>evel</w:t>
      </w:r>
      <w:r w:rsidR="00A41D73">
        <w:rPr>
          <w:rFonts w:asciiTheme="minorHAnsi" w:hAnsiTheme="minorHAnsi" w:cstheme="minorHAnsi"/>
        </w:rPr>
        <w:t xml:space="preserve"> (</w:t>
      </w:r>
      <w:r w:rsidRPr="00847C2E">
        <w:rPr>
          <w:rFonts w:asciiTheme="minorHAnsi" w:hAnsiTheme="minorHAnsi" w:cstheme="minorHAnsi"/>
        </w:rPr>
        <w:t>Level 7</w:t>
      </w:r>
      <w:r w:rsidR="00A41D73">
        <w:rPr>
          <w:rFonts w:asciiTheme="minorHAnsi" w:hAnsiTheme="minorHAnsi" w:cstheme="minorHAnsi"/>
        </w:rPr>
        <w:t>)</w:t>
      </w:r>
      <w:r w:rsidRPr="00847C2E">
        <w:rPr>
          <w:rFonts w:asciiTheme="minorHAnsi" w:hAnsiTheme="minorHAnsi" w:cstheme="minorHAnsi"/>
        </w:rPr>
        <w:t xml:space="preserve"> progressing to the </w:t>
      </w:r>
      <w:r w:rsidRPr="00847C2E" w:rsidR="00847C2E">
        <w:rPr>
          <w:rFonts w:asciiTheme="minorHAnsi" w:hAnsiTheme="minorHAnsi" w:cstheme="minorHAnsi"/>
        </w:rPr>
        <w:t>Stage</w:t>
      </w:r>
      <w:r w:rsidRPr="00847C2E">
        <w:rPr>
          <w:rFonts w:asciiTheme="minorHAnsi" w:hAnsiTheme="minorHAnsi" w:cstheme="minorHAnsi"/>
        </w:rPr>
        <w:t xml:space="preserve"> 2</w:t>
      </w:r>
      <w:r w:rsidR="00A41D73">
        <w:rPr>
          <w:rFonts w:asciiTheme="minorHAnsi" w:hAnsiTheme="minorHAnsi" w:cstheme="minorHAnsi"/>
        </w:rPr>
        <w:t>,</w:t>
      </w:r>
      <w:r w:rsidRPr="00847C2E">
        <w:rPr>
          <w:rFonts w:asciiTheme="minorHAnsi" w:hAnsiTheme="minorHAnsi" w:cstheme="minorHAnsi"/>
        </w:rPr>
        <w:t xml:space="preserve"> Level 8 </w:t>
      </w:r>
      <w:r w:rsidRPr="00847C2E" w:rsidR="00847C2E">
        <w:rPr>
          <w:rFonts w:asciiTheme="minorHAnsi" w:hAnsiTheme="minorHAnsi" w:cstheme="minorHAnsi"/>
        </w:rPr>
        <w:t>doctoral t</w:t>
      </w:r>
      <w:r w:rsidRPr="00847C2E">
        <w:rPr>
          <w:rFonts w:asciiTheme="minorHAnsi" w:hAnsiTheme="minorHAnsi" w:cstheme="minorHAnsi"/>
        </w:rPr>
        <w:t>hesis. The Higher Education Credit Framework notes that learning at Level 8 will reflect the ability to</w:t>
      </w:r>
      <w:r w:rsidRPr="00847C2E" w:rsidR="00847C2E">
        <w:rPr>
          <w:rFonts w:asciiTheme="minorHAnsi" w:hAnsiTheme="minorHAnsi" w:cstheme="minorHAnsi"/>
        </w:rPr>
        <w:t xml:space="preserve"> </w:t>
      </w:r>
      <w:r w:rsidRPr="00847C2E">
        <w:rPr>
          <w:rFonts w:asciiTheme="minorHAnsi" w:hAnsiTheme="minorHAnsi" w:cstheme="minorHAnsi"/>
        </w:rPr>
        <w:t>make a significant and original contribution to a specialised field of inquiry, demonstrating a command of methodological issues and engaging in critical dialogue with peers and accepting full accountability for outcomes</w:t>
      </w:r>
      <w:r w:rsidRPr="00847C2E" w:rsidR="00847C2E">
        <w:rPr>
          <w:rFonts w:asciiTheme="minorHAnsi" w:hAnsiTheme="minorHAnsi" w:cstheme="minorHAnsi"/>
        </w:rPr>
        <w:t>.</w:t>
      </w:r>
      <w:r w:rsidRPr="00847C2E">
        <w:rPr>
          <w:rFonts w:asciiTheme="minorHAnsi" w:hAnsiTheme="minorHAnsi" w:cstheme="minorHAnsi"/>
        </w:rPr>
        <w:t xml:space="preserve"> </w:t>
      </w:r>
    </w:p>
    <w:p w:rsidRPr="00847C2E" w:rsidR="00454925" w:rsidP="004C4ADC" w:rsidRDefault="00454925" w14:paraId="30DCCCAD" w14:textId="77777777">
      <w:pPr>
        <w:rPr>
          <w:rFonts w:ascii="Corbel" w:hAnsi="Corbel" w:cs="Segoe UI"/>
          <w:sz w:val="12"/>
          <w:szCs w:val="12"/>
        </w:rPr>
      </w:pPr>
    </w:p>
    <w:p w:rsidRPr="00573389" w:rsidR="00454925" w:rsidP="004C4ADC" w:rsidRDefault="00454925" w14:paraId="3374E164" w14:textId="5011E5B9">
      <w:pPr>
        <w:rPr>
          <w:rFonts w:asciiTheme="minorHAnsi" w:hAnsiTheme="minorHAnsi" w:cstheme="minorHAnsi"/>
        </w:rPr>
      </w:pPr>
      <w:r w:rsidRPr="00573389">
        <w:rPr>
          <w:rFonts w:asciiTheme="minorHAnsi" w:hAnsiTheme="minorHAnsi" w:cstheme="minorHAnsi"/>
        </w:rPr>
        <w:t xml:space="preserve">Progression to the </w:t>
      </w:r>
      <w:r w:rsidRPr="00573389" w:rsidR="00847C2E">
        <w:rPr>
          <w:rFonts w:asciiTheme="minorHAnsi" w:hAnsiTheme="minorHAnsi" w:cstheme="minorHAnsi"/>
        </w:rPr>
        <w:t>Stage</w:t>
      </w:r>
      <w:r w:rsidRPr="00573389">
        <w:rPr>
          <w:rFonts w:asciiTheme="minorHAnsi" w:hAnsiTheme="minorHAnsi" w:cstheme="minorHAnsi"/>
        </w:rPr>
        <w:t xml:space="preserve"> 2 is contingent upon satisfactory completion of </w:t>
      </w:r>
      <w:r w:rsidRPr="00573389" w:rsidR="00847C2E">
        <w:rPr>
          <w:rFonts w:asciiTheme="minorHAnsi" w:hAnsiTheme="minorHAnsi" w:cstheme="minorHAnsi"/>
        </w:rPr>
        <w:t>Stage 1</w:t>
      </w:r>
      <w:r w:rsidRPr="00573389">
        <w:rPr>
          <w:rFonts w:asciiTheme="minorHAnsi" w:hAnsiTheme="minorHAnsi" w:cstheme="minorHAnsi"/>
        </w:rPr>
        <w:t xml:space="preserve">. A key bridging component between these two </w:t>
      </w:r>
      <w:r w:rsidRPr="00573389" w:rsidR="00A41D73">
        <w:rPr>
          <w:rFonts w:asciiTheme="minorHAnsi" w:hAnsiTheme="minorHAnsi" w:cstheme="minorHAnsi"/>
        </w:rPr>
        <w:t>stages</w:t>
      </w:r>
      <w:r w:rsidRPr="00573389">
        <w:rPr>
          <w:rFonts w:asciiTheme="minorHAnsi" w:hAnsiTheme="minorHAnsi" w:cstheme="minorHAnsi"/>
        </w:rPr>
        <w:t xml:space="preserve"> is the Research Proposal</w:t>
      </w:r>
      <w:r w:rsidRPr="00573389" w:rsidR="007E1BE1">
        <w:rPr>
          <w:rFonts w:asciiTheme="minorHAnsi" w:hAnsiTheme="minorHAnsi" w:cstheme="minorHAnsi"/>
        </w:rPr>
        <w:t xml:space="preserve"> </w:t>
      </w:r>
      <w:r w:rsidRPr="00573389" w:rsidR="00847C2E">
        <w:rPr>
          <w:rFonts w:asciiTheme="minorHAnsi" w:hAnsiTheme="minorHAnsi" w:cstheme="minorHAnsi"/>
        </w:rPr>
        <w:t>(</w:t>
      </w:r>
      <w:r w:rsidRPr="00573389" w:rsidR="007E1BE1">
        <w:rPr>
          <w:rFonts w:asciiTheme="minorHAnsi" w:hAnsiTheme="minorHAnsi" w:cstheme="minorHAnsi"/>
        </w:rPr>
        <w:t>EDD7006</w:t>
      </w:r>
      <w:r w:rsidRPr="00573389" w:rsidR="00847C2E">
        <w:rPr>
          <w:rFonts w:asciiTheme="minorHAnsi" w:hAnsiTheme="minorHAnsi" w:cstheme="minorHAnsi"/>
        </w:rPr>
        <w:t>)</w:t>
      </w:r>
      <w:r w:rsidRPr="00573389">
        <w:rPr>
          <w:rFonts w:asciiTheme="minorHAnsi" w:hAnsiTheme="minorHAnsi" w:cstheme="minorHAnsi"/>
        </w:rPr>
        <w:t xml:space="preserve">. Emerging significantly in the second year of </w:t>
      </w:r>
      <w:r w:rsidRPr="00573389" w:rsidR="00847C2E">
        <w:rPr>
          <w:rFonts w:asciiTheme="minorHAnsi" w:hAnsiTheme="minorHAnsi" w:cstheme="minorHAnsi"/>
        </w:rPr>
        <w:t>Stage 1</w:t>
      </w:r>
      <w:r w:rsidRPr="00573389">
        <w:rPr>
          <w:rFonts w:asciiTheme="minorHAnsi" w:hAnsiTheme="minorHAnsi" w:cstheme="minorHAnsi"/>
        </w:rPr>
        <w:t>, it culminates in a substantial proposal which will identify the significant and original contribution it is proposed to make and delineate methodologically how this will be achieved.</w:t>
      </w:r>
    </w:p>
    <w:p w:rsidRPr="00573389" w:rsidR="00847C2E" w:rsidP="004C4ADC" w:rsidRDefault="00847C2E" w14:paraId="63B25554" w14:textId="77777777">
      <w:pPr>
        <w:rPr>
          <w:rFonts w:asciiTheme="minorHAnsi" w:hAnsiTheme="minorHAnsi" w:cstheme="minorHAnsi"/>
          <w:sz w:val="12"/>
          <w:szCs w:val="12"/>
        </w:rPr>
      </w:pPr>
    </w:p>
    <w:p w:rsidRPr="00573389" w:rsidR="00454925" w:rsidP="00454925" w:rsidRDefault="00454925" w14:paraId="7794E53C" w14:textId="7D95BD41">
      <w:pPr>
        <w:pStyle w:val="Default"/>
        <w:rPr>
          <w:rFonts w:asciiTheme="minorHAnsi" w:hAnsiTheme="minorHAnsi" w:cstheme="minorHAnsi"/>
          <w:sz w:val="22"/>
          <w:szCs w:val="22"/>
        </w:rPr>
      </w:pPr>
      <w:r w:rsidRPr="00573389">
        <w:rPr>
          <w:rFonts w:asciiTheme="minorHAnsi" w:hAnsiTheme="minorHAnsi" w:cstheme="minorHAnsi"/>
          <w:sz w:val="22"/>
          <w:szCs w:val="22"/>
        </w:rPr>
        <w:t xml:space="preserve">Modules in </w:t>
      </w:r>
      <w:r w:rsidRPr="00573389" w:rsidR="00847C2E">
        <w:rPr>
          <w:rFonts w:asciiTheme="minorHAnsi" w:hAnsiTheme="minorHAnsi" w:cstheme="minorHAnsi"/>
          <w:sz w:val="22"/>
          <w:szCs w:val="22"/>
        </w:rPr>
        <w:t>Stage 1</w:t>
      </w:r>
      <w:r w:rsidRPr="00573389">
        <w:rPr>
          <w:rFonts w:asciiTheme="minorHAnsi" w:hAnsiTheme="minorHAnsi" w:cstheme="minorHAnsi"/>
          <w:sz w:val="22"/>
          <w:szCs w:val="22"/>
        </w:rPr>
        <w:t xml:space="preserve"> are conceived of as defined areas of generic relevance to researcher development, within which: </w:t>
      </w:r>
    </w:p>
    <w:p w:rsidRPr="00573389" w:rsidR="00A41D73" w:rsidP="00454925" w:rsidRDefault="00A41D73" w14:paraId="748A6E3B" w14:textId="77777777">
      <w:pPr>
        <w:pStyle w:val="Default"/>
        <w:rPr>
          <w:rFonts w:asciiTheme="minorHAnsi" w:hAnsiTheme="minorHAnsi" w:cstheme="minorHAnsi"/>
          <w:sz w:val="12"/>
          <w:szCs w:val="12"/>
        </w:rPr>
      </w:pPr>
    </w:p>
    <w:p w:rsidRPr="00573389" w:rsidR="00454925" w:rsidP="00121B28" w:rsidRDefault="00454925" w14:paraId="11053935" w14:textId="605EC8A5">
      <w:pPr>
        <w:pStyle w:val="Default"/>
        <w:numPr>
          <w:ilvl w:val="0"/>
          <w:numId w:val="2"/>
        </w:numPr>
        <w:rPr>
          <w:rFonts w:asciiTheme="minorHAnsi" w:hAnsiTheme="minorHAnsi" w:cstheme="minorHAnsi"/>
          <w:sz w:val="22"/>
          <w:szCs w:val="22"/>
        </w:rPr>
      </w:pPr>
      <w:proofErr w:type="gramStart"/>
      <w:r w:rsidRPr="00573389">
        <w:rPr>
          <w:rFonts w:asciiTheme="minorHAnsi" w:hAnsiTheme="minorHAnsi" w:cstheme="minorHAnsi"/>
          <w:sz w:val="22"/>
          <w:szCs w:val="22"/>
        </w:rPr>
        <w:t>particular strands</w:t>
      </w:r>
      <w:proofErr w:type="gramEnd"/>
      <w:r w:rsidRPr="00573389">
        <w:rPr>
          <w:rFonts w:asciiTheme="minorHAnsi" w:hAnsiTheme="minorHAnsi" w:cstheme="minorHAnsi"/>
          <w:sz w:val="22"/>
          <w:szCs w:val="22"/>
        </w:rPr>
        <w:t xml:space="preserve"> of research </w:t>
      </w:r>
      <w:r w:rsidRPr="00573389" w:rsidR="00121B28">
        <w:rPr>
          <w:rFonts w:asciiTheme="minorHAnsi" w:hAnsiTheme="minorHAnsi" w:cstheme="minorHAnsi"/>
          <w:sz w:val="22"/>
          <w:szCs w:val="22"/>
        </w:rPr>
        <w:t xml:space="preserve">may be studies (e.g. teacher education, leadership in education, creativity in education, democratic voice, pedagogy, education policy etc); </w:t>
      </w:r>
      <w:r w:rsidRPr="00573389" w:rsidR="00847C2E">
        <w:rPr>
          <w:rFonts w:asciiTheme="minorHAnsi" w:hAnsiTheme="minorHAnsi" w:cstheme="minorHAnsi"/>
          <w:sz w:val="22"/>
          <w:szCs w:val="22"/>
        </w:rPr>
        <w:t>may</w:t>
      </w:r>
      <w:r w:rsidRPr="00573389">
        <w:rPr>
          <w:rFonts w:asciiTheme="minorHAnsi" w:hAnsiTheme="minorHAnsi" w:cstheme="minorHAnsi"/>
          <w:sz w:val="22"/>
          <w:szCs w:val="22"/>
        </w:rPr>
        <w:t xml:space="preserve"> be explored</w:t>
      </w:r>
      <w:r w:rsidRPr="00573389" w:rsidR="00121B28">
        <w:rPr>
          <w:rFonts w:asciiTheme="minorHAnsi" w:hAnsiTheme="minorHAnsi" w:cstheme="minorHAnsi"/>
          <w:sz w:val="22"/>
          <w:szCs w:val="22"/>
        </w:rPr>
        <w:t>;</w:t>
      </w:r>
    </w:p>
    <w:p w:rsidRPr="00573389" w:rsidR="00454925" w:rsidP="00B127F2" w:rsidRDefault="00454925" w14:paraId="42CB1CF1" w14:textId="33EB0CF9">
      <w:pPr>
        <w:pStyle w:val="Default"/>
        <w:numPr>
          <w:ilvl w:val="0"/>
          <w:numId w:val="2"/>
        </w:numPr>
        <w:rPr>
          <w:rFonts w:asciiTheme="minorHAnsi" w:hAnsiTheme="minorHAnsi" w:cstheme="minorHAnsi"/>
          <w:sz w:val="22"/>
          <w:szCs w:val="22"/>
        </w:rPr>
      </w:pPr>
      <w:r w:rsidRPr="00573389">
        <w:rPr>
          <w:rFonts w:asciiTheme="minorHAnsi" w:hAnsiTheme="minorHAnsi" w:cstheme="minorHAnsi"/>
          <w:sz w:val="22"/>
          <w:szCs w:val="22"/>
        </w:rPr>
        <w:t xml:space="preserve">skills in a range of research methods </w:t>
      </w:r>
      <w:r w:rsidRPr="00573389" w:rsidR="00847C2E">
        <w:rPr>
          <w:rFonts w:asciiTheme="minorHAnsi" w:hAnsiTheme="minorHAnsi" w:cstheme="minorHAnsi"/>
          <w:sz w:val="22"/>
          <w:szCs w:val="22"/>
        </w:rPr>
        <w:t xml:space="preserve">and approaches </w:t>
      </w:r>
      <w:r w:rsidRPr="00573389">
        <w:rPr>
          <w:rFonts w:asciiTheme="minorHAnsi" w:hAnsiTheme="minorHAnsi" w:cstheme="minorHAnsi"/>
          <w:sz w:val="22"/>
          <w:szCs w:val="22"/>
        </w:rPr>
        <w:t xml:space="preserve">are developed; </w:t>
      </w:r>
    </w:p>
    <w:p w:rsidRPr="00573389" w:rsidR="00454925" w:rsidP="00B127F2" w:rsidRDefault="00454925" w14:paraId="28127F5F" w14:textId="77777777">
      <w:pPr>
        <w:pStyle w:val="Default"/>
        <w:numPr>
          <w:ilvl w:val="0"/>
          <w:numId w:val="2"/>
        </w:numPr>
        <w:rPr>
          <w:rFonts w:asciiTheme="minorHAnsi" w:hAnsiTheme="minorHAnsi" w:cstheme="minorHAnsi"/>
          <w:sz w:val="22"/>
          <w:szCs w:val="22"/>
        </w:rPr>
      </w:pPr>
      <w:r w:rsidRPr="00573389">
        <w:rPr>
          <w:rFonts w:asciiTheme="minorHAnsi" w:hAnsiTheme="minorHAnsi" w:cstheme="minorHAnsi"/>
          <w:sz w:val="22"/>
          <w:szCs w:val="22"/>
        </w:rPr>
        <w:t xml:space="preserve">insight into the social, political and policy contexts of research in professional practice is fostered; </w:t>
      </w:r>
    </w:p>
    <w:p w:rsidRPr="00573389" w:rsidR="00454925" w:rsidP="00B127F2" w:rsidRDefault="00454925" w14:paraId="09F67F9E" w14:textId="77777777">
      <w:pPr>
        <w:pStyle w:val="Default"/>
        <w:numPr>
          <w:ilvl w:val="0"/>
          <w:numId w:val="2"/>
        </w:numPr>
        <w:rPr>
          <w:rFonts w:asciiTheme="minorHAnsi" w:hAnsiTheme="minorHAnsi" w:cstheme="minorHAnsi"/>
          <w:sz w:val="22"/>
          <w:szCs w:val="22"/>
        </w:rPr>
      </w:pPr>
      <w:r w:rsidRPr="00573389">
        <w:rPr>
          <w:rFonts w:asciiTheme="minorHAnsi" w:hAnsiTheme="minorHAnsi" w:cstheme="minorHAnsi"/>
          <w:sz w:val="22"/>
          <w:szCs w:val="22"/>
        </w:rPr>
        <w:t xml:space="preserve">students are encouraged to engage in self-reflexive learning, relating material studied to their own professional contexts and interests; and, </w:t>
      </w:r>
    </w:p>
    <w:p w:rsidRPr="00573389" w:rsidR="00FF543B" w:rsidP="00B127F2" w:rsidRDefault="00454925" w14:paraId="1D2C2501" w14:textId="77777777">
      <w:pPr>
        <w:pStyle w:val="ListParagraph"/>
        <w:numPr>
          <w:ilvl w:val="0"/>
          <w:numId w:val="2"/>
        </w:numPr>
        <w:rPr>
          <w:rFonts w:asciiTheme="minorHAnsi" w:hAnsiTheme="minorHAnsi" w:cstheme="minorHAnsi"/>
        </w:rPr>
      </w:pPr>
      <w:r w:rsidRPr="00573389">
        <w:rPr>
          <w:rFonts w:asciiTheme="minorHAnsi" w:hAnsiTheme="minorHAnsi" w:cstheme="minorHAnsi"/>
        </w:rPr>
        <w:t xml:space="preserve">an understanding of the philosophical underpinnings of </w:t>
      </w:r>
      <w:proofErr w:type="gramStart"/>
      <w:r w:rsidRPr="00573389">
        <w:rPr>
          <w:rFonts w:asciiTheme="minorHAnsi" w:hAnsiTheme="minorHAnsi" w:cstheme="minorHAnsi"/>
        </w:rPr>
        <w:t>particular research</w:t>
      </w:r>
      <w:proofErr w:type="gramEnd"/>
      <w:r w:rsidRPr="00573389">
        <w:rPr>
          <w:rFonts w:asciiTheme="minorHAnsi" w:hAnsiTheme="minorHAnsi" w:cstheme="minorHAnsi"/>
        </w:rPr>
        <w:t xml:space="preserve"> paradigms is fostered.</w:t>
      </w:r>
    </w:p>
    <w:p w:rsidR="00454925" w:rsidP="00454925" w:rsidRDefault="00454925" w14:paraId="4A2BD2C1" w14:textId="4A26A2C8">
      <w:pPr>
        <w:pStyle w:val="Heading1"/>
        <w:rPr>
          <w:rFonts w:asciiTheme="minorHAnsi" w:hAnsiTheme="minorHAnsi" w:cstheme="minorHAnsi"/>
          <w:b/>
          <w:bCs/>
          <w:color w:val="004E9A"/>
        </w:rPr>
      </w:pPr>
      <w:bookmarkStart w:name="_Module_Summaries" w:id="20"/>
      <w:bookmarkStart w:name="_Toc240579439" w:id="21"/>
      <w:bookmarkEnd w:id="20"/>
      <w:r w:rsidRPr="008877D8">
        <w:rPr>
          <w:rFonts w:asciiTheme="minorHAnsi" w:hAnsiTheme="minorHAnsi" w:cstheme="minorHAnsi"/>
          <w:b/>
          <w:bCs/>
          <w:color w:val="004E9A"/>
        </w:rPr>
        <w:lastRenderedPageBreak/>
        <w:t xml:space="preserve">Module </w:t>
      </w:r>
      <w:r w:rsidR="008877D8">
        <w:rPr>
          <w:rFonts w:asciiTheme="minorHAnsi" w:hAnsiTheme="minorHAnsi" w:cstheme="minorHAnsi"/>
          <w:b/>
          <w:bCs/>
          <w:color w:val="004E9A"/>
        </w:rPr>
        <w:t>s</w:t>
      </w:r>
      <w:r w:rsidRPr="008877D8">
        <w:rPr>
          <w:rFonts w:asciiTheme="minorHAnsi" w:hAnsiTheme="minorHAnsi" w:cstheme="minorHAnsi"/>
          <w:b/>
          <w:bCs/>
          <w:color w:val="004E9A"/>
        </w:rPr>
        <w:t>ummaries</w:t>
      </w:r>
      <w:bookmarkEnd w:id="21"/>
    </w:p>
    <w:p w:rsidRPr="008877D8" w:rsidR="008877D8" w:rsidP="008877D8" w:rsidRDefault="008877D8" w14:paraId="73EB51B9" w14:textId="77777777">
      <w:pPr>
        <w:rPr>
          <w:sz w:val="12"/>
          <w:szCs w:val="12"/>
        </w:rPr>
      </w:pPr>
    </w:p>
    <w:tbl>
      <w:tblPr>
        <w:tblStyle w:val="TableGrid"/>
        <w:tblW w:w="0" w:type="auto"/>
        <w:tblLook w:val="04A0" w:firstRow="1" w:lastRow="0" w:firstColumn="1" w:lastColumn="0" w:noHBand="0" w:noVBand="1"/>
      </w:tblPr>
      <w:tblGrid>
        <w:gridCol w:w="9016"/>
      </w:tblGrid>
      <w:tr w:rsidRPr="008877D8" w:rsidR="00454925" w:rsidTr="00454925" w14:paraId="0BF93383" w14:textId="77777777">
        <w:tc>
          <w:tcPr>
            <w:tcW w:w="9016" w:type="dxa"/>
          </w:tcPr>
          <w:p w:rsidRPr="008877D8" w:rsidR="00ED1A2D" w:rsidP="00ED1A2D" w:rsidRDefault="00ED1A2D" w14:paraId="3A05FD0E" w14:textId="77777777">
            <w:pPr>
              <w:rPr>
                <w:rFonts w:asciiTheme="minorHAnsi" w:hAnsiTheme="minorHAnsi" w:cstheme="minorHAnsi"/>
                <w:b/>
                <w:bCs/>
              </w:rPr>
            </w:pPr>
            <w:r w:rsidRPr="008877D8">
              <w:rPr>
                <w:rFonts w:asciiTheme="minorHAnsi" w:hAnsiTheme="minorHAnsi" w:cstheme="minorHAnsi"/>
                <w:b/>
                <w:bCs/>
              </w:rPr>
              <w:t xml:space="preserve">EDD7001 Engaging with Research: Knowledge Truth and Values in Research </w:t>
            </w:r>
          </w:p>
          <w:p w:rsidRPr="008877D8" w:rsidR="00ED1A2D" w:rsidP="00ED1A2D" w:rsidRDefault="00ED1A2D" w14:paraId="573C96DD" w14:textId="7DBF9053">
            <w:pPr>
              <w:rPr>
                <w:rFonts w:asciiTheme="minorHAnsi" w:hAnsiTheme="minorHAnsi" w:cstheme="minorHAnsi"/>
              </w:rPr>
            </w:pPr>
            <w:r w:rsidRPr="008877D8">
              <w:rPr>
                <w:rFonts w:asciiTheme="minorHAnsi" w:hAnsiTheme="minorHAnsi" w:cstheme="minorHAnsi"/>
                <w:b/>
                <w:bCs/>
              </w:rPr>
              <w:t xml:space="preserve">Module Leader: Dr </w:t>
            </w:r>
            <w:r w:rsidRPr="008877D8" w:rsidR="00316348">
              <w:rPr>
                <w:rFonts w:asciiTheme="minorHAnsi" w:hAnsiTheme="minorHAnsi" w:cstheme="minorHAnsi"/>
                <w:b/>
                <w:bCs/>
              </w:rPr>
              <w:t xml:space="preserve">Shalini </w:t>
            </w:r>
            <w:proofErr w:type="spellStart"/>
            <w:r w:rsidRPr="008877D8" w:rsidR="00316348">
              <w:rPr>
                <w:rFonts w:asciiTheme="minorHAnsi" w:hAnsiTheme="minorHAnsi" w:cstheme="minorHAnsi"/>
                <w:b/>
                <w:bCs/>
              </w:rPr>
              <w:t>Bhorkar</w:t>
            </w:r>
            <w:proofErr w:type="spellEnd"/>
            <w:r w:rsidRPr="008877D8">
              <w:rPr>
                <w:rFonts w:asciiTheme="minorHAnsi" w:hAnsiTheme="minorHAnsi" w:cstheme="minorHAnsi"/>
                <w:b/>
                <w:bCs/>
              </w:rPr>
              <w:t xml:space="preserve"> </w:t>
            </w:r>
          </w:p>
          <w:p w:rsidRPr="008877D8" w:rsidR="00454925" w:rsidP="00ED1A2D" w:rsidRDefault="00ED1A2D" w14:paraId="5DF2163E" w14:textId="77777777">
            <w:pPr>
              <w:rPr>
                <w:rFonts w:asciiTheme="minorHAnsi" w:hAnsiTheme="minorHAnsi" w:cstheme="minorHAnsi"/>
              </w:rPr>
            </w:pPr>
            <w:r w:rsidRPr="008877D8">
              <w:rPr>
                <w:rFonts w:asciiTheme="minorHAnsi" w:hAnsiTheme="minorHAnsi" w:cstheme="minorHAnsi"/>
                <w:b/>
                <w:bCs/>
              </w:rPr>
              <w:t xml:space="preserve">20 credits </w:t>
            </w:r>
          </w:p>
        </w:tc>
      </w:tr>
      <w:tr w:rsidRPr="008877D8" w:rsidR="00454925" w:rsidTr="00454925" w14:paraId="616C70F5" w14:textId="77777777">
        <w:tc>
          <w:tcPr>
            <w:tcW w:w="9016" w:type="dxa"/>
          </w:tcPr>
          <w:p w:rsidRPr="008877D8" w:rsidR="00ED1A2D" w:rsidP="00ED1A2D" w:rsidRDefault="00ED1A2D" w14:paraId="0C2922D5" w14:textId="77777777">
            <w:pPr>
              <w:pStyle w:val="Default"/>
              <w:rPr>
                <w:rFonts w:asciiTheme="minorHAnsi" w:hAnsiTheme="minorHAnsi" w:cstheme="minorHAnsi"/>
                <w:sz w:val="22"/>
                <w:szCs w:val="22"/>
              </w:rPr>
            </w:pPr>
            <w:r w:rsidRPr="008877D8">
              <w:rPr>
                <w:rFonts w:asciiTheme="minorHAnsi" w:hAnsiTheme="minorHAnsi" w:cstheme="minorHAnsi"/>
                <w:sz w:val="22"/>
                <w:szCs w:val="22"/>
              </w:rPr>
              <w:t xml:space="preserve">Knowledge, Truth and Values in Research is concerned with examining the main philosophical frameworks for knowledge, truth and values, and interrogates different ways of conceptualising the process of research. Such theoretical perspectives underpin research methodologies and sit at the foundations of both the whole research process and understandings about the nature of social reality. Research paradigms can be identified through their ontology (what is reality?), epistemology (how do we know?) and methodology (how do we set about finding out?) The course, then, examines different ways in which ‘knowledge’ and ‘truth’ are constructed and the relationship of this both to questions of value and to the generation of professional knowledge. This involves exploring different methodological paradigms, including the broad distinction between objectivism/positivism, interpretivism/constructivism and critical theory, and relating this to the context of educational research. It also involves consideration of the very concept of ‘professional knowledge’ in research. </w:t>
            </w:r>
          </w:p>
          <w:p w:rsidRPr="008877D8" w:rsidR="00454925" w:rsidP="00ED1A2D" w:rsidRDefault="00454925" w14:paraId="36AF6883" w14:textId="77777777">
            <w:pPr>
              <w:rPr>
                <w:rFonts w:asciiTheme="minorHAnsi" w:hAnsiTheme="minorHAnsi" w:cstheme="minorHAnsi"/>
              </w:rPr>
            </w:pPr>
          </w:p>
        </w:tc>
      </w:tr>
      <w:tr w:rsidRPr="008877D8" w:rsidR="00454925" w:rsidTr="00454925" w14:paraId="5F75A624" w14:textId="77777777">
        <w:tc>
          <w:tcPr>
            <w:tcW w:w="9016" w:type="dxa"/>
          </w:tcPr>
          <w:p w:rsidRPr="008877D8" w:rsidR="00ED1A2D" w:rsidP="00ED1A2D" w:rsidRDefault="00ED1A2D" w14:paraId="0436A675" w14:textId="77777777">
            <w:pPr>
              <w:pStyle w:val="Default"/>
              <w:rPr>
                <w:rFonts w:asciiTheme="minorHAnsi" w:hAnsiTheme="minorHAnsi" w:cstheme="minorHAnsi"/>
                <w:b/>
                <w:bCs/>
                <w:sz w:val="22"/>
                <w:szCs w:val="22"/>
              </w:rPr>
            </w:pPr>
            <w:r w:rsidRPr="008877D8">
              <w:rPr>
                <w:rFonts w:asciiTheme="minorHAnsi" w:hAnsiTheme="minorHAnsi" w:cstheme="minorHAnsi"/>
                <w:b/>
                <w:bCs/>
                <w:sz w:val="22"/>
                <w:szCs w:val="22"/>
              </w:rPr>
              <w:t xml:space="preserve">EDD7002 Yourself as Researcher: Professional Identity and Values </w:t>
            </w:r>
          </w:p>
          <w:p w:rsidRPr="008877D8" w:rsidR="00ED1A2D" w:rsidP="00ED1A2D" w:rsidRDefault="00ED1A2D" w14:paraId="6FCD7456" w14:textId="378E1D2B">
            <w:pPr>
              <w:pStyle w:val="Default"/>
              <w:rPr>
                <w:rFonts w:asciiTheme="minorHAnsi" w:hAnsiTheme="minorHAnsi" w:cstheme="minorHAnsi"/>
                <w:sz w:val="22"/>
                <w:szCs w:val="22"/>
              </w:rPr>
            </w:pPr>
            <w:r w:rsidRPr="008877D8">
              <w:rPr>
                <w:rFonts w:asciiTheme="minorHAnsi" w:hAnsiTheme="minorHAnsi" w:cstheme="minorHAnsi"/>
                <w:b/>
                <w:bCs/>
                <w:sz w:val="22"/>
                <w:szCs w:val="22"/>
              </w:rPr>
              <w:t xml:space="preserve">Module Leader: Dr </w:t>
            </w:r>
            <w:r w:rsidR="00573389">
              <w:rPr>
                <w:rFonts w:asciiTheme="minorHAnsi" w:hAnsiTheme="minorHAnsi" w:cstheme="minorHAnsi"/>
                <w:b/>
                <w:bCs/>
                <w:sz w:val="22"/>
                <w:szCs w:val="22"/>
              </w:rPr>
              <w:t>Jane Chambers</w:t>
            </w:r>
            <w:r w:rsidRPr="008877D8">
              <w:rPr>
                <w:rFonts w:asciiTheme="minorHAnsi" w:hAnsiTheme="minorHAnsi" w:cstheme="minorHAnsi"/>
                <w:b/>
                <w:bCs/>
                <w:sz w:val="22"/>
                <w:szCs w:val="22"/>
              </w:rPr>
              <w:t xml:space="preserve"> </w:t>
            </w:r>
            <w:r w:rsidRPr="008877D8" w:rsidR="006B7C59">
              <w:rPr>
                <w:rFonts w:asciiTheme="minorHAnsi" w:hAnsiTheme="minorHAnsi" w:cstheme="minorHAnsi"/>
                <w:b/>
                <w:bCs/>
                <w:sz w:val="22"/>
                <w:szCs w:val="22"/>
              </w:rPr>
              <w:t xml:space="preserve"> </w:t>
            </w:r>
          </w:p>
          <w:p w:rsidRPr="008877D8" w:rsidR="00454925" w:rsidP="00ED1A2D" w:rsidRDefault="00ED1A2D" w14:paraId="582CED52" w14:textId="77777777">
            <w:pPr>
              <w:rPr>
                <w:rFonts w:asciiTheme="minorHAnsi" w:hAnsiTheme="minorHAnsi" w:cstheme="minorHAnsi"/>
              </w:rPr>
            </w:pPr>
            <w:r w:rsidRPr="008877D8">
              <w:rPr>
                <w:rFonts w:asciiTheme="minorHAnsi" w:hAnsiTheme="minorHAnsi" w:cstheme="minorHAnsi"/>
                <w:b/>
                <w:bCs/>
              </w:rPr>
              <w:t>20 credits</w:t>
            </w:r>
          </w:p>
        </w:tc>
      </w:tr>
      <w:tr w:rsidRPr="008877D8" w:rsidR="00454925" w:rsidTr="00454925" w14:paraId="7E1A440E" w14:textId="77777777">
        <w:tc>
          <w:tcPr>
            <w:tcW w:w="9016" w:type="dxa"/>
          </w:tcPr>
          <w:p w:rsidRPr="008877D8" w:rsidR="00ED1A2D" w:rsidP="00ED1A2D" w:rsidRDefault="00ED1A2D" w14:paraId="702A3AD9" w14:textId="77777777">
            <w:pPr>
              <w:pStyle w:val="Default"/>
              <w:rPr>
                <w:rFonts w:asciiTheme="minorHAnsi" w:hAnsiTheme="minorHAnsi" w:cstheme="minorHAnsi"/>
                <w:sz w:val="22"/>
                <w:szCs w:val="22"/>
              </w:rPr>
            </w:pPr>
            <w:r w:rsidRPr="008877D8">
              <w:rPr>
                <w:rFonts w:asciiTheme="minorHAnsi" w:hAnsiTheme="minorHAnsi" w:cstheme="minorHAnsi"/>
                <w:sz w:val="22"/>
                <w:szCs w:val="22"/>
              </w:rPr>
              <w:t xml:space="preserve">This module focuses on professional identity and values and will consider changing notions of professionalism and professionality. Students are invited to reflect on their evolving professional identities and contexts, the values and other factors that influence this, and relate their experience and understanding to theoretical models relevant to their professional identity and practice. What does it mean to be ‘successful’ or ‘effective’ within their profession? What, for example, makes for an effective leader or educator? </w:t>
            </w:r>
          </w:p>
          <w:p w:rsidRPr="008877D8" w:rsidR="00454925" w:rsidP="00454925" w:rsidRDefault="00454925" w14:paraId="54C529ED" w14:textId="77777777">
            <w:pPr>
              <w:rPr>
                <w:rFonts w:asciiTheme="minorHAnsi" w:hAnsiTheme="minorHAnsi" w:cstheme="minorHAnsi"/>
              </w:rPr>
            </w:pPr>
          </w:p>
        </w:tc>
      </w:tr>
      <w:tr w:rsidRPr="008877D8" w:rsidR="00454925" w:rsidTr="00454925" w14:paraId="276ACDEE" w14:textId="77777777">
        <w:tc>
          <w:tcPr>
            <w:tcW w:w="9016" w:type="dxa"/>
          </w:tcPr>
          <w:p w:rsidRPr="008877D8" w:rsidR="00ED1A2D" w:rsidP="00ED1A2D" w:rsidRDefault="00ED1A2D" w14:paraId="77AA5151" w14:textId="77777777">
            <w:pPr>
              <w:pStyle w:val="Default"/>
              <w:rPr>
                <w:rFonts w:asciiTheme="minorHAnsi" w:hAnsiTheme="minorHAnsi" w:cstheme="minorHAnsi"/>
                <w:b/>
                <w:bCs/>
                <w:sz w:val="22"/>
                <w:szCs w:val="22"/>
              </w:rPr>
            </w:pPr>
            <w:r w:rsidRPr="008877D8">
              <w:rPr>
                <w:rFonts w:asciiTheme="minorHAnsi" w:hAnsiTheme="minorHAnsi" w:cstheme="minorHAnsi"/>
                <w:b/>
                <w:bCs/>
                <w:sz w:val="22"/>
                <w:szCs w:val="22"/>
              </w:rPr>
              <w:t>EDD7003</w:t>
            </w:r>
            <w:r w:rsidRPr="008877D8" w:rsidR="00054B66">
              <w:rPr>
                <w:rFonts w:asciiTheme="minorHAnsi" w:hAnsiTheme="minorHAnsi" w:cstheme="minorHAnsi"/>
                <w:b/>
                <w:bCs/>
                <w:sz w:val="22"/>
                <w:szCs w:val="22"/>
              </w:rPr>
              <w:t>A</w:t>
            </w:r>
            <w:r w:rsidRPr="008877D8">
              <w:rPr>
                <w:rFonts w:asciiTheme="minorHAnsi" w:hAnsiTheme="minorHAnsi" w:cstheme="minorHAnsi"/>
                <w:b/>
                <w:bCs/>
                <w:sz w:val="22"/>
                <w:szCs w:val="22"/>
              </w:rPr>
              <w:t xml:space="preserve"> Research Skills and Methods </w:t>
            </w:r>
          </w:p>
          <w:p w:rsidRPr="008877D8" w:rsidR="00ED1A2D" w:rsidP="00ED1A2D" w:rsidRDefault="00ED1A2D" w14:paraId="7BABB4CD" w14:textId="1ED623AB">
            <w:pPr>
              <w:pStyle w:val="Default"/>
              <w:rPr>
                <w:rFonts w:asciiTheme="minorHAnsi" w:hAnsiTheme="minorHAnsi" w:cstheme="minorHAnsi"/>
                <w:sz w:val="22"/>
                <w:szCs w:val="22"/>
              </w:rPr>
            </w:pPr>
            <w:r w:rsidRPr="008877D8">
              <w:rPr>
                <w:rFonts w:asciiTheme="minorHAnsi" w:hAnsiTheme="minorHAnsi" w:cstheme="minorHAnsi"/>
                <w:b/>
                <w:bCs/>
                <w:sz w:val="22"/>
                <w:szCs w:val="22"/>
              </w:rPr>
              <w:t xml:space="preserve">Module Leader: Dr </w:t>
            </w:r>
            <w:r w:rsidRPr="008877D8" w:rsidR="00DF17D6">
              <w:rPr>
                <w:rFonts w:asciiTheme="minorHAnsi" w:hAnsiTheme="minorHAnsi" w:cstheme="minorHAnsi"/>
                <w:b/>
                <w:bCs/>
                <w:sz w:val="22"/>
                <w:szCs w:val="22"/>
              </w:rPr>
              <w:t>Sean Whittle</w:t>
            </w:r>
            <w:r w:rsidRPr="008877D8">
              <w:rPr>
                <w:rFonts w:asciiTheme="minorHAnsi" w:hAnsiTheme="minorHAnsi" w:cstheme="minorHAnsi"/>
                <w:b/>
                <w:bCs/>
                <w:sz w:val="22"/>
                <w:szCs w:val="22"/>
              </w:rPr>
              <w:t xml:space="preserve"> </w:t>
            </w:r>
          </w:p>
          <w:p w:rsidRPr="008877D8" w:rsidR="00454925" w:rsidP="00054B66" w:rsidRDefault="00054B66" w14:paraId="2DE802D3" w14:textId="77777777">
            <w:pPr>
              <w:rPr>
                <w:rFonts w:asciiTheme="minorHAnsi" w:hAnsiTheme="minorHAnsi" w:cstheme="minorHAnsi"/>
              </w:rPr>
            </w:pPr>
            <w:r w:rsidRPr="008877D8">
              <w:rPr>
                <w:rFonts w:asciiTheme="minorHAnsi" w:hAnsiTheme="minorHAnsi" w:cstheme="minorHAnsi"/>
                <w:b/>
                <w:bCs/>
              </w:rPr>
              <w:t>20</w:t>
            </w:r>
            <w:r w:rsidRPr="008877D8" w:rsidR="00ED1A2D">
              <w:rPr>
                <w:rFonts w:asciiTheme="minorHAnsi" w:hAnsiTheme="minorHAnsi" w:cstheme="minorHAnsi"/>
                <w:b/>
                <w:bCs/>
              </w:rPr>
              <w:t xml:space="preserve"> credits </w:t>
            </w:r>
          </w:p>
        </w:tc>
      </w:tr>
      <w:tr w:rsidRPr="008877D8" w:rsidR="00454925" w:rsidTr="00454925" w14:paraId="242B77D4" w14:textId="77777777">
        <w:tc>
          <w:tcPr>
            <w:tcW w:w="9016" w:type="dxa"/>
          </w:tcPr>
          <w:p w:rsidRPr="008877D8" w:rsidR="00ED1A2D" w:rsidP="00ED1A2D" w:rsidRDefault="00ED1A2D" w14:paraId="402EC422" w14:textId="77777777">
            <w:pPr>
              <w:pStyle w:val="Default"/>
              <w:rPr>
                <w:rFonts w:asciiTheme="minorHAnsi" w:hAnsiTheme="minorHAnsi" w:cstheme="minorHAnsi"/>
                <w:sz w:val="22"/>
                <w:szCs w:val="22"/>
              </w:rPr>
            </w:pPr>
            <w:r w:rsidRPr="008877D8">
              <w:rPr>
                <w:rFonts w:asciiTheme="minorHAnsi" w:hAnsiTheme="minorHAnsi" w:cstheme="minorHAnsi"/>
                <w:sz w:val="22"/>
                <w:szCs w:val="22"/>
              </w:rPr>
              <w:t xml:space="preserve">This module provides students with a practical ‘toolkit’ to enable them to evaluate critically research and to design and conduct independent research of their own. Students will consider the relationship between research problems, questions and design, including ethical issues, and learn to evaluate different methodological approaches. Students will be introduced to a range of techniques for collecting and analysing data, acquire insight into their strengths and limitations, and gain hands-on experience through supervised completion of exercises. </w:t>
            </w:r>
          </w:p>
          <w:p w:rsidRPr="008877D8" w:rsidR="00454925" w:rsidP="00454925" w:rsidRDefault="00454925" w14:paraId="1C0157D6" w14:textId="77777777">
            <w:pPr>
              <w:rPr>
                <w:rFonts w:asciiTheme="minorHAnsi" w:hAnsiTheme="minorHAnsi" w:cstheme="minorHAnsi"/>
              </w:rPr>
            </w:pPr>
          </w:p>
        </w:tc>
      </w:tr>
      <w:tr w:rsidRPr="008877D8" w:rsidR="00573389" w:rsidTr="004C654A" w14:paraId="141375AE" w14:textId="77777777">
        <w:tc>
          <w:tcPr>
            <w:tcW w:w="9016" w:type="dxa"/>
          </w:tcPr>
          <w:p w:rsidRPr="008877D8" w:rsidR="00573389" w:rsidP="004C654A" w:rsidRDefault="00573389" w14:paraId="64F00041" w14:textId="77777777">
            <w:pPr>
              <w:pStyle w:val="Default"/>
              <w:rPr>
                <w:rFonts w:asciiTheme="minorHAnsi" w:hAnsiTheme="minorHAnsi" w:cstheme="minorHAnsi"/>
                <w:b/>
                <w:bCs/>
                <w:sz w:val="22"/>
                <w:szCs w:val="22"/>
              </w:rPr>
            </w:pPr>
            <w:r w:rsidRPr="008877D8">
              <w:rPr>
                <w:rFonts w:asciiTheme="minorHAnsi" w:hAnsiTheme="minorHAnsi" w:cstheme="minorHAnsi"/>
                <w:b/>
                <w:bCs/>
                <w:sz w:val="22"/>
                <w:szCs w:val="22"/>
              </w:rPr>
              <w:t xml:space="preserve">EDD7003B Research Skills and Methods </w:t>
            </w:r>
          </w:p>
          <w:p w:rsidRPr="008877D8" w:rsidR="00573389" w:rsidP="004C654A" w:rsidRDefault="00573389" w14:paraId="6646A34A" w14:textId="77777777">
            <w:pPr>
              <w:pStyle w:val="Default"/>
              <w:rPr>
                <w:rFonts w:asciiTheme="minorHAnsi" w:hAnsiTheme="minorHAnsi" w:cstheme="minorHAnsi"/>
                <w:sz w:val="22"/>
                <w:szCs w:val="22"/>
              </w:rPr>
            </w:pPr>
            <w:r w:rsidRPr="008877D8">
              <w:rPr>
                <w:rFonts w:asciiTheme="minorHAnsi" w:hAnsiTheme="minorHAnsi" w:cstheme="minorHAnsi"/>
                <w:b/>
                <w:bCs/>
                <w:sz w:val="22"/>
                <w:szCs w:val="22"/>
              </w:rPr>
              <w:t xml:space="preserve">Module Leader: Dr Sean Whittle  </w:t>
            </w:r>
          </w:p>
          <w:p w:rsidRPr="008877D8" w:rsidR="00573389" w:rsidP="004C654A" w:rsidRDefault="00573389" w14:paraId="3EF33A61" w14:textId="77777777">
            <w:pPr>
              <w:rPr>
                <w:rFonts w:asciiTheme="minorHAnsi" w:hAnsiTheme="minorHAnsi" w:cstheme="minorHAnsi"/>
              </w:rPr>
            </w:pPr>
            <w:r w:rsidRPr="008877D8">
              <w:rPr>
                <w:rFonts w:asciiTheme="minorHAnsi" w:hAnsiTheme="minorHAnsi" w:cstheme="minorHAnsi"/>
                <w:b/>
                <w:bCs/>
              </w:rPr>
              <w:t xml:space="preserve">20 credits </w:t>
            </w:r>
          </w:p>
        </w:tc>
      </w:tr>
      <w:tr w:rsidRPr="008877D8" w:rsidR="00573389" w:rsidTr="004C654A" w14:paraId="77E4A69C" w14:textId="77777777">
        <w:tc>
          <w:tcPr>
            <w:tcW w:w="9016" w:type="dxa"/>
          </w:tcPr>
          <w:p w:rsidRPr="008877D8" w:rsidR="00573389" w:rsidP="004C654A" w:rsidRDefault="00573389" w14:paraId="499650E7" w14:textId="77777777">
            <w:pPr>
              <w:pStyle w:val="Default"/>
              <w:rPr>
                <w:rFonts w:asciiTheme="minorHAnsi" w:hAnsiTheme="minorHAnsi" w:cstheme="minorHAnsi"/>
                <w:sz w:val="22"/>
                <w:szCs w:val="22"/>
              </w:rPr>
            </w:pPr>
            <w:r w:rsidRPr="008877D8">
              <w:rPr>
                <w:rFonts w:asciiTheme="minorHAnsi" w:hAnsiTheme="minorHAnsi" w:cstheme="minorHAnsi"/>
                <w:sz w:val="22"/>
                <w:szCs w:val="22"/>
              </w:rPr>
              <w:t xml:space="preserve">This module provides students with a practical ‘toolkit’ to enable them to evaluate critically research and to design and conduct independent research of their own. Students will consider the relationship between research problems, questions and design, including ethical issues, and learn to evaluate different methodological approaches. Students will be introduced to a range of techniques for collecting and analysing data, acquire insight into their strengths and limitations, and gain hands-on experience through supervised completion of exercises. </w:t>
            </w:r>
          </w:p>
          <w:p w:rsidRPr="008877D8" w:rsidR="00573389" w:rsidP="004C654A" w:rsidRDefault="00573389" w14:paraId="26AA8CB4" w14:textId="77777777">
            <w:pPr>
              <w:rPr>
                <w:rFonts w:asciiTheme="minorHAnsi" w:hAnsiTheme="minorHAnsi" w:cstheme="minorHAnsi"/>
              </w:rPr>
            </w:pPr>
          </w:p>
        </w:tc>
      </w:tr>
    </w:tbl>
    <w:p w:rsidR="00573389" w:rsidRDefault="00573389" w14:paraId="6D70AC27" w14:textId="77777777">
      <w:r>
        <w:br w:type="page"/>
      </w:r>
    </w:p>
    <w:tbl>
      <w:tblPr>
        <w:tblStyle w:val="TableGrid"/>
        <w:tblW w:w="0" w:type="auto"/>
        <w:tblLook w:val="04A0" w:firstRow="1" w:lastRow="0" w:firstColumn="1" w:lastColumn="0" w:noHBand="0" w:noVBand="1"/>
      </w:tblPr>
      <w:tblGrid>
        <w:gridCol w:w="9016"/>
      </w:tblGrid>
      <w:tr w:rsidRPr="008877D8" w:rsidR="00454925" w:rsidTr="00454925" w14:paraId="6BC2139D" w14:textId="77777777">
        <w:tc>
          <w:tcPr>
            <w:tcW w:w="9016" w:type="dxa"/>
          </w:tcPr>
          <w:p w:rsidRPr="008877D8" w:rsidR="00ED1A2D" w:rsidP="00ED1A2D" w:rsidRDefault="00ED1A2D" w14:paraId="6F72F791" w14:textId="1886261C">
            <w:pPr>
              <w:pStyle w:val="Default"/>
              <w:rPr>
                <w:rFonts w:asciiTheme="minorHAnsi" w:hAnsiTheme="minorHAnsi" w:cstheme="minorHAnsi"/>
                <w:b/>
                <w:bCs/>
                <w:sz w:val="22"/>
                <w:szCs w:val="22"/>
              </w:rPr>
            </w:pPr>
            <w:r w:rsidRPr="008877D8">
              <w:rPr>
                <w:rFonts w:asciiTheme="minorHAnsi" w:hAnsiTheme="minorHAnsi" w:cstheme="minorHAnsi"/>
                <w:b/>
                <w:bCs/>
                <w:sz w:val="22"/>
                <w:szCs w:val="22"/>
              </w:rPr>
              <w:lastRenderedPageBreak/>
              <w:t xml:space="preserve">EDD7004 Yourself as Researcher: Practitioner Research in Context </w:t>
            </w:r>
          </w:p>
          <w:p w:rsidRPr="008877D8" w:rsidR="00ED1A2D" w:rsidP="00ED1A2D" w:rsidRDefault="00ED1A2D" w14:paraId="19DB87D6" w14:textId="2046C103">
            <w:pPr>
              <w:pStyle w:val="Default"/>
              <w:rPr>
                <w:rFonts w:asciiTheme="minorHAnsi" w:hAnsiTheme="minorHAnsi" w:cstheme="minorHAnsi"/>
                <w:sz w:val="22"/>
                <w:szCs w:val="22"/>
              </w:rPr>
            </w:pPr>
            <w:r w:rsidRPr="008877D8">
              <w:rPr>
                <w:rFonts w:asciiTheme="minorHAnsi" w:hAnsiTheme="minorHAnsi" w:cstheme="minorHAnsi"/>
                <w:b/>
                <w:bCs/>
                <w:sz w:val="22"/>
                <w:szCs w:val="22"/>
              </w:rPr>
              <w:t xml:space="preserve">Module Leader: </w:t>
            </w:r>
            <w:r w:rsidRPr="008877D8" w:rsidR="0070556D">
              <w:rPr>
                <w:rFonts w:asciiTheme="minorHAnsi" w:hAnsiTheme="minorHAnsi" w:cstheme="minorHAnsi"/>
                <w:b/>
                <w:bCs/>
                <w:sz w:val="22"/>
                <w:szCs w:val="22"/>
              </w:rPr>
              <w:t xml:space="preserve"> </w:t>
            </w:r>
            <w:r w:rsidRPr="008877D8" w:rsidR="001C4539">
              <w:rPr>
                <w:rFonts w:asciiTheme="minorHAnsi" w:hAnsiTheme="minorHAnsi" w:cstheme="minorHAnsi"/>
                <w:b/>
                <w:bCs/>
                <w:sz w:val="22"/>
                <w:szCs w:val="22"/>
              </w:rPr>
              <w:t xml:space="preserve">Dr </w:t>
            </w:r>
            <w:r w:rsidR="00573389">
              <w:rPr>
                <w:rFonts w:asciiTheme="minorHAnsi" w:hAnsiTheme="minorHAnsi" w:cstheme="minorHAnsi"/>
                <w:b/>
                <w:bCs/>
                <w:sz w:val="22"/>
                <w:szCs w:val="22"/>
              </w:rPr>
              <w:t>Jane Chambers</w:t>
            </w:r>
          </w:p>
          <w:p w:rsidRPr="008877D8" w:rsidR="00454925" w:rsidP="00ED1A2D" w:rsidRDefault="00ED1A2D" w14:paraId="5E9FFA2A" w14:textId="77777777">
            <w:pPr>
              <w:rPr>
                <w:rFonts w:asciiTheme="minorHAnsi" w:hAnsiTheme="minorHAnsi" w:cstheme="minorHAnsi"/>
              </w:rPr>
            </w:pPr>
            <w:r w:rsidRPr="008877D8">
              <w:rPr>
                <w:rFonts w:asciiTheme="minorHAnsi" w:hAnsiTheme="minorHAnsi" w:cstheme="minorHAnsi"/>
                <w:b/>
                <w:bCs/>
              </w:rPr>
              <w:t xml:space="preserve">20 credits </w:t>
            </w:r>
          </w:p>
        </w:tc>
      </w:tr>
      <w:tr w:rsidRPr="008877D8" w:rsidR="00454925" w:rsidTr="00454925" w14:paraId="7FD2BED6" w14:textId="77777777">
        <w:tc>
          <w:tcPr>
            <w:tcW w:w="9016" w:type="dxa"/>
          </w:tcPr>
          <w:p w:rsidRPr="008877D8" w:rsidR="00ED1A2D" w:rsidP="00ED1A2D" w:rsidRDefault="00ED1A2D" w14:paraId="7534D223" w14:textId="77777777">
            <w:pPr>
              <w:pStyle w:val="Default"/>
              <w:rPr>
                <w:rFonts w:asciiTheme="minorHAnsi" w:hAnsiTheme="minorHAnsi" w:cstheme="minorHAnsi"/>
                <w:sz w:val="22"/>
                <w:szCs w:val="22"/>
              </w:rPr>
            </w:pPr>
            <w:r w:rsidRPr="008877D8">
              <w:rPr>
                <w:rFonts w:asciiTheme="minorHAnsi" w:hAnsiTheme="minorHAnsi" w:cstheme="minorHAnsi"/>
                <w:sz w:val="22"/>
                <w:szCs w:val="22"/>
              </w:rPr>
              <w:t xml:space="preserve">This module focuses on the nature of professional/practitioner research and on professional contexts as sites for research, considered in theoretical, contextual and historical contexts. Students are also asked to reflect on the rationale, strengths and limitations of practitioner researcher in relation to personal, professional and policy contexts. Students are then asked to consider issues arising in relation to the purpose and use of research findings: such as tensions in the interpretation of evidence, status as knowledge, questions relating to dissemination strategies, impact, and the place of evidence-based or -informed practice. These issues are all considered in relation to a small-scale research inquiry into their own practice. </w:t>
            </w:r>
          </w:p>
          <w:p w:rsidRPr="008877D8" w:rsidR="00454925" w:rsidP="00454925" w:rsidRDefault="00454925" w14:paraId="3691E7B2" w14:textId="77777777">
            <w:pPr>
              <w:rPr>
                <w:rFonts w:asciiTheme="minorHAnsi" w:hAnsiTheme="minorHAnsi" w:cstheme="minorHAnsi"/>
              </w:rPr>
            </w:pPr>
          </w:p>
        </w:tc>
      </w:tr>
      <w:tr w:rsidRPr="008877D8" w:rsidR="00ED1A2D" w:rsidTr="00454925" w14:paraId="519A9723" w14:textId="77777777">
        <w:tc>
          <w:tcPr>
            <w:tcW w:w="9016" w:type="dxa"/>
          </w:tcPr>
          <w:p w:rsidRPr="008877D8" w:rsidR="00ED1A2D" w:rsidP="00ED1A2D" w:rsidRDefault="00ED1A2D" w14:paraId="7A440DE9" w14:textId="18230714">
            <w:pPr>
              <w:pStyle w:val="Default"/>
              <w:rPr>
                <w:rFonts w:asciiTheme="minorHAnsi" w:hAnsiTheme="minorHAnsi" w:cstheme="minorHAnsi"/>
                <w:b/>
                <w:bCs/>
                <w:sz w:val="22"/>
                <w:szCs w:val="22"/>
              </w:rPr>
            </w:pPr>
            <w:r w:rsidRPr="008877D8">
              <w:rPr>
                <w:rFonts w:asciiTheme="minorHAnsi" w:hAnsiTheme="minorHAnsi" w:cstheme="minorHAnsi"/>
                <w:b/>
                <w:bCs/>
                <w:sz w:val="22"/>
                <w:szCs w:val="22"/>
              </w:rPr>
              <w:t xml:space="preserve">EDD7005 Engaging with Research: Research, Practice and the Political </w:t>
            </w:r>
          </w:p>
          <w:p w:rsidRPr="008877D8" w:rsidR="00ED1A2D" w:rsidP="00ED1A2D" w:rsidRDefault="00ED1A2D" w14:paraId="5494F106" w14:textId="3F337149">
            <w:pPr>
              <w:rPr>
                <w:rFonts w:asciiTheme="minorHAnsi" w:hAnsiTheme="minorHAnsi" w:cstheme="minorHAnsi"/>
                <w:b/>
                <w:bCs/>
              </w:rPr>
            </w:pPr>
            <w:r w:rsidRPr="008877D8">
              <w:rPr>
                <w:rFonts w:asciiTheme="minorHAnsi" w:hAnsiTheme="minorHAnsi" w:cstheme="minorHAnsi"/>
                <w:b/>
                <w:bCs/>
              </w:rPr>
              <w:t xml:space="preserve">Module Leader: Dr </w:t>
            </w:r>
            <w:r w:rsidRPr="008877D8" w:rsidR="00DF17D6">
              <w:rPr>
                <w:rFonts w:asciiTheme="minorHAnsi" w:hAnsiTheme="minorHAnsi" w:cstheme="minorHAnsi"/>
                <w:b/>
                <w:bCs/>
              </w:rPr>
              <w:t xml:space="preserve">Shalini </w:t>
            </w:r>
            <w:proofErr w:type="spellStart"/>
            <w:r w:rsidRPr="008877D8" w:rsidR="00DF17D6">
              <w:rPr>
                <w:rFonts w:asciiTheme="minorHAnsi" w:hAnsiTheme="minorHAnsi" w:cstheme="minorHAnsi"/>
                <w:b/>
                <w:bCs/>
              </w:rPr>
              <w:t>Bhorkar</w:t>
            </w:r>
            <w:proofErr w:type="spellEnd"/>
            <w:r w:rsidRPr="008877D8">
              <w:rPr>
                <w:rFonts w:asciiTheme="minorHAnsi" w:hAnsiTheme="minorHAnsi" w:cstheme="minorHAnsi"/>
                <w:b/>
                <w:bCs/>
              </w:rPr>
              <w:t xml:space="preserve"> </w:t>
            </w:r>
          </w:p>
          <w:p w:rsidRPr="008877D8" w:rsidR="00ED1A2D" w:rsidP="00ED1A2D" w:rsidRDefault="00ED1A2D" w14:paraId="503A8731" w14:textId="77777777">
            <w:pPr>
              <w:rPr>
                <w:rFonts w:asciiTheme="minorHAnsi" w:hAnsiTheme="minorHAnsi" w:cstheme="minorHAnsi"/>
              </w:rPr>
            </w:pPr>
            <w:r w:rsidRPr="008877D8">
              <w:rPr>
                <w:rFonts w:asciiTheme="minorHAnsi" w:hAnsiTheme="minorHAnsi" w:cstheme="minorHAnsi"/>
                <w:b/>
                <w:bCs/>
              </w:rPr>
              <w:t xml:space="preserve">20 credits </w:t>
            </w:r>
          </w:p>
        </w:tc>
      </w:tr>
      <w:tr w:rsidRPr="008877D8" w:rsidR="00ED1A2D" w:rsidTr="00454925" w14:paraId="5E977ACC" w14:textId="77777777">
        <w:tc>
          <w:tcPr>
            <w:tcW w:w="9016" w:type="dxa"/>
          </w:tcPr>
          <w:p w:rsidRPr="008877D8" w:rsidR="00ED1A2D" w:rsidP="00ED1A2D" w:rsidRDefault="00ED1A2D" w14:paraId="2C1B2E75" w14:textId="77777777">
            <w:pPr>
              <w:pStyle w:val="Default"/>
              <w:rPr>
                <w:rFonts w:asciiTheme="minorHAnsi" w:hAnsiTheme="minorHAnsi" w:cstheme="minorHAnsi"/>
                <w:sz w:val="22"/>
                <w:szCs w:val="22"/>
              </w:rPr>
            </w:pPr>
            <w:r w:rsidRPr="008877D8">
              <w:rPr>
                <w:rFonts w:asciiTheme="minorHAnsi" w:hAnsiTheme="minorHAnsi" w:cstheme="minorHAnsi"/>
                <w:sz w:val="22"/>
                <w:szCs w:val="22"/>
              </w:rPr>
              <w:t xml:space="preserve">Research, Practice and the Political, is concerned with the location of research in paradigms of knowledge and value explored from socio-politically informed perspectives and in relation to political, cultural and social contexts, including the realm of public policy. It covers the significance of power and politics to knowledge creation from theoretical positions informed by critical theory; competing paradigms of knowledge in national and transnational contexts within which research is sited; and the relationship between research, public policy and practice. </w:t>
            </w:r>
          </w:p>
          <w:p w:rsidRPr="008877D8" w:rsidR="00ED1A2D" w:rsidP="00454925" w:rsidRDefault="00ED1A2D" w14:paraId="526770CE" w14:textId="77777777">
            <w:pPr>
              <w:rPr>
                <w:rFonts w:asciiTheme="minorHAnsi" w:hAnsiTheme="minorHAnsi" w:cstheme="minorHAnsi"/>
              </w:rPr>
            </w:pPr>
          </w:p>
        </w:tc>
      </w:tr>
      <w:tr w:rsidRPr="008877D8" w:rsidR="00ED1A2D" w:rsidTr="00454925" w14:paraId="678EEE1E" w14:textId="77777777">
        <w:tc>
          <w:tcPr>
            <w:tcW w:w="9016" w:type="dxa"/>
          </w:tcPr>
          <w:p w:rsidRPr="008877D8" w:rsidR="00ED1A2D" w:rsidP="00ED1A2D" w:rsidRDefault="00ED1A2D" w14:paraId="79695E1F" w14:textId="77777777">
            <w:pPr>
              <w:pStyle w:val="Default"/>
              <w:rPr>
                <w:rFonts w:asciiTheme="minorHAnsi" w:hAnsiTheme="minorHAnsi" w:cstheme="minorHAnsi"/>
                <w:b/>
                <w:bCs/>
                <w:sz w:val="22"/>
                <w:szCs w:val="22"/>
              </w:rPr>
            </w:pPr>
            <w:r w:rsidRPr="008877D8">
              <w:rPr>
                <w:rFonts w:asciiTheme="minorHAnsi" w:hAnsiTheme="minorHAnsi" w:cstheme="minorHAnsi"/>
                <w:b/>
                <w:bCs/>
                <w:sz w:val="22"/>
                <w:szCs w:val="22"/>
              </w:rPr>
              <w:t xml:space="preserve">EDD7006 Research Proposal </w:t>
            </w:r>
          </w:p>
          <w:p w:rsidRPr="008877D8" w:rsidR="00ED1A2D" w:rsidP="00ED1A2D" w:rsidRDefault="00ED1A2D" w14:paraId="4D430692" w14:textId="12CADBAE">
            <w:pPr>
              <w:pStyle w:val="Default"/>
              <w:rPr>
                <w:rFonts w:asciiTheme="minorHAnsi" w:hAnsiTheme="minorHAnsi" w:cstheme="minorHAnsi"/>
                <w:sz w:val="22"/>
                <w:szCs w:val="22"/>
              </w:rPr>
            </w:pPr>
            <w:r w:rsidRPr="008877D8">
              <w:rPr>
                <w:rFonts w:asciiTheme="minorHAnsi" w:hAnsiTheme="minorHAnsi" w:cstheme="minorHAnsi"/>
                <w:b/>
                <w:bCs/>
                <w:sz w:val="22"/>
                <w:szCs w:val="22"/>
              </w:rPr>
              <w:t xml:space="preserve">Module Leader: </w:t>
            </w:r>
            <w:r w:rsidRPr="008877D8" w:rsidR="00DF17D6">
              <w:rPr>
                <w:rFonts w:asciiTheme="minorHAnsi" w:hAnsiTheme="minorHAnsi" w:cstheme="minorHAnsi"/>
                <w:b/>
                <w:bCs/>
                <w:sz w:val="22"/>
                <w:szCs w:val="22"/>
              </w:rPr>
              <w:t>Dr Mark Price</w:t>
            </w:r>
          </w:p>
          <w:p w:rsidRPr="008877D8" w:rsidR="00ED1A2D" w:rsidP="00ED1A2D" w:rsidRDefault="00ED1A2D" w14:paraId="70FB2684" w14:textId="77777777">
            <w:pPr>
              <w:rPr>
                <w:rFonts w:asciiTheme="minorHAnsi" w:hAnsiTheme="minorHAnsi" w:cstheme="minorHAnsi"/>
              </w:rPr>
            </w:pPr>
            <w:r w:rsidRPr="008877D8">
              <w:rPr>
                <w:rFonts w:asciiTheme="minorHAnsi" w:hAnsiTheme="minorHAnsi" w:cstheme="minorHAnsi"/>
                <w:b/>
                <w:bCs/>
              </w:rPr>
              <w:t xml:space="preserve">60 credits </w:t>
            </w:r>
          </w:p>
        </w:tc>
      </w:tr>
      <w:tr w:rsidRPr="008877D8" w:rsidR="00ED1A2D" w:rsidTr="00454925" w14:paraId="52A78662" w14:textId="77777777">
        <w:tc>
          <w:tcPr>
            <w:tcW w:w="9016" w:type="dxa"/>
          </w:tcPr>
          <w:p w:rsidRPr="008877D8" w:rsidR="00ED1A2D" w:rsidP="00ED1A2D" w:rsidRDefault="00ED1A2D" w14:paraId="52C6EC22" w14:textId="3B05DA45">
            <w:pPr>
              <w:pStyle w:val="Default"/>
              <w:rPr>
                <w:rFonts w:asciiTheme="minorHAnsi" w:hAnsiTheme="minorHAnsi" w:cstheme="minorHAnsi"/>
                <w:sz w:val="22"/>
                <w:szCs w:val="22"/>
              </w:rPr>
            </w:pPr>
            <w:r w:rsidRPr="008877D8">
              <w:rPr>
                <w:rFonts w:asciiTheme="minorHAnsi" w:hAnsiTheme="minorHAnsi" w:cstheme="minorHAnsi"/>
                <w:sz w:val="22"/>
                <w:szCs w:val="22"/>
              </w:rPr>
              <w:t xml:space="preserve">This module directly underpins </w:t>
            </w:r>
            <w:r w:rsidRPr="008877D8" w:rsidR="00DF17D6">
              <w:rPr>
                <w:rFonts w:asciiTheme="minorHAnsi" w:hAnsiTheme="minorHAnsi" w:cstheme="minorHAnsi"/>
                <w:sz w:val="22"/>
                <w:szCs w:val="22"/>
              </w:rPr>
              <w:t xml:space="preserve">progression towards Stage 2 of the EdD and </w:t>
            </w:r>
            <w:r w:rsidRPr="008877D8">
              <w:rPr>
                <w:rFonts w:asciiTheme="minorHAnsi" w:hAnsiTheme="minorHAnsi" w:cstheme="minorHAnsi"/>
                <w:sz w:val="22"/>
                <w:szCs w:val="22"/>
              </w:rPr>
              <w:t xml:space="preserve">the final doctoral </w:t>
            </w:r>
            <w:r w:rsidRPr="008877D8" w:rsidR="00DF17D6">
              <w:rPr>
                <w:rFonts w:asciiTheme="minorHAnsi" w:hAnsiTheme="minorHAnsi" w:cstheme="minorHAnsi"/>
                <w:sz w:val="22"/>
                <w:szCs w:val="22"/>
              </w:rPr>
              <w:t>thesis research</w:t>
            </w:r>
            <w:r w:rsidRPr="008877D8">
              <w:rPr>
                <w:rFonts w:asciiTheme="minorHAnsi" w:hAnsiTheme="minorHAnsi" w:cstheme="minorHAnsi"/>
                <w:sz w:val="22"/>
                <w:szCs w:val="22"/>
              </w:rPr>
              <w:t xml:space="preserve">. Students produce a substantial research proposal (10-12,000 words), delineating their research question, proposed methodology and methods, and siting this within a preliminary literature review. Students will also </w:t>
            </w:r>
            <w:r w:rsidR="00A6548D">
              <w:rPr>
                <w:rFonts w:asciiTheme="minorHAnsi" w:hAnsiTheme="minorHAnsi" w:cstheme="minorHAnsi"/>
                <w:sz w:val="22"/>
                <w:szCs w:val="22"/>
              </w:rPr>
              <w:t>consider ethical issues, including the</w:t>
            </w:r>
            <w:r w:rsidRPr="008877D8">
              <w:rPr>
                <w:rFonts w:asciiTheme="minorHAnsi" w:hAnsiTheme="minorHAnsi" w:cstheme="minorHAnsi"/>
                <w:sz w:val="22"/>
                <w:szCs w:val="22"/>
              </w:rPr>
              <w:t xml:space="preserve"> research ethics </w:t>
            </w:r>
            <w:r w:rsidR="00A6548D">
              <w:rPr>
                <w:rFonts w:asciiTheme="minorHAnsi" w:hAnsiTheme="minorHAnsi" w:cstheme="minorHAnsi"/>
                <w:sz w:val="22"/>
                <w:szCs w:val="22"/>
              </w:rPr>
              <w:t>approval requirements.</w:t>
            </w:r>
            <w:r w:rsidRPr="008877D8">
              <w:rPr>
                <w:rFonts w:asciiTheme="minorHAnsi" w:hAnsiTheme="minorHAnsi" w:cstheme="minorHAnsi"/>
                <w:sz w:val="22"/>
                <w:szCs w:val="22"/>
              </w:rPr>
              <w:t xml:space="preserve"> This module </w:t>
            </w:r>
            <w:r w:rsidRPr="008877D8" w:rsidR="00DF17D6">
              <w:rPr>
                <w:rFonts w:asciiTheme="minorHAnsi" w:hAnsiTheme="minorHAnsi" w:cstheme="minorHAnsi"/>
                <w:sz w:val="22"/>
                <w:szCs w:val="22"/>
              </w:rPr>
              <w:t>is additionally</w:t>
            </w:r>
            <w:r w:rsidRPr="008877D8">
              <w:rPr>
                <w:rFonts w:asciiTheme="minorHAnsi" w:hAnsiTheme="minorHAnsi" w:cstheme="minorHAnsi"/>
                <w:sz w:val="22"/>
                <w:szCs w:val="22"/>
              </w:rPr>
              <w:t xml:space="preserve"> assessed by an oral examination of </w:t>
            </w:r>
            <w:r w:rsidRPr="008877D8" w:rsidR="00DF17D6">
              <w:rPr>
                <w:rFonts w:asciiTheme="minorHAnsi" w:hAnsiTheme="minorHAnsi" w:cstheme="minorHAnsi"/>
                <w:sz w:val="22"/>
                <w:szCs w:val="22"/>
              </w:rPr>
              <w:t>approximately one</w:t>
            </w:r>
            <w:r w:rsidRPr="008877D8">
              <w:rPr>
                <w:rFonts w:asciiTheme="minorHAnsi" w:hAnsiTheme="minorHAnsi" w:cstheme="minorHAnsi"/>
                <w:sz w:val="22"/>
                <w:szCs w:val="22"/>
              </w:rPr>
              <w:t xml:space="preserve"> hour. </w:t>
            </w:r>
          </w:p>
          <w:p w:rsidRPr="008877D8" w:rsidR="00ED1A2D" w:rsidP="00454925" w:rsidRDefault="00ED1A2D" w14:paraId="6E36661F" w14:textId="77777777">
            <w:pPr>
              <w:rPr>
                <w:rFonts w:asciiTheme="minorHAnsi" w:hAnsiTheme="minorHAnsi" w:cstheme="minorHAnsi"/>
              </w:rPr>
            </w:pPr>
          </w:p>
        </w:tc>
      </w:tr>
      <w:tr w:rsidRPr="008877D8" w:rsidR="00ED1A2D" w:rsidTr="00454925" w14:paraId="13A21B8D" w14:textId="77777777">
        <w:tc>
          <w:tcPr>
            <w:tcW w:w="9016" w:type="dxa"/>
          </w:tcPr>
          <w:p w:rsidRPr="008877D8" w:rsidR="00ED1A2D" w:rsidP="00ED1A2D" w:rsidRDefault="00DF17D6" w14:paraId="485F4648" w14:textId="35282437">
            <w:pPr>
              <w:pStyle w:val="Default"/>
              <w:rPr>
                <w:rFonts w:asciiTheme="minorHAnsi" w:hAnsiTheme="minorHAnsi" w:cstheme="minorHAnsi"/>
                <w:sz w:val="22"/>
                <w:szCs w:val="22"/>
              </w:rPr>
            </w:pPr>
            <w:r w:rsidRPr="008877D8">
              <w:rPr>
                <w:rFonts w:asciiTheme="minorHAnsi" w:hAnsiTheme="minorHAnsi" w:cstheme="minorHAnsi"/>
                <w:b/>
                <w:bCs/>
                <w:sz w:val="22"/>
                <w:szCs w:val="22"/>
              </w:rPr>
              <w:t>Thesis</w:t>
            </w:r>
          </w:p>
          <w:p w:rsidRPr="008877D8" w:rsidR="00ED1A2D" w:rsidP="00ED1A2D" w:rsidRDefault="00ED1A2D" w14:paraId="557F9062" w14:textId="77777777">
            <w:pPr>
              <w:rPr>
                <w:rFonts w:asciiTheme="minorHAnsi" w:hAnsiTheme="minorHAnsi" w:cstheme="minorHAnsi"/>
              </w:rPr>
            </w:pPr>
            <w:r w:rsidRPr="008877D8">
              <w:rPr>
                <w:rFonts w:asciiTheme="minorHAnsi" w:hAnsiTheme="minorHAnsi" w:cstheme="minorHAnsi"/>
              </w:rPr>
              <w:t xml:space="preserve">50-60,000 words </w:t>
            </w:r>
          </w:p>
          <w:p w:rsidRPr="008877D8" w:rsidR="00ED1A2D" w:rsidP="00054B66" w:rsidRDefault="00ED1A2D" w14:paraId="21A06912" w14:textId="77777777">
            <w:pPr>
              <w:pStyle w:val="Default"/>
              <w:rPr>
                <w:rFonts w:asciiTheme="minorHAnsi" w:hAnsiTheme="minorHAnsi" w:cstheme="minorHAnsi"/>
                <w:sz w:val="22"/>
                <w:szCs w:val="22"/>
              </w:rPr>
            </w:pPr>
            <w:r w:rsidRPr="008877D8">
              <w:rPr>
                <w:rFonts w:asciiTheme="minorHAnsi" w:hAnsiTheme="minorHAnsi" w:cstheme="minorHAnsi"/>
                <w:b/>
                <w:bCs/>
                <w:sz w:val="22"/>
                <w:szCs w:val="22"/>
              </w:rPr>
              <w:t xml:space="preserve">Appointed Director of Studies and Supervisory Team </w:t>
            </w:r>
          </w:p>
        </w:tc>
      </w:tr>
      <w:tr w:rsidRPr="008877D8" w:rsidR="00ED1A2D" w:rsidTr="00454925" w14:paraId="6956ED57" w14:textId="77777777">
        <w:tc>
          <w:tcPr>
            <w:tcW w:w="9016" w:type="dxa"/>
          </w:tcPr>
          <w:p w:rsidRPr="008877D8" w:rsidR="00ED1A2D" w:rsidP="00ED1A2D" w:rsidRDefault="00ED1A2D" w14:paraId="7946C002" w14:textId="0C0B8AC3">
            <w:pPr>
              <w:pStyle w:val="Default"/>
              <w:rPr>
                <w:rFonts w:asciiTheme="minorHAnsi" w:hAnsiTheme="minorHAnsi" w:cstheme="minorHAnsi"/>
                <w:sz w:val="22"/>
                <w:szCs w:val="22"/>
              </w:rPr>
            </w:pPr>
            <w:r w:rsidRPr="008877D8">
              <w:rPr>
                <w:rFonts w:asciiTheme="minorHAnsi" w:hAnsiTheme="minorHAnsi" w:cstheme="minorHAnsi"/>
                <w:sz w:val="22"/>
                <w:szCs w:val="22"/>
              </w:rPr>
              <w:t xml:space="preserve">The </w:t>
            </w:r>
            <w:r w:rsidRPr="008877D8" w:rsidR="00DF17D6">
              <w:rPr>
                <w:rFonts w:asciiTheme="minorHAnsi" w:hAnsiTheme="minorHAnsi" w:cstheme="minorHAnsi"/>
                <w:sz w:val="22"/>
                <w:szCs w:val="22"/>
              </w:rPr>
              <w:t xml:space="preserve">EdD Stage 2 research </w:t>
            </w:r>
            <w:r w:rsidRPr="008877D8">
              <w:rPr>
                <w:rFonts w:asciiTheme="minorHAnsi" w:hAnsiTheme="minorHAnsi" w:cstheme="minorHAnsi"/>
                <w:sz w:val="22"/>
                <w:szCs w:val="22"/>
              </w:rPr>
              <w:t xml:space="preserve">lasts a minimum of twenty-four months, the outcome of which is a </w:t>
            </w:r>
            <w:r w:rsidRPr="008877D8" w:rsidR="008877D8">
              <w:rPr>
                <w:rFonts w:asciiTheme="minorHAnsi" w:hAnsiTheme="minorHAnsi" w:cstheme="minorHAnsi"/>
                <w:sz w:val="22"/>
                <w:szCs w:val="22"/>
              </w:rPr>
              <w:t>50-60,000-word</w:t>
            </w:r>
            <w:r w:rsidRPr="008877D8">
              <w:rPr>
                <w:rFonts w:asciiTheme="minorHAnsi" w:hAnsiTheme="minorHAnsi" w:cstheme="minorHAnsi"/>
                <w:sz w:val="22"/>
                <w:szCs w:val="22"/>
              </w:rPr>
              <w:t xml:space="preserve"> doctoral thesis. A professional doctorate has a dual focus – </w:t>
            </w:r>
            <w:proofErr w:type="gramStart"/>
            <w:r w:rsidRPr="008877D8">
              <w:rPr>
                <w:rFonts w:asciiTheme="minorHAnsi" w:hAnsiTheme="minorHAnsi" w:cstheme="minorHAnsi"/>
                <w:sz w:val="22"/>
                <w:szCs w:val="22"/>
              </w:rPr>
              <w:t>making a contribution</w:t>
            </w:r>
            <w:proofErr w:type="gramEnd"/>
            <w:r w:rsidRPr="008877D8">
              <w:rPr>
                <w:rFonts w:asciiTheme="minorHAnsi" w:hAnsiTheme="minorHAnsi" w:cstheme="minorHAnsi"/>
                <w:sz w:val="22"/>
                <w:szCs w:val="22"/>
              </w:rPr>
              <w:t xml:space="preserve"> to both theory and practice. To achieve this, the research conducted would normally involve issues concerned with practice, often within the candidate’s own organisation. Individual students will be matched with a suitably qualified</w:t>
            </w:r>
            <w:r w:rsidRPr="008877D8" w:rsidR="00DF17D6">
              <w:rPr>
                <w:rFonts w:asciiTheme="minorHAnsi" w:hAnsiTheme="minorHAnsi" w:cstheme="minorHAnsi"/>
                <w:sz w:val="22"/>
                <w:szCs w:val="22"/>
              </w:rPr>
              <w:t xml:space="preserve"> and experienced</w:t>
            </w:r>
            <w:r w:rsidRPr="008877D8">
              <w:rPr>
                <w:rFonts w:asciiTheme="minorHAnsi" w:hAnsiTheme="minorHAnsi" w:cstheme="minorHAnsi"/>
                <w:sz w:val="22"/>
                <w:szCs w:val="22"/>
              </w:rPr>
              <w:t xml:space="preserve"> supervisor who will normally have oversight of the</w:t>
            </w:r>
            <w:r w:rsidRPr="008877D8" w:rsidR="008877D8">
              <w:rPr>
                <w:rFonts w:asciiTheme="minorHAnsi" w:hAnsiTheme="minorHAnsi" w:cstheme="minorHAnsi"/>
                <w:sz w:val="22"/>
                <w:szCs w:val="22"/>
              </w:rPr>
              <w:t xml:space="preserve"> EDD7006</w:t>
            </w:r>
            <w:r w:rsidRPr="008877D8">
              <w:rPr>
                <w:rFonts w:asciiTheme="minorHAnsi" w:hAnsiTheme="minorHAnsi" w:cstheme="minorHAnsi"/>
                <w:sz w:val="22"/>
                <w:szCs w:val="22"/>
              </w:rPr>
              <w:t xml:space="preserve"> Research Proposal and form part of the supervisory team at </w:t>
            </w:r>
            <w:r w:rsidRPr="008877D8" w:rsidR="005F3646">
              <w:rPr>
                <w:rFonts w:asciiTheme="minorHAnsi" w:hAnsiTheme="minorHAnsi" w:cstheme="minorHAnsi"/>
                <w:sz w:val="22"/>
                <w:szCs w:val="22"/>
              </w:rPr>
              <w:t>S</w:t>
            </w:r>
            <w:r w:rsidRPr="008877D8">
              <w:rPr>
                <w:rFonts w:asciiTheme="minorHAnsi" w:hAnsiTheme="minorHAnsi" w:cstheme="minorHAnsi"/>
                <w:sz w:val="22"/>
                <w:szCs w:val="22"/>
              </w:rPr>
              <w:t>tage</w:t>
            </w:r>
            <w:r w:rsidRPr="008877D8" w:rsidR="00DF17D6">
              <w:rPr>
                <w:rFonts w:asciiTheme="minorHAnsi" w:hAnsiTheme="minorHAnsi" w:cstheme="minorHAnsi"/>
                <w:sz w:val="22"/>
                <w:szCs w:val="22"/>
              </w:rPr>
              <w:t xml:space="preserve"> 2</w:t>
            </w:r>
            <w:r w:rsidRPr="008877D8">
              <w:rPr>
                <w:rFonts w:asciiTheme="minorHAnsi" w:hAnsiTheme="minorHAnsi" w:cstheme="minorHAnsi"/>
                <w:sz w:val="22"/>
                <w:szCs w:val="22"/>
              </w:rPr>
              <w:t xml:space="preserve">. </w:t>
            </w:r>
          </w:p>
          <w:p w:rsidRPr="008877D8" w:rsidR="00ED1A2D" w:rsidP="00454925" w:rsidRDefault="00ED1A2D" w14:paraId="38645DC7" w14:textId="77777777">
            <w:pPr>
              <w:rPr>
                <w:rFonts w:asciiTheme="minorHAnsi" w:hAnsiTheme="minorHAnsi" w:cstheme="minorHAnsi"/>
              </w:rPr>
            </w:pPr>
          </w:p>
        </w:tc>
      </w:tr>
    </w:tbl>
    <w:p w:rsidR="00573389" w:rsidP="00B8605E" w:rsidRDefault="00573389" w14:paraId="2B4BCB4B" w14:textId="77777777">
      <w:pPr>
        <w:pStyle w:val="Heading1"/>
        <w:rPr>
          <w:rFonts w:asciiTheme="minorHAnsi" w:hAnsiTheme="minorHAnsi" w:cstheme="minorHAnsi"/>
          <w:b/>
          <w:bCs/>
          <w:color w:val="004E9A"/>
        </w:rPr>
      </w:pPr>
      <w:bookmarkStart w:name="_Teaching_and_Learning" w:id="22"/>
      <w:bookmarkEnd w:id="22"/>
    </w:p>
    <w:p w:rsidR="00573389" w:rsidRDefault="00573389" w14:paraId="6F17761A" w14:textId="77777777">
      <w:pPr>
        <w:rPr>
          <w:rFonts w:asciiTheme="minorHAnsi" w:hAnsiTheme="minorHAnsi" w:eastAsiaTheme="majorEastAsia" w:cstheme="minorHAnsi"/>
          <w:b/>
          <w:bCs/>
          <w:color w:val="004E9A"/>
          <w:sz w:val="32"/>
          <w:szCs w:val="32"/>
        </w:rPr>
      </w:pPr>
      <w:r>
        <w:rPr>
          <w:rFonts w:asciiTheme="minorHAnsi" w:hAnsiTheme="minorHAnsi" w:cstheme="minorHAnsi"/>
          <w:b/>
          <w:bCs/>
          <w:color w:val="004E9A"/>
        </w:rPr>
        <w:br w:type="page"/>
      </w:r>
    </w:p>
    <w:p w:rsidRPr="008877D8" w:rsidR="00454925" w:rsidP="00B8605E" w:rsidRDefault="00B8605E" w14:paraId="35912B2E" w14:textId="15C2D94F">
      <w:pPr>
        <w:pStyle w:val="Heading1"/>
        <w:rPr>
          <w:rFonts w:asciiTheme="minorHAnsi" w:hAnsiTheme="minorHAnsi" w:cstheme="minorHAnsi"/>
          <w:b/>
          <w:bCs/>
          <w:color w:val="004E9A"/>
        </w:rPr>
      </w:pPr>
      <w:bookmarkStart w:name="_Toc240579440" w:id="23"/>
      <w:r w:rsidRPr="008877D8">
        <w:rPr>
          <w:rFonts w:asciiTheme="minorHAnsi" w:hAnsiTheme="minorHAnsi" w:cstheme="minorHAnsi"/>
          <w:b/>
          <w:bCs/>
          <w:color w:val="004E9A"/>
        </w:rPr>
        <w:lastRenderedPageBreak/>
        <w:t xml:space="preserve">Teaching and </w:t>
      </w:r>
      <w:r w:rsidR="008877D8">
        <w:rPr>
          <w:rFonts w:asciiTheme="minorHAnsi" w:hAnsiTheme="minorHAnsi" w:cstheme="minorHAnsi"/>
          <w:b/>
          <w:bCs/>
          <w:color w:val="004E9A"/>
        </w:rPr>
        <w:t>l</w:t>
      </w:r>
      <w:r w:rsidRPr="008877D8">
        <w:rPr>
          <w:rFonts w:asciiTheme="minorHAnsi" w:hAnsiTheme="minorHAnsi" w:cstheme="minorHAnsi"/>
          <w:b/>
          <w:bCs/>
          <w:color w:val="004E9A"/>
        </w:rPr>
        <w:t>earning</w:t>
      </w:r>
      <w:bookmarkEnd w:id="23"/>
    </w:p>
    <w:p w:rsidRPr="008877D8" w:rsidR="008877D8" w:rsidP="00B8605E" w:rsidRDefault="008877D8" w14:paraId="3DB73EEF" w14:textId="77777777">
      <w:pPr>
        <w:pStyle w:val="Default"/>
        <w:rPr>
          <w:rFonts w:ascii="Corbel" w:hAnsi="Corbel" w:cs="Segoe UI"/>
          <w:sz w:val="12"/>
          <w:szCs w:val="12"/>
        </w:rPr>
      </w:pPr>
    </w:p>
    <w:p w:rsidRPr="008877D8" w:rsidR="008877D8" w:rsidP="00B8605E" w:rsidRDefault="00B8605E" w14:paraId="0F591374" w14:textId="77777777">
      <w:pPr>
        <w:pStyle w:val="Default"/>
        <w:rPr>
          <w:rFonts w:asciiTheme="minorHAnsi" w:hAnsiTheme="minorHAnsi" w:cstheme="minorHAnsi"/>
          <w:sz w:val="22"/>
          <w:szCs w:val="22"/>
        </w:rPr>
      </w:pPr>
      <w:r w:rsidRPr="008877D8">
        <w:rPr>
          <w:rFonts w:asciiTheme="minorHAnsi" w:hAnsiTheme="minorHAnsi" w:cstheme="minorHAnsi"/>
          <w:sz w:val="22"/>
          <w:szCs w:val="22"/>
        </w:rPr>
        <w:t>The primary goals of the EdD teaching and learning strategy are twofold. First, to foster the integration of academic and professional knowledge and values. Second, to support the development of students as autonomous, ethical and self-reflective researchers</w:t>
      </w:r>
      <w:r w:rsidRPr="008877D8" w:rsidR="008877D8">
        <w:rPr>
          <w:rFonts w:asciiTheme="minorHAnsi" w:hAnsiTheme="minorHAnsi" w:cstheme="minorHAnsi"/>
          <w:sz w:val="22"/>
          <w:szCs w:val="22"/>
        </w:rPr>
        <w:t>,</w:t>
      </w:r>
      <w:r w:rsidRPr="008877D8">
        <w:rPr>
          <w:rFonts w:asciiTheme="minorHAnsi" w:hAnsiTheme="minorHAnsi" w:cstheme="minorHAnsi"/>
          <w:sz w:val="22"/>
          <w:szCs w:val="22"/>
        </w:rPr>
        <w:t xml:space="preserve"> culminating in the production of a rigorous and original research project involving the generation of new knowledge, applications or understanding in a field of education. To this end, there is a strong emphasis on individualised learning and personal critical reflection related to professional identities, values and contexts. </w:t>
      </w:r>
    </w:p>
    <w:p w:rsidRPr="008877D8" w:rsidR="00B8605E" w:rsidP="00B8605E" w:rsidRDefault="00B8605E" w14:paraId="7775326F" w14:textId="3608EC2C">
      <w:pPr>
        <w:pStyle w:val="Default"/>
        <w:rPr>
          <w:rFonts w:asciiTheme="minorHAnsi" w:hAnsiTheme="minorHAnsi" w:cstheme="minorHAnsi"/>
          <w:color w:val="auto"/>
          <w:sz w:val="22"/>
          <w:szCs w:val="22"/>
        </w:rPr>
      </w:pPr>
      <w:r w:rsidRPr="008877D8">
        <w:rPr>
          <w:rFonts w:asciiTheme="minorHAnsi" w:hAnsiTheme="minorHAnsi" w:cstheme="minorHAnsi"/>
          <w:sz w:val="22"/>
          <w:szCs w:val="22"/>
        </w:rPr>
        <w:t xml:space="preserve">The course will provide a structured environment in which students can engage at an advanced </w:t>
      </w:r>
      <w:r w:rsidRPr="008877D8">
        <w:rPr>
          <w:rFonts w:asciiTheme="minorHAnsi" w:hAnsiTheme="minorHAnsi" w:cstheme="minorHAnsi"/>
          <w:color w:val="auto"/>
          <w:sz w:val="22"/>
          <w:szCs w:val="22"/>
        </w:rPr>
        <w:t xml:space="preserve">level with a range of academic and professional issues relevant to their own practice. The learning and teaching strategy seeks to develop the three key skills of independent learning, independent research, and sustained critical and self-reflexive analysis integrating academic and professional considerations. Therefore, the major emphasis is on encouraging independent, self-reflexive and active learning with tutors providing appropriate support. </w:t>
      </w:r>
    </w:p>
    <w:p w:rsidRPr="008877D8" w:rsidR="00B8605E" w:rsidP="00B8605E" w:rsidRDefault="00B8605E" w14:paraId="135E58C4" w14:textId="77777777">
      <w:pPr>
        <w:pStyle w:val="Default"/>
        <w:rPr>
          <w:rFonts w:asciiTheme="minorHAnsi" w:hAnsiTheme="minorHAnsi" w:cstheme="minorHAnsi"/>
          <w:color w:val="auto"/>
          <w:sz w:val="20"/>
          <w:szCs w:val="20"/>
        </w:rPr>
      </w:pPr>
    </w:p>
    <w:p w:rsidRPr="008877D8" w:rsidR="00B8605E" w:rsidP="00B8605E" w:rsidRDefault="00B8605E" w14:paraId="1A650750" w14:textId="03DF5967">
      <w:pPr>
        <w:rPr>
          <w:rFonts w:asciiTheme="minorHAnsi" w:hAnsiTheme="minorHAnsi" w:cstheme="minorHAnsi"/>
        </w:rPr>
      </w:pPr>
      <w:r w:rsidRPr="008877D8">
        <w:rPr>
          <w:rFonts w:asciiTheme="minorHAnsi" w:hAnsiTheme="minorHAnsi" w:cstheme="minorHAnsi"/>
        </w:rPr>
        <w:t xml:space="preserve">In the first </w:t>
      </w:r>
      <w:r w:rsidRPr="008877D8" w:rsidR="008877D8">
        <w:rPr>
          <w:rFonts w:asciiTheme="minorHAnsi" w:hAnsiTheme="minorHAnsi" w:cstheme="minorHAnsi"/>
        </w:rPr>
        <w:t>stage</w:t>
      </w:r>
      <w:r w:rsidRPr="008877D8">
        <w:rPr>
          <w:rFonts w:asciiTheme="minorHAnsi" w:hAnsiTheme="minorHAnsi" w:cstheme="minorHAnsi"/>
        </w:rPr>
        <w:t xml:space="preserve"> of the programme students engage in </w:t>
      </w:r>
      <w:r w:rsidRPr="008877D8" w:rsidR="000E5968">
        <w:rPr>
          <w:rFonts w:asciiTheme="minorHAnsi" w:hAnsiTheme="minorHAnsi" w:cstheme="minorHAnsi"/>
        </w:rPr>
        <w:t>curriculum-based</w:t>
      </w:r>
      <w:r w:rsidRPr="008877D8">
        <w:rPr>
          <w:rFonts w:asciiTheme="minorHAnsi" w:hAnsiTheme="minorHAnsi" w:cstheme="minorHAnsi"/>
        </w:rPr>
        <w:t xml:space="preserve"> study (180 credits). In the second (360 credits), students undertake a supervised </w:t>
      </w:r>
      <w:r w:rsidRPr="008877D8" w:rsidR="008877D8">
        <w:rPr>
          <w:rFonts w:asciiTheme="minorHAnsi" w:hAnsiTheme="minorHAnsi" w:cstheme="minorHAnsi"/>
        </w:rPr>
        <w:t>thesis study,</w:t>
      </w:r>
      <w:r w:rsidRPr="008877D8">
        <w:rPr>
          <w:rFonts w:asciiTheme="minorHAnsi" w:hAnsiTheme="minorHAnsi" w:cstheme="minorHAnsi"/>
        </w:rPr>
        <w:t xml:space="preserve"> leading to the generation of new knowledge in an area related to their professional interests and practice. Guidance on core academic and research skills will be introduced in a phased manner, related to students’ professional contexts, and culminate in the student’s capacity to undertake a significant and original research project of their own devising. The students’ role in the construction of knowledge (both individually and collectively) foregrounds the importance of their unique personal learning journeys in both the taught </w:t>
      </w:r>
      <w:r w:rsidRPr="008877D8" w:rsidR="00241118">
        <w:rPr>
          <w:rFonts w:asciiTheme="minorHAnsi" w:hAnsiTheme="minorHAnsi" w:cstheme="minorHAnsi"/>
        </w:rPr>
        <w:t>phase</w:t>
      </w:r>
      <w:r w:rsidRPr="008877D8">
        <w:rPr>
          <w:rFonts w:asciiTheme="minorHAnsi" w:hAnsiTheme="minorHAnsi" w:cstheme="minorHAnsi"/>
        </w:rPr>
        <w:t xml:space="preserve"> of the course and in the development and execution of the </w:t>
      </w:r>
      <w:r w:rsidRPr="008877D8" w:rsidR="008877D8">
        <w:rPr>
          <w:rFonts w:asciiTheme="minorHAnsi" w:hAnsiTheme="minorHAnsi" w:cstheme="minorHAnsi"/>
        </w:rPr>
        <w:t>thesis research.</w:t>
      </w:r>
    </w:p>
    <w:p w:rsidRPr="008877D8" w:rsidR="00B8605E" w:rsidP="00B8605E" w:rsidRDefault="00B8605E" w14:paraId="62EBF9A1" w14:textId="77777777">
      <w:pPr>
        <w:rPr>
          <w:rFonts w:asciiTheme="minorHAnsi" w:hAnsiTheme="minorHAnsi" w:cstheme="minorHAnsi"/>
        </w:rPr>
      </w:pPr>
    </w:p>
    <w:p w:rsidRPr="008877D8" w:rsidR="00B8605E" w:rsidP="00B8605E" w:rsidRDefault="00B8605E" w14:paraId="2308B049" w14:textId="77777777">
      <w:pPr>
        <w:pStyle w:val="Default"/>
        <w:rPr>
          <w:rFonts w:asciiTheme="minorHAnsi" w:hAnsiTheme="minorHAnsi" w:cstheme="minorHAnsi"/>
          <w:sz w:val="22"/>
          <w:szCs w:val="22"/>
        </w:rPr>
      </w:pPr>
      <w:r w:rsidRPr="008877D8">
        <w:rPr>
          <w:rFonts w:asciiTheme="minorHAnsi" w:hAnsiTheme="minorHAnsi" w:cstheme="minorHAnsi"/>
          <w:sz w:val="22"/>
          <w:szCs w:val="22"/>
        </w:rPr>
        <w:t xml:space="preserve">The key characteristics of the EdD learning environment are that it will provide: </w:t>
      </w:r>
    </w:p>
    <w:p w:rsidRPr="008877D8" w:rsidR="00B8605E" w:rsidP="00B127F2" w:rsidRDefault="00B127F2" w14:paraId="10910167" w14:textId="18ABA77A">
      <w:pPr>
        <w:pStyle w:val="Default"/>
        <w:numPr>
          <w:ilvl w:val="0"/>
          <w:numId w:val="1"/>
        </w:numPr>
        <w:rPr>
          <w:rFonts w:asciiTheme="minorHAnsi" w:hAnsiTheme="minorHAnsi" w:cstheme="minorHAnsi"/>
          <w:sz w:val="22"/>
          <w:szCs w:val="22"/>
        </w:rPr>
      </w:pPr>
      <w:r w:rsidRPr="008877D8">
        <w:rPr>
          <w:rFonts w:asciiTheme="minorHAnsi" w:hAnsiTheme="minorHAnsi" w:cstheme="minorHAnsi"/>
          <w:sz w:val="22"/>
          <w:szCs w:val="22"/>
        </w:rPr>
        <w:t>complex</w:t>
      </w:r>
      <w:r w:rsidRPr="008877D8" w:rsidR="008877D8">
        <w:rPr>
          <w:rFonts w:asciiTheme="minorHAnsi" w:hAnsiTheme="minorHAnsi" w:cstheme="minorHAnsi"/>
          <w:sz w:val="22"/>
          <w:szCs w:val="22"/>
        </w:rPr>
        <w:t xml:space="preserve"> </w:t>
      </w:r>
      <w:r w:rsidRPr="008877D8">
        <w:rPr>
          <w:rFonts w:asciiTheme="minorHAnsi" w:hAnsiTheme="minorHAnsi" w:cstheme="minorHAnsi"/>
          <w:sz w:val="22"/>
          <w:szCs w:val="22"/>
        </w:rPr>
        <w:t>and contextual learning;</w:t>
      </w:r>
    </w:p>
    <w:p w:rsidRPr="008877D8" w:rsidR="00B8605E" w:rsidP="00B127F2" w:rsidRDefault="00B8605E" w14:paraId="25C433DE" w14:textId="6ACF2171">
      <w:pPr>
        <w:pStyle w:val="Default"/>
        <w:numPr>
          <w:ilvl w:val="0"/>
          <w:numId w:val="1"/>
        </w:numPr>
        <w:rPr>
          <w:rFonts w:asciiTheme="minorHAnsi" w:hAnsiTheme="minorHAnsi" w:cstheme="minorHAnsi"/>
          <w:sz w:val="22"/>
          <w:szCs w:val="22"/>
        </w:rPr>
      </w:pPr>
      <w:r w:rsidRPr="008877D8">
        <w:rPr>
          <w:rFonts w:asciiTheme="minorHAnsi" w:hAnsiTheme="minorHAnsi" w:cstheme="minorHAnsi"/>
          <w:sz w:val="22"/>
          <w:szCs w:val="22"/>
        </w:rPr>
        <w:t xml:space="preserve">an environment for active, constructivist, collaborative, intentional, </w:t>
      </w:r>
      <w:r w:rsidRPr="008877D8" w:rsidR="008877D8">
        <w:rPr>
          <w:rFonts w:asciiTheme="minorHAnsi" w:hAnsiTheme="minorHAnsi" w:cstheme="minorHAnsi"/>
          <w:sz w:val="22"/>
          <w:szCs w:val="22"/>
        </w:rPr>
        <w:t>conversational, relationa</w:t>
      </w:r>
      <w:r w:rsidRPr="008877D8" w:rsidR="00B127F2">
        <w:rPr>
          <w:rFonts w:asciiTheme="minorHAnsi" w:hAnsiTheme="minorHAnsi" w:cstheme="minorHAnsi"/>
          <w:sz w:val="22"/>
          <w:szCs w:val="22"/>
        </w:rPr>
        <w:t>l and reflective learning;</w:t>
      </w:r>
    </w:p>
    <w:p w:rsidRPr="008877D8" w:rsidR="00B8605E" w:rsidP="00E33DF4" w:rsidRDefault="00B8605E" w14:paraId="58609C68" w14:textId="77777777">
      <w:pPr>
        <w:pStyle w:val="Default"/>
        <w:numPr>
          <w:ilvl w:val="0"/>
          <w:numId w:val="1"/>
        </w:numPr>
        <w:rPr>
          <w:rFonts w:asciiTheme="minorHAnsi" w:hAnsiTheme="minorHAnsi" w:cstheme="minorHAnsi"/>
          <w:sz w:val="22"/>
          <w:szCs w:val="22"/>
        </w:rPr>
      </w:pPr>
      <w:r w:rsidRPr="008877D8">
        <w:rPr>
          <w:rFonts w:asciiTheme="minorHAnsi" w:hAnsiTheme="minorHAnsi" w:cstheme="minorHAnsi"/>
          <w:sz w:val="22"/>
          <w:szCs w:val="22"/>
        </w:rPr>
        <w:t xml:space="preserve">opportunities for students to make mistakes with constructive feedback on </w:t>
      </w:r>
      <w:r w:rsidRPr="008877D8" w:rsidR="00B127F2">
        <w:rPr>
          <w:rFonts w:asciiTheme="minorHAnsi" w:hAnsiTheme="minorHAnsi" w:cstheme="minorHAnsi"/>
          <w:sz w:val="22"/>
          <w:szCs w:val="22"/>
        </w:rPr>
        <w:t xml:space="preserve">these mistakes; </w:t>
      </w:r>
    </w:p>
    <w:p w:rsidRPr="008877D8" w:rsidR="00B8605E" w:rsidP="00E33DF4" w:rsidRDefault="00B8605E" w14:paraId="7E6AE5B8" w14:textId="77777777">
      <w:pPr>
        <w:pStyle w:val="Default"/>
        <w:numPr>
          <w:ilvl w:val="0"/>
          <w:numId w:val="1"/>
        </w:numPr>
        <w:rPr>
          <w:rFonts w:asciiTheme="minorHAnsi" w:hAnsiTheme="minorHAnsi" w:cstheme="minorHAnsi"/>
          <w:sz w:val="22"/>
          <w:szCs w:val="22"/>
        </w:rPr>
      </w:pPr>
      <w:r w:rsidRPr="008877D8">
        <w:rPr>
          <w:rFonts w:asciiTheme="minorHAnsi" w:hAnsiTheme="minorHAnsi" w:cstheme="minorHAnsi"/>
          <w:sz w:val="22"/>
          <w:szCs w:val="22"/>
        </w:rPr>
        <w:t>appealing and challenging situations that are relevant for practitioners that are not exclusiv</w:t>
      </w:r>
      <w:r w:rsidRPr="008877D8" w:rsidR="00B127F2">
        <w:rPr>
          <w:rFonts w:asciiTheme="minorHAnsi" w:hAnsiTheme="minorHAnsi" w:cstheme="minorHAnsi"/>
          <w:sz w:val="22"/>
          <w:szCs w:val="22"/>
        </w:rPr>
        <w:t>ely built around learning goals;</w:t>
      </w:r>
    </w:p>
    <w:p w:rsidRPr="008877D8" w:rsidR="00B8605E" w:rsidP="00B127F2" w:rsidRDefault="00B8605E" w14:paraId="3FD4F3C1" w14:textId="77777777">
      <w:pPr>
        <w:pStyle w:val="Default"/>
        <w:numPr>
          <w:ilvl w:val="0"/>
          <w:numId w:val="1"/>
        </w:numPr>
        <w:rPr>
          <w:rFonts w:asciiTheme="minorHAnsi" w:hAnsiTheme="minorHAnsi" w:cstheme="minorHAnsi"/>
          <w:sz w:val="22"/>
          <w:szCs w:val="22"/>
        </w:rPr>
      </w:pPr>
      <w:r w:rsidRPr="008877D8">
        <w:rPr>
          <w:rFonts w:asciiTheme="minorHAnsi" w:hAnsiTheme="minorHAnsi" w:cstheme="minorHAnsi"/>
          <w:sz w:val="22"/>
          <w:szCs w:val="22"/>
        </w:rPr>
        <w:t xml:space="preserve">scope for specific needs, prior experiences, abilities, and motivations of </w:t>
      </w:r>
      <w:r w:rsidRPr="008877D8" w:rsidR="00B127F2">
        <w:rPr>
          <w:rFonts w:asciiTheme="minorHAnsi" w:hAnsiTheme="minorHAnsi" w:cstheme="minorHAnsi"/>
          <w:sz w:val="22"/>
          <w:szCs w:val="22"/>
        </w:rPr>
        <w:t>participants; and,</w:t>
      </w:r>
    </w:p>
    <w:p w:rsidRPr="008877D8" w:rsidR="00B8605E" w:rsidP="00B127F2" w:rsidRDefault="00B8605E" w14:paraId="3177D38D" w14:textId="77777777">
      <w:pPr>
        <w:pStyle w:val="ListParagraph"/>
        <w:numPr>
          <w:ilvl w:val="0"/>
          <w:numId w:val="1"/>
        </w:numPr>
        <w:rPr>
          <w:rFonts w:asciiTheme="minorHAnsi" w:hAnsiTheme="minorHAnsi" w:cstheme="minorHAnsi"/>
        </w:rPr>
      </w:pPr>
      <w:r w:rsidRPr="008877D8">
        <w:rPr>
          <w:rFonts w:asciiTheme="minorHAnsi" w:hAnsiTheme="minorHAnsi" w:cstheme="minorHAnsi"/>
        </w:rPr>
        <w:t>recognition of the affective, emotional aspects of learning.</w:t>
      </w:r>
    </w:p>
    <w:p w:rsidRPr="008877D8" w:rsidR="00B127F2" w:rsidP="00B127F2" w:rsidRDefault="00B127F2" w14:paraId="0C6C2CD5" w14:textId="77777777">
      <w:pPr>
        <w:rPr>
          <w:rFonts w:asciiTheme="minorHAnsi" w:hAnsiTheme="minorHAnsi" w:cstheme="minorHAnsi"/>
        </w:rPr>
      </w:pPr>
    </w:p>
    <w:p w:rsidRPr="008877D8" w:rsidR="00B127F2" w:rsidP="00B127F2" w:rsidRDefault="00B127F2" w14:paraId="5EFAA7C2" w14:textId="43637BA2">
      <w:pPr>
        <w:rPr>
          <w:rFonts w:asciiTheme="minorHAnsi" w:hAnsiTheme="minorHAnsi" w:cstheme="minorHAnsi"/>
        </w:rPr>
      </w:pPr>
      <w:r w:rsidRPr="008877D8">
        <w:rPr>
          <w:rFonts w:asciiTheme="minorHAnsi" w:hAnsiTheme="minorHAnsi" w:cstheme="minorHAnsi"/>
        </w:rPr>
        <w:t xml:space="preserve">All modules are compulsory and taken in common, with student choice built into the learning, teaching and assessment structure. Students may, however, be awarded advanced standing via the Accreditation of Prior Learning (APL) at the discretion of the </w:t>
      </w:r>
      <w:r w:rsidRPr="008877D8" w:rsidR="008877D8">
        <w:rPr>
          <w:rFonts w:asciiTheme="minorHAnsi" w:hAnsiTheme="minorHAnsi" w:cstheme="minorHAnsi"/>
        </w:rPr>
        <w:t>EdD</w:t>
      </w:r>
      <w:r w:rsidRPr="008877D8">
        <w:rPr>
          <w:rFonts w:asciiTheme="minorHAnsi" w:hAnsiTheme="minorHAnsi" w:cstheme="minorHAnsi"/>
        </w:rPr>
        <w:t xml:space="preserve"> Programme Leader (see entrance requirements). The teaching, learning and assessment strategy is designed to facilitate the building of a community of peers, peer critical review and a cohesive and supportive culture. Research interests in the </w:t>
      </w:r>
      <w:r w:rsidRPr="008877D8" w:rsidR="008877D8">
        <w:rPr>
          <w:rFonts w:asciiTheme="minorHAnsi" w:hAnsiTheme="minorHAnsi" w:cstheme="minorHAnsi"/>
        </w:rPr>
        <w:t>School</w:t>
      </w:r>
      <w:r w:rsidRPr="008877D8">
        <w:rPr>
          <w:rFonts w:asciiTheme="minorHAnsi" w:hAnsiTheme="minorHAnsi" w:cstheme="minorHAnsi"/>
        </w:rPr>
        <w:t xml:space="preserve"> of Education</w:t>
      </w:r>
      <w:r w:rsidRPr="008877D8" w:rsidR="006B7C59">
        <w:rPr>
          <w:rFonts w:asciiTheme="minorHAnsi" w:hAnsiTheme="minorHAnsi" w:cstheme="minorHAnsi"/>
        </w:rPr>
        <w:t xml:space="preserve"> i</w:t>
      </w:r>
      <w:r w:rsidRPr="008877D8">
        <w:rPr>
          <w:rFonts w:asciiTheme="minorHAnsi" w:hAnsiTheme="minorHAnsi" w:cstheme="minorHAnsi"/>
        </w:rPr>
        <w:t>nclude multidisciplinary research in the field of education studies (history, philosophy, psychology and sociology of education); teacher education and professional practice; leadership in education; creativity in education; education policy analysis; educational alternatives and democratic voice.</w:t>
      </w:r>
    </w:p>
    <w:p w:rsidRPr="008877D8" w:rsidR="00B127F2" w:rsidP="00B127F2" w:rsidRDefault="00B127F2" w14:paraId="709E88E4" w14:textId="77777777">
      <w:pPr>
        <w:rPr>
          <w:rFonts w:asciiTheme="minorHAnsi" w:hAnsiTheme="minorHAnsi" w:cstheme="minorHAnsi"/>
        </w:rPr>
      </w:pPr>
    </w:p>
    <w:p w:rsidRPr="008877D8" w:rsidR="00B127F2" w:rsidP="00B127F2" w:rsidRDefault="00B127F2" w14:paraId="0ACBCAFA" w14:textId="2285FD56">
      <w:pPr>
        <w:pStyle w:val="Default"/>
        <w:rPr>
          <w:rFonts w:asciiTheme="minorHAnsi" w:hAnsiTheme="minorHAnsi" w:cstheme="minorHAnsi"/>
          <w:color w:val="auto"/>
          <w:sz w:val="22"/>
          <w:szCs w:val="22"/>
        </w:rPr>
      </w:pPr>
      <w:r w:rsidRPr="008877D8">
        <w:rPr>
          <w:rFonts w:asciiTheme="minorHAnsi" w:hAnsiTheme="minorHAnsi" w:cstheme="minorHAnsi"/>
          <w:sz w:val="22"/>
          <w:szCs w:val="22"/>
        </w:rPr>
        <w:t xml:space="preserve">There will be three modes of delivery: study weekends, online engagement through a virtual learning environment, and individual mentoring and supervision. There will be </w:t>
      </w:r>
      <w:r w:rsidR="0029093A">
        <w:rPr>
          <w:rFonts w:asciiTheme="minorHAnsi" w:hAnsiTheme="minorHAnsi" w:cstheme="minorHAnsi"/>
          <w:sz w:val="22"/>
          <w:szCs w:val="22"/>
        </w:rPr>
        <w:t>six</w:t>
      </w:r>
      <w:r w:rsidRPr="008877D8">
        <w:rPr>
          <w:rFonts w:asciiTheme="minorHAnsi" w:hAnsiTheme="minorHAnsi" w:cstheme="minorHAnsi"/>
          <w:sz w:val="22"/>
          <w:szCs w:val="22"/>
        </w:rPr>
        <w:t xml:space="preserve"> study week</w:t>
      </w:r>
      <w:r w:rsidRPr="008877D8" w:rsidR="00E33DF4">
        <w:rPr>
          <w:rFonts w:asciiTheme="minorHAnsi" w:hAnsiTheme="minorHAnsi" w:cstheme="minorHAnsi"/>
          <w:sz w:val="22"/>
          <w:szCs w:val="22"/>
        </w:rPr>
        <w:t xml:space="preserve">ends during each year of </w:t>
      </w:r>
      <w:r w:rsidRPr="008877D8" w:rsidR="008877D8">
        <w:rPr>
          <w:rFonts w:asciiTheme="minorHAnsi" w:hAnsiTheme="minorHAnsi" w:cstheme="minorHAnsi"/>
          <w:sz w:val="22"/>
          <w:szCs w:val="22"/>
        </w:rPr>
        <w:t xml:space="preserve">Stage </w:t>
      </w:r>
      <w:r w:rsidRPr="008877D8" w:rsidR="00E33DF4">
        <w:rPr>
          <w:rFonts w:asciiTheme="minorHAnsi" w:hAnsiTheme="minorHAnsi" w:cstheme="minorHAnsi"/>
          <w:sz w:val="22"/>
          <w:szCs w:val="22"/>
        </w:rPr>
        <w:t>1.  Sessions</w:t>
      </w:r>
      <w:r w:rsidRPr="008877D8">
        <w:rPr>
          <w:rFonts w:asciiTheme="minorHAnsi" w:hAnsiTheme="minorHAnsi" w:cstheme="minorHAnsi"/>
          <w:sz w:val="22"/>
          <w:szCs w:val="22"/>
        </w:rPr>
        <w:t xml:space="preserve"> </w:t>
      </w:r>
      <w:r w:rsidRPr="008877D8" w:rsidR="00E33DF4">
        <w:rPr>
          <w:rFonts w:asciiTheme="minorHAnsi" w:hAnsiTheme="minorHAnsi" w:cstheme="minorHAnsi"/>
          <w:sz w:val="22"/>
          <w:szCs w:val="22"/>
        </w:rPr>
        <w:t xml:space="preserve">incorporated within the weekends </w:t>
      </w:r>
      <w:r w:rsidRPr="008877D8">
        <w:rPr>
          <w:rFonts w:asciiTheme="minorHAnsi" w:hAnsiTheme="minorHAnsi" w:cstheme="minorHAnsi"/>
          <w:sz w:val="22"/>
          <w:szCs w:val="22"/>
        </w:rPr>
        <w:t xml:space="preserve">will be based on small group learning and </w:t>
      </w:r>
      <w:proofErr w:type="gramStart"/>
      <w:r w:rsidRPr="008877D8">
        <w:rPr>
          <w:rFonts w:asciiTheme="minorHAnsi" w:hAnsiTheme="minorHAnsi" w:cstheme="minorHAnsi"/>
          <w:sz w:val="22"/>
          <w:szCs w:val="22"/>
        </w:rPr>
        <w:t>teaching, and</w:t>
      </w:r>
      <w:proofErr w:type="gramEnd"/>
      <w:r w:rsidRPr="008877D8">
        <w:rPr>
          <w:rFonts w:asciiTheme="minorHAnsi" w:hAnsiTheme="minorHAnsi" w:cstheme="minorHAnsi"/>
          <w:sz w:val="22"/>
          <w:szCs w:val="22"/>
        </w:rPr>
        <w:t xml:space="preserve"> primarily take the form of seminars based on students’ preparatory reading and professional experience, </w:t>
      </w:r>
      <w:r w:rsidRPr="008877D8" w:rsidR="000E5968">
        <w:rPr>
          <w:rFonts w:asciiTheme="minorHAnsi" w:hAnsiTheme="minorHAnsi" w:cstheme="minorHAnsi"/>
          <w:sz w:val="22"/>
          <w:szCs w:val="22"/>
        </w:rPr>
        <w:t>scenario-based</w:t>
      </w:r>
      <w:r w:rsidRPr="008877D8">
        <w:rPr>
          <w:rFonts w:asciiTheme="minorHAnsi" w:hAnsiTheme="minorHAnsi" w:cstheme="minorHAnsi"/>
          <w:sz w:val="22"/>
          <w:szCs w:val="22"/>
        </w:rPr>
        <w:t xml:space="preserve"> learning, sharing of staff research, group discussion, groupwork and student presentations. Thus, the experience will be interactive and </w:t>
      </w:r>
      <w:r w:rsidRPr="008877D8">
        <w:rPr>
          <w:rFonts w:asciiTheme="minorHAnsi" w:hAnsiTheme="minorHAnsi" w:cstheme="minorHAnsi"/>
          <w:sz w:val="22"/>
          <w:szCs w:val="22"/>
        </w:rPr>
        <w:lastRenderedPageBreak/>
        <w:t xml:space="preserve">include the sharing of lived practice, whilst fostering the development of autonomous learning. </w:t>
      </w:r>
      <w:r w:rsidRPr="008877D8" w:rsidR="00E33DF4">
        <w:rPr>
          <w:rFonts w:asciiTheme="minorHAnsi" w:hAnsiTheme="minorHAnsi" w:cstheme="minorHAnsi"/>
          <w:sz w:val="22"/>
          <w:szCs w:val="22"/>
        </w:rPr>
        <w:t>Sessions</w:t>
      </w:r>
      <w:r w:rsidRPr="008877D8">
        <w:rPr>
          <w:rFonts w:asciiTheme="minorHAnsi" w:hAnsiTheme="minorHAnsi" w:cstheme="minorHAnsi"/>
          <w:sz w:val="22"/>
          <w:szCs w:val="22"/>
        </w:rPr>
        <w:t xml:space="preserve"> include opportunities to engage with staff research as </w:t>
      </w:r>
      <w:r w:rsidRPr="008877D8">
        <w:rPr>
          <w:rFonts w:asciiTheme="minorHAnsi" w:hAnsiTheme="minorHAnsi" w:cstheme="minorHAnsi"/>
          <w:color w:val="auto"/>
          <w:sz w:val="22"/>
          <w:szCs w:val="22"/>
        </w:rPr>
        <w:t xml:space="preserve">examples and springboards for dialogue, as well as to emphasize the doctoral researcher as participating in a community of practice. </w:t>
      </w:r>
      <w:r w:rsidRPr="008877D8" w:rsidR="00987150">
        <w:rPr>
          <w:rFonts w:asciiTheme="minorHAnsi" w:hAnsiTheme="minorHAnsi" w:cstheme="minorHAnsi"/>
          <w:color w:val="auto"/>
          <w:sz w:val="22"/>
          <w:szCs w:val="22"/>
        </w:rPr>
        <w:t xml:space="preserve"> Attendance is compulsory and an essential part of your development as a researcher. </w:t>
      </w:r>
    </w:p>
    <w:p w:rsidRPr="008877D8" w:rsidR="00B127F2" w:rsidP="00B127F2" w:rsidRDefault="00B127F2" w14:paraId="508C98E9" w14:textId="77777777">
      <w:pPr>
        <w:pStyle w:val="Default"/>
        <w:rPr>
          <w:rFonts w:asciiTheme="minorHAnsi" w:hAnsiTheme="minorHAnsi" w:cstheme="minorHAnsi"/>
          <w:color w:val="auto"/>
          <w:sz w:val="22"/>
          <w:szCs w:val="22"/>
        </w:rPr>
      </w:pPr>
    </w:p>
    <w:p w:rsidRPr="009727F4" w:rsidR="00B127F2" w:rsidP="00B127F2" w:rsidRDefault="00B127F2" w14:paraId="126065D0" w14:textId="77777777">
      <w:pPr>
        <w:rPr>
          <w:rFonts w:asciiTheme="minorHAnsi" w:hAnsiTheme="minorHAnsi" w:cstheme="minorHAnsi"/>
        </w:rPr>
      </w:pPr>
      <w:r w:rsidRPr="009727F4">
        <w:rPr>
          <w:rFonts w:asciiTheme="minorHAnsi" w:hAnsiTheme="minorHAnsi" w:cstheme="minorHAnsi"/>
        </w:rPr>
        <w:t>Document and text-based workshops will familiarise students with the nature of available sources (primary and secondary); discussion and analysis in class, supplemented by independent research, will develop their understanding of research methodologies. Students will be encouraged to discern the underpinning contexts of given world views and to reflect on the professional implications of</w:t>
      </w:r>
      <w:r w:rsidRPr="00FB6CBD">
        <w:rPr>
          <w:rFonts w:ascii="Corbel" w:hAnsi="Corbel" w:cs="Segoe UI"/>
        </w:rPr>
        <w:t xml:space="preserve"> </w:t>
      </w:r>
      <w:r w:rsidRPr="009727F4">
        <w:rPr>
          <w:rFonts w:asciiTheme="minorHAnsi" w:hAnsiTheme="minorHAnsi" w:cstheme="minorHAnsi"/>
        </w:rPr>
        <w:t>particular social, political and academic stances. Students will also be able to discuss challenging and sensitive concerns in professional settings with a community of experienced peers. These strategies reflect the aims of the programme to promote the development of transferable skills and a commitment to the students’ continuing development as researchers and professionals.</w:t>
      </w:r>
    </w:p>
    <w:p w:rsidRPr="009727F4" w:rsidR="00B127F2" w:rsidP="00B127F2" w:rsidRDefault="00B127F2" w14:paraId="779F8E76" w14:textId="77777777">
      <w:pPr>
        <w:rPr>
          <w:rFonts w:asciiTheme="minorHAnsi" w:hAnsiTheme="minorHAnsi" w:cstheme="minorHAnsi"/>
        </w:rPr>
      </w:pPr>
    </w:p>
    <w:p w:rsidRPr="009727F4" w:rsidR="00B127F2" w:rsidP="00B127F2" w:rsidRDefault="00B127F2" w14:paraId="3145E770" w14:textId="77777777">
      <w:pPr>
        <w:pStyle w:val="Default"/>
        <w:rPr>
          <w:rFonts w:asciiTheme="minorHAnsi" w:hAnsiTheme="minorHAnsi" w:cstheme="minorHAnsi"/>
          <w:sz w:val="22"/>
          <w:szCs w:val="22"/>
        </w:rPr>
      </w:pPr>
      <w:r w:rsidRPr="009727F4">
        <w:rPr>
          <w:rFonts w:asciiTheme="minorHAnsi" w:hAnsiTheme="minorHAnsi" w:cstheme="minorHAnsi"/>
          <w:sz w:val="22"/>
          <w:szCs w:val="22"/>
        </w:rPr>
        <w:t xml:space="preserve">Student engagement between the weekends will be facilitated by </w:t>
      </w:r>
      <w:r w:rsidRPr="009727F4" w:rsidR="00E33DF4">
        <w:rPr>
          <w:rFonts w:asciiTheme="minorHAnsi" w:hAnsiTheme="minorHAnsi" w:cstheme="minorHAnsi"/>
          <w:sz w:val="22"/>
          <w:szCs w:val="22"/>
        </w:rPr>
        <w:t xml:space="preserve">tutorials with academic tutors </w:t>
      </w:r>
      <w:r w:rsidRPr="009727F4" w:rsidR="007B1FCF">
        <w:rPr>
          <w:rFonts w:asciiTheme="minorHAnsi" w:hAnsiTheme="minorHAnsi" w:cstheme="minorHAnsi"/>
          <w:sz w:val="22"/>
          <w:szCs w:val="22"/>
        </w:rPr>
        <w:t xml:space="preserve">as required </w:t>
      </w:r>
      <w:r w:rsidRPr="009727F4" w:rsidR="00E33DF4">
        <w:rPr>
          <w:rFonts w:asciiTheme="minorHAnsi" w:hAnsiTheme="minorHAnsi" w:cstheme="minorHAnsi"/>
          <w:sz w:val="22"/>
          <w:szCs w:val="22"/>
        </w:rPr>
        <w:t>and some set tasks that require student online</w:t>
      </w:r>
      <w:r w:rsidRPr="009727F4" w:rsidR="007B1FCF">
        <w:rPr>
          <w:rFonts w:asciiTheme="minorHAnsi" w:hAnsiTheme="minorHAnsi" w:cstheme="minorHAnsi"/>
          <w:sz w:val="22"/>
          <w:szCs w:val="22"/>
        </w:rPr>
        <w:t xml:space="preserve"> interaction or offline</w:t>
      </w:r>
      <w:r w:rsidRPr="009727F4" w:rsidR="00E33DF4">
        <w:rPr>
          <w:rFonts w:asciiTheme="minorHAnsi" w:hAnsiTheme="minorHAnsi" w:cstheme="minorHAnsi"/>
          <w:sz w:val="22"/>
          <w:szCs w:val="22"/>
        </w:rPr>
        <w:t xml:space="preserve"> </w:t>
      </w:r>
      <w:r w:rsidRPr="009727F4" w:rsidR="007B1FCF">
        <w:rPr>
          <w:rFonts w:asciiTheme="minorHAnsi" w:hAnsiTheme="minorHAnsi" w:cstheme="minorHAnsi"/>
          <w:sz w:val="22"/>
          <w:szCs w:val="22"/>
        </w:rPr>
        <w:t>preparation</w:t>
      </w:r>
      <w:r w:rsidRPr="009727F4">
        <w:rPr>
          <w:rFonts w:asciiTheme="minorHAnsi" w:hAnsiTheme="minorHAnsi" w:cstheme="minorHAnsi"/>
          <w:sz w:val="22"/>
          <w:szCs w:val="22"/>
        </w:rPr>
        <w:t xml:space="preserve">. It is also expected that students will have regular contact (at least </w:t>
      </w:r>
      <w:r w:rsidRPr="009727F4" w:rsidR="007B1FCF">
        <w:rPr>
          <w:rFonts w:asciiTheme="minorHAnsi" w:hAnsiTheme="minorHAnsi" w:cstheme="minorHAnsi"/>
          <w:sz w:val="22"/>
          <w:szCs w:val="22"/>
        </w:rPr>
        <w:t>once between taught sessions)</w:t>
      </w:r>
      <w:r w:rsidRPr="009727F4">
        <w:rPr>
          <w:rFonts w:asciiTheme="minorHAnsi" w:hAnsiTheme="minorHAnsi" w:cstheme="minorHAnsi"/>
          <w:sz w:val="22"/>
          <w:szCs w:val="22"/>
        </w:rPr>
        <w:t xml:space="preserve"> with their personal </w:t>
      </w:r>
      <w:r w:rsidRPr="009727F4" w:rsidR="007B1FCF">
        <w:rPr>
          <w:rFonts w:asciiTheme="minorHAnsi" w:hAnsiTheme="minorHAnsi" w:cstheme="minorHAnsi"/>
          <w:sz w:val="22"/>
          <w:szCs w:val="22"/>
        </w:rPr>
        <w:t>tutors</w:t>
      </w:r>
      <w:r w:rsidRPr="009727F4">
        <w:rPr>
          <w:rFonts w:asciiTheme="minorHAnsi" w:hAnsiTheme="minorHAnsi" w:cstheme="minorHAnsi"/>
          <w:sz w:val="22"/>
          <w:szCs w:val="22"/>
        </w:rPr>
        <w:t xml:space="preserve">. </w:t>
      </w:r>
    </w:p>
    <w:p w:rsidRPr="009727F4" w:rsidR="00B127F2" w:rsidP="00B127F2" w:rsidRDefault="00B127F2" w14:paraId="7818863E" w14:textId="77777777">
      <w:pPr>
        <w:pStyle w:val="Default"/>
        <w:rPr>
          <w:rFonts w:asciiTheme="minorHAnsi" w:hAnsiTheme="minorHAnsi" w:cstheme="minorHAnsi"/>
          <w:sz w:val="22"/>
          <w:szCs w:val="22"/>
        </w:rPr>
      </w:pPr>
    </w:p>
    <w:p w:rsidRPr="009727F4" w:rsidR="00B127F2" w:rsidP="00B127F2" w:rsidRDefault="00B127F2" w14:paraId="192F7597" w14:textId="7A56EA5D">
      <w:pPr>
        <w:pStyle w:val="Default"/>
        <w:rPr>
          <w:rFonts w:asciiTheme="minorHAnsi" w:hAnsiTheme="minorHAnsi" w:cstheme="minorHAnsi"/>
          <w:sz w:val="22"/>
          <w:szCs w:val="22"/>
        </w:rPr>
      </w:pPr>
      <w:r w:rsidRPr="009727F4">
        <w:rPr>
          <w:rFonts w:asciiTheme="minorHAnsi" w:hAnsiTheme="minorHAnsi" w:cstheme="minorHAnsi"/>
          <w:sz w:val="22"/>
          <w:szCs w:val="22"/>
        </w:rPr>
        <w:t xml:space="preserve">In </w:t>
      </w:r>
      <w:r w:rsidRPr="009727F4" w:rsidR="008877D8">
        <w:rPr>
          <w:rFonts w:asciiTheme="minorHAnsi" w:hAnsiTheme="minorHAnsi" w:cstheme="minorHAnsi"/>
          <w:sz w:val="22"/>
          <w:szCs w:val="22"/>
        </w:rPr>
        <w:t xml:space="preserve">Stage </w:t>
      </w:r>
      <w:r w:rsidRPr="009727F4">
        <w:rPr>
          <w:rFonts w:asciiTheme="minorHAnsi" w:hAnsiTheme="minorHAnsi" w:cstheme="minorHAnsi"/>
          <w:sz w:val="22"/>
          <w:szCs w:val="22"/>
        </w:rPr>
        <w:t xml:space="preserve">2, students will be engaged in their doctoral research project and will be supervised by teams in accordance with the University’s </w:t>
      </w:r>
      <w:r w:rsidRPr="009727F4" w:rsidR="007B1FCF">
        <w:rPr>
          <w:rFonts w:asciiTheme="minorHAnsi" w:hAnsiTheme="minorHAnsi" w:cstheme="minorHAnsi"/>
          <w:sz w:val="22"/>
          <w:szCs w:val="22"/>
        </w:rPr>
        <w:t>Post</w:t>
      </w:r>
      <w:r w:rsidRPr="009727F4" w:rsidR="008877D8">
        <w:rPr>
          <w:rFonts w:asciiTheme="minorHAnsi" w:hAnsiTheme="minorHAnsi" w:cstheme="minorHAnsi"/>
          <w:sz w:val="22"/>
          <w:szCs w:val="22"/>
        </w:rPr>
        <w:t>g</w:t>
      </w:r>
      <w:r w:rsidRPr="009727F4" w:rsidR="007B1FCF">
        <w:rPr>
          <w:rFonts w:asciiTheme="minorHAnsi" w:hAnsiTheme="minorHAnsi" w:cstheme="minorHAnsi"/>
          <w:sz w:val="22"/>
          <w:szCs w:val="22"/>
        </w:rPr>
        <w:t xml:space="preserve">raduate Research Student </w:t>
      </w:r>
      <w:r w:rsidRPr="009727F4">
        <w:rPr>
          <w:rFonts w:asciiTheme="minorHAnsi" w:hAnsiTheme="minorHAnsi" w:cstheme="minorHAnsi"/>
          <w:sz w:val="22"/>
          <w:szCs w:val="22"/>
        </w:rPr>
        <w:t xml:space="preserve">regulations and Code of Practice. To foster a postgraduate culture, there will be regular online forums for students to share their </w:t>
      </w:r>
      <w:proofErr w:type="gramStart"/>
      <w:r w:rsidRPr="009727F4">
        <w:rPr>
          <w:rFonts w:asciiTheme="minorHAnsi" w:hAnsiTheme="minorHAnsi" w:cstheme="minorHAnsi"/>
          <w:sz w:val="22"/>
          <w:szCs w:val="22"/>
        </w:rPr>
        <w:t>progress</w:t>
      </w:r>
      <w:proofErr w:type="gramEnd"/>
      <w:r w:rsidRPr="009727F4">
        <w:rPr>
          <w:rFonts w:asciiTheme="minorHAnsi" w:hAnsiTheme="minorHAnsi" w:cstheme="minorHAnsi"/>
          <w:sz w:val="22"/>
          <w:szCs w:val="22"/>
        </w:rPr>
        <w:t xml:space="preserve"> and students </w:t>
      </w:r>
      <w:r w:rsidRPr="009727F4" w:rsidR="007B1FCF">
        <w:rPr>
          <w:rFonts w:asciiTheme="minorHAnsi" w:hAnsiTheme="minorHAnsi" w:cstheme="minorHAnsi"/>
          <w:sz w:val="22"/>
          <w:szCs w:val="22"/>
        </w:rPr>
        <w:t>can also</w:t>
      </w:r>
      <w:r w:rsidRPr="009727F4">
        <w:rPr>
          <w:rFonts w:asciiTheme="minorHAnsi" w:hAnsiTheme="minorHAnsi" w:cstheme="minorHAnsi"/>
          <w:sz w:val="22"/>
          <w:szCs w:val="22"/>
        </w:rPr>
        <w:t xml:space="preserve"> attend the </w:t>
      </w:r>
      <w:r w:rsidRPr="009727F4" w:rsidR="00E33DF4">
        <w:rPr>
          <w:rFonts w:asciiTheme="minorHAnsi" w:hAnsiTheme="minorHAnsi" w:cstheme="minorHAnsi"/>
          <w:sz w:val="22"/>
          <w:szCs w:val="22"/>
        </w:rPr>
        <w:t xml:space="preserve">teaching weekends </w:t>
      </w:r>
      <w:proofErr w:type="gramStart"/>
      <w:r w:rsidRPr="009727F4" w:rsidR="00E33DF4">
        <w:rPr>
          <w:rFonts w:asciiTheme="minorHAnsi" w:hAnsiTheme="minorHAnsi" w:cstheme="minorHAnsi"/>
          <w:sz w:val="22"/>
          <w:szCs w:val="22"/>
        </w:rPr>
        <w:t>so as to</w:t>
      </w:r>
      <w:proofErr w:type="gramEnd"/>
      <w:r w:rsidRPr="009727F4" w:rsidR="00E33DF4">
        <w:rPr>
          <w:rFonts w:asciiTheme="minorHAnsi" w:hAnsiTheme="minorHAnsi" w:cstheme="minorHAnsi"/>
          <w:sz w:val="22"/>
          <w:szCs w:val="22"/>
        </w:rPr>
        <w:t xml:space="preserve"> make use of the Post</w:t>
      </w:r>
      <w:r w:rsidRPr="009727F4" w:rsidR="008877D8">
        <w:rPr>
          <w:rFonts w:asciiTheme="minorHAnsi" w:hAnsiTheme="minorHAnsi" w:cstheme="minorHAnsi"/>
          <w:sz w:val="22"/>
          <w:szCs w:val="22"/>
        </w:rPr>
        <w:t>gr</w:t>
      </w:r>
      <w:r w:rsidRPr="009727F4" w:rsidR="00E33DF4">
        <w:rPr>
          <w:rFonts w:asciiTheme="minorHAnsi" w:hAnsiTheme="minorHAnsi" w:cstheme="minorHAnsi"/>
          <w:sz w:val="22"/>
          <w:szCs w:val="22"/>
        </w:rPr>
        <w:t>aduate Student Writing Retreats that are held on the Saturday of these weekends</w:t>
      </w:r>
      <w:r w:rsidRPr="009727F4" w:rsidR="008877D8">
        <w:rPr>
          <w:rFonts w:asciiTheme="minorHAnsi" w:hAnsiTheme="minorHAnsi" w:cstheme="minorHAnsi"/>
          <w:sz w:val="22"/>
          <w:szCs w:val="22"/>
        </w:rPr>
        <w:t xml:space="preserve"> and at other times</w:t>
      </w:r>
      <w:r w:rsidRPr="009727F4">
        <w:rPr>
          <w:rFonts w:asciiTheme="minorHAnsi" w:hAnsiTheme="minorHAnsi" w:cstheme="minorHAnsi"/>
          <w:sz w:val="22"/>
          <w:szCs w:val="22"/>
        </w:rPr>
        <w:t xml:space="preserve">. </w:t>
      </w:r>
    </w:p>
    <w:p w:rsidRPr="009727F4" w:rsidR="00B127F2" w:rsidP="00B127F2" w:rsidRDefault="00B127F2" w14:paraId="44F69B9A" w14:textId="77777777">
      <w:pPr>
        <w:pStyle w:val="Default"/>
        <w:rPr>
          <w:rFonts w:asciiTheme="minorHAnsi" w:hAnsiTheme="minorHAnsi" w:cstheme="minorHAnsi"/>
          <w:sz w:val="22"/>
          <w:szCs w:val="22"/>
        </w:rPr>
      </w:pPr>
    </w:p>
    <w:p w:rsidR="00B127F2" w:rsidP="00B127F2" w:rsidRDefault="00B127F2" w14:paraId="1D3905F6" w14:textId="1068BC5E">
      <w:pPr>
        <w:rPr>
          <w:rFonts w:asciiTheme="minorHAnsi" w:hAnsiTheme="minorHAnsi" w:cstheme="minorHAnsi"/>
        </w:rPr>
      </w:pPr>
      <w:r w:rsidRPr="009727F4">
        <w:rPr>
          <w:rFonts w:asciiTheme="minorHAnsi" w:hAnsiTheme="minorHAnsi" w:cstheme="minorHAnsi"/>
        </w:rPr>
        <w:t xml:space="preserve">Students in both </w:t>
      </w:r>
      <w:r w:rsidRPr="009727F4" w:rsidR="008877D8">
        <w:rPr>
          <w:rFonts w:asciiTheme="minorHAnsi" w:hAnsiTheme="minorHAnsi" w:cstheme="minorHAnsi"/>
        </w:rPr>
        <w:t>stages</w:t>
      </w:r>
      <w:r w:rsidRPr="009727F4">
        <w:rPr>
          <w:rFonts w:asciiTheme="minorHAnsi" w:hAnsiTheme="minorHAnsi" w:cstheme="minorHAnsi"/>
        </w:rPr>
        <w:t xml:space="preserve"> will be encouraged to engage with the University’s research culture </w:t>
      </w:r>
      <w:r w:rsidRPr="009727F4" w:rsidR="00E33DF4">
        <w:rPr>
          <w:rFonts w:asciiTheme="minorHAnsi" w:hAnsiTheme="minorHAnsi" w:cstheme="minorHAnsi"/>
        </w:rPr>
        <w:t xml:space="preserve">through the activities in the Research Development Programme held at St Mary’s Doctoral </w:t>
      </w:r>
      <w:r w:rsidR="00D2671E">
        <w:rPr>
          <w:rFonts w:asciiTheme="minorHAnsi" w:hAnsiTheme="minorHAnsi" w:cstheme="minorHAnsi"/>
        </w:rPr>
        <w:t>School</w:t>
      </w:r>
      <w:r w:rsidRPr="009727F4" w:rsidR="00E33DF4">
        <w:rPr>
          <w:rFonts w:asciiTheme="minorHAnsi" w:hAnsiTheme="minorHAnsi" w:cstheme="minorHAnsi"/>
        </w:rPr>
        <w:t xml:space="preserve"> </w:t>
      </w:r>
      <w:r w:rsidRPr="009727F4">
        <w:rPr>
          <w:rFonts w:asciiTheme="minorHAnsi" w:hAnsiTheme="minorHAnsi" w:cstheme="minorHAnsi"/>
        </w:rPr>
        <w:t xml:space="preserve">more broadly. This includes a rich programme of research seminars, lectures and conferences incorporating both internal and external speakers with </w:t>
      </w:r>
      <w:r w:rsidRPr="009727F4" w:rsidR="00E33DF4">
        <w:rPr>
          <w:rFonts w:asciiTheme="minorHAnsi" w:hAnsiTheme="minorHAnsi" w:cstheme="minorHAnsi"/>
        </w:rPr>
        <w:t>additional</w:t>
      </w:r>
      <w:r w:rsidRPr="009727F4">
        <w:rPr>
          <w:rFonts w:asciiTheme="minorHAnsi" w:hAnsiTheme="minorHAnsi" w:cstheme="minorHAnsi"/>
        </w:rPr>
        <w:t xml:space="preserve"> opportunities to present and publish their own research.</w:t>
      </w:r>
    </w:p>
    <w:p w:rsidRPr="009727F4" w:rsidR="00865DAF" w:rsidP="00B127F2" w:rsidRDefault="00865DAF" w14:paraId="741C0048" w14:textId="77777777">
      <w:pPr>
        <w:rPr>
          <w:rFonts w:asciiTheme="minorHAnsi" w:hAnsiTheme="minorHAnsi" w:cstheme="minorHAnsi"/>
        </w:rPr>
      </w:pPr>
    </w:p>
    <w:p w:rsidRPr="009727F4" w:rsidR="00E33DF4" w:rsidP="004E4CEE" w:rsidRDefault="00E33DF4" w14:paraId="49D6A03D" w14:textId="77777777">
      <w:pPr>
        <w:pStyle w:val="Heading1"/>
        <w:rPr>
          <w:rFonts w:asciiTheme="minorHAnsi" w:hAnsiTheme="minorHAnsi" w:cstheme="minorHAnsi"/>
          <w:b/>
          <w:bCs/>
          <w:color w:val="004E9A"/>
        </w:rPr>
      </w:pPr>
      <w:bookmarkStart w:name="_Blended_learning_and" w:id="24"/>
      <w:bookmarkStart w:name="_Toc240579441" w:id="25"/>
      <w:bookmarkEnd w:id="24"/>
      <w:r w:rsidRPr="009727F4">
        <w:rPr>
          <w:rFonts w:asciiTheme="minorHAnsi" w:hAnsiTheme="minorHAnsi" w:cstheme="minorHAnsi"/>
          <w:b/>
          <w:bCs/>
          <w:color w:val="004E9A"/>
        </w:rPr>
        <w:t>Blended learning and on-line tasks</w:t>
      </w:r>
      <w:bookmarkEnd w:id="25"/>
    </w:p>
    <w:p w:rsidRPr="008877D8" w:rsidR="008877D8" w:rsidP="008877D8" w:rsidRDefault="008877D8" w14:paraId="7A4483B7" w14:textId="77777777">
      <w:pPr>
        <w:rPr>
          <w:sz w:val="12"/>
          <w:szCs w:val="12"/>
        </w:rPr>
      </w:pPr>
    </w:p>
    <w:p w:rsidRPr="009727F4" w:rsidR="004E4CEE" w:rsidP="00B127F2" w:rsidRDefault="00E33DF4" w14:paraId="0660D717" w14:textId="509CB4C7">
      <w:pPr>
        <w:rPr>
          <w:rFonts w:asciiTheme="minorHAnsi" w:hAnsiTheme="minorHAnsi" w:cstheme="minorHAnsi"/>
        </w:rPr>
      </w:pPr>
      <w:r w:rsidRPr="009727F4">
        <w:rPr>
          <w:rFonts w:asciiTheme="minorHAnsi" w:hAnsiTheme="minorHAnsi" w:cstheme="minorHAnsi"/>
        </w:rPr>
        <w:t xml:space="preserve">Between each of the study </w:t>
      </w:r>
      <w:r w:rsidRPr="009727F4" w:rsidR="000E5968">
        <w:rPr>
          <w:rFonts w:asciiTheme="minorHAnsi" w:hAnsiTheme="minorHAnsi" w:cstheme="minorHAnsi"/>
        </w:rPr>
        <w:t>sessions</w:t>
      </w:r>
      <w:r w:rsidRPr="009727F4">
        <w:rPr>
          <w:rFonts w:asciiTheme="minorHAnsi" w:hAnsiTheme="minorHAnsi" w:cstheme="minorHAnsi"/>
        </w:rPr>
        <w:t xml:space="preserve"> students will be supported with on-line blended-learning activities and tasks</w:t>
      </w:r>
      <w:r w:rsidRPr="009727F4" w:rsidR="004E4CEE">
        <w:rPr>
          <w:rFonts w:asciiTheme="minorHAnsi" w:hAnsiTheme="minorHAnsi" w:cstheme="minorHAnsi"/>
        </w:rPr>
        <w:t xml:space="preserve"> as appropriate to module requirements</w:t>
      </w:r>
      <w:r w:rsidRPr="009727F4">
        <w:rPr>
          <w:rFonts w:asciiTheme="minorHAnsi" w:hAnsiTheme="minorHAnsi" w:cstheme="minorHAnsi"/>
        </w:rPr>
        <w:t xml:space="preserve">. These will be conducted principally via </w:t>
      </w:r>
      <w:r w:rsidRPr="009727F4" w:rsidR="004E4CEE">
        <w:rPr>
          <w:rFonts w:asciiTheme="minorHAnsi" w:hAnsiTheme="minorHAnsi" w:cstheme="minorHAnsi"/>
        </w:rPr>
        <w:t>M</w:t>
      </w:r>
      <w:r w:rsidRPr="009727F4" w:rsidR="007B1FCF">
        <w:rPr>
          <w:rFonts w:asciiTheme="minorHAnsi" w:hAnsiTheme="minorHAnsi" w:cstheme="minorHAnsi"/>
        </w:rPr>
        <w:t>oodle</w:t>
      </w:r>
      <w:r w:rsidRPr="009727F4">
        <w:rPr>
          <w:rFonts w:asciiTheme="minorHAnsi" w:hAnsiTheme="minorHAnsi" w:cstheme="minorHAnsi"/>
        </w:rPr>
        <w:t xml:space="preserve"> but may also involve </w:t>
      </w:r>
      <w:r w:rsidRPr="009727F4" w:rsidR="00A75DC0">
        <w:rPr>
          <w:rFonts w:asciiTheme="minorHAnsi" w:hAnsiTheme="minorHAnsi" w:cstheme="minorHAnsi"/>
        </w:rPr>
        <w:t>Teams/</w:t>
      </w:r>
      <w:r w:rsidRPr="009727F4">
        <w:rPr>
          <w:rFonts w:asciiTheme="minorHAnsi" w:hAnsiTheme="minorHAnsi" w:cstheme="minorHAnsi"/>
        </w:rPr>
        <w:t xml:space="preserve">email or face-to-face tutorials where appropriate. Tasks will be posted on </w:t>
      </w:r>
      <w:r w:rsidRPr="009727F4" w:rsidR="004E4CEE">
        <w:rPr>
          <w:rFonts w:asciiTheme="minorHAnsi" w:hAnsiTheme="minorHAnsi" w:cstheme="minorHAnsi"/>
        </w:rPr>
        <w:t>M</w:t>
      </w:r>
      <w:r w:rsidRPr="009727F4" w:rsidR="007B1FCF">
        <w:rPr>
          <w:rFonts w:asciiTheme="minorHAnsi" w:hAnsiTheme="minorHAnsi" w:cstheme="minorHAnsi"/>
        </w:rPr>
        <w:t>oodle</w:t>
      </w:r>
      <w:r w:rsidRPr="009727F4">
        <w:rPr>
          <w:rFonts w:asciiTheme="minorHAnsi" w:hAnsiTheme="minorHAnsi" w:cstheme="minorHAnsi"/>
        </w:rPr>
        <w:t xml:space="preserve"> by the </w:t>
      </w:r>
      <w:r w:rsidRPr="009727F4" w:rsidR="008877D8">
        <w:rPr>
          <w:rFonts w:asciiTheme="minorHAnsi" w:hAnsiTheme="minorHAnsi" w:cstheme="minorHAnsi"/>
        </w:rPr>
        <w:t>M</w:t>
      </w:r>
      <w:r w:rsidRPr="009727F4">
        <w:rPr>
          <w:rFonts w:asciiTheme="minorHAnsi" w:hAnsiTheme="minorHAnsi" w:cstheme="minorHAnsi"/>
        </w:rPr>
        <w:t xml:space="preserve">odule </w:t>
      </w:r>
      <w:r w:rsidRPr="009727F4" w:rsidR="008877D8">
        <w:rPr>
          <w:rFonts w:asciiTheme="minorHAnsi" w:hAnsiTheme="minorHAnsi" w:cstheme="minorHAnsi"/>
        </w:rPr>
        <w:t>L</w:t>
      </w:r>
      <w:r w:rsidRPr="009727F4">
        <w:rPr>
          <w:rFonts w:asciiTheme="minorHAnsi" w:hAnsiTheme="minorHAnsi" w:cstheme="minorHAnsi"/>
        </w:rPr>
        <w:t xml:space="preserve">eader or member of the teaching team using the discussion forum and will be typically phased over </w:t>
      </w:r>
      <w:proofErr w:type="gramStart"/>
      <w:r w:rsidRPr="009727F4">
        <w:rPr>
          <w:rFonts w:asciiTheme="minorHAnsi" w:hAnsiTheme="minorHAnsi" w:cstheme="minorHAnsi"/>
        </w:rPr>
        <w:t xml:space="preserve">a period of </w:t>
      </w:r>
      <w:r w:rsidRPr="009727F4" w:rsidR="004E4CEE">
        <w:rPr>
          <w:rFonts w:asciiTheme="minorHAnsi" w:hAnsiTheme="minorHAnsi" w:cstheme="minorHAnsi"/>
        </w:rPr>
        <w:t>time</w:t>
      </w:r>
      <w:proofErr w:type="gramEnd"/>
      <w:r w:rsidRPr="009727F4">
        <w:rPr>
          <w:rFonts w:asciiTheme="minorHAnsi" w:hAnsiTheme="minorHAnsi" w:cstheme="minorHAnsi"/>
        </w:rPr>
        <w:t>.</w:t>
      </w:r>
    </w:p>
    <w:p w:rsidRPr="009727F4" w:rsidR="00A75DC0" w:rsidP="00B127F2" w:rsidRDefault="00A75DC0" w14:paraId="71B2BB8E" w14:textId="70D2234E">
      <w:pPr>
        <w:rPr>
          <w:rFonts w:asciiTheme="minorHAnsi" w:hAnsiTheme="minorHAnsi" w:cstheme="minorHAnsi"/>
        </w:rPr>
      </w:pPr>
    </w:p>
    <w:p w:rsidR="00865DAF" w:rsidP="00B127F2" w:rsidRDefault="007E1BE1" w14:paraId="1668855B" w14:textId="77777777">
      <w:pPr>
        <w:rPr>
          <w:rFonts w:asciiTheme="minorHAnsi" w:hAnsiTheme="minorHAnsi" w:cstheme="minorHAnsi"/>
        </w:rPr>
      </w:pPr>
      <w:r w:rsidRPr="009727F4">
        <w:rPr>
          <w:rFonts w:asciiTheme="minorHAnsi" w:hAnsiTheme="minorHAnsi" w:cstheme="minorHAnsi"/>
        </w:rPr>
        <w:t>U</w:t>
      </w:r>
      <w:r w:rsidRPr="009727F4" w:rsidR="001C4539">
        <w:rPr>
          <w:rFonts w:asciiTheme="minorHAnsi" w:hAnsiTheme="minorHAnsi" w:cstheme="minorHAnsi"/>
        </w:rPr>
        <w:t xml:space="preserve">nforeseen events </w:t>
      </w:r>
      <w:r w:rsidRPr="009727F4" w:rsidR="00A75DC0">
        <w:rPr>
          <w:rFonts w:asciiTheme="minorHAnsi" w:hAnsiTheme="minorHAnsi" w:cstheme="minorHAnsi"/>
        </w:rPr>
        <w:t xml:space="preserve">may interfere with our intention of holding all sessions in face-to-face format. </w:t>
      </w:r>
      <w:r w:rsidRPr="009727F4" w:rsidR="00241118">
        <w:rPr>
          <w:rFonts w:asciiTheme="minorHAnsi" w:hAnsiTheme="minorHAnsi" w:cstheme="minorHAnsi"/>
        </w:rPr>
        <w:t xml:space="preserve"> We have established </w:t>
      </w:r>
      <w:r w:rsidRPr="009727F4" w:rsidR="008877D8">
        <w:rPr>
          <w:rFonts w:asciiTheme="minorHAnsi" w:hAnsiTheme="minorHAnsi" w:cstheme="minorHAnsi"/>
        </w:rPr>
        <w:t>Teams</w:t>
      </w:r>
      <w:r w:rsidRPr="009727F4" w:rsidR="00241118">
        <w:rPr>
          <w:rFonts w:asciiTheme="minorHAnsi" w:hAnsiTheme="minorHAnsi" w:cstheme="minorHAnsi"/>
        </w:rPr>
        <w:t xml:space="preserve"> meeting details for each cohort in the programme and students have the option to join the sessions in that medium. </w:t>
      </w:r>
      <w:r w:rsidRPr="009727F4" w:rsidR="00A75DC0">
        <w:rPr>
          <w:rFonts w:asciiTheme="minorHAnsi" w:hAnsiTheme="minorHAnsi" w:cstheme="minorHAnsi"/>
        </w:rPr>
        <w:t xml:space="preserve"> </w:t>
      </w:r>
      <w:r w:rsidRPr="009727F4" w:rsidR="00241118">
        <w:rPr>
          <w:rFonts w:asciiTheme="minorHAnsi" w:hAnsiTheme="minorHAnsi" w:cstheme="minorHAnsi"/>
        </w:rPr>
        <w:t>If face-to-face meetings are required to be cancelled</w:t>
      </w:r>
      <w:r w:rsidRPr="009727F4" w:rsidR="00A75DC0">
        <w:rPr>
          <w:rFonts w:asciiTheme="minorHAnsi" w:hAnsiTheme="minorHAnsi" w:cstheme="minorHAnsi"/>
        </w:rPr>
        <w:t xml:space="preserve">, sessions will be conducted via Teams according to the organisation of the session and at the tutor’s discretion dependent upon the needs of the group and/or student.  </w:t>
      </w:r>
    </w:p>
    <w:p w:rsidR="00865DAF" w:rsidP="00B127F2" w:rsidRDefault="00865DAF" w14:paraId="5C58A62D" w14:textId="77777777">
      <w:pPr>
        <w:rPr>
          <w:rFonts w:asciiTheme="minorHAnsi" w:hAnsiTheme="minorHAnsi" w:cstheme="minorHAnsi"/>
        </w:rPr>
      </w:pPr>
    </w:p>
    <w:p w:rsidR="00865DAF" w:rsidP="00B127F2" w:rsidRDefault="00865DAF" w14:paraId="19D3B465" w14:textId="77777777">
      <w:pPr>
        <w:rPr>
          <w:rFonts w:asciiTheme="minorHAnsi" w:hAnsiTheme="minorHAnsi" w:cstheme="minorHAnsi"/>
        </w:rPr>
      </w:pPr>
      <w:r>
        <w:rPr>
          <w:rFonts w:asciiTheme="minorHAnsi" w:hAnsiTheme="minorHAnsi" w:cstheme="minorHAnsi"/>
        </w:rPr>
        <w:t>Links for all Teams meetings will be circulated to cohorts in advance.</w:t>
      </w:r>
    </w:p>
    <w:p w:rsidR="008877D8" w:rsidRDefault="008877D8" w14:paraId="19C66B05" w14:textId="77777777">
      <w:pPr>
        <w:rPr>
          <w:rFonts w:ascii="Corbel" w:hAnsi="Corbel" w:eastAsiaTheme="majorEastAsia" w:cstheme="majorBidi"/>
          <w:color w:val="2E74B5" w:themeColor="accent1" w:themeShade="BF"/>
          <w:sz w:val="32"/>
          <w:szCs w:val="32"/>
        </w:rPr>
      </w:pPr>
      <w:r>
        <w:rPr>
          <w:rFonts w:ascii="Corbel" w:hAnsi="Corbel"/>
        </w:rPr>
        <w:br w:type="page"/>
      </w:r>
    </w:p>
    <w:p w:rsidRPr="00865DAF" w:rsidR="004E4CEE" w:rsidP="004E4CEE" w:rsidRDefault="004E4CEE" w14:paraId="398CCBAA" w14:textId="7D486CA9">
      <w:pPr>
        <w:pStyle w:val="Heading1"/>
        <w:rPr>
          <w:rFonts w:asciiTheme="minorHAnsi" w:hAnsiTheme="minorHAnsi" w:cstheme="minorHAnsi"/>
          <w:b/>
          <w:bCs/>
          <w:color w:val="004E9A"/>
        </w:rPr>
      </w:pPr>
      <w:bookmarkStart w:name="_Toc240579442" w:id="26"/>
      <w:r w:rsidRPr="00865DAF">
        <w:rPr>
          <w:rFonts w:asciiTheme="minorHAnsi" w:hAnsiTheme="minorHAnsi" w:cstheme="minorHAnsi"/>
          <w:b/>
          <w:bCs/>
          <w:color w:val="004E9A"/>
        </w:rPr>
        <w:lastRenderedPageBreak/>
        <w:t xml:space="preserve">Assessment Schedule – </w:t>
      </w:r>
      <w:r w:rsidRPr="00865DAF" w:rsidR="001B515E">
        <w:rPr>
          <w:rFonts w:asciiTheme="minorHAnsi" w:hAnsiTheme="minorHAnsi" w:cstheme="minorHAnsi"/>
          <w:b/>
          <w:bCs/>
          <w:color w:val="004E9A"/>
        </w:rPr>
        <w:t>Stage 1</w:t>
      </w:r>
      <w:r w:rsidRPr="00865DAF">
        <w:rPr>
          <w:rFonts w:asciiTheme="minorHAnsi" w:hAnsiTheme="minorHAnsi" w:cstheme="minorHAnsi"/>
          <w:b/>
          <w:bCs/>
          <w:color w:val="004E9A"/>
        </w:rPr>
        <w:t>, Years 1 and 2</w:t>
      </w:r>
      <w:bookmarkEnd w:id="26"/>
      <w:r w:rsidRPr="00865DAF">
        <w:rPr>
          <w:rFonts w:asciiTheme="minorHAnsi" w:hAnsiTheme="minorHAnsi" w:cstheme="minorHAnsi"/>
          <w:b/>
          <w:bCs/>
          <w:color w:val="004E9A"/>
        </w:rPr>
        <w:t xml:space="preserve"> </w:t>
      </w:r>
    </w:p>
    <w:p w:rsidR="001B515E" w:rsidP="001B6663" w:rsidRDefault="001B515E" w14:paraId="4CCE59DE" w14:textId="77777777">
      <w:pPr>
        <w:rPr>
          <w:rFonts w:ascii="Corbel" w:hAnsi="Corbel"/>
          <w:b/>
        </w:rPr>
      </w:pPr>
    </w:p>
    <w:p w:rsidRPr="001B515E" w:rsidR="001B6663" w:rsidP="001B515E" w:rsidRDefault="001B6663" w14:paraId="5BD68D4B" w14:textId="456D9EEF">
      <w:pPr>
        <w:pBdr>
          <w:top w:val="single" w:color="auto" w:sz="4" w:space="1"/>
          <w:left w:val="single" w:color="auto" w:sz="4" w:space="4"/>
          <w:bottom w:val="single" w:color="auto" w:sz="4" w:space="1"/>
          <w:right w:val="single" w:color="auto" w:sz="4" w:space="0"/>
        </w:pBdr>
        <w:shd w:val="clear" w:color="auto" w:fill="DEEAF6" w:themeFill="accent1" w:themeFillTint="33"/>
        <w:rPr>
          <w:rFonts w:asciiTheme="minorHAnsi" w:hAnsiTheme="minorHAnsi" w:cstheme="minorHAnsi"/>
          <w:b/>
          <w:sz w:val="24"/>
          <w:szCs w:val="24"/>
        </w:rPr>
      </w:pPr>
      <w:r w:rsidRPr="001B515E">
        <w:rPr>
          <w:rFonts w:asciiTheme="minorHAnsi" w:hAnsiTheme="minorHAnsi" w:cstheme="minorHAnsi"/>
          <w:b/>
          <w:sz w:val="24"/>
          <w:szCs w:val="24"/>
        </w:rPr>
        <w:t xml:space="preserve">All assignments must be uploaded through Turnitin </w:t>
      </w:r>
      <w:r w:rsidR="001B515E">
        <w:rPr>
          <w:rFonts w:asciiTheme="minorHAnsi" w:hAnsiTheme="minorHAnsi" w:cstheme="minorHAnsi"/>
          <w:b/>
          <w:sz w:val="24"/>
          <w:szCs w:val="24"/>
        </w:rPr>
        <w:t>via the module</w:t>
      </w:r>
      <w:r w:rsidRPr="001B515E">
        <w:rPr>
          <w:rFonts w:asciiTheme="minorHAnsi" w:hAnsiTheme="minorHAnsi" w:cstheme="minorHAnsi"/>
          <w:b/>
          <w:sz w:val="24"/>
          <w:szCs w:val="24"/>
        </w:rPr>
        <w:t xml:space="preserve"> </w:t>
      </w:r>
      <w:r w:rsidR="001B515E">
        <w:rPr>
          <w:rFonts w:asciiTheme="minorHAnsi" w:hAnsiTheme="minorHAnsi" w:cstheme="minorHAnsi"/>
          <w:b/>
          <w:sz w:val="24"/>
          <w:szCs w:val="24"/>
        </w:rPr>
        <w:t>Moodle</w:t>
      </w:r>
      <w:r w:rsidRPr="001B515E">
        <w:rPr>
          <w:rFonts w:asciiTheme="minorHAnsi" w:hAnsiTheme="minorHAnsi" w:cstheme="minorHAnsi"/>
          <w:b/>
          <w:sz w:val="24"/>
          <w:szCs w:val="24"/>
        </w:rPr>
        <w:t xml:space="preserve"> before 22:00 hours on the day of submission.   Release time for all assignments is 1</w:t>
      </w:r>
      <w:r w:rsidRPr="001B515E" w:rsidR="001B515E">
        <w:rPr>
          <w:rFonts w:asciiTheme="minorHAnsi" w:hAnsiTheme="minorHAnsi" w:cstheme="minorHAnsi"/>
          <w:b/>
          <w:sz w:val="24"/>
          <w:szCs w:val="24"/>
        </w:rPr>
        <w:t>2</w:t>
      </w:r>
      <w:r w:rsidRPr="001B515E">
        <w:rPr>
          <w:rFonts w:asciiTheme="minorHAnsi" w:hAnsiTheme="minorHAnsi" w:cstheme="minorHAnsi"/>
          <w:b/>
          <w:sz w:val="24"/>
          <w:szCs w:val="24"/>
        </w:rPr>
        <w:t>:00 hours</w:t>
      </w:r>
      <w:r w:rsidR="007D178E">
        <w:rPr>
          <w:rFonts w:asciiTheme="minorHAnsi" w:hAnsiTheme="minorHAnsi" w:cstheme="minorHAnsi"/>
          <w:b/>
          <w:sz w:val="24"/>
          <w:szCs w:val="24"/>
        </w:rPr>
        <w:t>.</w:t>
      </w:r>
    </w:p>
    <w:p w:rsidRPr="00FB6CBD" w:rsidR="00CC7392" w:rsidP="00CC7392" w:rsidRDefault="00CC7392" w14:paraId="150C0CF4" w14:textId="77777777">
      <w:pPr>
        <w:rPr>
          <w:rFonts w:ascii="Corbel" w:hAnsi="Corbel"/>
        </w:rPr>
      </w:pPr>
    </w:p>
    <w:tbl>
      <w:tblPr>
        <w:tblStyle w:val="TableGrid"/>
        <w:tblW w:w="0" w:type="auto"/>
        <w:tblLook w:val="04A0" w:firstRow="1" w:lastRow="0" w:firstColumn="1" w:lastColumn="0" w:noHBand="0" w:noVBand="1"/>
      </w:tblPr>
      <w:tblGrid>
        <w:gridCol w:w="1168"/>
        <w:gridCol w:w="1372"/>
        <w:gridCol w:w="1362"/>
        <w:gridCol w:w="1310"/>
        <w:gridCol w:w="12"/>
        <w:gridCol w:w="1164"/>
        <w:gridCol w:w="1510"/>
        <w:gridCol w:w="1118"/>
      </w:tblGrid>
      <w:tr w:rsidRPr="001B515E" w:rsidR="00CC7392" w:rsidTr="001B515E" w14:paraId="6CF16DC1" w14:textId="77777777">
        <w:tc>
          <w:tcPr>
            <w:tcW w:w="9016" w:type="dxa"/>
            <w:gridSpan w:val="8"/>
            <w:shd w:val="clear" w:color="auto" w:fill="E7E6E6" w:themeFill="background2"/>
          </w:tcPr>
          <w:p w:rsidRPr="001B515E" w:rsidR="00CC7392" w:rsidP="00CC7C1E" w:rsidRDefault="00CC7392" w14:paraId="18B4D8E4" w14:textId="674DA695">
            <w:pPr>
              <w:jc w:val="center"/>
              <w:rPr>
                <w:rFonts w:asciiTheme="minorHAnsi" w:hAnsiTheme="minorHAnsi" w:cstheme="minorHAnsi"/>
                <w:bCs/>
              </w:rPr>
            </w:pPr>
            <w:r w:rsidRPr="001B515E">
              <w:rPr>
                <w:rFonts w:asciiTheme="minorHAnsi" w:hAnsiTheme="minorHAnsi" w:cstheme="minorHAnsi"/>
                <w:bCs/>
              </w:rPr>
              <w:t xml:space="preserve">Year 1 </w:t>
            </w:r>
            <w:r w:rsidRPr="001B515E" w:rsidR="004172D1">
              <w:rPr>
                <w:rFonts w:asciiTheme="minorHAnsi" w:hAnsiTheme="minorHAnsi" w:cstheme="minorHAnsi"/>
                <w:bCs/>
              </w:rPr>
              <w:t>202</w:t>
            </w:r>
            <w:r w:rsidR="00EF66CE">
              <w:rPr>
                <w:rFonts w:asciiTheme="minorHAnsi" w:hAnsiTheme="minorHAnsi" w:cstheme="minorHAnsi"/>
                <w:bCs/>
              </w:rPr>
              <w:t>6</w:t>
            </w:r>
            <w:r w:rsidRPr="001B515E" w:rsidR="004172D1">
              <w:rPr>
                <w:rFonts w:asciiTheme="minorHAnsi" w:hAnsiTheme="minorHAnsi" w:cstheme="minorHAnsi"/>
                <w:bCs/>
              </w:rPr>
              <w:t>/2</w:t>
            </w:r>
            <w:r w:rsidR="00EF66CE">
              <w:rPr>
                <w:rFonts w:asciiTheme="minorHAnsi" w:hAnsiTheme="minorHAnsi" w:cstheme="minorHAnsi"/>
                <w:bCs/>
              </w:rPr>
              <w:t>7</w:t>
            </w:r>
          </w:p>
        </w:tc>
      </w:tr>
      <w:tr w:rsidRPr="001B515E" w:rsidR="00CC7392" w:rsidTr="00C604C9" w14:paraId="4A6E7239" w14:textId="77777777">
        <w:tc>
          <w:tcPr>
            <w:tcW w:w="1168" w:type="dxa"/>
          </w:tcPr>
          <w:p w:rsidRPr="001B515E" w:rsidR="00CC7392" w:rsidP="00CC7C1E" w:rsidRDefault="00CC7392" w14:paraId="050C7788" w14:textId="77777777">
            <w:pPr>
              <w:rPr>
                <w:rFonts w:asciiTheme="minorHAnsi" w:hAnsiTheme="minorHAnsi" w:cstheme="minorHAnsi"/>
              </w:rPr>
            </w:pPr>
            <w:r w:rsidRPr="001B515E">
              <w:rPr>
                <w:rFonts w:asciiTheme="minorHAnsi" w:hAnsiTheme="minorHAnsi" w:cstheme="minorHAnsi"/>
              </w:rPr>
              <w:t>Module Code</w:t>
            </w:r>
          </w:p>
        </w:tc>
        <w:tc>
          <w:tcPr>
            <w:tcW w:w="1374" w:type="dxa"/>
          </w:tcPr>
          <w:p w:rsidRPr="001B515E" w:rsidR="00CC7392" w:rsidP="00CC7C1E" w:rsidRDefault="00CC7392" w14:paraId="4A525DF8" w14:textId="77777777">
            <w:pPr>
              <w:rPr>
                <w:rFonts w:asciiTheme="minorHAnsi" w:hAnsiTheme="minorHAnsi" w:cstheme="minorHAnsi"/>
              </w:rPr>
            </w:pPr>
            <w:r w:rsidRPr="001B515E">
              <w:rPr>
                <w:rFonts w:asciiTheme="minorHAnsi" w:hAnsiTheme="minorHAnsi" w:cstheme="minorHAnsi"/>
              </w:rPr>
              <w:t>Module Name</w:t>
            </w:r>
          </w:p>
        </w:tc>
        <w:tc>
          <w:tcPr>
            <w:tcW w:w="1362" w:type="dxa"/>
          </w:tcPr>
          <w:p w:rsidRPr="001B515E" w:rsidR="00CC7392" w:rsidP="00CC7C1E" w:rsidRDefault="00CC7392" w14:paraId="54EBCA76" w14:textId="77777777">
            <w:pPr>
              <w:rPr>
                <w:rFonts w:asciiTheme="minorHAnsi" w:hAnsiTheme="minorHAnsi" w:cstheme="minorHAnsi"/>
              </w:rPr>
            </w:pPr>
            <w:r w:rsidRPr="001B515E">
              <w:rPr>
                <w:rFonts w:asciiTheme="minorHAnsi" w:hAnsiTheme="minorHAnsi" w:cstheme="minorHAnsi"/>
              </w:rPr>
              <w:t>Assignment Type</w:t>
            </w:r>
          </w:p>
        </w:tc>
        <w:tc>
          <w:tcPr>
            <w:tcW w:w="1344" w:type="dxa"/>
            <w:gridSpan w:val="2"/>
          </w:tcPr>
          <w:p w:rsidRPr="001B515E" w:rsidR="00CC7392" w:rsidP="00CC7C1E" w:rsidRDefault="00CC7392" w14:paraId="74C2E2C3" w14:textId="77777777">
            <w:pPr>
              <w:rPr>
                <w:rFonts w:asciiTheme="minorHAnsi" w:hAnsiTheme="minorHAnsi" w:cstheme="minorHAnsi"/>
              </w:rPr>
            </w:pPr>
            <w:r w:rsidRPr="001B515E">
              <w:rPr>
                <w:rFonts w:asciiTheme="minorHAnsi" w:hAnsiTheme="minorHAnsi" w:cstheme="minorHAnsi"/>
              </w:rPr>
              <w:t>Word Count</w:t>
            </w:r>
          </w:p>
        </w:tc>
        <w:tc>
          <w:tcPr>
            <w:tcW w:w="1165" w:type="dxa"/>
          </w:tcPr>
          <w:p w:rsidRPr="001B515E" w:rsidR="00CC7392" w:rsidP="00CC7C1E" w:rsidRDefault="00CC7392" w14:paraId="73824122" w14:textId="77777777">
            <w:pPr>
              <w:rPr>
                <w:rFonts w:asciiTheme="minorHAnsi" w:hAnsiTheme="minorHAnsi" w:cstheme="minorHAnsi"/>
              </w:rPr>
            </w:pPr>
            <w:r w:rsidRPr="001B515E">
              <w:rPr>
                <w:rFonts w:asciiTheme="minorHAnsi" w:hAnsiTheme="minorHAnsi" w:cstheme="minorHAnsi"/>
              </w:rPr>
              <w:t>Weighting</w:t>
            </w:r>
          </w:p>
        </w:tc>
        <w:tc>
          <w:tcPr>
            <w:tcW w:w="1520" w:type="dxa"/>
          </w:tcPr>
          <w:p w:rsidRPr="001B515E" w:rsidR="00CC7392" w:rsidP="00CC7C1E" w:rsidRDefault="00CC7392" w14:paraId="67099D93" w14:textId="77777777">
            <w:pPr>
              <w:rPr>
                <w:rFonts w:asciiTheme="minorHAnsi" w:hAnsiTheme="minorHAnsi" w:cstheme="minorHAnsi"/>
              </w:rPr>
            </w:pPr>
            <w:r w:rsidRPr="001B515E">
              <w:rPr>
                <w:rFonts w:asciiTheme="minorHAnsi" w:hAnsiTheme="minorHAnsi" w:cstheme="minorHAnsi"/>
              </w:rPr>
              <w:t>Submission Date</w:t>
            </w:r>
          </w:p>
        </w:tc>
        <w:tc>
          <w:tcPr>
            <w:tcW w:w="1083" w:type="dxa"/>
          </w:tcPr>
          <w:p w:rsidR="00CC7392" w:rsidP="00CC7C1E" w:rsidRDefault="004172D1" w14:paraId="1E80B807" w14:textId="77777777">
            <w:pPr>
              <w:rPr>
                <w:rFonts w:asciiTheme="minorHAnsi" w:hAnsiTheme="minorHAnsi" w:cstheme="minorHAnsi"/>
              </w:rPr>
            </w:pPr>
            <w:r w:rsidRPr="001B515E">
              <w:rPr>
                <w:rFonts w:asciiTheme="minorHAnsi" w:hAnsiTheme="minorHAnsi" w:cstheme="minorHAnsi"/>
              </w:rPr>
              <w:t xml:space="preserve">Module </w:t>
            </w:r>
          </w:p>
          <w:p w:rsidRPr="001B515E" w:rsidR="007D178E" w:rsidP="00CC7C1E" w:rsidRDefault="007D178E" w14:paraId="76EF03B7" w14:textId="5FC02EC0">
            <w:pPr>
              <w:rPr>
                <w:rFonts w:asciiTheme="minorHAnsi" w:hAnsiTheme="minorHAnsi" w:cstheme="minorHAnsi"/>
              </w:rPr>
            </w:pPr>
            <w:r>
              <w:rPr>
                <w:rFonts w:asciiTheme="minorHAnsi" w:hAnsiTheme="minorHAnsi" w:cstheme="minorHAnsi"/>
              </w:rPr>
              <w:t>Leader</w:t>
            </w:r>
          </w:p>
        </w:tc>
      </w:tr>
      <w:tr w:rsidRPr="001B515E" w:rsidR="00CC7392" w:rsidTr="00C604C9" w14:paraId="5F10706F" w14:textId="77777777">
        <w:tc>
          <w:tcPr>
            <w:tcW w:w="1168" w:type="dxa"/>
          </w:tcPr>
          <w:p w:rsidRPr="001B515E" w:rsidR="00CC7392" w:rsidP="00CC7C1E" w:rsidRDefault="00CC7392" w14:paraId="0A20E088" w14:textId="77777777">
            <w:pPr>
              <w:rPr>
                <w:rFonts w:asciiTheme="minorHAnsi" w:hAnsiTheme="minorHAnsi" w:cstheme="minorHAnsi"/>
              </w:rPr>
            </w:pPr>
            <w:r w:rsidRPr="001B515E">
              <w:rPr>
                <w:rFonts w:asciiTheme="minorHAnsi" w:hAnsiTheme="minorHAnsi" w:cstheme="minorHAnsi"/>
              </w:rPr>
              <w:t>EDD7001</w:t>
            </w:r>
          </w:p>
        </w:tc>
        <w:tc>
          <w:tcPr>
            <w:tcW w:w="1374" w:type="dxa"/>
          </w:tcPr>
          <w:p w:rsidRPr="001B515E" w:rsidR="00CC7392" w:rsidP="00CC7C1E" w:rsidRDefault="00CC7392" w14:paraId="2A52837F" w14:textId="77777777">
            <w:pPr>
              <w:rPr>
                <w:rFonts w:asciiTheme="minorHAnsi" w:hAnsiTheme="minorHAnsi" w:cstheme="minorHAnsi"/>
              </w:rPr>
            </w:pPr>
            <w:r w:rsidRPr="001B515E">
              <w:rPr>
                <w:rFonts w:asciiTheme="minorHAnsi" w:hAnsiTheme="minorHAnsi" w:cstheme="minorHAnsi"/>
              </w:rPr>
              <w:t>Engaging with Research: Knowledge Truth &amp; Values in Research</w:t>
            </w:r>
          </w:p>
        </w:tc>
        <w:tc>
          <w:tcPr>
            <w:tcW w:w="1362" w:type="dxa"/>
          </w:tcPr>
          <w:p w:rsidRPr="001B515E" w:rsidR="00CC7392" w:rsidP="00CC7C1E" w:rsidRDefault="00CC7392" w14:paraId="3A8B5A8E" w14:textId="3870A16C">
            <w:pPr>
              <w:rPr>
                <w:rFonts w:asciiTheme="minorHAnsi" w:hAnsiTheme="minorHAnsi" w:cstheme="minorHAnsi"/>
              </w:rPr>
            </w:pPr>
            <w:r w:rsidRPr="001B515E">
              <w:rPr>
                <w:rFonts w:asciiTheme="minorHAnsi" w:hAnsiTheme="minorHAnsi" w:cstheme="minorHAnsi"/>
              </w:rPr>
              <w:t xml:space="preserve">Reflective </w:t>
            </w:r>
            <w:r w:rsidRPr="001B515E" w:rsidR="00D058E6">
              <w:rPr>
                <w:rFonts w:asciiTheme="minorHAnsi" w:hAnsiTheme="minorHAnsi" w:cstheme="minorHAnsi"/>
              </w:rPr>
              <w:t>e</w:t>
            </w:r>
            <w:r w:rsidRPr="001B515E">
              <w:rPr>
                <w:rFonts w:asciiTheme="minorHAnsi" w:hAnsiTheme="minorHAnsi" w:cstheme="minorHAnsi"/>
              </w:rPr>
              <w:t>ssay</w:t>
            </w:r>
          </w:p>
        </w:tc>
        <w:tc>
          <w:tcPr>
            <w:tcW w:w="1344" w:type="dxa"/>
            <w:gridSpan w:val="2"/>
          </w:tcPr>
          <w:p w:rsidRPr="001B515E" w:rsidR="00CC7392" w:rsidP="00CC7C1E" w:rsidRDefault="00CC7392" w14:paraId="0F1DD500" w14:textId="77777777">
            <w:pPr>
              <w:rPr>
                <w:rFonts w:asciiTheme="minorHAnsi" w:hAnsiTheme="minorHAnsi" w:cstheme="minorHAnsi"/>
              </w:rPr>
            </w:pPr>
            <w:r w:rsidRPr="001B515E">
              <w:rPr>
                <w:rFonts w:asciiTheme="minorHAnsi" w:hAnsiTheme="minorHAnsi" w:cstheme="minorHAnsi"/>
              </w:rPr>
              <w:t>4,000 words</w:t>
            </w:r>
          </w:p>
        </w:tc>
        <w:tc>
          <w:tcPr>
            <w:tcW w:w="1165" w:type="dxa"/>
          </w:tcPr>
          <w:p w:rsidRPr="001B515E" w:rsidR="00CC7392" w:rsidP="00CC7C1E" w:rsidRDefault="00CC7392" w14:paraId="06812B8F" w14:textId="77777777">
            <w:pPr>
              <w:rPr>
                <w:rFonts w:asciiTheme="minorHAnsi" w:hAnsiTheme="minorHAnsi" w:cstheme="minorHAnsi"/>
              </w:rPr>
            </w:pPr>
            <w:r w:rsidRPr="001B515E">
              <w:rPr>
                <w:rFonts w:asciiTheme="minorHAnsi" w:hAnsiTheme="minorHAnsi" w:cstheme="minorHAnsi"/>
              </w:rPr>
              <w:t>100%</w:t>
            </w:r>
          </w:p>
        </w:tc>
        <w:tc>
          <w:tcPr>
            <w:tcW w:w="1520" w:type="dxa"/>
          </w:tcPr>
          <w:p w:rsidRPr="001B515E" w:rsidR="00CC7392" w:rsidP="00CC7C1E" w:rsidRDefault="004172D1" w14:paraId="2470B629" w14:textId="73D74887">
            <w:pPr>
              <w:rPr>
                <w:rFonts w:asciiTheme="minorHAnsi" w:hAnsiTheme="minorHAnsi" w:cstheme="minorHAnsi"/>
                <w:sz w:val="20"/>
                <w:szCs w:val="20"/>
              </w:rPr>
            </w:pPr>
            <w:r w:rsidRPr="001B515E">
              <w:rPr>
                <w:rFonts w:asciiTheme="minorHAnsi" w:hAnsiTheme="minorHAnsi" w:cstheme="minorHAnsi"/>
              </w:rPr>
              <w:t xml:space="preserve">Monday </w:t>
            </w:r>
            <w:r w:rsidRPr="001B515E" w:rsidR="00D058E6">
              <w:rPr>
                <w:rFonts w:asciiTheme="minorHAnsi" w:hAnsiTheme="minorHAnsi" w:cstheme="minorHAnsi"/>
              </w:rPr>
              <w:t>1</w:t>
            </w:r>
            <w:r w:rsidR="00F92B26">
              <w:rPr>
                <w:rFonts w:asciiTheme="minorHAnsi" w:hAnsiTheme="minorHAnsi" w:cstheme="minorHAnsi"/>
              </w:rPr>
              <w:t>2</w:t>
            </w:r>
            <w:r w:rsidRPr="001B515E">
              <w:rPr>
                <w:rFonts w:asciiTheme="minorHAnsi" w:hAnsiTheme="minorHAnsi" w:cstheme="minorHAnsi"/>
              </w:rPr>
              <w:t xml:space="preserve"> April 202</w:t>
            </w:r>
            <w:r w:rsidR="00F92B26">
              <w:rPr>
                <w:rFonts w:asciiTheme="minorHAnsi" w:hAnsiTheme="minorHAnsi" w:cstheme="minorHAnsi"/>
              </w:rPr>
              <w:t>7</w:t>
            </w:r>
          </w:p>
        </w:tc>
        <w:tc>
          <w:tcPr>
            <w:tcW w:w="1083" w:type="dxa"/>
          </w:tcPr>
          <w:p w:rsidRPr="001B515E" w:rsidR="00CC7392" w:rsidP="00CC7C1E" w:rsidRDefault="00316348" w14:paraId="130918FD" w14:textId="17E44CB9">
            <w:pPr>
              <w:rPr>
                <w:rFonts w:asciiTheme="minorHAnsi" w:hAnsiTheme="minorHAnsi" w:cstheme="minorHAnsi"/>
              </w:rPr>
            </w:pPr>
            <w:r w:rsidRPr="001B515E">
              <w:rPr>
                <w:rFonts w:asciiTheme="minorHAnsi" w:hAnsiTheme="minorHAnsi" w:cstheme="minorHAnsi"/>
              </w:rPr>
              <w:t xml:space="preserve">Shalini </w:t>
            </w:r>
            <w:proofErr w:type="spellStart"/>
            <w:r w:rsidRPr="001B515E">
              <w:rPr>
                <w:rFonts w:asciiTheme="minorHAnsi" w:hAnsiTheme="minorHAnsi" w:cstheme="minorHAnsi"/>
              </w:rPr>
              <w:t>Bhorkar</w:t>
            </w:r>
            <w:proofErr w:type="spellEnd"/>
          </w:p>
        </w:tc>
      </w:tr>
      <w:tr w:rsidRPr="001B515E" w:rsidR="00CC7392" w:rsidTr="00C604C9" w14:paraId="1A93CCA9" w14:textId="77777777">
        <w:trPr>
          <w:trHeight w:val="666"/>
        </w:trPr>
        <w:tc>
          <w:tcPr>
            <w:tcW w:w="1168" w:type="dxa"/>
            <w:vMerge w:val="restart"/>
          </w:tcPr>
          <w:p w:rsidRPr="001B515E" w:rsidR="00CC7392" w:rsidP="00CC7C1E" w:rsidRDefault="00CC7392" w14:paraId="14B639F4" w14:textId="77777777">
            <w:pPr>
              <w:rPr>
                <w:rFonts w:asciiTheme="minorHAnsi" w:hAnsiTheme="minorHAnsi" w:cstheme="minorHAnsi"/>
              </w:rPr>
            </w:pPr>
            <w:r w:rsidRPr="001B515E">
              <w:rPr>
                <w:rFonts w:asciiTheme="minorHAnsi" w:hAnsiTheme="minorHAnsi" w:cstheme="minorHAnsi"/>
              </w:rPr>
              <w:t>EDD7002</w:t>
            </w:r>
          </w:p>
        </w:tc>
        <w:tc>
          <w:tcPr>
            <w:tcW w:w="1374" w:type="dxa"/>
            <w:vMerge w:val="restart"/>
          </w:tcPr>
          <w:p w:rsidRPr="001B515E" w:rsidR="00CC7392" w:rsidP="00CC7C1E" w:rsidRDefault="00CC7392" w14:paraId="2DDA0123" w14:textId="77777777">
            <w:pPr>
              <w:rPr>
                <w:rFonts w:asciiTheme="minorHAnsi" w:hAnsiTheme="minorHAnsi" w:cstheme="minorHAnsi"/>
              </w:rPr>
            </w:pPr>
            <w:r w:rsidRPr="001B515E">
              <w:rPr>
                <w:rFonts w:asciiTheme="minorHAnsi" w:hAnsiTheme="minorHAnsi" w:cstheme="minorHAnsi"/>
              </w:rPr>
              <w:t>Yourself as Researcher: Professional Identity &amp; Values</w:t>
            </w:r>
          </w:p>
        </w:tc>
        <w:tc>
          <w:tcPr>
            <w:tcW w:w="1362" w:type="dxa"/>
          </w:tcPr>
          <w:p w:rsidRPr="001B515E" w:rsidR="00CC7392" w:rsidP="00CC7C1E" w:rsidRDefault="00CC7392" w14:paraId="1F6A57BC" w14:textId="77777777">
            <w:pPr>
              <w:rPr>
                <w:rFonts w:asciiTheme="minorHAnsi" w:hAnsiTheme="minorHAnsi" w:cstheme="minorHAnsi"/>
              </w:rPr>
            </w:pPr>
            <w:r w:rsidRPr="001B515E">
              <w:rPr>
                <w:rFonts w:asciiTheme="minorHAnsi" w:hAnsiTheme="minorHAnsi" w:cstheme="minorHAnsi"/>
              </w:rPr>
              <w:t>Presentation</w:t>
            </w:r>
          </w:p>
          <w:p w:rsidRPr="001B515E" w:rsidR="00CC7392" w:rsidP="00CC7C1E" w:rsidRDefault="00CC7392" w14:paraId="4DB48DBB" w14:textId="456E5F86">
            <w:pPr>
              <w:rPr>
                <w:rFonts w:asciiTheme="minorHAnsi" w:hAnsiTheme="minorHAnsi" w:cstheme="minorHAnsi"/>
              </w:rPr>
            </w:pPr>
          </w:p>
        </w:tc>
        <w:tc>
          <w:tcPr>
            <w:tcW w:w="1344" w:type="dxa"/>
            <w:gridSpan w:val="2"/>
          </w:tcPr>
          <w:p w:rsidRPr="001B515E" w:rsidR="00CC7392" w:rsidP="00CC7C1E" w:rsidRDefault="00CC7392" w14:paraId="22AE0EE2" w14:textId="77777777">
            <w:pPr>
              <w:rPr>
                <w:rFonts w:asciiTheme="minorHAnsi" w:hAnsiTheme="minorHAnsi" w:cstheme="minorHAnsi"/>
              </w:rPr>
            </w:pPr>
            <w:r w:rsidRPr="001B515E">
              <w:rPr>
                <w:rFonts w:asciiTheme="minorHAnsi" w:hAnsiTheme="minorHAnsi" w:cstheme="minorHAnsi"/>
              </w:rPr>
              <w:t>15 mins</w:t>
            </w:r>
          </w:p>
        </w:tc>
        <w:tc>
          <w:tcPr>
            <w:tcW w:w="1165" w:type="dxa"/>
          </w:tcPr>
          <w:p w:rsidRPr="001B515E" w:rsidR="00CC7392" w:rsidP="00CC7C1E" w:rsidRDefault="00CC7392" w14:paraId="0A7DC6AD" w14:textId="77777777">
            <w:pPr>
              <w:rPr>
                <w:rFonts w:asciiTheme="minorHAnsi" w:hAnsiTheme="minorHAnsi" w:cstheme="minorHAnsi"/>
              </w:rPr>
            </w:pPr>
            <w:r w:rsidRPr="001B515E">
              <w:rPr>
                <w:rFonts w:asciiTheme="minorHAnsi" w:hAnsiTheme="minorHAnsi" w:cstheme="minorHAnsi"/>
              </w:rPr>
              <w:t>15%</w:t>
            </w:r>
          </w:p>
        </w:tc>
        <w:tc>
          <w:tcPr>
            <w:tcW w:w="1520" w:type="dxa"/>
          </w:tcPr>
          <w:p w:rsidRPr="001B515E" w:rsidR="00CC7392" w:rsidP="00CC7C1E" w:rsidRDefault="00CC7392" w14:paraId="163B94C5" w14:textId="1BA6B2E7">
            <w:pPr>
              <w:rPr>
                <w:rFonts w:asciiTheme="minorHAnsi" w:hAnsiTheme="minorHAnsi" w:cstheme="minorHAnsi"/>
              </w:rPr>
            </w:pPr>
            <w:r w:rsidRPr="001B515E">
              <w:rPr>
                <w:rFonts w:asciiTheme="minorHAnsi" w:hAnsiTheme="minorHAnsi" w:cstheme="minorHAnsi"/>
              </w:rPr>
              <w:t xml:space="preserve">Saturday </w:t>
            </w:r>
            <w:r w:rsidR="00C604C9">
              <w:rPr>
                <w:rFonts w:asciiTheme="minorHAnsi" w:hAnsiTheme="minorHAnsi" w:cstheme="minorHAnsi"/>
              </w:rPr>
              <w:t>30</w:t>
            </w:r>
            <w:r w:rsidRPr="001B515E" w:rsidR="009C63C3">
              <w:rPr>
                <w:rFonts w:asciiTheme="minorHAnsi" w:hAnsiTheme="minorHAnsi" w:cstheme="minorHAnsi"/>
              </w:rPr>
              <w:t xml:space="preserve"> </w:t>
            </w:r>
            <w:r w:rsidR="00C604C9">
              <w:rPr>
                <w:rFonts w:asciiTheme="minorHAnsi" w:hAnsiTheme="minorHAnsi" w:cstheme="minorHAnsi"/>
              </w:rPr>
              <w:t>January</w:t>
            </w:r>
            <w:r w:rsidRPr="001B515E" w:rsidR="009C63C3">
              <w:rPr>
                <w:rFonts w:asciiTheme="minorHAnsi" w:hAnsiTheme="minorHAnsi" w:cstheme="minorHAnsi"/>
              </w:rPr>
              <w:t xml:space="preserve"> 202</w:t>
            </w:r>
            <w:r w:rsidR="00C604C9">
              <w:rPr>
                <w:rFonts w:asciiTheme="minorHAnsi" w:hAnsiTheme="minorHAnsi" w:cstheme="minorHAnsi"/>
              </w:rPr>
              <w:t>7</w:t>
            </w:r>
          </w:p>
        </w:tc>
        <w:tc>
          <w:tcPr>
            <w:tcW w:w="1083" w:type="dxa"/>
            <w:vMerge w:val="restart"/>
          </w:tcPr>
          <w:p w:rsidRPr="001B515E" w:rsidR="00CC7392" w:rsidP="00CC7C1E" w:rsidRDefault="00377BF1" w14:paraId="06C70CB5" w14:textId="5CA5AF26">
            <w:pPr>
              <w:rPr>
                <w:rFonts w:asciiTheme="minorHAnsi" w:hAnsiTheme="minorHAnsi" w:cstheme="minorHAnsi"/>
              </w:rPr>
            </w:pPr>
            <w:r>
              <w:rPr>
                <w:rFonts w:asciiTheme="minorHAnsi" w:hAnsiTheme="minorHAnsi" w:cstheme="minorHAnsi"/>
              </w:rPr>
              <w:t>Jane Chambers</w:t>
            </w:r>
          </w:p>
          <w:p w:rsidRPr="001B515E" w:rsidR="00CC7392" w:rsidP="00CC7C1E" w:rsidRDefault="00CC7392" w14:paraId="1D3F25A4" w14:textId="77777777">
            <w:pPr>
              <w:rPr>
                <w:rFonts w:asciiTheme="minorHAnsi" w:hAnsiTheme="minorHAnsi" w:cstheme="minorHAnsi"/>
              </w:rPr>
            </w:pPr>
          </w:p>
        </w:tc>
      </w:tr>
      <w:tr w:rsidRPr="001B515E" w:rsidR="00CC7392" w:rsidTr="00C604C9" w14:paraId="22E62FA2" w14:textId="77777777">
        <w:trPr>
          <w:trHeight w:val="666"/>
        </w:trPr>
        <w:tc>
          <w:tcPr>
            <w:tcW w:w="1168" w:type="dxa"/>
            <w:vMerge/>
          </w:tcPr>
          <w:p w:rsidRPr="001B515E" w:rsidR="00CC7392" w:rsidP="00CC7C1E" w:rsidRDefault="00CC7392" w14:paraId="331F3F32" w14:textId="77777777">
            <w:pPr>
              <w:rPr>
                <w:rFonts w:asciiTheme="minorHAnsi" w:hAnsiTheme="minorHAnsi" w:cstheme="minorHAnsi"/>
              </w:rPr>
            </w:pPr>
          </w:p>
        </w:tc>
        <w:tc>
          <w:tcPr>
            <w:tcW w:w="1374" w:type="dxa"/>
            <w:vMerge/>
          </w:tcPr>
          <w:p w:rsidRPr="001B515E" w:rsidR="00CC7392" w:rsidP="00CC7C1E" w:rsidRDefault="00CC7392" w14:paraId="50C825CC" w14:textId="77777777">
            <w:pPr>
              <w:rPr>
                <w:rFonts w:asciiTheme="minorHAnsi" w:hAnsiTheme="minorHAnsi" w:cstheme="minorHAnsi"/>
              </w:rPr>
            </w:pPr>
          </w:p>
        </w:tc>
        <w:tc>
          <w:tcPr>
            <w:tcW w:w="1362" w:type="dxa"/>
          </w:tcPr>
          <w:p w:rsidRPr="001B515E" w:rsidR="00CC7392" w:rsidP="00CC7C1E" w:rsidRDefault="00CC7392" w14:paraId="295EEBA3" w14:textId="5A03DB29">
            <w:pPr>
              <w:rPr>
                <w:rFonts w:asciiTheme="minorHAnsi" w:hAnsiTheme="minorHAnsi" w:cstheme="minorHAnsi"/>
              </w:rPr>
            </w:pPr>
            <w:r w:rsidRPr="001B515E">
              <w:rPr>
                <w:rFonts w:asciiTheme="minorHAnsi" w:hAnsiTheme="minorHAnsi" w:cstheme="minorHAnsi"/>
              </w:rPr>
              <w:t xml:space="preserve">Reflective </w:t>
            </w:r>
            <w:r w:rsidRPr="001B515E" w:rsidR="00D058E6">
              <w:rPr>
                <w:rFonts w:asciiTheme="minorHAnsi" w:hAnsiTheme="minorHAnsi" w:cstheme="minorHAnsi"/>
              </w:rPr>
              <w:t>p</w:t>
            </w:r>
            <w:r w:rsidRPr="001B515E">
              <w:rPr>
                <w:rFonts w:asciiTheme="minorHAnsi" w:hAnsiTheme="minorHAnsi" w:cstheme="minorHAnsi"/>
              </w:rPr>
              <w:t>ortfolio</w:t>
            </w:r>
          </w:p>
        </w:tc>
        <w:tc>
          <w:tcPr>
            <w:tcW w:w="1344" w:type="dxa"/>
            <w:gridSpan w:val="2"/>
          </w:tcPr>
          <w:p w:rsidRPr="001B515E" w:rsidR="00CC7392" w:rsidP="00CC7C1E" w:rsidRDefault="00CC7392" w14:paraId="39828E9A" w14:textId="77777777">
            <w:pPr>
              <w:rPr>
                <w:rFonts w:asciiTheme="minorHAnsi" w:hAnsiTheme="minorHAnsi" w:cstheme="minorHAnsi"/>
              </w:rPr>
            </w:pPr>
            <w:r w:rsidRPr="001B515E">
              <w:rPr>
                <w:rFonts w:asciiTheme="minorHAnsi" w:hAnsiTheme="minorHAnsi" w:cstheme="minorHAnsi"/>
              </w:rPr>
              <w:t>4-5,000 words</w:t>
            </w:r>
          </w:p>
        </w:tc>
        <w:tc>
          <w:tcPr>
            <w:tcW w:w="1165" w:type="dxa"/>
          </w:tcPr>
          <w:p w:rsidRPr="001B515E" w:rsidR="00CC7392" w:rsidP="00CC7C1E" w:rsidRDefault="00CC7392" w14:paraId="60A5813C" w14:textId="77777777">
            <w:pPr>
              <w:rPr>
                <w:rFonts w:asciiTheme="minorHAnsi" w:hAnsiTheme="minorHAnsi" w:cstheme="minorHAnsi"/>
              </w:rPr>
            </w:pPr>
            <w:r w:rsidRPr="001B515E">
              <w:rPr>
                <w:rFonts w:asciiTheme="minorHAnsi" w:hAnsiTheme="minorHAnsi" w:cstheme="minorHAnsi"/>
              </w:rPr>
              <w:t>85%</w:t>
            </w:r>
          </w:p>
        </w:tc>
        <w:tc>
          <w:tcPr>
            <w:tcW w:w="1520" w:type="dxa"/>
          </w:tcPr>
          <w:p w:rsidRPr="001B515E" w:rsidR="00CC7392" w:rsidP="00CC7C1E" w:rsidRDefault="00377BF1" w14:paraId="485BCC17" w14:textId="4FD7A6C1">
            <w:pPr>
              <w:rPr>
                <w:rFonts w:asciiTheme="minorHAnsi" w:hAnsiTheme="minorHAnsi" w:cstheme="minorHAnsi"/>
                <w:sz w:val="20"/>
                <w:szCs w:val="20"/>
              </w:rPr>
            </w:pPr>
            <w:r>
              <w:rPr>
                <w:rFonts w:asciiTheme="minorHAnsi" w:hAnsiTheme="minorHAnsi" w:cstheme="minorHAnsi"/>
              </w:rPr>
              <w:t>Wednesday</w:t>
            </w:r>
            <w:r w:rsidRPr="001B515E" w:rsidR="001B515E">
              <w:rPr>
                <w:rFonts w:asciiTheme="minorHAnsi" w:hAnsiTheme="minorHAnsi" w:cstheme="minorHAnsi"/>
              </w:rPr>
              <w:t xml:space="preserve"> </w:t>
            </w:r>
            <w:r>
              <w:rPr>
                <w:rFonts w:asciiTheme="minorHAnsi" w:hAnsiTheme="minorHAnsi" w:cstheme="minorHAnsi"/>
              </w:rPr>
              <w:t>26</w:t>
            </w:r>
            <w:r w:rsidRPr="001B515E" w:rsidR="009C63C3">
              <w:rPr>
                <w:rFonts w:asciiTheme="minorHAnsi" w:hAnsiTheme="minorHAnsi" w:cstheme="minorHAnsi"/>
              </w:rPr>
              <w:t xml:space="preserve"> </w:t>
            </w:r>
            <w:r w:rsidRPr="001B515E" w:rsidR="004172D1">
              <w:rPr>
                <w:rFonts w:asciiTheme="minorHAnsi" w:hAnsiTheme="minorHAnsi" w:cstheme="minorHAnsi"/>
              </w:rPr>
              <w:t>May 202</w:t>
            </w:r>
            <w:r>
              <w:rPr>
                <w:rFonts w:asciiTheme="minorHAnsi" w:hAnsiTheme="minorHAnsi" w:cstheme="minorHAnsi"/>
              </w:rPr>
              <w:t>7</w:t>
            </w:r>
          </w:p>
        </w:tc>
        <w:tc>
          <w:tcPr>
            <w:tcW w:w="1083" w:type="dxa"/>
            <w:vMerge/>
          </w:tcPr>
          <w:p w:rsidRPr="001B515E" w:rsidR="00CC7392" w:rsidP="00CC7C1E" w:rsidRDefault="00CC7392" w14:paraId="04B15A69" w14:textId="77777777">
            <w:pPr>
              <w:rPr>
                <w:rFonts w:asciiTheme="minorHAnsi" w:hAnsiTheme="minorHAnsi" w:cstheme="minorHAnsi"/>
              </w:rPr>
            </w:pPr>
          </w:p>
        </w:tc>
      </w:tr>
      <w:tr w:rsidRPr="001B515E" w:rsidR="00CC7392" w:rsidTr="00C604C9" w14:paraId="388D5781" w14:textId="77777777">
        <w:trPr>
          <w:trHeight w:val="402"/>
        </w:trPr>
        <w:tc>
          <w:tcPr>
            <w:tcW w:w="1168" w:type="dxa"/>
            <w:vMerge w:val="restart"/>
          </w:tcPr>
          <w:p w:rsidRPr="001B515E" w:rsidR="00CC7392" w:rsidP="00CC7C1E" w:rsidRDefault="00CC7392" w14:paraId="73BE2A3F" w14:textId="2792DE63">
            <w:pPr>
              <w:rPr>
                <w:rFonts w:asciiTheme="minorHAnsi" w:hAnsiTheme="minorHAnsi" w:cstheme="minorHAnsi"/>
              </w:rPr>
            </w:pPr>
            <w:r w:rsidRPr="001B515E">
              <w:rPr>
                <w:rFonts w:asciiTheme="minorHAnsi" w:hAnsiTheme="minorHAnsi" w:cstheme="minorHAnsi"/>
              </w:rPr>
              <w:t>EDD7003A</w:t>
            </w:r>
            <w:r w:rsidRPr="001B515E" w:rsidR="009C63C3">
              <w:rPr>
                <w:rFonts w:asciiTheme="minorHAnsi" w:hAnsiTheme="minorHAnsi" w:cstheme="minorHAnsi"/>
              </w:rPr>
              <w:t xml:space="preserve"> </w:t>
            </w:r>
          </w:p>
        </w:tc>
        <w:tc>
          <w:tcPr>
            <w:tcW w:w="1374" w:type="dxa"/>
            <w:vMerge w:val="restart"/>
          </w:tcPr>
          <w:p w:rsidRPr="001B515E" w:rsidR="00CC7392" w:rsidP="00CC7C1E" w:rsidRDefault="00CC7392" w14:paraId="6167AF44" w14:textId="77777777">
            <w:pPr>
              <w:rPr>
                <w:rFonts w:asciiTheme="minorHAnsi" w:hAnsiTheme="minorHAnsi" w:cstheme="minorHAnsi"/>
              </w:rPr>
            </w:pPr>
            <w:r w:rsidRPr="001B515E">
              <w:rPr>
                <w:rFonts w:asciiTheme="minorHAnsi" w:hAnsiTheme="minorHAnsi" w:cstheme="minorHAnsi"/>
              </w:rPr>
              <w:t>Research Skills &amp; Methods 1</w:t>
            </w:r>
          </w:p>
        </w:tc>
        <w:tc>
          <w:tcPr>
            <w:tcW w:w="1362" w:type="dxa"/>
          </w:tcPr>
          <w:p w:rsidRPr="001B515E" w:rsidR="009C63C3" w:rsidP="009C63C3" w:rsidRDefault="009C63C3" w14:paraId="65A0FCC8" w14:textId="12F830BD">
            <w:pPr>
              <w:rPr>
                <w:rFonts w:asciiTheme="minorHAnsi" w:hAnsiTheme="minorHAnsi" w:cstheme="minorHAnsi"/>
              </w:rPr>
            </w:pPr>
            <w:r w:rsidRPr="001B515E">
              <w:rPr>
                <w:rFonts w:asciiTheme="minorHAnsi" w:hAnsiTheme="minorHAnsi" w:cstheme="minorHAnsi"/>
              </w:rPr>
              <w:t xml:space="preserve">Research </w:t>
            </w:r>
            <w:r w:rsidRPr="001B515E" w:rsidR="00D058E6">
              <w:rPr>
                <w:rFonts w:asciiTheme="minorHAnsi" w:hAnsiTheme="minorHAnsi" w:cstheme="minorHAnsi"/>
              </w:rPr>
              <w:t>e</w:t>
            </w:r>
            <w:r w:rsidRPr="001B515E">
              <w:rPr>
                <w:rFonts w:asciiTheme="minorHAnsi" w:hAnsiTheme="minorHAnsi" w:cstheme="minorHAnsi"/>
              </w:rPr>
              <w:t xml:space="preserve">xercise </w:t>
            </w:r>
            <w:r w:rsidRPr="001B515E" w:rsidR="00D058E6">
              <w:rPr>
                <w:rFonts w:asciiTheme="minorHAnsi" w:hAnsiTheme="minorHAnsi" w:cstheme="minorHAnsi"/>
              </w:rPr>
              <w:t>p</w:t>
            </w:r>
            <w:r w:rsidRPr="001B515E">
              <w:rPr>
                <w:rFonts w:asciiTheme="minorHAnsi" w:hAnsiTheme="minorHAnsi" w:cstheme="minorHAnsi"/>
              </w:rPr>
              <w:t xml:space="preserve">ortfolio </w:t>
            </w:r>
          </w:p>
          <w:p w:rsidRPr="001B515E" w:rsidR="00CC7392" w:rsidP="00CC7C1E" w:rsidRDefault="00CC7392" w14:paraId="61BBB19F" w14:textId="0E40DE13">
            <w:pPr>
              <w:rPr>
                <w:rFonts w:asciiTheme="minorHAnsi" w:hAnsiTheme="minorHAnsi" w:cstheme="minorHAnsi"/>
              </w:rPr>
            </w:pPr>
          </w:p>
        </w:tc>
        <w:tc>
          <w:tcPr>
            <w:tcW w:w="1332" w:type="dxa"/>
          </w:tcPr>
          <w:p w:rsidRPr="001B515E" w:rsidR="00CC7392" w:rsidP="00CC7C1E" w:rsidRDefault="00CC7392" w14:paraId="789A0C81" w14:textId="77777777">
            <w:pPr>
              <w:rPr>
                <w:rFonts w:asciiTheme="minorHAnsi" w:hAnsiTheme="minorHAnsi" w:cstheme="minorHAnsi"/>
              </w:rPr>
            </w:pPr>
            <w:r w:rsidRPr="001B515E">
              <w:rPr>
                <w:rFonts w:asciiTheme="minorHAnsi" w:hAnsiTheme="minorHAnsi" w:cstheme="minorHAnsi"/>
              </w:rPr>
              <w:t>2,500 -3,000 words</w:t>
            </w:r>
          </w:p>
        </w:tc>
        <w:tc>
          <w:tcPr>
            <w:tcW w:w="1177" w:type="dxa"/>
            <w:gridSpan w:val="2"/>
          </w:tcPr>
          <w:p w:rsidRPr="001B515E" w:rsidR="00CC7392" w:rsidP="00CC7C1E" w:rsidRDefault="00CC7392" w14:paraId="48DEB8B5" w14:textId="77777777">
            <w:pPr>
              <w:rPr>
                <w:rFonts w:asciiTheme="minorHAnsi" w:hAnsiTheme="minorHAnsi" w:cstheme="minorHAnsi"/>
              </w:rPr>
            </w:pPr>
            <w:r w:rsidRPr="001B515E">
              <w:rPr>
                <w:rFonts w:asciiTheme="minorHAnsi" w:hAnsiTheme="minorHAnsi" w:cstheme="minorHAnsi"/>
              </w:rPr>
              <w:t>50%</w:t>
            </w:r>
          </w:p>
        </w:tc>
        <w:tc>
          <w:tcPr>
            <w:tcW w:w="1520" w:type="dxa"/>
          </w:tcPr>
          <w:p w:rsidRPr="001B515E" w:rsidR="00CC7392" w:rsidP="00CC7C1E" w:rsidRDefault="009C63C3" w14:paraId="2360DDBC" w14:textId="48F36345">
            <w:pPr>
              <w:rPr>
                <w:rFonts w:asciiTheme="minorHAnsi" w:hAnsiTheme="minorHAnsi" w:cstheme="minorHAnsi"/>
                <w:sz w:val="20"/>
                <w:szCs w:val="20"/>
              </w:rPr>
            </w:pPr>
            <w:r w:rsidRPr="001B515E">
              <w:rPr>
                <w:rFonts w:asciiTheme="minorHAnsi" w:hAnsiTheme="minorHAnsi" w:cstheme="minorHAnsi"/>
              </w:rPr>
              <w:t>Monday 1</w:t>
            </w:r>
            <w:r w:rsidR="00F73A5D">
              <w:rPr>
                <w:rFonts w:asciiTheme="minorHAnsi" w:hAnsiTheme="minorHAnsi" w:cstheme="minorHAnsi"/>
              </w:rPr>
              <w:t>5</w:t>
            </w:r>
            <w:r w:rsidRPr="001B515E">
              <w:rPr>
                <w:rFonts w:asciiTheme="minorHAnsi" w:hAnsiTheme="minorHAnsi" w:cstheme="minorHAnsi"/>
              </w:rPr>
              <w:t xml:space="preserve"> March 202</w:t>
            </w:r>
            <w:r w:rsidR="00F73A5D">
              <w:rPr>
                <w:rFonts w:asciiTheme="minorHAnsi" w:hAnsiTheme="minorHAnsi" w:cstheme="minorHAnsi"/>
              </w:rPr>
              <w:t>7</w:t>
            </w:r>
          </w:p>
        </w:tc>
        <w:tc>
          <w:tcPr>
            <w:tcW w:w="1083" w:type="dxa"/>
            <w:vMerge w:val="restart"/>
          </w:tcPr>
          <w:p w:rsidRPr="001B515E" w:rsidR="00CC7392" w:rsidP="00CC7C1E" w:rsidRDefault="00316348" w14:paraId="562730F0" w14:textId="442D0385">
            <w:pPr>
              <w:rPr>
                <w:rFonts w:asciiTheme="minorHAnsi" w:hAnsiTheme="minorHAnsi" w:cstheme="minorHAnsi"/>
              </w:rPr>
            </w:pPr>
            <w:r w:rsidRPr="001B515E">
              <w:rPr>
                <w:rFonts w:asciiTheme="minorHAnsi" w:hAnsiTheme="minorHAnsi" w:cstheme="minorHAnsi"/>
              </w:rPr>
              <w:t>Sean Whittle</w:t>
            </w:r>
          </w:p>
        </w:tc>
      </w:tr>
      <w:tr w:rsidRPr="001B515E" w:rsidR="00CC7392" w:rsidTr="00C604C9" w14:paraId="4ED3DBB7" w14:textId="77777777">
        <w:trPr>
          <w:trHeight w:val="402"/>
        </w:trPr>
        <w:tc>
          <w:tcPr>
            <w:tcW w:w="1168" w:type="dxa"/>
            <w:vMerge/>
          </w:tcPr>
          <w:p w:rsidRPr="001B515E" w:rsidR="00CC7392" w:rsidP="00CC7C1E" w:rsidRDefault="00CC7392" w14:paraId="2162D46B" w14:textId="77777777">
            <w:pPr>
              <w:rPr>
                <w:rFonts w:asciiTheme="minorHAnsi" w:hAnsiTheme="minorHAnsi" w:cstheme="minorHAnsi"/>
              </w:rPr>
            </w:pPr>
          </w:p>
        </w:tc>
        <w:tc>
          <w:tcPr>
            <w:tcW w:w="1374" w:type="dxa"/>
            <w:vMerge/>
          </w:tcPr>
          <w:p w:rsidRPr="001B515E" w:rsidR="00CC7392" w:rsidP="00CC7C1E" w:rsidRDefault="00CC7392" w14:paraId="677BDD91" w14:textId="77777777">
            <w:pPr>
              <w:rPr>
                <w:rFonts w:asciiTheme="minorHAnsi" w:hAnsiTheme="minorHAnsi" w:cstheme="minorHAnsi"/>
              </w:rPr>
            </w:pPr>
          </w:p>
        </w:tc>
        <w:tc>
          <w:tcPr>
            <w:tcW w:w="1362" w:type="dxa"/>
          </w:tcPr>
          <w:p w:rsidRPr="001B515E" w:rsidR="00CC7392" w:rsidP="009C63C3" w:rsidRDefault="00D058E6" w14:paraId="31AC991D" w14:textId="4E0EE169">
            <w:pPr>
              <w:rPr>
                <w:rFonts w:asciiTheme="minorHAnsi" w:hAnsiTheme="minorHAnsi" w:cstheme="minorHAnsi"/>
              </w:rPr>
            </w:pPr>
            <w:r w:rsidRPr="001B515E">
              <w:rPr>
                <w:rFonts w:asciiTheme="minorHAnsi" w:hAnsiTheme="minorHAnsi" w:cstheme="minorHAnsi"/>
              </w:rPr>
              <w:t>Pilot study</w:t>
            </w:r>
            <w:r w:rsidRPr="001B515E" w:rsidR="009C63C3">
              <w:rPr>
                <w:rFonts w:asciiTheme="minorHAnsi" w:hAnsiTheme="minorHAnsi" w:cstheme="minorHAnsi"/>
              </w:rPr>
              <w:t xml:space="preserve"> </w:t>
            </w:r>
            <w:r w:rsidRPr="001B515E">
              <w:rPr>
                <w:rFonts w:asciiTheme="minorHAnsi" w:hAnsiTheme="minorHAnsi" w:cstheme="minorHAnsi"/>
              </w:rPr>
              <w:t>d</w:t>
            </w:r>
            <w:r w:rsidRPr="001B515E" w:rsidR="009C63C3">
              <w:rPr>
                <w:rFonts w:asciiTheme="minorHAnsi" w:hAnsiTheme="minorHAnsi" w:cstheme="minorHAnsi"/>
              </w:rPr>
              <w:t>esign</w:t>
            </w:r>
          </w:p>
        </w:tc>
        <w:tc>
          <w:tcPr>
            <w:tcW w:w="1332" w:type="dxa"/>
          </w:tcPr>
          <w:p w:rsidRPr="001B515E" w:rsidR="00CC7392" w:rsidP="00CC7C1E" w:rsidRDefault="00CC7392" w14:paraId="457AB46B" w14:textId="77777777">
            <w:pPr>
              <w:rPr>
                <w:rFonts w:asciiTheme="minorHAnsi" w:hAnsiTheme="minorHAnsi" w:cstheme="minorHAnsi"/>
              </w:rPr>
            </w:pPr>
            <w:r w:rsidRPr="001B515E">
              <w:rPr>
                <w:rFonts w:asciiTheme="minorHAnsi" w:hAnsiTheme="minorHAnsi" w:cstheme="minorHAnsi"/>
              </w:rPr>
              <w:t>2,500 -3,000 words</w:t>
            </w:r>
          </w:p>
        </w:tc>
        <w:tc>
          <w:tcPr>
            <w:tcW w:w="1177" w:type="dxa"/>
            <w:gridSpan w:val="2"/>
          </w:tcPr>
          <w:p w:rsidRPr="001B515E" w:rsidR="00CC7392" w:rsidP="00CC7C1E" w:rsidRDefault="00CC7392" w14:paraId="0F684045" w14:textId="77777777">
            <w:pPr>
              <w:rPr>
                <w:rFonts w:asciiTheme="minorHAnsi" w:hAnsiTheme="minorHAnsi" w:cstheme="minorHAnsi"/>
              </w:rPr>
            </w:pPr>
            <w:r w:rsidRPr="001B515E">
              <w:rPr>
                <w:rFonts w:asciiTheme="minorHAnsi" w:hAnsiTheme="minorHAnsi" w:cstheme="minorHAnsi"/>
              </w:rPr>
              <w:t>50%</w:t>
            </w:r>
          </w:p>
        </w:tc>
        <w:tc>
          <w:tcPr>
            <w:tcW w:w="1520" w:type="dxa"/>
          </w:tcPr>
          <w:p w:rsidRPr="001B515E" w:rsidR="00A04440" w:rsidP="00CC7C1E" w:rsidRDefault="009C63C3" w14:paraId="2D7650EA" w14:textId="36FA4BD1">
            <w:pPr>
              <w:rPr>
                <w:rFonts w:asciiTheme="minorHAnsi" w:hAnsiTheme="minorHAnsi" w:cstheme="minorHAnsi"/>
                <w:sz w:val="20"/>
                <w:szCs w:val="20"/>
              </w:rPr>
            </w:pPr>
            <w:r w:rsidRPr="001B515E">
              <w:rPr>
                <w:rFonts w:asciiTheme="minorHAnsi" w:hAnsiTheme="minorHAnsi" w:cstheme="minorHAnsi"/>
              </w:rPr>
              <w:t>Monday 2</w:t>
            </w:r>
            <w:r w:rsidR="00F73A5D">
              <w:rPr>
                <w:rFonts w:asciiTheme="minorHAnsi" w:hAnsiTheme="minorHAnsi" w:cstheme="minorHAnsi"/>
              </w:rPr>
              <w:t>1</w:t>
            </w:r>
            <w:r w:rsidRPr="001B515E">
              <w:rPr>
                <w:rFonts w:asciiTheme="minorHAnsi" w:hAnsiTheme="minorHAnsi" w:cstheme="minorHAnsi"/>
              </w:rPr>
              <w:t xml:space="preserve"> June 2026</w:t>
            </w:r>
          </w:p>
        </w:tc>
        <w:tc>
          <w:tcPr>
            <w:tcW w:w="1083" w:type="dxa"/>
            <w:vMerge/>
          </w:tcPr>
          <w:p w:rsidRPr="001B515E" w:rsidR="00CC7392" w:rsidP="00CC7C1E" w:rsidRDefault="00CC7392" w14:paraId="2F0ADD2D" w14:textId="77777777">
            <w:pPr>
              <w:rPr>
                <w:rFonts w:asciiTheme="minorHAnsi" w:hAnsiTheme="minorHAnsi" w:cstheme="minorHAnsi"/>
              </w:rPr>
            </w:pPr>
          </w:p>
        </w:tc>
      </w:tr>
    </w:tbl>
    <w:p w:rsidR="004E4CEE" w:rsidP="004E4CEE" w:rsidRDefault="004E4CEE" w14:paraId="43D6B1D6" w14:textId="0DAD07E1">
      <w:pPr>
        <w:rPr>
          <w:rFonts w:asciiTheme="minorHAnsi" w:hAnsiTheme="minorHAnsi" w:cstheme="minorHAnsi"/>
        </w:rPr>
      </w:pPr>
    </w:p>
    <w:p w:rsidRPr="001B515E" w:rsidR="00865DAF" w:rsidP="004E4CEE" w:rsidRDefault="00865DAF" w14:paraId="4213F3D1" w14:textId="77777777">
      <w:pPr>
        <w:rPr>
          <w:rFonts w:asciiTheme="minorHAnsi" w:hAnsiTheme="minorHAnsi" w:cstheme="minorHAnsi"/>
        </w:rPr>
      </w:pPr>
    </w:p>
    <w:p w:rsidRPr="00865DAF" w:rsidR="00E33DF4" w:rsidP="00FF0992" w:rsidRDefault="00FF0992" w14:paraId="050820C9" w14:textId="422F1EDD">
      <w:pPr>
        <w:pStyle w:val="Heading2"/>
        <w:rPr>
          <w:rFonts w:asciiTheme="minorHAnsi" w:hAnsiTheme="minorHAnsi" w:cstheme="minorHAnsi"/>
          <w:b/>
          <w:color w:val="004E9A"/>
        </w:rPr>
      </w:pPr>
      <w:bookmarkStart w:name="_Toc240579443" w:id="27"/>
      <w:r w:rsidRPr="00865DAF">
        <w:rPr>
          <w:rFonts w:asciiTheme="minorHAnsi" w:hAnsiTheme="minorHAnsi" w:cstheme="minorHAnsi"/>
          <w:b/>
          <w:color w:val="004E9A"/>
        </w:rPr>
        <w:t>Chronological submission points</w:t>
      </w:r>
      <w:r w:rsidRPr="00865DAF" w:rsidR="00F12EFE">
        <w:rPr>
          <w:rFonts w:asciiTheme="minorHAnsi" w:hAnsiTheme="minorHAnsi" w:cstheme="minorHAnsi"/>
          <w:b/>
          <w:color w:val="004E9A"/>
        </w:rPr>
        <w:t xml:space="preserve"> for Year 1 Cohort 20</w:t>
      </w:r>
      <w:r w:rsidRPr="00865DAF" w:rsidR="0093399B">
        <w:rPr>
          <w:rFonts w:asciiTheme="minorHAnsi" w:hAnsiTheme="minorHAnsi" w:cstheme="minorHAnsi"/>
          <w:b/>
          <w:color w:val="004E9A"/>
        </w:rPr>
        <w:t>2</w:t>
      </w:r>
      <w:r w:rsidRPr="00865DAF" w:rsidR="00316348">
        <w:rPr>
          <w:rFonts w:asciiTheme="minorHAnsi" w:hAnsiTheme="minorHAnsi" w:cstheme="minorHAnsi"/>
          <w:b/>
          <w:color w:val="004E9A"/>
        </w:rPr>
        <w:t>5</w:t>
      </w:r>
      <w:r w:rsidRPr="00865DAF" w:rsidR="001B515E">
        <w:rPr>
          <w:rFonts w:asciiTheme="minorHAnsi" w:hAnsiTheme="minorHAnsi" w:cstheme="minorHAnsi"/>
          <w:b/>
          <w:color w:val="004E9A"/>
        </w:rPr>
        <w:t>/</w:t>
      </w:r>
      <w:r w:rsidRPr="00865DAF" w:rsidR="00E850D2">
        <w:rPr>
          <w:rFonts w:asciiTheme="minorHAnsi" w:hAnsiTheme="minorHAnsi" w:cstheme="minorHAnsi"/>
          <w:b/>
          <w:color w:val="004E9A"/>
        </w:rPr>
        <w:t>2</w:t>
      </w:r>
      <w:r w:rsidRPr="00865DAF" w:rsidR="00316348">
        <w:rPr>
          <w:rFonts w:asciiTheme="minorHAnsi" w:hAnsiTheme="minorHAnsi" w:cstheme="minorHAnsi"/>
          <w:b/>
          <w:color w:val="004E9A"/>
        </w:rPr>
        <w:t>6</w:t>
      </w:r>
      <w:bookmarkEnd w:id="27"/>
    </w:p>
    <w:p w:rsidRPr="00FB6CBD" w:rsidR="00CC7392" w:rsidP="00CC7392" w:rsidRDefault="00CC7392" w14:paraId="21DBC2FA" w14:textId="77777777">
      <w:pPr>
        <w:rPr>
          <w:rFonts w:ascii="Corbel" w:hAnsi="Corbel"/>
        </w:rPr>
      </w:pPr>
      <w:bookmarkStart w:name="_Hlk142920946" w:id="28"/>
    </w:p>
    <w:tbl>
      <w:tblPr>
        <w:tblStyle w:val="TableGrid"/>
        <w:tblW w:w="0" w:type="auto"/>
        <w:tblLook w:val="04A0" w:firstRow="1" w:lastRow="0" w:firstColumn="1" w:lastColumn="0" w:noHBand="0" w:noVBand="1"/>
      </w:tblPr>
      <w:tblGrid>
        <w:gridCol w:w="3256"/>
        <w:gridCol w:w="5760"/>
      </w:tblGrid>
      <w:tr w:rsidRPr="00A41D73" w:rsidR="00306872" w:rsidTr="009C63C3" w14:paraId="78264DA4" w14:textId="77777777">
        <w:tc>
          <w:tcPr>
            <w:tcW w:w="3256" w:type="dxa"/>
            <w:shd w:val="clear" w:color="auto" w:fill="E7E6E6" w:themeFill="background2"/>
          </w:tcPr>
          <w:p w:rsidRPr="00A41D73" w:rsidR="00306872" w:rsidP="00CC7C1E" w:rsidRDefault="00306872" w14:paraId="11CCFA67" w14:textId="3E4D69BB">
            <w:pPr>
              <w:rPr>
                <w:rFonts w:asciiTheme="minorHAnsi" w:hAnsiTheme="minorHAnsi" w:cstheme="minorHAnsi"/>
                <w:b/>
                <w:sz w:val="24"/>
                <w:szCs w:val="24"/>
              </w:rPr>
            </w:pPr>
            <w:r w:rsidRPr="00A41D73">
              <w:rPr>
                <w:rFonts w:asciiTheme="minorHAnsi" w:hAnsiTheme="minorHAnsi" w:cstheme="minorHAnsi"/>
                <w:b/>
                <w:sz w:val="24"/>
                <w:szCs w:val="24"/>
              </w:rPr>
              <w:t>Date</w:t>
            </w:r>
          </w:p>
        </w:tc>
        <w:tc>
          <w:tcPr>
            <w:tcW w:w="5760" w:type="dxa"/>
            <w:shd w:val="clear" w:color="auto" w:fill="E7E6E6" w:themeFill="background2"/>
          </w:tcPr>
          <w:p w:rsidRPr="00A41D73" w:rsidR="00306872" w:rsidP="00CC7C1E" w:rsidRDefault="00306872" w14:paraId="7FAF0380" w14:textId="7A3AD0E7">
            <w:pPr>
              <w:rPr>
                <w:rFonts w:asciiTheme="minorHAnsi" w:hAnsiTheme="minorHAnsi" w:cstheme="minorHAnsi"/>
                <w:b/>
                <w:sz w:val="24"/>
                <w:szCs w:val="24"/>
              </w:rPr>
            </w:pPr>
            <w:r w:rsidRPr="00A41D73">
              <w:rPr>
                <w:rFonts w:asciiTheme="minorHAnsi" w:hAnsiTheme="minorHAnsi" w:cstheme="minorHAnsi"/>
                <w:b/>
                <w:sz w:val="24"/>
                <w:szCs w:val="24"/>
              </w:rPr>
              <w:t xml:space="preserve">Assessment </w:t>
            </w:r>
            <w:r w:rsidRPr="00A41D73" w:rsidR="00C8756E">
              <w:rPr>
                <w:rFonts w:asciiTheme="minorHAnsi" w:hAnsiTheme="minorHAnsi" w:cstheme="minorHAnsi"/>
                <w:b/>
                <w:sz w:val="24"/>
                <w:szCs w:val="24"/>
              </w:rPr>
              <w:t>task</w:t>
            </w:r>
          </w:p>
        </w:tc>
      </w:tr>
      <w:tr w:rsidRPr="009C63C3" w:rsidR="00CC7392" w:rsidTr="009C63C3" w14:paraId="2CDCA196" w14:textId="77777777">
        <w:tc>
          <w:tcPr>
            <w:tcW w:w="3256" w:type="dxa"/>
          </w:tcPr>
          <w:p w:rsidRPr="009C63C3" w:rsidR="00CC7392" w:rsidP="00CC7C1E" w:rsidRDefault="00C8756E" w14:paraId="193A7C26" w14:textId="24B8BCF1">
            <w:pPr>
              <w:rPr>
                <w:rFonts w:asciiTheme="minorHAnsi" w:hAnsiTheme="minorHAnsi" w:cstheme="minorHAnsi"/>
                <w:sz w:val="24"/>
                <w:szCs w:val="24"/>
              </w:rPr>
            </w:pPr>
            <w:r w:rsidRPr="009C63C3">
              <w:rPr>
                <w:rFonts w:asciiTheme="minorHAnsi" w:hAnsiTheme="minorHAnsi" w:cstheme="minorHAnsi"/>
                <w:sz w:val="24"/>
                <w:szCs w:val="24"/>
              </w:rPr>
              <w:t xml:space="preserve">Saturday </w:t>
            </w:r>
            <w:r w:rsidR="00CE2CB5">
              <w:rPr>
                <w:rFonts w:asciiTheme="minorHAnsi" w:hAnsiTheme="minorHAnsi" w:cstheme="minorHAnsi"/>
                <w:sz w:val="24"/>
                <w:szCs w:val="24"/>
              </w:rPr>
              <w:t xml:space="preserve">30 January </w:t>
            </w:r>
            <w:r w:rsidRPr="009C63C3">
              <w:rPr>
                <w:rFonts w:asciiTheme="minorHAnsi" w:hAnsiTheme="minorHAnsi" w:cstheme="minorHAnsi"/>
                <w:sz w:val="24"/>
                <w:szCs w:val="24"/>
              </w:rPr>
              <w:t>202</w:t>
            </w:r>
            <w:r w:rsidR="00CE2CB5">
              <w:rPr>
                <w:rFonts w:asciiTheme="minorHAnsi" w:hAnsiTheme="minorHAnsi" w:cstheme="minorHAnsi"/>
                <w:sz w:val="24"/>
                <w:szCs w:val="24"/>
              </w:rPr>
              <w:t>7</w:t>
            </w:r>
          </w:p>
        </w:tc>
        <w:tc>
          <w:tcPr>
            <w:tcW w:w="5760" w:type="dxa"/>
          </w:tcPr>
          <w:p w:rsidRPr="009C63C3" w:rsidR="00CC7392" w:rsidP="00CC7C1E" w:rsidRDefault="00CC7392" w14:paraId="73B97579" w14:textId="77777777">
            <w:pPr>
              <w:rPr>
                <w:rFonts w:asciiTheme="minorHAnsi" w:hAnsiTheme="minorHAnsi" w:cstheme="minorHAnsi"/>
                <w:sz w:val="24"/>
                <w:szCs w:val="24"/>
              </w:rPr>
            </w:pPr>
            <w:r w:rsidRPr="009C63C3">
              <w:rPr>
                <w:rFonts w:asciiTheme="minorHAnsi" w:hAnsiTheme="minorHAnsi" w:cstheme="minorHAnsi"/>
                <w:sz w:val="24"/>
                <w:szCs w:val="24"/>
              </w:rPr>
              <w:t>EDD7002 Presentation</w:t>
            </w:r>
          </w:p>
        </w:tc>
      </w:tr>
      <w:tr w:rsidRPr="009C63C3" w:rsidR="00CC7392" w:rsidTr="009C63C3" w14:paraId="1409B2ED" w14:textId="77777777">
        <w:tc>
          <w:tcPr>
            <w:tcW w:w="3256" w:type="dxa"/>
            <w:shd w:val="clear" w:color="auto" w:fill="FFFFFF" w:themeFill="background1"/>
          </w:tcPr>
          <w:p w:rsidRPr="009C63C3" w:rsidR="00CC7392" w:rsidP="00CC7C1E" w:rsidRDefault="00CC7392" w14:paraId="272FD06F" w14:textId="3EC6A87B">
            <w:pPr>
              <w:rPr>
                <w:rFonts w:asciiTheme="minorHAnsi" w:hAnsiTheme="minorHAnsi" w:cstheme="minorHAnsi"/>
                <w:sz w:val="24"/>
                <w:szCs w:val="24"/>
              </w:rPr>
            </w:pPr>
            <w:r w:rsidRPr="009C63C3">
              <w:rPr>
                <w:rFonts w:asciiTheme="minorHAnsi" w:hAnsiTheme="minorHAnsi" w:cstheme="minorHAnsi"/>
                <w:sz w:val="24"/>
                <w:szCs w:val="24"/>
              </w:rPr>
              <w:t xml:space="preserve">Monday </w:t>
            </w:r>
            <w:r w:rsidRPr="009C63C3" w:rsidR="00121442">
              <w:rPr>
                <w:rFonts w:asciiTheme="minorHAnsi" w:hAnsiTheme="minorHAnsi" w:cstheme="minorHAnsi"/>
                <w:sz w:val="24"/>
                <w:szCs w:val="24"/>
              </w:rPr>
              <w:t>1</w:t>
            </w:r>
            <w:r w:rsidR="00CE2CB5">
              <w:rPr>
                <w:rFonts w:asciiTheme="minorHAnsi" w:hAnsiTheme="minorHAnsi" w:cstheme="minorHAnsi"/>
                <w:sz w:val="24"/>
                <w:szCs w:val="24"/>
              </w:rPr>
              <w:t>5</w:t>
            </w:r>
            <w:r w:rsidRPr="009C63C3" w:rsidR="0070556D">
              <w:rPr>
                <w:rFonts w:asciiTheme="minorHAnsi" w:hAnsiTheme="minorHAnsi" w:cstheme="minorHAnsi"/>
                <w:sz w:val="24"/>
                <w:szCs w:val="24"/>
              </w:rPr>
              <w:t xml:space="preserve"> </w:t>
            </w:r>
            <w:r w:rsidRPr="009C63C3">
              <w:rPr>
                <w:rFonts w:asciiTheme="minorHAnsi" w:hAnsiTheme="minorHAnsi" w:cstheme="minorHAnsi"/>
                <w:sz w:val="24"/>
                <w:szCs w:val="24"/>
              </w:rPr>
              <w:t>March 202</w:t>
            </w:r>
            <w:r w:rsidR="00CE2CB5">
              <w:rPr>
                <w:rFonts w:asciiTheme="minorHAnsi" w:hAnsiTheme="minorHAnsi" w:cstheme="minorHAnsi"/>
                <w:sz w:val="24"/>
                <w:szCs w:val="24"/>
              </w:rPr>
              <w:t>7</w:t>
            </w:r>
          </w:p>
        </w:tc>
        <w:tc>
          <w:tcPr>
            <w:tcW w:w="5760" w:type="dxa"/>
            <w:shd w:val="clear" w:color="auto" w:fill="FFFFFF" w:themeFill="background1"/>
          </w:tcPr>
          <w:p w:rsidRPr="009C63C3" w:rsidR="00CC7392" w:rsidP="00CC7C1E" w:rsidRDefault="00CC7392" w14:paraId="705BFD1A" w14:textId="2BEA5396">
            <w:pPr>
              <w:rPr>
                <w:rFonts w:asciiTheme="minorHAnsi" w:hAnsiTheme="minorHAnsi" w:cstheme="minorHAnsi"/>
                <w:sz w:val="24"/>
                <w:szCs w:val="24"/>
              </w:rPr>
            </w:pPr>
            <w:r w:rsidRPr="009C63C3">
              <w:rPr>
                <w:rFonts w:asciiTheme="minorHAnsi" w:hAnsiTheme="minorHAnsi" w:cstheme="minorHAnsi"/>
                <w:sz w:val="24"/>
                <w:szCs w:val="24"/>
              </w:rPr>
              <w:t xml:space="preserve">EDD7003A </w:t>
            </w:r>
            <w:r w:rsidRPr="009C63C3" w:rsidR="00A04440">
              <w:rPr>
                <w:rFonts w:asciiTheme="minorHAnsi" w:hAnsiTheme="minorHAnsi" w:cstheme="minorHAnsi"/>
                <w:sz w:val="24"/>
                <w:szCs w:val="24"/>
              </w:rPr>
              <w:t>Research Exercise Portfolio</w:t>
            </w:r>
          </w:p>
        </w:tc>
      </w:tr>
      <w:tr w:rsidRPr="009C63C3" w:rsidR="0093399B" w:rsidTr="009C63C3" w14:paraId="5AB2F8B9" w14:textId="77777777">
        <w:tc>
          <w:tcPr>
            <w:tcW w:w="3256" w:type="dxa"/>
            <w:shd w:val="clear" w:color="auto" w:fill="FFFFFF" w:themeFill="background1"/>
          </w:tcPr>
          <w:p w:rsidRPr="009C63C3" w:rsidR="0093399B" w:rsidP="005C1ADA" w:rsidRDefault="0093399B" w14:paraId="34963845" w14:textId="2EE08435">
            <w:pPr>
              <w:rPr>
                <w:rFonts w:asciiTheme="minorHAnsi" w:hAnsiTheme="minorHAnsi" w:cstheme="minorHAnsi"/>
                <w:sz w:val="24"/>
                <w:szCs w:val="24"/>
              </w:rPr>
            </w:pPr>
            <w:r w:rsidRPr="009C63C3">
              <w:rPr>
                <w:rFonts w:asciiTheme="minorHAnsi" w:hAnsiTheme="minorHAnsi" w:cstheme="minorHAnsi"/>
                <w:sz w:val="24"/>
                <w:szCs w:val="24"/>
              </w:rPr>
              <w:t>Monday 1</w:t>
            </w:r>
            <w:r w:rsidR="00CE2CB5">
              <w:rPr>
                <w:rFonts w:asciiTheme="minorHAnsi" w:hAnsiTheme="minorHAnsi" w:cstheme="minorHAnsi"/>
                <w:sz w:val="24"/>
                <w:szCs w:val="24"/>
              </w:rPr>
              <w:t>2</w:t>
            </w:r>
            <w:r w:rsidR="009C63C3">
              <w:rPr>
                <w:rFonts w:asciiTheme="minorHAnsi" w:hAnsiTheme="minorHAnsi" w:cstheme="minorHAnsi"/>
                <w:sz w:val="24"/>
                <w:szCs w:val="24"/>
              </w:rPr>
              <w:t xml:space="preserve"> </w:t>
            </w:r>
            <w:r w:rsidRPr="009C63C3">
              <w:rPr>
                <w:rFonts w:asciiTheme="minorHAnsi" w:hAnsiTheme="minorHAnsi" w:cstheme="minorHAnsi"/>
                <w:sz w:val="24"/>
                <w:szCs w:val="24"/>
              </w:rPr>
              <w:t>April 202</w:t>
            </w:r>
            <w:r w:rsidR="0007734B">
              <w:rPr>
                <w:rFonts w:asciiTheme="minorHAnsi" w:hAnsiTheme="minorHAnsi" w:cstheme="minorHAnsi"/>
                <w:sz w:val="24"/>
                <w:szCs w:val="24"/>
              </w:rPr>
              <w:t>7</w:t>
            </w:r>
          </w:p>
        </w:tc>
        <w:tc>
          <w:tcPr>
            <w:tcW w:w="5760" w:type="dxa"/>
            <w:shd w:val="clear" w:color="auto" w:fill="FFFFFF" w:themeFill="background1"/>
          </w:tcPr>
          <w:p w:rsidRPr="009C63C3" w:rsidR="0093399B" w:rsidP="005C1ADA" w:rsidRDefault="0093399B" w14:paraId="01F97966" w14:textId="77777777">
            <w:pPr>
              <w:rPr>
                <w:rFonts w:asciiTheme="minorHAnsi" w:hAnsiTheme="minorHAnsi" w:cstheme="minorHAnsi"/>
                <w:sz w:val="24"/>
                <w:szCs w:val="24"/>
              </w:rPr>
            </w:pPr>
            <w:r w:rsidRPr="009C63C3">
              <w:rPr>
                <w:rFonts w:asciiTheme="minorHAnsi" w:hAnsiTheme="minorHAnsi" w:cstheme="minorHAnsi"/>
                <w:sz w:val="24"/>
                <w:szCs w:val="24"/>
              </w:rPr>
              <w:t>EDD7001 Reflective Essay</w:t>
            </w:r>
          </w:p>
        </w:tc>
      </w:tr>
      <w:tr w:rsidRPr="009C63C3" w:rsidR="00CC7392" w:rsidTr="009C63C3" w14:paraId="289C73B6" w14:textId="77777777">
        <w:tc>
          <w:tcPr>
            <w:tcW w:w="3256" w:type="dxa"/>
            <w:shd w:val="clear" w:color="auto" w:fill="FFFFFF" w:themeFill="background1"/>
          </w:tcPr>
          <w:p w:rsidRPr="009C63C3" w:rsidR="00CC7392" w:rsidP="00CC7C1E" w:rsidRDefault="0007734B" w14:paraId="5321F7E7" w14:textId="4F222A19">
            <w:pPr>
              <w:rPr>
                <w:rFonts w:asciiTheme="minorHAnsi" w:hAnsiTheme="minorHAnsi" w:cstheme="minorHAnsi"/>
                <w:sz w:val="24"/>
                <w:szCs w:val="24"/>
              </w:rPr>
            </w:pPr>
            <w:r>
              <w:rPr>
                <w:rFonts w:asciiTheme="minorHAnsi" w:hAnsiTheme="minorHAnsi" w:cstheme="minorHAnsi"/>
                <w:sz w:val="24"/>
                <w:szCs w:val="24"/>
              </w:rPr>
              <w:t>Wednesday 26</w:t>
            </w:r>
            <w:r w:rsidRPr="009C63C3" w:rsidR="00CC7392">
              <w:rPr>
                <w:rFonts w:asciiTheme="minorHAnsi" w:hAnsiTheme="minorHAnsi" w:cstheme="minorHAnsi"/>
                <w:sz w:val="24"/>
                <w:szCs w:val="24"/>
              </w:rPr>
              <w:t xml:space="preserve"> May 202</w:t>
            </w:r>
            <w:r>
              <w:rPr>
                <w:rFonts w:asciiTheme="minorHAnsi" w:hAnsiTheme="minorHAnsi" w:cstheme="minorHAnsi"/>
                <w:sz w:val="24"/>
                <w:szCs w:val="24"/>
              </w:rPr>
              <w:t>7</w:t>
            </w:r>
          </w:p>
        </w:tc>
        <w:tc>
          <w:tcPr>
            <w:tcW w:w="5760" w:type="dxa"/>
            <w:shd w:val="clear" w:color="auto" w:fill="FFFFFF" w:themeFill="background1"/>
          </w:tcPr>
          <w:p w:rsidRPr="009C63C3" w:rsidR="00CC7392" w:rsidP="00CC7C1E" w:rsidRDefault="00CC7392" w14:paraId="59302F89" w14:textId="77777777">
            <w:pPr>
              <w:rPr>
                <w:rFonts w:asciiTheme="minorHAnsi" w:hAnsiTheme="minorHAnsi" w:cstheme="minorHAnsi"/>
                <w:sz w:val="24"/>
                <w:szCs w:val="24"/>
              </w:rPr>
            </w:pPr>
            <w:r w:rsidRPr="009C63C3">
              <w:rPr>
                <w:rFonts w:asciiTheme="minorHAnsi" w:hAnsiTheme="minorHAnsi" w:cstheme="minorHAnsi"/>
                <w:sz w:val="24"/>
                <w:szCs w:val="24"/>
              </w:rPr>
              <w:t>EDD7002 Reflective Portfolio</w:t>
            </w:r>
          </w:p>
        </w:tc>
      </w:tr>
      <w:tr w:rsidRPr="009C63C3" w:rsidR="00CC7392" w:rsidTr="009C63C3" w14:paraId="61EC29C6" w14:textId="77777777">
        <w:tc>
          <w:tcPr>
            <w:tcW w:w="3256" w:type="dxa"/>
          </w:tcPr>
          <w:p w:rsidRPr="009C63C3" w:rsidR="00CC7392" w:rsidP="00CC7C1E" w:rsidRDefault="00CC7392" w14:paraId="6CF02DA0" w14:textId="02AE41CF">
            <w:pPr>
              <w:rPr>
                <w:rFonts w:asciiTheme="minorHAnsi" w:hAnsiTheme="minorHAnsi" w:cstheme="minorHAnsi"/>
                <w:sz w:val="24"/>
                <w:szCs w:val="24"/>
              </w:rPr>
            </w:pPr>
            <w:r w:rsidRPr="009C63C3">
              <w:rPr>
                <w:rFonts w:asciiTheme="minorHAnsi" w:hAnsiTheme="minorHAnsi" w:cstheme="minorHAnsi"/>
                <w:sz w:val="24"/>
                <w:szCs w:val="24"/>
              </w:rPr>
              <w:t>Monday 2</w:t>
            </w:r>
            <w:r w:rsidR="0007734B">
              <w:rPr>
                <w:rFonts w:asciiTheme="minorHAnsi" w:hAnsiTheme="minorHAnsi" w:cstheme="minorHAnsi"/>
                <w:sz w:val="24"/>
                <w:szCs w:val="24"/>
              </w:rPr>
              <w:t>1</w:t>
            </w:r>
            <w:r w:rsidRPr="009C63C3" w:rsidR="0060590F">
              <w:rPr>
                <w:rFonts w:asciiTheme="minorHAnsi" w:hAnsiTheme="minorHAnsi" w:cstheme="minorHAnsi"/>
                <w:sz w:val="24"/>
                <w:szCs w:val="24"/>
              </w:rPr>
              <w:t xml:space="preserve"> </w:t>
            </w:r>
            <w:r w:rsidRPr="009C63C3">
              <w:rPr>
                <w:rFonts w:asciiTheme="minorHAnsi" w:hAnsiTheme="minorHAnsi" w:cstheme="minorHAnsi"/>
                <w:sz w:val="24"/>
                <w:szCs w:val="24"/>
              </w:rPr>
              <w:t>June 202</w:t>
            </w:r>
            <w:r w:rsidR="0007734B">
              <w:rPr>
                <w:rFonts w:asciiTheme="minorHAnsi" w:hAnsiTheme="minorHAnsi" w:cstheme="minorHAnsi"/>
                <w:sz w:val="24"/>
                <w:szCs w:val="24"/>
              </w:rPr>
              <w:t>7</w:t>
            </w:r>
          </w:p>
        </w:tc>
        <w:tc>
          <w:tcPr>
            <w:tcW w:w="5760" w:type="dxa"/>
          </w:tcPr>
          <w:p w:rsidRPr="009C63C3" w:rsidR="00A04440" w:rsidP="00A04440" w:rsidRDefault="00CC7392" w14:paraId="5513568C" w14:textId="68A33D70">
            <w:pPr>
              <w:rPr>
                <w:rFonts w:asciiTheme="minorHAnsi" w:hAnsiTheme="minorHAnsi" w:cstheme="minorHAnsi"/>
                <w:sz w:val="24"/>
                <w:szCs w:val="24"/>
              </w:rPr>
            </w:pPr>
            <w:r w:rsidRPr="009C63C3">
              <w:rPr>
                <w:rFonts w:asciiTheme="minorHAnsi" w:hAnsiTheme="minorHAnsi" w:cstheme="minorHAnsi"/>
                <w:sz w:val="24"/>
                <w:szCs w:val="24"/>
              </w:rPr>
              <w:t xml:space="preserve">EDD7003A </w:t>
            </w:r>
            <w:r w:rsidR="00D058E6">
              <w:rPr>
                <w:rFonts w:asciiTheme="minorHAnsi" w:hAnsiTheme="minorHAnsi" w:cstheme="minorHAnsi"/>
                <w:sz w:val="24"/>
                <w:szCs w:val="24"/>
              </w:rPr>
              <w:t>Pilot Study</w:t>
            </w:r>
            <w:r w:rsidRPr="009C63C3" w:rsidR="00A04440">
              <w:rPr>
                <w:rFonts w:asciiTheme="minorHAnsi" w:hAnsiTheme="minorHAnsi" w:cstheme="minorHAnsi"/>
                <w:sz w:val="24"/>
                <w:szCs w:val="24"/>
              </w:rPr>
              <w:t xml:space="preserve"> Design</w:t>
            </w:r>
          </w:p>
        </w:tc>
      </w:tr>
      <w:bookmarkEnd w:id="28"/>
    </w:tbl>
    <w:p w:rsidR="00CC7392" w:rsidP="00CC7392" w:rsidRDefault="00CC7392" w14:paraId="73194F75" w14:textId="43B7A43C">
      <w:pPr>
        <w:rPr>
          <w:rFonts w:ascii="Corbel" w:hAnsi="Corbel"/>
        </w:rPr>
      </w:pPr>
    </w:p>
    <w:p w:rsidR="001B6663" w:rsidRDefault="001B6663" w14:paraId="77247659" w14:textId="50F75AA6">
      <w:pPr>
        <w:rPr>
          <w:rFonts w:ascii="Corbel" w:hAnsi="Corbel"/>
        </w:rPr>
      </w:pPr>
      <w:r>
        <w:rPr>
          <w:rFonts w:ascii="Corbel" w:hAnsi="Corbel"/>
        </w:rPr>
        <w:br w:type="page"/>
      </w:r>
    </w:p>
    <w:p w:rsidRPr="00FB6CBD" w:rsidR="001B6663" w:rsidP="00CC7392" w:rsidRDefault="001B6663" w14:paraId="3C5D7B6E" w14:textId="77777777">
      <w:pPr>
        <w:rPr>
          <w:rFonts w:ascii="Corbel" w:hAnsi="Corbel"/>
        </w:rPr>
      </w:pPr>
    </w:p>
    <w:tbl>
      <w:tblPr>
        <w:tblStyle w:val="TableGrid"/>
        <w:tblW w:w="9067" w:type="dxa"/>
        <w:tblLayout w:type="fixed"/>
        <w:tblLook w:val="04A0" w:firstRow="1" w:lastRow="0" w:firstColumn="1" w:lastColumn="0" w:noHBand="0" w:noVBand="1"/>
      </w:tblPr>
      <w:tblGrid>
        <w:gridCol w:w="1271"/>
        <w:gridCol w:w="1299"/>
        <w:gridCol w:w="1394"/>
        <w:gridCol w:w="1134"/>
        <w:gridCol w:w="1276"/>
        <w:gridCol w:w="1418"/>
        <w:gridCol w:w="1275"/>
      </w:tblGrid>
      <w:tr w:rsidRPr="00773B0F" w:rsidR="00CC7392" w:rsidTr="001B515E" w14:paraId="5E988F30" w14:textId="77777777">
        <w:tc>
          <w:tcPr>
            <w:tcW w:w="9067" w:type="dxa"/>
            <w:gridSpan w:val="7"/>
            <w:shd w:val="clear" w:color="auto" w:fill="E7E6E6" w:themeFill="background2"/>
          </w:tcPr>
          <w:p w:rsidRPr="00773B0F" w:rsidR="00CC7392" w:rsidP="00CC7C1E" w:rsidRDefault="00CC7392" w14:paraId="135C7F9E" w14:textId="71F4E2F2">
            <w:pPr>
              <w:jc w:val="center"/>
              <w:rPr>
                <w:rFonts w:asciiTheme="minorHAnsi" w:hAnsiTheme="minorHAnsi" w:cstheme="minorHAnsi"/>
                <w:b/>
              </w:rPr>
            </w:pPr>
            <w:r w:rsidRPr="00773B0F">
              <w:rPr>
                <w:rFonts w:asciiTheme="minorHAnsi" w:hAnsiTheme="minorHAnsi" w:cstheme="minorHAnsi"/>
                <w:b/>
              </w:rPr>
              <w:t xml:space="preserve">Year 2 </w:t>
            </w:r>
            <w:r w:rsidRPr="00773B0F" w:rsidR="004172D1">
              <w:rPr>
                <w:rFonts w:asciiTheme="minorHAnsi" w:hAnsiTheme="minorHAnsi" w:cstheme="minorHAnsi"/>
                <w:b/>
              </w:rPr>
              <w:t>202</w:t>
            </w:r>
            <w:r w:rsidRPr="00773B0F" w:rsidR="001B515E">
              <w:rPr>
                <w:rFonts w:asciiTheme="minorHAnsi" w:hAnsiTheme="minorHAnsi" w:cstheme="minorHAnsi"/>
                <w:b/>
              </w:rPr>
              <w:t>5</w:t>
            </w:r>
            <w:r w:rsidRPr="00773B0F" w:rsidR="004172D1">
              <w:rPr>
                <w:rFonts w:asciiTheme="minorHAnsi" w:hAnsiTheme="minorHAnsi" w:cstheme="minorHAnsi"/>
                <w:b/>
              </w:rPr>
              <w:t>/2</w:t>
            </w:r>
            <w:r w:rsidRPr="00773B0F" w:rsidR="001B515E">
              <w:rPr>
                <w:rFonts w:asciiTheme="minorHAnsi" w:hAnsiTheme="minorHAnsi" w:cstheme="minorHAnsi"/>
                <w:b/>
              </w:rPr>
              <w:t>6</w:t>
            </w:r>
          </w:p>
        </w:tc>
      </w:tr>
      <w:tr w:rsidRPr="00773B0F" w:rsidR="00CC7392" w:rsidTr="00376A87" w14:paraId="786BDB46" w14:textId="77777777">
        <w:tc>
          <w:tcPr>
            <w:tcW w:w="1271" w:type="dxa"/>
          </w:tcPr>
          <w:p w:rsidRPr="00773B0F" w:rsidR="00CC7392" w:rsidP="00CC7C1E" w:rsidRDefault="00CC7392" w14:paraId="1DBA1D86" w14:textId="77777777">
            <w:pPr>
              <w:rPr>
                <w:rFonts w:asciiTheme="minorHAnsi" w:hAnsiTheme="minorHAnsi" w:cstheme="minorHAnsi"/>
              </w:rPr>
            </w:pPr>
            <w:r w:rsidRPr="00773B0F">
              <w:rPr>
                <w:rFonts w:asciiTheme="minorHAnsi" w:hAnsiTheme="minorHAnsi" w:cstheme="minorHAnsi"/>
              </w:rPr>
              <w:t>Module Code</w:t>
            </w:r>
          </w:p>
        </w:tc>
        <w:tc>
          <w:tcPr>
            <w:tcW w:w="1299" w:type="dxa"/>
          </w:tcPr>
          <w:p w:rsidRPr="00773B0F" w:rsidR="00CC7392" w:rsidP="00CC7C1E" w:rsidRDefault="00CC7392" w14:paraId="080B658A" w14:textId="77777777">
            <w:pPr>
              <w:rPr>
                <w:rFonts w:asciiTheme="minorHAnsi" w:hAnsiTheme="minorHAnsi" w:cstheme="minorHAnsi"/>
              </w:rPr>
            </w:pPr>
            <w:r w:rsidRPr="00773B0F">
              <w:rPr>
                <w:rFonts w:asciiTheme="minorHAnsi" w:hAnsiTheme="minorHAnsi" w:cstheme="minorHAnsi"/>
              </w:rPr>
              <w:t>Module Name</w:t>
            </w:r>
          </w:p>
        </w:tc>
        <w:tc>
          <w:tcPr>
            <w:tcW w:w="1394" w:type="dxa"/>
          </w:tcPr>
          <w:p w:rsidRPr="00773B0F" w:rsidR="00CC7392" w:rsidP="00CC7C1E" w:rsidRDefault="00CC7392" w14:paraId="38431A07" w14:textId="77777777">
            <w:pPr>
              <w:rPr>
                <w:rFonts w:asciiTheme="minorHAnsi" w:hAnsiTheme="minorHAnsi" w:cstheme="minorHAnsi"/>
              </w:rPr>
            </w:pPr>
            <w:r w:rsidRPr="00773B0F">
              <w:rPr>
                <w:rFonts w:asciiTheme="minorHAnsi" w:hAnsiTheme="minorHAnsi" w:cstheme="minorHAnsi"/>
              </w:rPr>
              <w:t>Assignment Type</w:t>
            </w:r>
          </w:p>
        </w:tc>
        <w:tc>
          <w:tcPr>
            <w:tcW w:w="1134" w:type="dxa"/>
          </w:tcPr>
          <w:p w:rsidRPr="00773B0F" w:rsidR="00CC7392" w:rsidP="00CC7C1E" w:rsidRDefault="00CC7392" w14:paraId="014A4F8B" w14:textId="77777777">
            <w:pPr>
              <w:rPr>
                <w:rFonts w:asciiTheme="minorHAnsi" w:hAnsiTheme="minorHAnsi" w:cstheme="minorHAnsi"/>
              </w:rPr>
            </w:pPr>
            <w:r w:rsidRPr="00773B0F">
              <w:rPr>
                <w:rFonts w:asciiTheme="minorHAnsi" w:hAnsiTheme="minorHAnsi" w:cstheme="minorHAnsi"/>
              </w:rPr>
              <w:t>Word Count</w:t>
            </w:r>
          </w:p>
        </w:tc>
        <w:tc>
          <w:tcPr>
            <w:tcW w:w="1276" w:type="dxa"/>
          </w:tcPr>
          <w:p w:rsidRPr="00773B0F" w:rsidR="00CC7392" w:rsidP="00CC7C1E" w:rsidRDefault="00CC7392" w14:paraId="1ADA4889" w14:textId="77777777">
            <w:pPr>
              <w:rPr>
                <w:rFonts w:asciiTheme="minorHAnsi" w:hAnsiTheme="minorHAnsi" w:cstheme="minorHAnsi"/>
              </w:rPr>
            </w:pPr>
            <w:r w:rsidRPr="00773B0F">
              <w:rPr>
                <w:rFonts w:asciiTheme="minorHAnsi" w:hAnsiTheme="minorHAnsi" w:cstheme="minorHAnsi"/>
              </w:rPr>
              <w:t>Weighting</w:t>
            </w:r>
          </w:p>
        </w:tc>
        <w:tc>
          <w:tcPr>
            <w:tcW w:w="1418" w:type="dxa"/>
          </w:tcPr>
          <w:p w:rsidRPr="00773B0F" w:rsidR="00CC7392" w:rsidP="00CC7C1E" w:rsidRDefault="00CC7392" w14:paraId="431D7CB9" w14:textId="77777777">
            <w:pPr>
              <w:rPr>
                <w:rFonts w:asciiTheme="minorHAnsi" w:hAnsiTheme="minorHAnsi" w:cstheme="minorHAnsi"/>
              </w:rPr>
            </w:pPr>
            <w:r w:rsidRPr="00773B0F">
              <w:rPr>
                <w:rFonts w:asciiTheme="minorHAnsi" w:hAnsiTheme="minorHAnsi" w:cstheme="minorHAnsi"/>
              </w:rPr>
              <w:t>Submission Date</w:t>
            </w:r>
          </w:p>
        </w:tc>
        <w:tc>
          <w:tcPr>
            <w:tcW w:w="1275" w:type="dxa"/>
          </w:tcPr>
          <w:p w:rsidRPr="00773B0F" w:rsidR="00CC7392" w:rsidP="00CC7C1E" w:rsidRDefault="004172D1" w14:paraId="5D469916" w14:textId="4FB36432">
            <w:pPr>
              <w:rPr>
                <w:rFonts w:asciiTheme="minorHAnsi" w:hAnsiTheme="minorHAnsi" w:cstheme="minorHAnsi"/>
              </w:rPr>
            </w:pPr>
            <w:r w:rsidRPr="00773B0F">
              <w:rPr>
                <w:rFonts w:asciiTheme="minorHAnsi" w:hAnsiTheme="minorHAnsi" w:cstheme="minorHAnsi"/>
              </w:rPr>
              <w:t xml:space="preserve">Module </w:t>
            </w:r>
            <w:r w:rsidR="007D178E">
              <w:rPr>
                <w:rFonts w:asciiTheme="minorHAnsi" w:hAnsiTheme="minorHAnsi" w:cstheme="minorHAnsi"/>
              </w:rPr>
              <w:t>Leader</w:t>
            </w:r>
          </w:p>
        </w:tc>
      </w:tr>
      <w:tr w:rsidRPr="00773B0F" w:rsidR="00CC7392" w:rsidTr="00376A87" w14:paraId="45D277F9" w14:textId="77777777">
        <w:trPr>
          <w:trHeight w:val="406"/>
        </w:trPr>
        <w:tc>
          <w:tcPr>
            <w:tcW w:w="1271" w:type="dxa"/>
            <w:vMerge w:val="restart"/>
          </w:tcPr>
          <w:p w:rsidRPr="00773B0F" w:rsidR="00CC7392" w:rsidP="00CC7C1E" w:rsidRDefault="00CC7392" w14:paraId="5CC7F70D" w14:textId="77777777">
            <w:pPr>
              <w:rPr>
                <w:rFonts w:asciiTheme="minorHAnsi" w:hAnsiTheme="minorHAnsi" w:cstheme="minorHAnsi"/>
              </w:rPr>
            </w:pPr>
            <w:r w:rsidRPr="00773B0F">
              <w:rPr>
                <w:rFonts w:asciiTheme="minorHAnsi" w:hAnsiTheme="minorHAnsi" w:cstheme="minorHAnsi"/>
              </w:rPr>
              <w:t xml:space="preserve">EDD7003B </w:t>
            </w:r>
          </w:p>
        </w:tc>
        <w:tc>
          <w:tcPr>
            <w:tcW w:w="1299" w:type="dxa"/>
            <w:vMerge w:val="restart"/>
          </w:tcPr>
          <w:p w:rsidRPr="00773B0F" w:rsidR="00CC7392" w:rsidP="00CC7C1E" w:rsidRDefault="00CC7392" w14:paraId="67E3D16D" w14:textId="20AADCE9">
            <w:pPr>
              <w:rPr>
                <w:rFonts w:asciiTheme="minorHAnsi" w:hAnsiTheme="minorHAnsi" w:cstheme="minorHAnsi"/>
              </w:rPr>
            </w:pPr>
            <w:r w:rsidRPr="00773B0F">
              <w:rPr>
                <w:rFonts w:asciiTheme="minorHAnsi" w:hAnsiTheme="minorHAnsi" w:cstheme="minorHAnsi"/>
              </w:rPr>
              <w:t xml:space="preserve">Research Skills </w:t>
            </w:r>
            <w:r w:rsidRPr="00773B0F" w:rsidR="00D058E6">
              <w:rPr>
                <w:rFonts w:asciiTheme="minorHAnsi" w:hAnsiTheme="minorHAnsi" w:cstheme="minorHAnsi"/>
              </w:rPr>
              <w:t>and</w:t>
            </w:r>
            <w:r w:rsidRPr="00773B0F">
              <w:rPr>
                <w:rFonts w:asciiTheme="minorHAnsi" w:hAnsiTheme="minorHAnsi" w:cstheme="minorHAnsi"/>
              </w:rPr>
              <w:t xml:space="preserve"> Methods 2</w:t>
            </w:r>
          </w:p>
        </w:tc>
        <w:tc>
          <w:tcPr>
            <w:tcW w:w="1394" w:type="dxa"/>
          </w:tcPr>
          <w:p w:rsidRPr="00773B0F" w:rsidR="00CC7392" w:rsidP="00CC7C1E" w:rsidRDefault="00BF40C8" w14:paraId="29E63A69" w14:textId="2E3E11CE">
            <w:pPr>
              <w:rPr>
                <w:rFonts w:asciiTheme="minorHAnsi" w:hAnsiTheme="minorHAnsi" w:cstheme="minorHAnsi"/>
              </w:rPr>
            </w:pPr>
            <w:r w:rsidRPr="00773B0F">
              <w:rPr>
                <w:rFonts w:asciiTheme="minorHAnsi" w:hAnsiTheme="minorHAnsi" w:cstheme="minorHAnsi"/>
              </w:rPr>
              <w:t>Article Analysis</w:t>
            </w:r>
          </w:p>
        </w:tc>
        <w:tc>
          <w:tcPr>
            <w:tcW w:w="1134" w:type="dxa"/>
          </w:tcPr>
          <w:p w:rsidRPr="00773B0F" w:rsidR="00CC7392" w:rsidP="00CC7C1E" w:rsidRDefault="00CC7392" w14:paraId="005B92A2" w14:textId="77777777">
            <w:pPr>
              <w:rPr>
                <w:rFonts w:asciiTheme="minorHAnsi" w:hAnsiTheme="minorHAnsi" w:cstheme="minorHAnsi"/>
              </w:rPr>
            </w:pPr>
            <w:r w:rsidRPr="00773B0F">
              <w:rPr>
                <w:rFonts w:asciiTheme="minorHAnsi" w:hAnsiTheme="minorHAnsi" w:cstheme="minorHAnsi"/>
              </w:rPr>
              <w:t>2,500-3,000 words</w:t>
            </w:r>
          </w:p>
        </w:tc>
        <w:tc>
          <w:tcPr>
            <w:tcW w:w="1276" w:type="dxa"/>
          </w:tcPr>
          <w:p w:rsidRPr="00773B0F" w:rsidR="00CC7392" w:rsidP="00CC7C1E" w:rsidRDefault="00CC7392" w14:paraId="54150513" w14:textId="77777777">
            <w:pPr>
              <w:rPr>
                <w:rFonts w:asciiTheme="minorHAnsi" w:hAnsiTheme="minorHAnsi" w:cstheme="minorHAnsi"/>
              </w:rPr>
            </w:pPr>
            <w:r w:rsidRPr="00773B0F">
              <w:rPr>
                <w:rFonts w:asciiTheme="minorHAnsi" w:hAnsiTheme="minorHAnsi" w:cstheme="minorHAnsi"/>
              </w:rPr>
              <w:t>50%</w:t>
            </w:r>
          </w:p>
        </w:tc>
        <w:tc>
          <w:tcPr>
            <w:tcW w:w="1418" w:type="dxa"/>
          </w:tcPr>
          <w:p w:rsidRPr="00773B0F" w:rsidR="00CC7392" w:rsidP="00CC7C1E" w:rsidRDefault="004172D1" w14:paraId="45709AE5" w14:textId="4A9E9129">
            <w:pPr>
              <w:rPr>
                <w:rFonts w:asciiTheme="minorHAnsi" w:hAnsiTheme="minorHAnsi" w:cstheme="minorHAnsi"/>
                <w:sz w:val="20"/>
                <w:szCs w:val="20"/>
                <w:highlight w:val="yellow"/>
              </w:rPr>
            </w:pPr>
            <w:r w:rsidRPr="00773B0F">
              <w:rPr>
                <w:rFonts w:asciiTheme="minorHAnsi" w:hAnsiTheme="minorHAnsi" w:cstheme="minorHAnsi"/>
              </w:rPr>
              <w:t xml:space="preserve">Monday </w:t>
            </w:r>
            <w:r w:rsidRPr="00773B0F" w:rsidR="00D058E6">
              <w:rPr>
                <w:rFonts w:asciiTheme="minorHAnsi" w:hAnsiTheme="minorHAnsi" w:cstheme="minorHAnsi"/>
              </w:rPr>
              <w:t>1</w:t>
            </w:r>
            <w:r w:rsidR="00377430">
              <w:rPr>
                <w:rFonts w:asciiTheme="minorHAnsi" w:hAnsiTheme="minorHAnsi" w:cstheme="minorHAnsi"/>
              </w:rPr>
              <w:t>8</w:t>
            </w:r>
            <w:r w:rsidRPr="00773B0F">
              <w:rPr>
                <w:rFonts w:asciiTheme="minorHAnsi" w:hAnsiTheme="minorHAnsi" w:cstheme="minorHAnsi"/>
              </w:rPr>
              <w:t xml:space="preserve"> January 202</w:t>
            </w:r>
            <w:r w:rsidR="00377430">
              <w:rPr>
                <w:rFonts w:asciiTheme="minorHAnsi" w:hAnsiTheme="minorHAnsi" w:cstheme="minorHAnsi"/>
              </w:rPr>
              <w:t>7</w:t>
            </w:r>
          </w:p>
        </w:tc>
        <w:tc>
          <w:tcPr>
            <w:tcW w:w="1275" w:type="dxa"/>
            <w:vMerge w:val="restart"/>
          </w:tcPr>
          <w:p w:rsidRPr="00773B0F" w:rsidR="00CC7392" w:rsidP="00CC7C1E" w:rsidRDefault="004172D1" w14:paraId="0BF32820" w14:textId="1F7D0D8F">
            <w:pPr>
              <w:rPr>
                <w:rFonts w:asciiTheme="minorHAnsi" w:hAnsiTheme="minorHAnsi" w:cstheme="minorHAnsi"/>
              </w:rPr>
            </w:pPr>
            <w:r w:rsidRPr="00773B0F">
              <w:rPr>
                <w:rFonts w:asciiTheme="minorHAnsi" w:hAnsiTheme="minorHAnsi" w:cstheme="minorHAnsi"/>
              </w:rPr>
              <w:t>Sean Whittle</w:t>
            </w:r>
          </w:p>
          <w:p w:rsidRPr="00773B0F" w:rsidR="00CC7392" w:rsidP="00CC7C1E" w:rsidRDefault="00CC7392" w14:paraId="0A56FA71" w14:textId="77777777">
            <w:pPr>
              <w:rPr>
                <w:rFonts w:asciiTheme="minorHAnsi" w:hAnsiTheme="minorHAnsi" w:cstheme="minorHAnsi"/>
              </w:rPr>
            </w:pPr>
          </w:p>
        </w:tc>
      </w:tr>
      <w:tr w:rsidRPr="00773B0F" w:rsidR="00CC7392" w:rsidTr="00376A87" w14:paraId="1026C28D" w14:textId="77777777">
        <w:trPr>
          <w:trHeight w:val="405"/>
        </w:trPr>
        <w:tc>
          <w:tcPr>
            <w:tcW w:w="1271" w:type="dxa"/>
            <w:vMerge/>
          </w:tcPr>
          <w:p w:rsidRPr="00773B0F" w:rsidR="00CC7392" w:rsidP="00CC7C1E" w:rsidRDefault="00CC7392" w14:paraId="36516AC4" w14:textId="77777777">
            <w:pPr>
              <w:rPr>
                <w:rFonts w:asciiTheme="minorHAnsi" w:hAnsiTheme="minorHAnsi" w:cstheme="minorHAnsi"/>
              </w:rPr>
            </w:pPr>
          </w:p>
        </w:tc>
        <w:tc>
          <w:tcPr>
            <w:tcW w:w="1299" w:type="dxa"/>
            <w:vMerge/>
          </w:tcPr>
          <w:p w:rsidRPr="00773B0F" w:rsidR="00CC7392" w:rsidP="00CC7C1E" w:rsidRDefault="00CC7392" w14:paraId="6C79BCD7" w14:textId="77777777">
            <w:pPr>
              <w:rPr>
                <w:rFonts w:asciiTheme="minorHAnsi" w:hAnsiTheme="minorHAnsi" w:cstheme="minorHAnsi"/>
              </w:rPr>
            </w:pPr>
          </w:p>
        </w:tc>
        <w:tc>
          <w:tcPr>
            <w:tcW w:w="1394" w:type="dxa"/>
          </w:tcPr>
          <w:p w:rsidRPr="00773B0F" w:rsidR="00CC7392" w:rsidP="00CC7C1E" w:rsidRDefault="00CC7392" w14:paraId="154E6391" w14:textId="1C247C62">
            <w:pPr>
              <w:rPr>
                <w:rFonts w:asciiTheme="minorHAnsi" w:hAnsiTheme="minorHAnsi" w:cstheme="minorHAnsi"/>
              </w:rPr>
            </w:pPr>
            <w:r w:rsidRPr="00773B0F">
              <w:rPr>
                <w:rFonts w:asciiTheme="minorHAnsi" w:hAnsiTheme="minorHAnsi" w:cstheme="minorHAnsi"/>
              </w:rPr>
              <w:t>Research Exercise Portfolio</w:t>
            </w:r>
          </w:p>
        </w:tc>
        <w:tc>
          <w:tcPr>
            <w:tcW w:w="1134" w:type="dxa"/>
          </w:tcPr>
          <w:p w:rsidRPr="00773B0F" w:rsidR="00CC7392" w:rsidP="00CC7C1E" w:rsidRDefault="00CC7392" w14:paraId="7B4E7508" w14:textId="77777777">
            <w:pPr>
              <w:rPr>
                <w:rFonts w:asciiTheme="minorHAnsi" w:hAnsiTheme="minorHAnsi" w:cstheme="minorHAnsi"/>
              </w:rPr>
            </w:pPr>
            <w:r w:rsidRPr="00773B0F">
              <w:rPr>
                <w:rFonts w:asciiTheme="minorHAnsi" w:hAnsiTheme="minorHAnsi" w:cstheme="minorHAnsi"/>
              </w:rPr>
              <w:t>2,500 - 3,000 words</w:t>
            </w:r>
          </w:p>
        </w:tc>
        <w:tc>
          <w:tcPr>
            <w:tcW w:w="1276" w:type="dxa"/>
          </w:tcPr>
          <w:p w:rsidRPr="00773B0F" w:rsidR="00CC7392" w:rsidP="00CC7C1E" w:rsidRDefault="00CC7392" w14:paraId="0BECBF6D" w14:textId="77777777">
            <w:pPr>
              <w:rPr>
                <w:rFonts w:asciiTheme="minorHAnsi" w:hAnsiTheme="minorHAnsi" w:cstheme="minorHAnsi"/>
              </w:rPr>
            </w:pPr>
            <w:r w:rsidRPr="00773B0F">
              <w:rPr>
                <w:rFonts w:asciiTheme="minorHAnsi" w:hAnsiTheme="minorHAnsi" w:cstheme="minorHAnsi"/>
              </w:rPr>
              <w:t>50%</w:t>
            </w:r>
          </w:p>
        </w:tc>
        <w:tc>
          <w:tcPr>
            <w:tcW w:w="1418" w:type="dxa"/>
          </w:tcPr>
          <w:p w:rsidRPr="00773B0F" w:rsidR="00CC7392" w:rsidP="00CC7C1E" w:rsidRDefault="004172D1" w14:paraId="14787478" w14:textId="48180BD4">
            <w:pPr>
              <w:rPr>
                <w:rFonts w:asciiTheme="minorHAnsi" w:hAnsiTheme="minorHAnsi" w:cstheme="minorHAnsi"/>
                <w:sz w:val="20"/>
                <w:szCs w:val="20"/>
              </w:rPr>
            </w:pPr>
            <w:r w:rsidRPr="00773B0F">
              <w:rPr>
                <w:rFonts w:asciiTheme="minorHAnsi" w:hAnsiTheme="minorHAnsi" w:cstheme="minorHAnsi"/>
              </w:rPr>
              <w:t xml:space="preserve">Monday </w:t>
            </w:r>
            <w:r w:rsidR="004D7CCA">
              <w:rPr>
                <w:rFonts w:asciiTheme="minorHAnsi" w:hAnsiTheme="minorHAnsi" w:cstheme="minorHAnsi"/>
              </w:rPr>
              <w:t>19</w:t>
            </w:r>
            <w:r w:rsidRPr="00773B0F">
              <w:rPr>
                <w:rFonts w:asciiTheme="minorHAnsi" w:hAnsiTheme="minorHAnsi" w:cstheme="minorHAnsi"/>
              </w:rPr>
              <w:t xml:space="preserve"> April 202</w:t>
            </w:r>
            <w:r w:rsidR="004D7CCA">
              <w:rPr>
                <w:rFonts w:asciiTheme="minorHAnsi" w:hAnsiTheme="minorHAnsi" w:cstheme="minorHAnsi"/>
              </w:rPr>
              <w:t>7</w:t>
            </w:r>
          </w:p>
        </w:tc>
        <w:tc>
          <w:tcPr>
            <w:tcW w:w="1275" w:type="dxa"/>
            <w:vMerge/>
          </w:tcPr>
          <w:p w:rsidRPr="00773B0F" w:rsidR="00CC7392" w:rsidP="00CC7C1E" w:rsidRDefault="00CC7392" w14:paraId="6C18D816" w14:textId="77777777">
            <w:pPr>
              <w:rPr>
                <w:rFonts w:asciiTheme="minorHAnsi" w:hAnsiTheme="minorHAnsi" w:cstheme="minorHAnsi"/>
              </w:rPr>
            </w:pPr>
          </w:p>
        </w:tc>
      </w:tr>
      <w:tr w:rsidRPr="00773B0F" w:rsidR="002445CE" w:rsidTr="00376A87" w14:paraId="4339024E" w14:textId="77777777">
        <w:trPr>
          <w:trHeight w:val="666"/>
        </w:trPr>
        <w:tc>
          <w:tcPr>
            <w:tcW w:w="1271" w:type="dxa"/>
            <w:vMerge w:val="restart"/>
          </w:tcPr>
          <w:p w:rsidRPr="00773B0F" w:rsidR="002445CE" w:rsidP="00CC7C1E" w:rsidRDefault="002445CE" w14:paraId="4EA9246E" w14:textId="77777777">
            <w:pPr>
              <w:rPr>
                <w:rFonts w:asciiTheme="minorHAnsi" w:hAnsiTheme="minorHAnsi" w:cstheme="minorHAnsi"/>
              </w:rPr>
            </w:pPr>
            <w:r w:rsidRPr="00773B0F">
              <w:rPr>
                <w:rFonts w:asciiTheme="minorHAnsi" w:hAnsiTheme="minorHAnsi" w:cstheme="minorHAnsi"/>
              </w:rPr>
              <w:t>EDD7004</w:t>
            </w:r>
          </w:p>
        </w:tc>
        <w:tc>
          <w:tcPr>
            <w:tcW w:w="1299" w:type="dxa"/>
            <w:vMerge w:val="restart"/>
          </w:tcPr>
          <w:p w:rsidRPr="00773B0F" w:rsidR="002445CE" w:rsidP="00CC7C1E" w:rsidRDefault="002445CE" w14:paraId="49E75FAF" w14:textId="77777777">
            <w:pPr>
              <w:rPr>
                <w:rFonts w:asciiTheme="minorHAnsi" w:hAnsiTheme="minorHAnsi" w:cstheme="minorHAnsi"/>
              </w:rPr>
            </w:pPr>
            <w:r w:rsidRPr="00773B0F">
              <w:rPr>
                <w:rFonts w:asciiTheme="minorHAnsi" w:hAnsiTheme="minorHAnsi" w:cstheme="minorHAnsi"/>
              </w:rPr>
              <w:t>Yourself as Researcher: Practitioner Research in Context</w:t>
            </w:r>
          </w:p>
        </w:tc>
        <w:tc>
          <w:tcPr>
            <w:tcW w:w="1394" w:type="dxa"/>
          </w:tcPr>
          <w:p w:rsidRPr="00773B0F" w:rsidR="002445CE" w:rsidP="00CC7C1E" w:rsidRDefault="002445CE" w14:paraId="4C4EA09A" w14:textId="77777777">
            <w:pPr>
              <w:rPr>
                <w:rFonts w:asciiTheme="minorHAnsi" w:hAnsiTheme="minorHAnsi" w:cstheme="minorHAnsi"/>
              </w:rPr>
            </w:pPr>
            <w:r w:rsidRPr="00773B0F">
              <w:rPr>
                <w:rFonts w:asciiTheme="minorHAnsi" w:hAnsiTheme="minorHAnsi" w:cstheme="minorHAnsi"/>
              </w:rPr>
              <w:t xml:space="preserve">Presentation </w:t>
            </w:r>
          </w:p>
        </w:tc>
        <w:tc>
          <w:tcPr>
            <w:tcW w:w="1134" w:type="dxa"/>
          </w:tcPr>
          <w:p w:rsidRPr="00773B0F" w:rsidR="002445CE" w:rsidP="00CC7C1E" w:rsidRDefault="002445CE" w14:paraId="7F742096" w14:textId="77777777">
            <w:pPr>
              <w:rPr>
                <w:rFonts w:asciiTheme="minorHAnsi" w:hAnsiTheme="minorHAnsi" w:cstheme="minorHAnsi"/>
              </w:rPr>
            </w:pPr>
            <w:r w:rsidRPr="00773B0F">
              <w:rPr>
                <w:rFonts w:asciiTheme="minorHAnsi" w:hAnsiTheme="minorHAnsi" w:cstheme="minorHAnsi"/>
              </w:rPr>
              <w:t>20 mins</w:t>
            </w:r>
          </w:p>
        </w:tc>
        <w:tc>
          <w:tcPr>
            <w:tcW w:w="1276" w:type="dxa"/>
          </w:tcPr>
          <w:p w:rsidRPr="00773B0F" w:rsidR="002445CE" w:rsidP="00CC7C1E" w:rsidRDefault="002445CE" w14:paraId="2513293C" w14:textId="77777777">
            <w:pPr>
              <w:rPr>
                <w:rFonts w:asciiTheme="minorHAnsi" w:hAnsiTheme="minorHAnsi" w:cstheme="minorHAnsi"/>
              </w:rPr>
            </w:pPr>
            <w:r w:rsidRPr="00773B0F">
              <w:rPr>
                <w:rFonts w:asciiTheme="minorHAnsi" w:hAnsiTheme="minorHAnsi" w:cstheme="minorHAnsi"/>
              </w:rPr>
              <w:t>20%</w:t>
            </w:r>
          </w:p>
        </w:tc>
        <w:tc>
          <w:tcPr>
            <w:tcW w:w="1418" w:type="dxa"/>
          </w:tcPr>
          <w:p w:rsidRPr="00773B0F" w:rsidR="002445CE" w:rsidP="00CC7C1E" w:rsidRDefault="00D058E6" w14:paraId="6B219752" w14:textId="4765D6C1">
            <w:pPr>
              <w:rPr>
                <w:rFonts w:asciiTheme="minorHAnsi" w:hAnsiTheme="minorHAnsi" w:cstheme="minorHAnsi"/>
                <w:sz w:val="20"/>
                <w:szCs w:val="20"/>
              </w:rPr>
            </w:pPr>
            <w:r w:rsidRPr="00773B0F">
              <w:rPr>
                <w:rFonts w:asciiTheme="minorHAnsi" w:hAnsiTheme="minorHAnsi" w:cstheme="minorHAnsi"/>
              </w:rPr>
              <w:t xml:space="preserve">Saturday </w:t>
            </w:r>
            <w:r w:rsidR="004D7CCA">
              <w:rPr>
                <w:rFonts w:asciiTheme="minorHAnsi" w:hAnsiTheme="minorHAnsi" w:cstheme="minorHAnsi"/>
              </w:rPr>
              <w:t>28</w:t>
            </w:r>
            <w:r w:rsidRPr="00773B0F">
              <w:rPr>
                <w:rFonts w:asciiTheme="minorHAnsi" w:hAnsiTheme="minorHAnsi" w:cstheme="minorHAnsi"/>
              </w:rPr>
              <w:t xml:space="preserve"> </w:t>
            </w:r>
            <w:r w:rsidR="004D7CCA">
              <w:rPr>
                <w:rFonts w:asciiTheme="minorHAnsi" w:hAnsiTheme="minorHAnsi" w:cstheme="minorHAnsi"/>
              </w:rPr>
              <w:t>November</w:t>
            </w:r>
            <w:r w:rsidRPr="00773B0F">
              <w:rPr>
                <w:rFonts w:asciiTheme="minorHAnsi" w:hAnsiTheme="minorHAnsi" w:cstheme="minorHAnsi"/>
              </w:rPr>
              <w:t xml:space="preserve"> 202</w:t>
            </w:r>
            <w:r w:rsidR="004D7CCA">
              <w:rPr>
                <w:rFonts w:asciiTheme="minorHAnsi" w:hAnsiTheme="minorHAnsi" w:cstheme="minorHAnsi"/>
              </w:rPr>
              <w:t>6</w:t>
            </w:r>
          </w:p>
        </w:tc>
        <w:tc>
          <w:tcPr>
            <w:tcW w:w="1275" w:type="dxa"/>
            <w:vMerge w:val="restart"/>
          </w:tcPr>
          <w:p w:rsidRPr="00773B0F" w:rsidR="002445CE" w:rsidP="00C8756E" w:rsidRDefault="00376A87" w14:paraId="02B70B4C" w14:textId="09F8D02C">
            <w:pPr>
              <w:rPr>
                <w:rFonts w:asciiTheme="minorHAnsi" w:hAnsiTheme="minorHAnsi" w:cstheme="minorHAnsi"/>
              </w:rPr>
            </w:pPr>
            <w:r>
              <w:rPr>
                <w:rFonts w:asciiTheme="minorHAnsi" w:hAnsiTheme="minorHAnsi" w:cstheme="minorHAnsi"/>
              </w:rPr>
              <w:t>Jane Chambers</w:t>
            </w:r>
          </w:p>
        </w:tc>
      </w:tr>
      <w:tr w:rsidRPr="00773B0F" w:rsidR="002445CE" w:rsidTr="00376A87" w14:paraId="37F0846C" w14:textId="77777777">
        <w:trPr>
          <w:trHeight w:val="402"/>
        </w:trPr>
        <w:tc>
          <w:tcPr>
            <w:tcW w:w="1271" w:type="dxa"/>
            <w:vMerge/>
          </w:tcPr>
          <w:p w:rsidRPr="00773B0F" w:rsidR="002445CE" w:rsidP="00CC7C1E" w:rsidRDefault="002445CE" w14:paraId="7D1A3DCE" w14:textId="77777777">
            <w:pPr>
              <w:rPr>
                <w:rFonts w:asciiTheme="minorHAnsi" w:hAnsiTheme="minorHAnsi" w:cstheme="minorHAnsi"/>
              </w:rPr>
            </w:pPr>
          </w:p>
        </w:tc>
        <w:tc>
          <w:tcPr>
            <w:tcW w:w="1299" w:type="dxa"/>
            <w:vMerge/>
          </w:tcPr>
          <w:p w:rsidRPr="00773B0F" w:rsidR="002445CE" w:rsidP="00CC7C1E" w:rsidRDefault="002445CE" w14:paraId="72C20603" w14:textId="77777777">
            <w:pPr>
              <w:rPr>
                <w:rFonts w:asciiTheme="minorHAnsi" w:hAnsiTheme="minorHAnsi" w:cstheme="minorHAnsi"/>
              </w:rPr>
            </w:pPr>
          </w:p>
        </w:tc>
        <w:tc>
          <w:tcPr>
            <w:tcW w:w="1394" w:type="dxa"/>
          </w:tcPr>
          <w:p w:rsidRPr="00773B0F" w:rsidR="002445CE" w:rsidP="00CC7C1E" w:rsidRDefault="002445CE" w14:paraId="186D9CCD" w14:textId="1EC2CC2D">
            <w:pPr>
              <w:rPr>
                <w:rFonts w:asciiTheme="minorHAnsi" w:hAnsiTheme="minorHAnsi" w:cstheme="minorHAnsi"/>
              </w:rPr>
            </w:pPr>
            <w:r w:rsidRPr="00773B0F">
              <w:rPr>
                <w:rFonts w:asciiTheme="minorHAnsi" w:hAnsiTheme="minorHAnsi" w:cstheme="minorHAnsi"/>
              </w:rPr>
              <w:t>Research Inquiry and reflective commentary</w:t>
            </w:r>
            <w:r w:rsidR="0029093A">
              <w:rPr>
                <w:rFonts w:asciiTheme="minorHAnsi" w:hAnsiTheme="minorHAnsi" w:cstheme="minorHAnsi"/>
              </w:rPr>
              <w:t xml:space="preserve"> (pilot study)</w:t>
            </w:r>
          </w:p>
        </w:tc>
        <w:tc>
          <w:tcPr>
            <w:tcW w:w="1134" w:type="dxa"/>
          </w:tcPr>
          <w:p w:rsidRPr="00773B0F" w:rsidR="002445CE" w:rsidP="00CC7C1E" w:rsidRDefault="002445CE" w14:paraId="402513C1" w14:textId="77777777">
            <w:pPr>
              <w:rPr>
                <w:rFonts w:asciiTheme="minorHAnsi" w:hAnsiTheme="minorHAnsi" w:cstheme="minorHAnsi"/>
              </w:rPr>
            </w:pPr>
            <w:r w:rsidRPr="00773B0F">
              <w:rPr>
                <w:rFonts w:asciiTheme="minorHAnsi" w:hAnsiTheme="minorHAnsi" w:cstheme="minorHAnsi"/>
              </w:rPr>
              <w:t>3,500 words</w:t>
            </w:r>
          </w:p>
        </w:tc>
        <w:tc>
          <w:tcPr>
            <w:tcW w:w="1276" w:type="dxa"/>
          </w:tcPr>
          <w:p w:rsidRPr="00773B0F" w:rsidR="002445CE" w:rsidP="00CC7C1E" w:rsidRDefault="002445CE" w14:paraId="69739E30" w14:textId="77777777">
            <w:pPr>
              <w:rPr>
                <w:rFonts w:asciiTheme="minorHAnsi" w:hAnsiTheme="minorHAnsi" w:cstheme="minorHAnsi"/>
              </w:rPr>
            </w:pPr>
            <w:r w:rsidRPr="00773B0F">
              <w:rPr>
                <w:rFonts w:asciiTheme="minorHAnsi" w:hAnsiTheme="minorHAnsi" w:cstheme="minorHAnsi"/>
              </w:rPr>
              <w:t>80%</w:t>
            </w:r>
          </w:p>
        </w:tc>
        <w:tc>
          <w:tcPr>
            <w:tcW w:w="1418" w:type="dxa"/>
          </w:tcPr>
          <w:p w:rsidRPr="00773B0F" w:rsidR="002445CE" w:rsidP="00CC7C1E" w:rsidRDefault="00D058E6" w14:paraId="138897CB" w14:textId="028CEC51">
            <w:pPr>
              <w:rPr>
                <w:rFonts w:asciiTheme="minorHAnsi" w:hAnsiTheme="minorHAnsi" w:cstheme="minorHAnsi"/>
                <w:sz w:val="20"/>
                <w:szCs w:val="20"/>
              </w:rPr>
            </w:pPr>
            <w:r w:rsidRPr="00773B0F">
              <w:rPr>
                <w:rFonts w:asciiTheme="minorHAnsi" w:hAnsiTheme="minorHAnsi" w:cstheme="minorHAnsi"/>
              </w:rPr>
              <w:t>Monday 1</w:t>
            </w:r>
            <w:r w:rsidR="00790358">
              <w:rPr>
                <w:rFonts w:asciiTheme="minorHAnsi" w:hAnsiTheme="minorHAnsi" w:cstheme="minorHAnsi"/>
              </w:rPr>
              <w:t>7</w:t>
            </w:r>
            <w:r w:rsidRPr="00773B0F" w:rsidR="004172D1">
              <w:rPr>
                <w:rFonts w:asciiTheme="minorHAnsi" w:hAnsiTheme="minorHAnsi" w:cstheme="minorHAnsi"/>
              </w:rPr>
              <w:t xml:space="preserve"> May 202</w:t>
            </w:r>
            <w:r w:rsidR="00790358">
              <w:rPr>
                <w:rFonts w:asciiTheme="minorHAnsi" w:hAnsiTheme="minorHAnsi" w:cstheme="minorHAnsi"/>
              </w:rPr>
              <w:t>7</w:t>
            </w:r>
          </w:p>
        </w:tc>
        <w:tc>
          <w:tcPr>
            <w:tcW w:w="1275" w:type="dxa"/>
            <w:vMerge/>
          </w:tcPr>
          <w:p w:rsidRPr="00773B0F" w:rsidR="002445CE" w:rsidP="00CC7C1E" w:rsidRDefault="002445CE" w14:paraId="7A33FFFD" w14:textId="5C2414FF">
            <w:pPr>
              <w:rPr>
                <w:rFonts w:asciiTheme="minorHAnsi" w:hAnsiTheme="minorHAnsi" w:cstheme="minorHAnsi"/>
              </w:rPr>
            </w:pPr>
          </w:p>
        </w:tc>
      </w:tr>
      <w:tr w:rsidRPr="00773B0F" w:rsidR="004172D1" w:rsidTr="00376A87" w14:paraId="5B825A7D" w14:textId="77777777">
        <w:tc>
          <w:tcPr>
            <w:tcW w:w="1271" w:type="dxa"/>
          </w:tcPr>
          <w:p w:rsidRPr="00773B0F" w:rsidR="004172D1" w:rsidP="004172D1" w:rsidRDefault="004172D1" w14:paraId="2FC13FF1" w14:textId="77777777">
            <w:pPr>
              <w:rPr>
                <w:rFonts w:asciiTheme="minorHAnsi" w:hAnsiTheme="minorHAnsi" w:cstheme="minorHAnsi"/>
              </w:rPr>
            </w:pPr>
            <w:r w:rsidRPr="00773B0F">
              <w:rPr>
                <w:rFonts w:asciiTheme="minorHAnsi" w:hAnsiTheme="minorHAnsi" w:cstheme="minorHAnsi"/>
              </w:rPr>
              <w:t>EDD7005</w:t>
            </w:r>
          </w:p>
        </w:tc>
        <w:tc>
          <w:tcPr>
            <w:tcW w:w="1299" w:type="dxa"/>
          </w:tcPr>
          <w:p w:rsidRPr="00773B0F" w:rsidR="004172D1" w:rsidP="004172D1" w:rsidRDefault="004172D1" w14:paraId="23BED2AD" w14:textId="65E7C0B2">
            <w:pPr>
              <w:rPr>
                <w:rFonts w:asciiTheme="minorHAnsi" w:hAnsiTheme="minorHAnsi" w:cstheme="minorHAnsi"/>
              </w:rPr>
            </w:pPr>
            <w:r w:rsidRPr="00773B0F">
              <w:rPr>
                <w:rFonts w:asciiTheme="minorHAnsi" w:hAnsiTheme="minorHAnsi" w:cstheme="minorHAnsi"/>
              </w:rPr>
              <w:t xml:space="preserve">Engaging with Research: Research, Policy </w:t>
            </w:r>
            <w:r w:rsidRPr="00773B0F" w:rsidR="00D058E6">
              <w:rPr>
                <w:rFonts w:asciiTheme="minorHAnsi" w:hAnsiTheme="minorHAnsi" w:cstheme="minorHAnsi"/>
              </w:rPr>
              <w:t>and</w:t>
            </w:r>
            <w:r w:rsidRPr="00773B0F">
              <w:rPr>
                <w:rFonts w:asciiTheme="minorHAnsi" w:hAnsiTheme="minorHAnsi" w:cstheme="minorHAnsi"/>
              </w:rPr>
              <w:t xml:space="preserve"> the Political</w:t>
            </w:r>
          </w:p>
        </w:tc>
        <w:tc>
          <w:tcPr>
            <w:tcW w:w="1394" w:type="dxa"/>
          </w:tcPr>
          <w:p w:rsidRPr="00773B0F" w:rsidR="004172D1" w:rsidP="004172D1" w:rsidRDefault="004172D1" w14:paraId="6AA4ED51" w14:textId="77777777">
            <w:pPr>
              <w:rPr>
                <w:rFonts w:asciiTheme="minorHAnsi" w:hAnsiTheme="minorHAnsi" w:cstheme="minorHAnsi"/>
              </w:rPr>
            </w:pPr>
            <w:r w:rsidRPr="00773B0F">
              <w:rPr>
                <w:rFonts w:asciiTheme="minorHAnsi" w:hAnsiTheme="minorHAnsi" w:cstheme="minorHAnsi"/>
              </w:rPr>
              <w:t>Essay</w:t>
            </w:r>
          </w:p>
        </w:tc>
        <w:tc>
          <w:tcPr>
            <w:tcW w:w="1134" w:type="dxa"/>
          </w:tcPr>
          <w:p w:rsidRPr="00773B0F" w:rsidR="004172D1" w:rsidP="004172D1" w:rsidRDefault="004172D1" w14:paraId="54313EA6" w14:textId="77777777">
            <w:pPr>
              <w:rPr>
                <w:rFonts w:asciiTheme="minorHAnsi" w:hAnsiTheme="minorHAnsi" w:cstheme="minorHAnsi"/>
              </w:rPr>
            </w:pPr>
            <w:r w:rsidRPr="00773B0F">
              <w:rPr>
                <w:rFonts w:asciiTheme="minorHAnsi" w:hAnsiTheme="minorHAnsi" w:cstheme="minorHAnsi"/>
              </w:rPr>
              <w:t>4,000 words</w:t>
            </w:r>
          </w:p>
        </w:tc>
        <w:tc>
          <w:tcPr>
            <w:tcW w:w="1276" w:type="dxa"/>
          </w:tcPr>
          <w:p w:rsidRPr="00773B0F" w:rsidR="004172D1" w:rsidP="004172D1" w:rsidRDefault="004172D1" w14:paraId="003D5AAC" w14:textId="77777777">
            <w:pPr>
              <w:rPr>
                <w:rFonts w:asciiTheme="minorHAnsi" w:hAnsiTheme="minorHAnsi" w:cstheme="minorHAnsi"/>
              </w:rPr>
            </w:pPr>
            <w:r w:rsidRPr="00773B0F">
              <w:rPr>
                <w:rFonts w:asciiTheme="minorHAnsi" w:hAnsiTheme="minorHAnsi" w:cstheme="minorHAnsi"/>
              </w:rPr>
              <w:t>100%</w:t>
            </w:r>
          </w:p>
        </w:tc>
        <w:tc>
          <w:tcPr>
            <w:tcW w:w="1418" w:type="dxa"/>
          </w:tcPr>
          <w:p w:rsidRPr="00773B0F" w:rsidR="004172D1" w:rsidP="004172D1" w:rsidRDefault="004172D1" w14:paraId="4CCC2F55" w14:textId="2A7BCD15">
            <w:pPr>
              <w:rPr>
                <w:rFonts w:asciiTheme="minorHAnsi" w:hAnsiTheme="minorHAnsi" w:cstheme="minorHAnsi"/>
                <w:sz w:val="20"/>
                <w:szCs w:val="20"/>
              </w:rPr>
            </w:pPr>
            <w:r w:rsidRPr="00773B0F">
              <w:rPr>
                <w:rFonts w:asciiTheme="minorHAnsi" w:hAnsiTheme="minorHAnsi" w:cstheme="minorHAnsi"/>
              </w:rPr>
              <w:t xml:space="preserve">Monday </w:t>
            </w:r>
            <w:r w:rsidRPr="00773B0F" w:rsidR="00D058E6">
              <w:rPr>
                <w:rFonts w:asciiTheme="minorHAnsi" w:hAnsiTheme="minorHAnsi" w:cstheme="minorHAnsi"/>
              </w:rPr>
              <w:t>1</w:t>
            </w:r>
            <w:r w:rsidR="00790358">
              <w:rPr>
                <w:rFonts w:asciiTheme="minorHAnsi" w:hAnsiTheme="minorHAnsi" w:cstheme="minorHAnsi"/>
              </w:rPr>
              <w:t>5</w:t>
            </w:r>
            <w:r w:rsidRPr="00773B0F">
              <w:rPr>
                <w:rFonts w:asciiTheme="minorHAnsi" w:hAnsiTheme="minorHAnsi" w:cstheme="minorHAnsi"/>
              </w:rPr>
              <w:t xml:space="preserve"> March 202</w:t>
            </w:r>
            <w:r w:rsidR="00790358">
              <w:rPr>
                <w:rFonts w:asciiTheme="minorHAnsi" w:hAnsiTheme="minorHAnsi" w:cstheme="minorHAnsi"/>
              </w:rPr>
              <w:t>7</w:t>
            </w:r>
          </w:p>
        </w:tc>
        <w:tc>
          <w:tcPr>
            <w:tcW w:w="1275" w:type="dxa"/>
          </w:tcPr>
          <w:p w:rsidRPr="00773B0F" w:rsidR="004172D1" w:rsidP="004172D1" w:rsidRDefault="00C8756E" w14:paraId="5040A838" w14:textId="7AABA6B1">
            <w:pPr>
              <w:rPr>
                <w:rFonts w:asciiTheme="minorHAnsi" w:hAnsiTheme="minorHAnsi" w:cstheme="minorHAnsi"/>
              </w:rPr>
            </w:pPr>
            <w:r w:rsidRPr="00773B0F">
              <w:rPr>
                <w:rFonts w:asciiTheme="minorHAnsi" w:hAnsiTheme="minorHAnsi" w:cstheme="minorHAnsi"/>
              </w:rPr>
              <w:t xml:space="preserve">Shalini </w:t>
            </w:r>
            <w:proofErr w:type="spellStart"/>
            <w:r w:rsidRPr="00773B0F">
              <w:rPr>
                <w:rFonts w:asciiTheme="minorHAnsi" w:hAnsiTheme="minorHAnsi" w:cstheme="minorHAnsi"/>
              </w:rPr>
              <w:t>Bhorkar</w:t>
            </w:r>
            <w:proofErr w:type="spellEnd"/>
          </w:p>
        </w:tc>
      </w:tr>
      <w:tr w:rsidRPr="00773B0F" w:rsidR="00CC7392" w:rsidTr="00376A87" w14:paraId="01AB1985" w14:textId="77777777">
        <w:trPr>
          <w:trHeight w:val="402"/>
        </w:trPr>
        <w:tc>
          <w:tcPr>
            <w:tcW w:w="1271" w:type="dxa"/>
          </w:tcPr>
          <w:p w:rsidRPr="00773B0F" w:rsidR="00CC7392" w:rsidP="00CC7C1E" w:rsidRDefault="00CC7392" w14:paraId="2114F249" w14:textId="77777777">
            <w:pPr>
              <w:rPr>
                <w:rFonts w:asciiTheme="minorHAnsi" w:hAnsiTheme="minorHAnsi" w:cstheme="minorHAnsi"/>
              </w:rPr>
            </w:pPr>
            <w:r w:rsidRPr="00773B0F">
              <w:rPr>
                <w:rFonts w:asciiTheme="minorHAnsi" w:hAnsiTheme="minorHAnsi" w:cstheme="minorHAnsi"/>
              </w:rPr>
              <w:t>EDD7006</w:t>
            </w:r>
          </w:p>
        </w:tc>
        <w:tc>
          <w:tcPr>
            <w:tcW w:w="1299" w:type="dxa"/>
          </w:tcPr>
          <w:p w:rsidRPr="00773B0F" w:rsidR="00CC7392" w:rsidP="00CC7C1E" w:rsidRDefault="00CC7392" w14:paraId="3B9FA633" w14:textId="77777777">
            <w:pPr>
              <w:rPr>
                <w:rFonts w:asciiTheme="minorHAnsi" w:hAnsiTheme="minorHAnsi" w:cstheme="minorHAnsi"/>
              </w:rPr>
            </w:pPr>
            <w:r w:rsidRPr="00773B0F">
              <w:rPr>
                <w:rFonts w:asciiTheme="minorHAnsi" w:hAnsiTheme="minorHAnsi" w:cstheme="minorHAnsi"/>
              </w:rPr>
              <w:t>Research Proposal</w:t>
            </w:r>
          </w:p>
        </w:tc>
        <w:tc>
          <w:tcPr>
            <w:tcW w:w="1394" w:type="dxa"/>
          </w:tcPr>
          <w:p w:rsidRPr="00773B0F" w:rsidR="00CC7392" w:rsidP="00CC7C1E" w:rsidRDefault="00CC7392" w14:paraId="76B7B789" w14:textId="77777777">
            <w:pPr>
              <w:rPr>
                <w:rFonts w:asciiTheme="minorHAnsi" w:hAnsiTheme="minorHAnsi" w:cstheme="minorHAnsi"/>
              </w:rPr>
            </w:pPr>
          </w:p>
        </w:tc>
        <w:tc>
          <w:tcPr>
            <w:tcW w:w="1134" w:type="dxa"/>
          </w:tcPr>
          <w:p w:rsidRPr="00773B0F" w:rsidR="00D058E6" w:rsidP="00CC7C1E" w:rsidRDefault="00CC7392" w14:paraId="75A71820" w14:textId="77777777">
            <w:pPr>
              <w:rPr>
                <w:rFonts w:asciiTheme="minorHAnsi" w:hAnsiTheme="minorHAnsi" w:cstheme="minorHAnsi"/>
              </w:rPr>
            </w:pPr>
            <w:r w:rsidRPr="00773B0F">
              <w:rPr>
                <w:rFonts w:asciiTheme="minorHAnsi" w:hAnsiTheme="minorHAnsi" w:cstheme="minorHAnsi"/>
              </w:rPr>
              <w:t xml:space="preserve">10-12,000 words </w:t>
            </w:r>
          </w:p>
          <w:p w:rsidRPr="00773B0F" w:rsidR="00D058E6" w:rsidP="00CC7C1E" w:rsidRDefault="00D058E6" w14:paraId="36AFB038" w14:textId="77777777">
            <w:pPr>
              <w:rPr>
                <w:rFonts w:asciiTheme="minorHAnsi" w:hAnsiTheme="minorHAnsi" w:cstheme="minorHAnsi"/>
              </w:rPr>
            </w:pPr>
          </w:p>
          <w:p w:rsidRPr="00773B0F" w:rsidR="00CC7392" w:rsidP="00CC7C1E" w:rsidRDefault="00CC7392" w14:paraId="0108E7C7" w14:textId="64664838">
            <w:pPr>
              <w:rPr>
                <w:rFonts w:asciiTheme="minorHAnsi" w:hAnsiTheme="minorHAnsi" w:cstheme="minorHAnsi"/>
              </w:rPr>
            </w:pPr>
            <w:proofErr w:type="gramStart"/>
            <w:r w:rsidRPr="00773B0F">
              <w:rPr>
                <w:rFonts w:asciiTheme="minorHAnsi" w:hAnsiTheme="minorHAnsi" w:cstheme="minorHAnsi"/>
              </w:rPr>
              <w:t>plus</w:t>
            </w:r>
            <w:proofErr w:type="gramEnd"/>
            <w:r w:rsidRPr="00773B0F">
              <w:rPr>
                <w:rFonts w:asciiTheme="minorHAnsi" w:hAnsiTheme="minorHAnsi" w:cstheme="minorHAnsi"/>
              </w:rPr>
              <w:t xml:space="preserve"> oral </w:t>
            </w:r>
            <w:r w:rsidR="00790358">
              <w:rPr>
                <w:rFonts w:asciiTheme="minorHAnsi" w:hAnsiTheme="minorHAnsi" w:cstheme="minorHAnsi"/>
              </w:rPr>
              <w:t>interview</w:t>
            </w:r>
          </w:p>
        </w:tc>
        <w:tc>
          <w:tcPr>
            <w:tcW w:w="1276" w:type="dxa"/>
          </w:tcPr>
          <w:p w:rsidRPr="00773B0F" w:rsidR="00CC7392" w:rsidP="00CC7C1E" w:rsidRDefault="00CC7392" w14:paraId="4DB06B13" w14:textId="77777777">
            <w:pPr>
              <w:rPr>
                <w:rFonts w:asciiTheme="minorHAnsi" w:hAnsiTheme="minorHAnsi" w:cstheme="minorHAnsi"/>
              </w:rPr>
            </w:pPr>
            <w:r w:rsidRPr="00773B0F">
              <w:rPr>
                <w:rFonts w:asciiTheme="minorHAnsi" w:hAnsiTheme="minorHAnsi" w:cstheme="minorHAnsi"/>
              </w:rPr>
              <w:t>100%</w:t>
            </w:r>
          </w:p>
        </w:tc>
        <w:tc>
          <w:tcPr>
            <w:tcW w:w="1418" w:type="dxa"/>
          </w:tcPr>
          <w:p w:rsidRPr="00773B0F" w:rsidR="00CC7392" w:rsidP="00CC7C1E" w:rsidRDefault="000950AE" w14:paraId="57B22452" w14:textId="47725043">
            <w:pPr>
              <w:rPr>
                <w:rFonts w:asciiTheme="minorHAnsi" w:hAnsiTheme="minorHAnsi" w:cstheme="minorHAnsi"/>
              </w:rPr>
            </w:pPr>
            <w:r w:rsidRPr="00773B0F">
              <w:rPr>
                <w:rFonts w:asciiTheme="minorHAnsi" w:hAnsiTheme="minorHAnsi" w:cstheme="minorHAnsi"/>
              </w:rPr>
              <w:t xml:space="preserve">Monday </w:t>
            </w:r>
            <w:r w:rsidRPr="00773B0F" w:rsidR="001B515E">
              <w:rPr>
                <w:rFonts w:asciiTheme="minorHAnsi" w:hAnsiTheme="minorHAnsi" w:cstheme="minorHAnsi"/>
              </w:rPr>
              <w:t>2</w:t>
            </w:r>
            <w:r w:rsidR="00831867">
              <w:rPr>
                <w:rFonts w:asciiTheme="minorHAnsi" w:hAnsiTheme="minorHAnsi" w:cstheme="minorHAnsi"/>
              </w:rPr>
              <w:t>1</w:t>
            </w:r>
            <w:r w:rsidRPr="00773B0F">
              <w:rPr>
                <w:rFonts w:asciiTheme="minorHAnsi" w:hAnsiTheme="minorHAnsi" w:cstheme="minorHAnsi"/>
              </w:rPr>
              <w:t xml:space="preserve"> June 202</w:t>
            </w:r>
            <w:r w:rsidRPr="00773B0F" w:rsidR="001B515E">
              <w:rPr>
                <w:rFonts w:asciiTheme="minorHAnsi" w:hAnsiTheme="minorHAnsi" w:cstheme="minorHAnsi"/>
              </w:rPr>
              <w:t>6</w:t>
            </w:r>
          </w:p>
          <w:p w:rsidRPr="00773B0F" w:rsidR="000950AE" w:rsidP="00CC7C1E" w:rsidRDefault="000950AE" w14:paraId="73DB1323" w14:textId="77777777">
            <w:pPr>
              <w:rPr>
                <w:rFonts w:asciiTheme="minorHAnsi" w:hAnsiTheme="minorHAnsi" w:cstheme="minorHAnsi"/>
                <w:sz w:val="20"/>
                <w:szCs w:val="20"/>
              </w:rPr>
            </w:pPr>
          </w:p>
          <w:p w:rsidRPr="00773B0F" w:rsidR="00CC7392" w:rsidP="00CC7C1E" w:rsidRDefault="00CC7392" w14:paraId="68285440" w14:textId="08B3BBDE">
            <w:pPr>
              <w:rPr>
                <w:rFonts w:asciiTheme="minorHAnsi" w:hAnsiTheme="minorHAnsi" w:cstheme="minorHAnsi"/>
              </w:rPr>
            </w:pPr>
            <w:r w:rsidRPr="00773B0F">
              <w:rPr>
                <w:rFonts w:asciiTheme="minorHAnsi" w:hAnsiTheme="minorHAnsi" w:cstheme="minorHAnsi"/>
              </w:rPr>
              <w:t>CDRI held Sept 202</w:t>
            </w:r>
            <w:r w:rsidR="00831867">
              <w:rPr>
                <w:rFonts w:asciiTheme="minorHAnsi" w:hAnsiTheme="minorHAnsi" w:cstheme="minorHAnsi"/>
              </w:rPr>
              <w:t>7</w:t>
            </w:r>
          </w:p>
        </w:tc>
        <w:tc>
          <w:tcPr>
            <w:tcW w:w="1275" w:type="dxa"/>
          </w:tcPr>
          <w:p w:rsidRPr="00773B0F" w:rsidR="00CC7392" w:rsidP="00CC7C1E" w:rsidRDefault="00757B6B" w14:paraId="6E34FBC1" w14:textId="5022FA74">
            <w:pPr>
              <w:rPr>
                <w:rFonts w:asciiTheme="minorHAnsi" w:hAnsiTheme="minorHAnsi" w:cstheme="minorHAnsi"/>
              </w:rPr>
            </w:pPr>
            <w:r w:rsidRPr="00773B0F">
              <w:rPr>
                <w:rFonts w:asciiTheme="minorHAnsi" w:hAnsiTheme="minorHAnsi" w:cstheme="minorHAnsi"/>
              </w:rPr>
              <w:t>Mark Price</w:t>
            </w:r>
          </w:p>
        </w:tc>
      </w:tr>
    </w:tbl>
    <w:p w:rsidR="00CC7392" w:rsidP="00CC7392" w:rsidRDefault="00CC7392" w14:paraId="699DDAD1" w14:textId="52B6FC2F">
      <w:pPr>
        <w:rPr>
          <w:rFonts w:ascii="Corbel" w:hAnsi="Corbel"/>
        </w:rPr>
      </w:pPr>
    </w:p>
    <w:p w:rsidRPr="00FB6CBD" w:rsidR="00865DAF" w:rsidP="00CC7392" w:rsidRDefault="00865DAF" w14:paraId="50F586CB" w14:textId="77777777">
      <w:pPr>
        <w:rPr>
          <w:rFonts w:ascii="Corbel" w:hAnsi="Corbel"/>
        </w:rPr>
      </w:pPr>
    </w:p>
    <w:p w:rsidRPr="00865DAF" w:rsidR="000B3E24" w:rsidP="000B3E24" w:rsidRDefault="000B3E24" w14:paraId="1108D6E0" w14:textId="6F904B7E">
      <w:pPr>
        <w:pStyle w:val="Heading2"/>
        <w:rPr>
          <w:rFonts w:asciiTheme="minorHAnsi" w:hAnsiTheme="minorHAnsi" w:cstheme="minorHAnsi"/>
          <w:b/>
          <w:color w:val="004E9A"/>
        </w:rPr>
      </w:pPr>
      <w:bookmarkStart w:name="_Toc240579444" w:id="29"/>
      <w:r w:rsidRPr="00865DAF">
        <w:rPr>
          <w:rFonts w:asciiTheme="minorHAnsi" w:hAnsiTheme="minorHAnsi" w:cstheme="minorHAnsi"/>
          <w:b/>
          <w:color w:val="004E9A"/>
        </w:rPr>
        <w:t>Chronological submission points</w:t>
      </w:r>
      <w:r w:rsidRPr="00865DAF" w:rsidR="0093399B">
        <w:rPr>
          <w:rFonts w:asciiTheme="minorHAnsi" w:hAnsiTheme="minorHAnsi" w:cstheme="minorHAnsi"/>
          <w:b/>
          <w:color w:val="004E9A"/>
        </w:rPr>
        <w:t xml:space="preserve"> for Year 2 Cohort 202</w:t>
      </w:r>
      <w:r w:rsidRPr="00865DAF" w:rsidR="00865DAF">
        <w:rPr>
          <w:rFonts w:asciiTheme="minorHAnsi" w:hAnsiTheme="minorHAnsi" w:cstheme="minorHAnsi"/>
          <w:b/>
          <w:color w:val="004E9A"/>
        </w:rPr>
        <w:t>5</w:t>
      </w:r>
      <w:r w:rsidRPr="00865DAF" w:rsidR="0093399B">
        <w:rPr>
          <w:rFonts w:asciiTheme="minorHAnsi" w:hAnsiTheme="minorHAnsi" w:cstheme="minorHAnsi"/>
          <w:b/>
          <w:color w:val="004E9A"/>
        </w:rPr>
        <w:t>-202</w:t>
      </w:r>
      <w:r w:rsidRPr="00865DAF" w:rsidR="00865DAF">
        <w:rPr>
          <w:rFonts w:asciiTheme="minorHAnsi" w:hAnsiTheme="minorHAnsi" w:cstheme="minorHAnsi"/>
          <w:b/>
          <w:color w:val="004E9A"/>
        </w:rPr>
        <w:t>6</w:t>
      </w:r>
      <w:bookmarkEnd w:id="29"/>
    </w:p>
    <w:p w:rsidRPr="001B515E" w:rsidR="001B515E" w:rsidP="001B515E" w:rsidRDefault="001B515E" w14:paraId="2C03AFAE" w14:textId="77777777"/>
    <w:tbl>
      <w:tblPr>
        <w:tblStyle w:val="TableGrid"/>
        <w:tblW w:w="0" w:type="auto"/>
        <w:tblLook w:val="04A0" w:firstRow="1" w:lastRow="0" w:firstColumn="1" w:lastColumn="0" w:noHBand="0" w:noVBand="1"/>
      </w:tblPr>
      <w:tblGrid>
        <w:gridCol w:w="3397"/>
        <w:gridCol w:w="5619"/>
      </w:tblGrid>
      <w:tr w:rsidRPr="00A41D73" w:rsidR="00FD61AC" w:rsidTr="00191450" w14:paraId="23CB394B" w14:textId="77777777">
        <w:tc>
          <w:tcPr>
            <w:tcW w:w="3397" w:type="dxa"/>
            <w:shd w:val="clear" w:color="auto" w:fill="E7E6E6" w:themeFill="background2"/>
          </w:tcPr>
          <w:p w:rsidRPr="00A41D73" w:rsidR="00FD61AC" w:rsidP="005C1ADA" w:rsidRDefault="00FD61AC" w14:paraId="2CCBE6C8" w14:textId="724A9A34">
            <w:pPr>
              <w:rPr>
                <w:rFonts w:asciiTheme="minorHAnsi" w:hAnsiTheme="minorHAnsi" w:cstheme="minorHAnsi"/>
                <w:b/>
                <w:sz w:val="24"/>
                <w:szCs w:val="24"/>
              </w:rPr>
            </w:pPr>
            <w:r w:rsidRPr="00A41D73">
              <w:rPr>
                <w:rFonts w:asciiTheme="minorHAnsi" w:hAnsiTheme="minorHAnsi" w:cstheme="minorHAnsi"/>
                <w:b/>
                <w:sz w:val="24"/>
                <w:szCs w:val="24"/>
              </w:rPr>
              <w:t>Date</w:t>
            </w:r>
          </w:p>
        </w:tc>
        <w:tc>
          <w:tcPr>
            <w:tcW w:w="5619" w:type="dxa"/>
            <w:shd w:val="clear" w:color="auto" w:fill="E7E6E6" w:themeFill="background2"/>
          </w:tcPr>
          <w:p w:rsidRPr="00A41D73" w:rsidR="00FD61AC" w:rsidP="005C1ADA" w:rsidRDefault="00FD61AC" w14:paraId="256160CC" w14:textId="16A0F98C">
            <w:pPr>
              <w:rPr>
                <w:rFonts w:asciiTheme="minorHAnsi" w:hAnsiTheme="minorHAnsi" w:cstheme="minorHAnsi"/>
                <w:b/>
                <w:sz w:val="24"/>
                <w:szCs w:val="24"/>
              </w:rPr>
            </w:pPr>
            <w:r w:rsidRPr="00A41D73">
              <w:rPr>
                <w:rFonts w:asciiTheme="minorHAnsi" w:hAnsiTheme="minorHAnsi" w:cstheme="minorHAnsi"/>
                <w:b/>
                <w:sz w:val="24"/>
                <w:szCs w:val="24"/>
              </w:rPr>
              <w:t xml:space="preserve">Assessment </w:t>
            </w:r>
            <w:r w:rsidRPr="00A41D73" w:rsidR="001B515E">
              <w:rPr>
                <w:rFonts w:asciiTheme="minorHAnsi" w:hAnsiTheme="minorHAnsi" w:cstheme="minorHAnsi"/>
                <w:b/>
                <w:sz w:val="24"/>
                <w:szCs w:val="24"/>
              </w:rPr>
              <w:t>task</w:t>
            </w:r>
          </w:p>
        </w:tc>
      </w:tr>
      <w:tr w:rsidRPr="00A41D73" w:rsidR="0093399B" w:rsidTr="00191450" w14:paraId="0CDF7B19" w14:textId="77777777">
        <w:tc>
          <w:tcPr>
            <w:tcW w:w="3397" w:type="dxa"/>
          </w:tcPr>
          <w:p w:rsidRPr="00A41D73" w:rsidR="0093399B" w:rsidP="005C1ADA" w:rsidRDefault="0093399B" w14:paraId="42CA3314" w14:textId="6B2394B9">
            <w:pPr>
              <w:rPr>
                <w:rFonts w:asciiTheme="minorHAnsi" w:hAnsiTheme="minorHAnsi" w:cstheme="minorHAnsi"/>
                <w:sz w:val="24"/>
                <w:szCs w:val="24"/>
              </w:rPr>
            </w:pPr>
            <w:r w:rsidRPr="00A41D73">
              <w:rPr>
                <w:rFonts w:asciiTheme="minorHAnsi" w:hAnsiTheme="minorHAnsi" w:cstheme="minorHAnsi"/>
                <w:sz w:val="24"/>
                <w:szCs w:val="24"/>
              </w:rPr>
              <w:t xml:space="preserve">Saturday </w:t>
            </w:r>
            <w:r w:rsidR="00EF26B9">
              <w:rPr>
                <w:rFonts w:asciiTheme="minorHAnsi" w:hAnsiTheme="minorHAnsi" w:cstheme="minorHAnsi"/>
                <w:sz w:val="24"/>
                <w:szCs w:val="24"/>
              </w:rPr>
              <w:t xml:space="preserve">28 November </w:t>
            </w:r>
            <w:r w:rsidRPr="00A41D73" w:rsidR="001B515E">
              <w:rPr>
                <w:rFonts w:asciiTheme="minorHAnsi" w:hAnsiTheme="minorHAnsi" w:cstheme="minorHAnsi"/>
                <w:sz w:val="24"/>
                <w:szCs w:val="24"/>
              </w:rPr>
              <w:t>202</w:t>
            </w:r>
            <w:r w:rsidR="00EF26B9">
              <w:rPr>
                <w:rFonts w:asciiTheme="minorHAnsi" w:hAnsiTheme="minorHAnsi" w:cstheme="minorHAnsi"/>
                <w:sz w:val="24"/>
                <w:szCs w:val="24"/>
              </w:rPr>
              <w:t>6</w:t>
            </w:r>
          </w:p>
        </w:tc>
        <w:tc>
          <w:tcPr>
            <w:tcW w:w="5619" w:type="dxa"/>
          </w:tcPr>
          <w:p w:rsidRPr="00A41D73" w:rsidR="0093399B" w:rsidP="005C1ADA" w:rsidRDefault="0093399B" w14:paraId="62164EF2" w14:textId="77777777">
            <w:pPr>
              <w:rPr>
                <w:rFonts w:asciiTheme="minorHAnsi" w:hAnsiTheme="minorHAnsi" w:cstheme="minorHAnsi"/>
                <w:sz w:val="24"/>
                <w:szCs w:val="24"/>
              </w:rPr>
            </w:pPr>
            <w:r w:rsidRPr="00A41D73">
              <w:rPr>
                <w:rFonts w:asciiTheme="minorHAnsi" w:hAnsiTheme="minorHAnsi" w:cstheme="minorHAnsi"/>
                <w:sz w:val="24"/>
                <w:szCs w:val="24"/>
              </w:rPr>
              <w:t>EDD7004 Presentation</w:t>
            </w:r>
          </w:p>
        </w:tc>
      </w:tr>
      <w:tr w:rsidRPr="00A41D73" w:rsidR="00CC7392" w:rsidTr="00191450" w14:paraId="5FB9E482" w14:textId="77777777">
        <w:tc>
          <w:tcPr>
            <w:tcW w:w="3397" w:type="dxa"/>
          </w:tcPr>
          <w:p w:rsidRPr="00A41D73" w:rsidR="00CC7392" w:rsidP="00CC7C1E" w:rsidRDefault="00CC7392" w14:paraId="0AB09C6A" w14:textId="7E7B4458">
            <w:pPr>
              <w:rPr>
                <w:rFonts w:asciiTheme="minorHAnsi" w:hAnsiTheme="minorHAnsi" w:cstheme="minorHAnsi"/>
                <w:sz w:val="24"/>
                <w:szCs w:val="24"/>
              </w:rPr>
            </w:pPr>
            <w:r w:rsidRPr="00A41D73">
              <w:rPr>
                <w:rFonts w:asciiTheme="minorHAnsi" w:hAnsiTheme="minorHAnsi" w:cstheme="minorHAnsi"/>
                <w:sz w:val="24"/>
                <w:szCs w:val="24"/>
              </w:rPr>
              <w:t xml:space="preserve">Monday </w:t>
            </w:r>
            <w:r w:rsidRPr="00A41D73" w:rsidR="001B515E">
              <w:rPr>
                <w:rFonts w:asciiTheme="minorHAnsi" w:hAnsiTheme="minorHAnsi" w:cstheme="minorHAnsi"/>
                <w:sz w:val="24"/>
                <w:szCs w:val="24"/>
              </w:rPr>
              <w:t>1</w:t>
            </w:r>
            <w:r w:rsidR="00EF26B9">
              <w:rPr>
                <w:rFonts w:asciiTheme="minorHAnsi" w:hAnsiTheme="minorHAnsi" w:cstheme="minorHAnsi"/>
                <w:sz w:val="24"/>
                <w:szCs w:val="24"/>
              </w:rPr>
              <w:t>8</w:t>
            </w:r>
            <w:r w:rsidRPr="00A41D73" w:rsidR="004172D1">
              <w:rPr>
                <w:rFonts w:asciiTheme="minorHAnsi" w:hAnsiTheme="minorHAnsi" w:cstheme="minorHAnsi"/>
                <w:sz w:val="24"/>
                <w:szCs w:val="24"/>
              </w:rPr>
              <w:t xml:space="preserve"> </w:t>
            </w:r>
            <w:r w:rsidRPr="00A41D73" w:rsidR="006B453E">
              <w:rPr>
                <w:rFonts w:asciiTheme="minorHAnsi" w:hAnsiTheme="minorHAnsi" w:cstheme="minorHAnsi"/>
                <w:sz w:val="24"/>
                <w:szCs w:val="24"/>
              </w:rPr>
              <w:t>January</w:t>
            </w:r>
            <w:r w:rsidRPr="00A41D73">
              <w:rPr>
                <w:rFonts w:asciiTheme="minorHAnsi" w:hAnsiTheme="minorHAnsi" w:cstheme="minorHAnsi"/>
                <w:sz w:val="24"/>
                <w:szCs w:val="24"/>
              </w:rPr>
              <w:t xml:space="preserve"> 202</w:t>
            </w:r>
            <w:r w:rsidR="00EF26B9">
              <w:rPr>
                <w:rFonts w:asciiTheme="minorHAnsi" w:hAnsiTheme="minorHAnsi" w:cstheme="minorHAnsi"/>
                <w:sz w:val="24"/>
                <w:szCs w:val="24"/>
              </w:rPr>
              <w:t>7</w:t>
            </w:r>
          </w:p>
        </w:tc>
        <w:tc>
          <w:tcPr>
            <w:tcW w:w="5619" w:type="dxa"/>
          </w:tcPr>
          <w:p w:rsidRPr="00A41D73" w:rsidR="00CC7392" w:rsidP="00CC7C1E" w:rsidRDefault="00CC7392" w14:paraId="346D49ED" w14:textId="0C62EBE4">
            <w:pPr>
              <w:rPr>
                <w:rFonts w:asciiTheme="minorHAnsi" w:hAnsiTheme="minorHAnsi" w:cstheme="minorHAnsi"/>
                <w:sz w:val="24"/>
                <w:szCs w:val="24"/>
              </w:rPr>
            </w:pPr>
            <w:r w:rsidRPr="00A41D73">
              <w:rPr>
                <w:rFonts w:asciiTheme="minorHAnsi" w:hAnsiTheme="minorHAnsi" w:cstheme="minorHAnsi"/>
                <w:sz w:val="24"/>
                <w:szCs w:val="24"/>
              </w:rPr>
              <w:t xml:space="preserve">EDD7003B </w:t>
            </w:r>
            <w:r w:rsidRPr="00A41D73" w:rsidR="004172D1">
              <w:rPr>
                <w:rFonts w:asciiTheme="minorHAnsi" w:hAnsiTheme="minorHAnsi" w:cstheme="minorHAnsi"/>
                <w:sz w:val="24"/>
                <w:szCs w:val="24"/>
              </w:rPr>
              <w:t xml:space="preserve">Article </w:t>
            </w:r>
            <w:r w:rsidRPr="00A41D73" w:rsidR="001B515E">
              <w:rPr>
                <w:rFonts w:asciiTheme="minorHAnsi" w:hAnsiTheme="minorHAnsi" w:cstheme="minorHAnsi"/>
                <w:sz w:val="24"/>
                <w:szCs w:val="24"/>
              </w:rPr>
              <w:t>a</w:t>
            </w:r>
            <w:r w:rsidRPr="00A41D73" w:rsidR="004172D1">
              <w:rPr>
                <w:rFonts w:asciiTheme="minorHAnsi" w:hAnsiTheme="minorHAnsi" w:cstheme="minorHAnsi"/>
                <w:sz w:val="24"/>
                <w:szCs w:val="24"/>
              </w:rPr>
              <w:t>nalysis</w:t>
            </w:r>
          </w:p>
        </w:tc>
      </w:tr>
      <w:tr w:rsidRPr="00A41D73" w:rsidR="0093399B" w:rsidTr="00191450" w14:paraId="4CA06AC0" w14:textId="77777777">
        <w:tc>
          <w:tcPr>
            <w:tcW w:w="3397" w:type="dxa"/>
          </w:tcPr>
          <w:p w:rsidRPr="00A41D73" w:rsidR="0093399B" w:rsidP="005C1ADA" w:rsidRDefault="0093399B" w14:paraId="7E5FD92F" w14:textId="2438FC2B">
            <w:pPr>
              <w:rPr>
                <w:rFonts w:asciiTheme="minorHAnsi" w:hAnsiTheme="minorHAnsi" w:cstheme="minorHAnsi"/>
                <w:sz w:val="24"/>
                <w:szCs w:val="24"/>
              </w:rPr>
            </w:pPr>
            <w:r w:rsidRPr="00A41D73">
              <w:rPr>
                <w:rFonts w:asciiTheme="minorHAnsi" w:hAnsiTheme="minorHAnsi" w:cstheme="minorHAnsi"/>
                <w:sz w:val="24"/>
                <w:szCs w:val="24"/>
              </w:rPr>
              <w:t xml:space="preserve">Monday </w:t>
            </w:r>
            <w:r w:rsidRPr="00A41D73" w:rsidR="001B515E">
              <w:rPr>
                <w:rFonts w:asciiTheme="minorHAnsi" w:hAnsiTheme="minorHAnsi" w:cstheme="minorHAnsi"/>
                <w:sz w:val="24"/>
                <w:szCs w:val="24"/>
              </w:rPr>
              <w:t>1</w:t>
            </w:r>
            <w:r w:rsidR="00EF26B9">
              <w:rPr>
                <w:rFonts w:asciiTheme="minorHAnsi" w:hAnsiTheme="minorHAnsi" w:cstheme="minorHAnsi"/>
                <w:sz w:val="24"/>
                <w:szCs w:val="24"/>
              </w:rPr>
              <w:t>5</w:t>
            </w:r>
            <w:r w:rsidRPr="00A41D73" w:rsidR="001B515E">
              <w:rPr>
                <w:rFonts w:asciiTheme="minorHAnsi" w:hAnsiTheme="minorHAnsi" w:cstheme="minorHAnsi"/>
                <w:sz w:val="24"/>
                <w:szCs w:val="24"/>
              </w:rPr>
              <w:t xml:space="preserve"> </w:t>
            </w:r>
            <w:r w:rsidRPr="00A41D73">
              <w:rPr>
                <w:rFonts w:asciiTheme="minorHAnsi" w:hAnsiTheme="minorHAnsi" w:cstheme="minorHAnsi"/>
                <w:sz w:val="24"/>
                <w:szCs w:val="24"/>
              </w:rPr>
              <w:t>March 202</w:t>
            </w:r>
            <w:r w:rsidR="00EF26B9">
              <w:rPr>
                <w:rFonts w:asciiTheme="minorHAnsi" w:hAnsiTheme="minorHAnsi" w:cstheme="minorHAnsi"/>
                <w:sz w:val="24"/>
                <w:szCs w:val="24"/>
              </w:rPr>
              <w:t>7</w:t>
            </w:r>
          </w:p>
        </w:tc>
        <w:tc>
          <w:tcPr>
            <w:tcW w:w="5619" w:type="dxa"/>
          </w:tcPr>
          <w:p w:rsidRPr="00A41D73" w:rsidR="0093399B" w:rsidP="005C1ADA" w:rsidRDefault="0093399B" w14:paraId="3E1BD3FD" w14:textId="0764BDB1">
            <w:pPr>
              <w:rPr>
                <w:rFonts w:asciiTheme="minorHAnsi" w:hAnsiTheme="minorHAnsi" w:cstheme="minorHAnsi"/>
                <w:sz w:val="24"/>
                <w:szCs w:val="24"/>
              </w:rPr>
            </w:pPr>
            <w:r w:rsidRPr="00A41D73">
              <w:rPr>
                <w:rFonts w:asciiTheme="minorHAnsi" w:hAnsiTheme="minorHAnsi" w:cstheme="minorHAnsi"/>
                <w:sz w:val="24"/>
                <w:szCs w:val="24"/>
              </w:rPr>
              <w:t xml:space="preserve">EDD7005 Reflective </w:t>
            </w:r>
            <w:r w:rsidRPr="00A41D73" w:rsidR="001B515E">
              <w:rPr>
                <w:rFonts w:asciiTheme="minorHAnsi" w:hAnsiTheme="minorHAnsi" w:cstheme="minorHAnsi"/>
                <w:sz w:val="24"/>
                <w:szCs w:val="24"/>
              </w:rPr>
              <w:t>e</w:t>
            </w:r>
            <w:r w:rsidRPr="00A41D73">
              <w:rPr>
                <w:rFonts w:asciiTheme="minorHAnsi" w:hAnsiTheme="minorHAnsi" w:cstheme="minorHAnsi"/>
                <w:sz w:val="24"/>
                <w:szCs w:val="24"/>
              </w:rPr>
              <w:t>ssay</w:t>
            </w:r>
          </w:p>
        </w:tc>
      </w:tr>
      <w:tr w:rsidRPr="00A41D73" w:rsidR="0093399B" w:rsidTr="00191450" w14:paraId="26B7FFE2" w14:textId="77777777">
        <w:tc>
          <w:tcPr>
            <w:tcW w:w="3397" w:type="dxa"/>
          </w:tcPr>
          <w:p w:rsidRPr="00A41D73" w:rsidR="0093399B" w:rsidP="005C1ADA" w:rsidRDefault="0093399B" w14:paraId="318277EE" w14:textId="76D93403">
            <w:pPr>
              <w:rPr>
                <w:rFonts w:asciiTheme="minorHAnsi" w:hAnsiTheme="minorHAnsi" w:cstheme="minorHAnsi"/>
                <w:sz w:val="24"/>
                <w:szCs w:val="24"/>
              </w:rPr>
            </w:pPr>
            <w:r w:rsidRPr="00A41D73">
              <w:rPr>
                <w:rFonts w:asciiTheme="minorHAnsi" w:hAnsiTheme="minorHAnsi" w:cstheme="minorHAnsi"/>
                <w:sz w:val="24"/>
                <w:szCs w:val="24"/>
              </w:rPr>
              <w:t xml:space="preserve">Monday </w:t>
            </w:r>
            <w:r w:rsidR="00191450">
              <w:rPr>
                <w:rFonts w:asciiTheme="minorHAnsi" w:hAnsiTheme="minorHAnsi" w:cstheme="minorHAnsi"/>
                <w:sz w:val="24"/>
                <w:szCs w:val="24"/>
              </w:rPr>
              <w:t>19</w:t>
            </w:r>
            <w:r w:rsidRPr="00A41D73" w:rsidR="001B515E">
              <w:rPr>
                <w:rFonts w:asciiTheme="minorHAnsi" w:hAnsiTheme="minorHAnsi" w:cstheme="minorHAnsi"/>
                <w:sz w:val="24"/>
                <w:szCs w:val="24"/>
              </w:rPr>
              <w:t xml:space="preserve"> </w:t>
            </w:r>
            <w:r w:rsidRPr="00A41D73">
              <w:rPr>
                <w:rFonts w:asciiTheme="minorHAnsi" w:hAnsiTheme="minorHAnsi" w:cstheme="minorHAnsi"/>
                <w:sz w:val="24"/>
                <w:szCs w:val="24"/>
              </w:rPr>
              <w:t>April 202</w:t>
            </w:r>
            <w:r w:rsidR="00191450">
              <w:rPr>
                <w:rFonts w:asciiTheme="minorHAnsi" w:hAnsiTheme="minorHAnsi" w:cstheme="minorHAnsi"/>
                <w:sz w:val="24"/>
                <w:szCs w:val="24"/>
              </w:rPr>
              <w:t>7</w:t>
            </w:r>
          </w:p>
        </w:tc>
        <w:tc>
          <w:tcPr>
            <w:tcW w:w="5619" w:type="dxa"/>
          </w:tcPr>
          <w:p w:rsidRPr="00A41D73" w:rsidR="0093399B" w:rsidP="005C1ADA" w:rsidRDefault="0093399B" w14:paraId="753FAC0A" w14:textId="26C2E9BB">
            <w:pPr>
              <w:rPr>
                <w:rFonts w:asciiTheme="minorHAnsi" w:hAnsiTheme="minorHAnsi" w:cstheme="minorHAnsi"/>
                <w:sz w:val="24"/>
                <w:szCs w:val="24"/>
              </w:rPr>
            </w:pPr>
            <w:r w:rsidRPr="00A41D73">
              <w:rPr>
                <w:rFonts w:asciiTheme="minorHAnsi" w:hAnsiTheme="minorHAnsi" w:cstheme="minorHAnsi"/>
                <w:sz w:val="24"/>
                <w:szCs w:val="24"/>
              </w:rPr>
              <w:t xml:space="preserve">EDD7003B Research </w:t>
            </w:r>
            <w:r w:rsidRPr="00A41D73" w:rsidR="001B515E">
              <w:rPr>
                <w:rFonts w:asciiTheme="minorHAnsi" w:hAnsiTheme="minorHAnsi" w:cstheme="minorHAnsi"/>
                <w:sz w:val="24"/>
                <w:szCs w:val="24"/>
              </w:rPr>
              <w:t>e</w:t>
            </w:r>
            <w:r w:rsidRPr="00A41D73">
              <w:rPr>
                <w:rFonts w:asciiTheme="minorHAnsi" w:hAnsiTheme="minorHAnsi" w:cstheme="minorHAnsi"/>
                <w:sz w:val="24"/>
                <w:szCs w:val="24"/>
              </w:rPr>
              <w:t xml:space="preserve">xercise </w:t>
            </w:r>
            <w:r w:rsidRPr="00A41D73" w:rsidR="001B515E">
              <w:rPr>
                <w:rFonts w:asciiTheme="minorHAnsi" w:hAnsiTheme="minorHAnsi" w:cstheme="minorHAnsi"/>
                <w:sz w:val="24"/>
                <w:szCs w:val="24"/>
              </w:rPr>
              <w:t>p</w:t>
            </w:r>
            <w:r w:rsidRPr="00A41D73">
              <w:rPr>
                <w:rFonts w:asciiTheme="minorHAnsi" w:hAnsiTheme="minorHAnsi" w:cstheme="minorHAnsi"/>
                <w:sz w:val="24"/>
                <w:szCs w:val="24"/>
              </w:rPr>
              <w:t>ortfolio</w:t>
            </w:r>
          </w:p>
        </w:tc>
      </w:tr>
      <w:tr w:rsidRPr="00A41D73" w:rsidR="00CC7392" w:rsidTr="00191450" w14:paraId="535F5526" w14:textId="77777777">
        <w:tc>
          <w:tcPr>
            <w:tcW w:w="3397" w:type="dxa"/>
          </w:tcPr>
          <w:p w:rsidRPr="00A41D73" w:rsidR="00CC7392" w:rsidP="00CC7C1E" w:rsidRDefault="00CC7392" w14:paraId="729C8F1F" w14:textId="2AB7E027">
            <w:pPr>
              <w:rPr>
                <w:rFonts w:asciiTheme="minorHAnsi" w:hAnsiTheme="minorHAnsi" w:cstheme="minorHAnsi"/>
                <w:sz w:val="24"/>
                <w:szCs w:val="24"/>
              </w:rPr>
            </w:pPr>
            <w:r w:rsidRPr="00A41D73">
              <w:rPr>
                <w:rFonts w:asciiTheme="minorHAnsi" w:hAnsiTheme="minorHAnsi" w:cstheme="minorHAnsi"/>
                <w:sz w:val="24"/>
                <w:szCs w:val="24"/>
              </w:rPr>
              <w:t xml:space="preserve">Monday </w:t>
            </w:r>
            <w:r w:rsidRPr="00A41D73" w:rsidR="001B515E">
              <w:rPr>
                <w:rFonts w:asciiTheme="minorHAnsi" w:hAnsiTheme="minorHAnsi" w:cstheme="minorHAnsi"/>
                <w:sz w:val="24"/>
                <w:szCs w:val="24"/>
              </w:rPr>
              <w:t>1</w:t>
            </w:r>
            <w:r w:rsidR="00191450">
              <w:rPr>
                <w:rFonts w:asciiTheme="minorHAnsi" w:hAnsiTheme="minorHAnsi" w:cstheme="minorHAnsi"/>
                <w:sz w:val="24"/>
                <w:szCs w:val="24"/>
              </w:rPr>
              <w:t>7</w:t>
            </w:r>
            <w:r w:rsidRPr="00A41D73" w:rsidR="00CB11F6">
              <w:rPr>
                <w:rFonts w:asciiTheme="minorHAnsi" w:hAnsiTheme="minorHAnsi" w:cstheme="minorHAnsi"/>
                <w:sz w:val="24"/>
                <w:szCs w:val="24"/>
              </w:rPr>
              <w:t xml:space="preserve"> </w:t>
            </w:r>
            <w:r w:rsidRPr="00A41D73" w:rsidR="0093399B">
              <w:rPr>
                <w:rFonts w:asciiTheme="minorHAnsi" w:hAnsiTheme="minorHAnsi" w:cstheme="minorHAnsi"/>
                <w:sz w:val="24"/>
                <w:szCs w:val="24"/>
              </w:rPr>
              <w:t>May</w:t>
            </w:r>
            <w:r w:rsidRPr="00A41D73">
              <w:rPr>
                <w:rFonts w:asciiTheme="minorHAnsi" w:hAnsiTheme="minorHAnsi" w:cstheme="minorHAnsi"/>
                <w:sz w:val="24"/>
                <w:szCs w:val="24"/>
              </w:rPr>
              <w:t xml:space="preserve"> 202</w:t>
            </w:r>
            <w:r w:rsidR="00191450">
              <w:rPr>
                <w:rFonts w:asciiTheme="minorHAnsi" w:hAnsiTheme="minorHAnsi" w:cstheme="minorHAnsi"/>
                <w:sz w:val="24"/>
                <w:szCs w:val="24"/>
              </w:rPr>
              <w:t>7</w:t>
            </w:r>
          </w:p>
        </w:tc>
        <w:tc>
          <w:tcPr>
            <w:tcW w:w="5619" w:type="dxa"/>
          </w:tcPr>
          <w:p w:rsidRPr="00A41D73" w:rsidR="00CC7392" w:rsidP="00CC7C1E" w:rsidRDefault="00CC7392" w14:paraId="7B2B9E28" w14:textId="22B47A96">
            <w:pPr>
              <w:rPr>
                <w:rFonts w:asciiTheme="minorHAnsi" w:hAnsiTheme="minorHAnsi" w:cstheme="minorHAnsi"/>
                <w:sz w:val="24"/>
                <w:szCs w:val="24"/>
              </w:rPr>
            </w:pPr>
            <w:r w:rsidRPr="00A41D73">
              <w:rPr>
                <w:rFonts w:asciiTheme="minorHAnsi" w:hAnsiTheme="minorHAnsi" w:cstheme="minorHAnsi"/>
                <w:sz w:val="24"/>
                <w:szCs w:val="24"/>
              </w:rPr>
              <w:t xml:space="preserve">EDD7004 </w:t>
            </w:r>
            <w:r w:rsidRPr="00A41D73" w:rsidR="001B515E">
              <w:rPr>
                <w:rFonts w:asciiTheme="minorHAnsi" w:hAnsiTheme="minorHAnsi" w:cstheme="minorHAnsi"/>
                <w:sz w:val="24"/>
                <w:szCs w:val="24"/>
              </w:rPr>
              <w:t>Pilot study report</w:t>
            </w:r>
            <w:r w:rsidRPr="00A41D73">
              <w:rPr>
                <w:rFonts w:asciiTheme="minorHAnsi" w:hAnsiTheme="minorHAnsi" w:cstheme="minorHAnsi"/>
                <w:sz w:val="24"/>
                <w:szCs w:val="24"/>
              </w:rPr>
              <w:t xml:space="preserve"> </w:t>
            </w:r>
          </w:p>
        </w:tc>
      </w:tr>
      <w:tr w:rsidRPr="00A41D73" w:rsidR="00CC7392" w:rsidTr="00191450" w14:paraId="0635A298" w14:textId="77777777">
        <w:tc>
          <w:tcPr>
            <w:tcW w:w="3397" w:type="dxa"/>
          </w:tcPr>
          <w:p w:rsidRPr="00A41D73" w:rsidR="00CC7392" w:rsidP="00CC7C1E" w:rsidRDefault="00CC7392" w14:paraId="1C7E052F" w14:textId="78F96433">
            <w:pPr>
              <w:rPr>
                <w:rFonts w:asciiTheme="minorHAnsi" w:hAnsiTheme="minorHAnsi" w:cstheme="minorHAnsi"/>
                <w:sz w:val="24"/>
                <w:szCs w:val="24"/>
              </w:rPr>
            </w:pPr>
            <w:r w:rsidRPr="00A41D73">
              <w:rPr>
                <w:rFonts w:asciiTheme="minorHAnsi" w:hAnsiTheme="minorHAnsi" w:cstheme="minorHAnsi"/>
                <w:sz w:val="24"/>
                <w:szCs w:val="24"/>
              </w:rPr>
              <w:t xml:space="preserve">Monday </w:t>
            </w:r>
            <w:r w:rsidRPr="00A41D73" w:rsidR="001B515E">
              <w:rPr>
                <w:rFonts w:asciiTheme="minorHAnsi" w:hAnsiTheme="minorHAnsi" w:cstheme="minorHAnsi"/>
                <w:sz w:val="24"/>
                <w:szCs w:val="24"/>
              </w:rPr>
              <w:t>2</w:t>
            </w:r>
            <w:r w:rsidR="00191450">
              <w:rPr>
                <w:rFonts w:asciiTheme="minorHAnsi" w:hAnsiTheme="minorHAnsi" w:cstheme="minorHAnsi"/>
                <w:sz w:val="24"/>
                <w:szCs w:val="24"/>
              </w:rPr>
              <w:t>1</w:t>
            </w:r>
            <w:r w:rsidRPr="00A41D73" w:rsidR="001B515E">
              <w:rPr>
                <w:rFonts w:asciiTheme="minorHAnsi" w:hAnsiTheme="minorHAnsi" w:cstheme="minorHAnsi"/>
                <w:sz w:val="24"/>
                <w:szCs w:val="24"/>
              </w:rPr>
              <w:t xml:space="preserve"> June</w:t>
            </w:r>
            <w:r w:rsidRPr="00A41D73">
              <w:rPr>
                <w:rFonts w:asciiTheme="minorHAnsi" w:hAnsiTheme="minorHAnsi" w:cstheme="minorHAnsi"/>
                <w:sz w:val="24"/>
                <w:szCs w:val="24"/>
              </w:rPr>
              <w:t xml:space="preserve"> 202</w:t>
            </w:r>
            <w:r w:rsidR="00191450">
              <w:rPr>
                <w:rFonts w:asciiTheme="minorHAnsi" w:hAnsiTheme="minorHAnsi" w:cstheme="minorHAnsi"/>
                <w:sz w:val="24"/>
                <w:szCs w:val="24"/>
              </w:rPr>
              <w:t>7</w:t>
            </w:r>
          </w:p>
        </w:tc>
        <w:tc>
          <w:tcPr>
            <w:tcW w:w="5619" w:type="dxa"/>
          </w:tcPr>
          <w:p w:rsidRPr="00A41D73" w:rsidR="00CC7392" w:rsidP="00CC7C1E" w:rsidRDefault="00CC7392" w14:paraId="2999A402" w14:textId="6D79D7AB">
            <w:pPr>
              <w:rPr>
                <w:rFonts w:asciiTheme="minorHAnsi" w:hAnsiTheme="minorHAnsi" w:cstheme="minorHAnsi"/>
                <w:sz w:val="24"/>
                <w:szCs w:val="24"/>
              </w:rPr>
            </w:pPr>
            <w:r w:rsidRPr="00A41D73">
              <w:rPr>
                <w:rFonts w:asciiTheme="minorHAnsi" w:hAnsiTheme="minorHAnsi" w:cstheme="minorHAnsi"/>
                <w:sz w:val="24"/>
                <w:szCs w:val="24"/>
              </w:rPr>
              <w:t xml:space="preserve">EDD7006 Research </w:t>
            </w:r>
            <w:r w:rsidRPr="00A41D73" w:rsidR="001B515E">
              <w:rPr>
                <w:rFonts w:asciiTheme="minorHAnsi" w:hAnsiTheme="minorHAnsi" w:cstheme="minorHAnsi"/>
                <w:sz w:val="24"/>
                <w:szCs w:val="24"/>
              </w:rPr>
              <w:t>p</w:t>
            </w:r>
            <w:r w:rsidRPr="00A41D73">
              <w:rPr>
                <w:rFonts w:asciiTheme="minorHAnsi" w:hAnsiTheme="minorHAnsi" w:cstheme="minorHAnsi"/>
                <w:sz w:val="24"/>
                <w:szCs w:val="24"/>
              </w:rPr>
              <w:t xml:space="preserve">roposal </w:t>
            </w:r>
          </w:p>
        </w:tc>
      </w:tr>
      <w:tr w:rsidRPr="00A41D73" w:rsidR="00CC7392" w:rsidTr="00191450" w14:paraId="6119E78C" w14:textId="77777777">
        <w:tc>
          <w:tcPr>
            <w:tcW w:w="3397" w:type="dxa"/>
          </w:tcPr>
          <w:p w:rsidRPr="00A41D73" w:rsidR="00CC7392" w:rsidP="00CC7C1E" w:rsidRDefault="00CC7392" w14:paraId="52AB47BB" w14:textId="022CD499">
            <w:pPr>
              <w:rPr>
                <w:rFonts w:asciiTheme="minorHAnsi" w:hAnsiTheme="minorHAnsi" w:cstheme="minorHAnsi"/>
                <w:sz w:val="24"/>
                <w:szCs w:val="24"/>
              </w:rPr>
            </w:pPr>
            <w:r w:rsidRPr="00A41D73">
              <w:rPr>
                <w:rFonts w:asciiTheme="minorHAnsi" w:hAnsiTheme="minorHAnsi" w:cstheme="minorHAnsi"/>
                <w:sz w:val="24"/>
                <w:szCs w:val="24"/>
              </w:rPr>
              <w:t>Sept</w:t>
            </w:r>
            <w:r w:rsidRPr="00A41D73" w:rsidR="0093399B">
              <w:rPr>
                <w:rFonts w:asciiTheme="minorHAnsi" w:hAnsiTheme="minorHAnsi" w:cstheme="minorHAnsi"/>
                <w:sz w:val="24"/>
                <w:szCs w:val="24"/>
              </w:rPr>
              <w:t>ember</w:t>
            </w:r>
            <w:r w:rsidRPr="00A41D73">
              <w:rPr>
                <w:rFonts w:asciiTheme="minorHAnsi" w:hAnsiTheme="minorHAnsi" w:cstheme="minorHAnsi"/>
                <w:sz w:val="24"/>
                <w:szCs w:val="24"/>
              </w:rPr>
              <w:t xml:space="preserve"> 202</w:t>
            </w:r>
            <w:r w:rsidRPr="00A41D73" w:rsidR="001B515E">
              <w:rPr>
                <w:rFonts w:asciiTheme="minorHAnsi" w:hAnsiTheme="minorHAnsi" w:cstheme="minorHAnsi"/>
                <w:sz w:val="24"/>
                <w:szCs w:val="24"/>
              </w:rPr>
              <w:t>6</w:t>
            </w:r>
          </w:p>
        </w:tc>
        <w:tc>
          <w:tcPr>
            <w:tcW w:w="5619" w:type="dxa"/>
          </w:tcPr>
          <w:p w:rsidRPr="00A41D73" w:rsidR="00CC7392" w:rsidP="00CC7C1E" w:rsidRDefault="00191450" w14:paraId="0FEBB8B6" w14:textId="34298048">
            <w:pPr>
              <w:rPr>
                <w:rFonts w:asciiTheme="minorHAnsi" w:hAnsiTheme="minorHAnsi" w:cstheme="minorHAnsi"/>
                <w:sz w:val="24"/>
                <w:szCs w:val="24"/>
              </w:rPr>
            </w:pPr>
            <w:r>
              <w:rPr>
                <w:rFonts w:asciiTheme="minorHAnsi" w:hAnsiTheme="minorHAnsi" w:cstheme="minorHAnsi"/>
                <w:sz w:val="24"/>
                <w:szCs w:val="24"/>
              </w:rPr>
              <w:t>Confirmation of Doctoral Registration Interview (CDRI)</w:t>
            </w:r>
            <w:r w:rsidRPr="00A41D73" w:rsidR="00CC7392">
              <w:rPr>
                <w:rFonts w:asciiTheme="minorHAnsi" w:hAnsiTheme="minorHAnsi" w:cstheme="minorHAnsi"/>
                <w:sz w:val="24"/>
                <w:szCs w:val="24"/>
              </w:rPr>
              <w:t xml:space="preserve"> </w:t>
            </w:r>
          </w:p>
        </w:tc>
      </w:tr>
    </w:tbl>
    <w:p w:rsidR="00CC7392" w:rsidP="00CC7392" w:rsidRDefault="00CC7392" w14:paraId="556CE0B3" w14:textId="391E2576">
      <w:pPr>
        <w:rPr>
          <w:rFonts w:ascii="Corbel" w:hAnsi="Corbel"/>
        </w:rPr>
      </w:pPr>
    </w:p>
    <w:p w:rsidRPr="00FB6CBD" w:rsidR="00865DAF" w:rsidP="00CC7392" w:rsidRDefault="00865DAF" w14:paraId="548FF642" w14:textId="77777777">
      <w:pPr>
        <w:rPr>
          <w:rFonts w:ascii="Corbel" w:hAnsi="Corbel"/>
        </w:rPr>
      </w:pPr>
    </w:p>
    <w:p w:rsidRPr="00865DAF" w:rsidR="002D5283" w:rsidP="00E84808" w:rsidRDefault="002D5283" w14:paraId="115E5F98" w14:textId="2DE4ABFA">
      <w:pPr>
        <w:pStyle w:val="Heading2"/>
        <w:rPr>
          <w:rFonts w:asciiTheme="minorHAnsi" w:hAnsiTheme="minorHAnsi" w:cstheme="minorHAnsi"/>
          <w:b/>
          <w:color w:val="004E9A"/>
          <w:sz w:val="32"/>
          <w:szCs w:val="32"/>
        </w:rPr>
      </w:pPr>
      <w:bookmarkStart w:name="_Toc240579445" w:id="30"/>
      <w:r w:rsidRPr="00865DAF">
        <w:rPr>
          <w:rFonts w:asciiTheme="minorHAnsi" w:hAnsiTheme="minorHAnsi" w:cstheme="minorHAnsi"/>
          <w:b/>
          <w:color w:val="004E9A"/>
          <w:sz w:val="32"/>
          <w:szCs w:val="32"/>
        </w:rPr>
        <w:t>Exam</w:t>
      </w:r>
      <w:r w:rsidRPr="00865DAF" w:rsidR="00865DAF">
        <w:rPr>
          <w:rFonts w:asciiTheme="minorHAnsi" w:hAnsiTheme="minorHAnsi" w:cstheme="minorHAnsi"/>
          <w:b/>
          <w:color w:val="004E9A"/>
          <w:sz w:val="32"/>
          <w:szCs w:val="32"/>
        </w:rPr>
        <w:t>inations</w:t>
      </w:r>
      <w:r w:rsidRPr="00865DAF">
        <w:rPr>
          <w:rFonts w:asciiTheme="minorHAnsi" w:hAnsiTheme="minorHAnsi" w:cstheme="minorHAnsi"/>
          <w:b/>
          <w:color w:val="004E9A"/>
          <w:sz w:val="32"/>
          <w:szCs w:val="32"/>
        </w:rPr>
        <w:t xml:space="preserve"> Board</w:t>
      </w:r>
      <w:bookmarkEnd w:id="30"/>
    </w:p>
    <w:p w:rsidR="001B515E" w:rsidP="002D5283" w:rsidRDefault="001B515E" w14:paraId="41DC75DF" w14:textId="77777777">
      <w:pPr>
        <w:rPr>
          <w:rFonts w:ascii="Corbel" w:hAnsi="Corbel" w:cs="Segoe UI"/>
        </w:rPr>
      </w:pPr>
    </w:p>
    <w:p w:rsidRPr="00865DAF" w:rsidR="00693B3A" w:rsidP="002D5283" w:rsidRDefault="00693B3A" w14:paraId="75461D9C" w14:textId="35BCCB85">
      <w:pPr>
        <w:rPr>
          <w:rFonts w:asciiTheme="minorHAnsi" w:hAnsiTheme="minorHAnsi" w:cstheme="minorHAnsi"/>
          <w:sz w:val="24"/>
          <w:szCs w:val="24"/>
        </w:rPr>
      </w:pPr>
      <w:r w:rsidRPr="00865DAF">
        <w:rPr>
          <w:rFonts w:asciiTheme="minorHAnsi" w:hAnsiTheme="minorHAnsi" w:cstheme="minorHAnsi"/>
          <w:sz w:val="24"/>
          <w:szCs w:val="24"/>
        </w:rPr>
        <w:t xml:space="preserve">Year 1 </w:t>
      </w:r>
      <w:r w:rsidRPr="00865DAF" w:rsidR="006A05BE">
        <w:rPr>
          <w:rFonts w:asciiTheme="minorHAnsi" w:hAnsiTheme="minorHAnsi" w:cstheme="minorHAnsi"/>
          <w:sz w:val="24"/>
          <w:szCs w:val="24"/>
        </w:rPr>
        <w:t xml:space="preserve">and 2 </w:t>
      </w:r>
      <w:r w:rsidRPr="00865DAF" w:rsidR="00865DAF">
        <w:rPr>
          <w:rFonts w:asciiTheme="minorHAnsi" w:hAnsiTheme="minorHAnsi" w:cstheme="minorHAnsi"/>
          <w:sz w:val="24"/>
          <w:szCs w:val="24"/>
        </w:rPr>
        <w:t>c</w:t>
      </w:r>
      <w:r w:rsidRPr="00865DAF" w:rsidR="008F6631">
        <w:rPr>
          <w:rFonts w:asciiTheme="minorHAnsi" w:hAnsiTheme="minorHAnsi" w:cstheme="minorHAnsi"/>
          <w:sz w:val="24"/>
          <w:szCs w:val="24"/>
        </w:rPr>
        <w:t>ohort</w:t>
      </w:r>
      <w:r w:rsidRPr="00865DAF" w:rsidR="00865DAF">
        <w:rPr>
          <w:rFonts w:asciiTheme="minorHAnsi" w:hAnsiTheme="minorHAnsi" w:cstheme="minorHAnsi"/>
          <w:sz w:val="24"/>
          <w:szCs w:val="24"/>
        </w:rPr>
        <w:t>s</w:t>
      </w:r>
      <w:r w:rsidRPr="00865DAF" w:rsidR="008F6631">
        <w:rPr>
          <w:rFonts w:asciiTheme="minorHAnsi" w:hAnsiTheme="minorHAnsi" w:cstheme="minorHAnsi"/>
          <w:sz w:val="24"/>
          <w:szCs w:val="24"/>
        </w:rPr>
        <w:t>: September 202</w:t>
      </w:r>
      <w:r w:rsidR="00191450">
        <w:rPr>
          <w:rFonts w:asciiTheme="minorHAnsi" w:hAnsiTheme="minorHAnsi" w:cstheme="minorHAnsi"/>
          <w:sz w:val="24"/>
          <w:szCs w:val="24"/>
        </w:rPr>
        <w:t>7</w:t>
      </w:r>
    </w:p>
    <w:p w:rsidRPr="00865DAF" w:rsidR="00693B3A" w:rsidP="002D5283" w:rsidRDefault="00693B3A" w14:paraId="3CB648E9" w14:textId="77777777">
      <w:pPr>
        <w:rPr>
          <w:rFonts w:asciiTheme="minorHAnsi" w:hAnsiTheme="minorHAnsi" w:cstheme="minorHAnsi"/>
          <w:sz w:val="12"/>
          <w:szCs w:val="12"/>
        </w:rPr>
      </w:pPr>
    </w:p>
    <w:p w:rsidRPr="00865DAF" w:rsidR="00693B3A" w:rsidP="002D5283" w:rsidRDefault="00693B3A" w14:paraId="0D4EBFB7" w14:textId="63FF1A6A">
      <w:pPr>
        <w:rPr>
          <w:rFonts w:asciiTheme="minorHAnsi" w:hAnsiTheme="minorHAnsi" w:cstheme="minorHAnsi"/>
          <w:sz w:val="24"/>
          <w:szCs w:val="24"/>
        </w:rPr>
      </w:pPr>
      <w:r w:rsidRPr="00865DAF">
        <w:rPr>
          <w:rFonts w:asciiTheme="minorHAnsi" w:hAnsiTheme="minorHAnsi" w:cstheme="minorHAnsi"/>
          <w:sz w:val="24"/>
          <w:szCs w:val="24"/>
        </w:rPr>
        <w:t xml:space="preserve">External Examiner: </w:t>
      </w:r>
      <w:r w:rsidRPr="00865DAF" w:rsidR="00865DAF">
        <w:rPr>
          <w:rFonts w:asciiTheme="minorHAnsi" w:hAnsiTheme="minorHAnsi" w:cstheme="minorHAnsi"/>
          <w:sz w:val="24"/>
          <w:szCs w:val="24"/>
        </w:rPr>
        <w:t>Dr Andrew Youde, University of Huddersfield</w:t>
      </w:r>
    </w:p>
    <w:p w:rsidR="001B6663" w:rsidRDefault="001B6663" w14:paraId="7CBD289E" w14:textId="77777777">
      <w:pPr>
        <w:rPr>
          <w:rFonts w:ascii="Corbel" w:hAnsi="Corbel" w:eastAsiaTheme="majorEastAsia" w:cstheme="majorBidi"/>
          <w:color w:val="2E74B5" w:themeColor="accent1" w:themeShade="BF"/>
          <w:sz w:val="32"/>
          <w:szCs w:val="32"/>
        </w:rPr>
      </w:pPr>
      <w:bookmarkStart w:name="_Assessment_Overview_–" w:id="31"/>
      <w:bookmarkEnd w:id="31"/>
      <w:r>
        <w:rPr>
          <w:rFonts w:ascii="Corbel" w:hAnsi="Corbel"/>
        </w:rPr>
        <w:br w:type="page"/>
      </w:r>
    </w:p>
    <w:p w:rsidRPr="00865DAF" w:rsidR="00E84808" w:rsidP="00E84808" w:rsidRDefault="00E84808" w14:paraId="09945BCD" w14:textId="0D15C13B">
      <w:pPr>
        <w:pStyle w:val="Heading1"/>
        <w:rPr>
          <w:rFonts w:asciiTheme="minorHAnsi" w:hAnsiTheme="minorHAnsi" w:cstheme="minorHAnsi"/>
          <w:b/>
          <w:color w:val="004E9A"/>
        </w:rPr>
      </w:pPr>
      <w:bookmarkStart w:name="_Toc240579446" w:id="32"/>
      <w:r w:rsidRPr="00CA5D25">
        <w:rPr>
          <w:rFonts w:asciiTheme="minorHAnsi" w:hAnsiTheme="minorHAnsi" w:cstheme="minorHAnsi"/>
          <w:b/>
          <w:color w:val="004E9A"/>
        </w:rPr>
        <w:lastRenderedPageBreak/>
        <w:t xml:space="preserve">Assessment </w:t>
      </w:r>
      <w:r w:rsidRPr="00CA5D25" w:rsidR="00773B0F">
        <w:rPr>
          <w:rFonts w:asciiTheme="minorHAnsi" w:hAnsiTheme="minorHAnsi" w:cstheme="minorHAnsi"/>
          <w:b/>
          <w:color w:val="004E9A"/>
        </w:rPr>
        <w:t>o</w:t>
      </w:r>
      <w:r w:rsidRPr="00CA5D25">
        <w:rPr>
          <w:rFonts w:asciiTheme="minorHAnsi" w:hAnsiTheme="minorHAnsi" w:cstheme="minorHAnsi"/>
          <w:b/>
          <w:color w:val="004E9A"/>
        </w:rPr>
        <w:t>verview – Year 1</w:t>
      </w:r>
      <w:bookmarkEnd w:id="32"/>
    </w:p>
    <w:p w:rsidRPr="00773B0F" w:rsidR="00773B0F" w:rsidP="00773B0F" w:rsidRDefault="00773B0F" w14:paraId="7ADC529F" w14:textId="77777777">
      <w:pPr>
        <w:rPr>
          <w:sz w:val="12"/>
          <w:szCs w:val="12"/>
        </w:rPr>
      </w:pPr>
    </w:p>
    <w:tbl>
      <w:tblPr>
        <w:tblStyle w:val="TableGrid"/>
        <w:tblW w:w="0" w:type="auto"/>
        <w:tblLook w:val="04A0" w:firstRow="1" w:lastRow="0" w:firstColumn="1" w:lastColumn="0" w:noHBand="0" w:noVBand="1"/>
      </w:tblPr>
      <w:tblGrid>
        <w:gridCol w:w="2443"/>
        <w:gridCol w:w="5207"/>
        <w:gridCol w:w="1366"/>
      </w:tblGrid>
      <w:tr w:rsidRPr="00773B0F" w:rsidR="00E84808" w:rsidTr="000156BD" w14:paraId="29A8838B" w14:textId="77777777">
        <w:tc>
          <w:tcPr>
            <w:tcW w:w="2443" w:type="dxa"/>
            <w:shd w:val="clear" w:color="auto" w:fill="E7E6E6" w:themeFill="background2"/>
          </w:tcPr>
          <w:p w:rsidRPr="00773B0F" w:rsidR="00E84808" w:rsidP="00E84808" w:rsidRDefault="00E84808" w14:paraId="78D8DD78" w14:textId="77777777">
            <w:pPr>
              <w:rPr>
                <w:rFonts w:asciiTheme="minorHAnsi" w:hAnsiTheme="minorHAnsi" w:cstheme="minorHAnsi"/>
                <w:sz w:val="20"/>
                <w:szCs w:val="20"/>
              </w:rPr>
            </w:pPr>
            <w:r w:rsidRPr="00773B0F">
              <w:rPr>
                <w:rFonts w:asciiTheme="minorHAnsi" w:hAnsiTheme="minorHAnsi" w:cstheme="minorHAnsi"/>
                <w:sz w:val="20"/>
                <w:szCs w:val="20"/>
              </w:rPr>
              <w:t>Module</w:t>
            </w:r>
          </w:p>
        </w:tc>
        <w:tc>
          <w:tcPr>
            <w:tcW w:w="5207" w:type="dxa"/>
            <w:shd w:val="clear" w:color="auto" w:fill="E7E6E6" w:themeFill="background2"/>
          </w:tcPr>
          <w:p w:rsidRPr="00773B0F" w:rsidR="00E84808" w:rsidP="00F40A14" w:rsidRDefault="00E84808" w14:paraId="412AC295" w14:textId="2C226169">
            <w:pPr>
              <w:rPr>
                <w:rFonts w:asciiTheme="minorHAnsi" w:hAnsiTheme="minorHAnsi" w:cstheme="minorHAnsi"/>
                <w:sz w:val="20"/>
                <w:szCs w:val="20"/>
              </w:rPr>
            </w:pPr>
            <w:r w:rsidRPr="00773B0F">
              <w:rPr>
                <w:rFonts w:asciiTheme="minorHAnsi" w:hAnsiTheme="minorHAnsi" w:cstheme="minorHAnsi"/>
                <w:sz w:val="20"/>
                <w:szCs w:val="20"/>
              </w:rPr>
              <w:t xml:space="preserve">Assessment </w:t>
            </w:r>
            <w:r w:rsidR="00773B0F">
              <w:rPr>
                <w:rFonts w:asciiTheme="minorHAnsi" w:hAnsiTheme="minorHAnsi" w:cstheme="minorHAnsi"/>
                <w:sz w:val="20"/>
                <w:szCs w:val="20"/>
              </w:rPr>
              <w:t>task</w:t>
            </w:r>
          </w:p>
        </w:tc>
        <w:tc>
          <w:tcPr>
            <w:tcW w:w="1366" w:type="dxa"/>
            <w:shd w:val="clear" w:color="auto" w:fill="E7E6E6" w:themeFill="background2"/>
          </w:tcPr>
          <w:p w:rsidRPr="00773B0F" w:rsidR="00E84808" w:rsidP="00F40A14" w:rsidRDefault="00E84808" w14:paraId="40B0E232" w14:textId="77777777">
            <w:pPr>
              <w:rPr>
                <w:rFonts w:asciiTheme="minorHAnsi" w:hAnsiTheme="minorHAnsi" w:cstheme="minorHAnsi"/>
                <w:sz w:val="20"/>
                <w:szCs w:val="20"/>
              </w:rPr>
            </w:pPr>
            <w:r w:rsidRPr="00773B0F">
              <w:rPr>
                <w:rFonts w:asciiTheme="minorHAnsi" w:hAnsiTheme="minorHAnsi" w:cstheme="minorHAnsi"/>
                <w:sz w:val="20"/>
                <w:szCs w:val="20"/>
              </w:rPr>
              <w:t>Module Leader</w:t>
            </w:r>
          </w:p>
        </w:tc>
      </w:tr>
      <w:tr w:rsidRPr="00773B0F" w:rsidR="00E84808" w:rsidTr="000156BD" w14:paraId="447BA0D3" w14:textId="77777777">
        <w:tc>
          <w:tcPr>
            <w:tcW w:w="2443" w:type="dxa"/>
            <w:vMerge w:val="restart"/>
          </w:tcPr>
          <w:p w:rsidRPr="00773B0F" w:rsidR="00E84808" w:rsidP="00F40A14" w:rsidRDefault="00E84808" w14:paraId="22A73BC6" w14:textId="22404127">
            <w:pPr>
              <w:rPr>
                <w:rFonts w:asciiTheme="minorHAnsi" w:hAnsiTheme="minorHAnsi" w:cstheme="minorHAnsi"/>
                <w:b/>
                <w:sz w:val="20"/>
                <w:szCs w:val="20"/>
              </w:rPr>
            </w:pPr>
            <w:r w:rsidRPr="00773B0F">
              <w:rPr>
                <w:rFonts w:asciiTheme="minorHAnsi" w:hAnsiTheme="minorHAnsi" w:cstheme="minorHAnsi"/>
                <w:b/>
                <w:sz w:val="20"/>
                <w:szCs w:val="20"/>
              </w:rPr>
              <w:t>EDD700</w:t>
            </w:r>
            <w:r w:rsidRPr="00773B0F" w:rsidR="00A91C45">
              <w:rPr>
                <w:rFonts w:asciiTheme="minorHAnsi" w:hAnsiTheme="minorHAnsi" w:cstheme="minorHAnsi"/>
                <w:b/>
                <w:sz w:val="20"/>
                <w:szCs w:val="20"/>
              </w:rPr>
              <w:t>2</w:t>
            </w:r>
          </w:p>
          <w:p w:rsidRPr="00773B0F" w:rsidR="00E84808" w:rsidP="00F40A14" w:rsidRDefault="00E84808" w14:paraId="03D2B5D4" w14:textId="77777777">
            <w:pPr>
              <w:rPr>
                <w:rFonts w:asciiTheme="minorHAnsi" w:hAnsiTheme="minorHAnsi" w:cstheme="minorHAnsi"/>
                <w:b/>
                <w:sz w:val="20"/>
                <w:szCs w:val="20"/>
              </w:rPr>
            </w:pPr>
            <w:r w:rsidRPr="00773B0F">
              <w:rPr>
                <w:rFonts w:asciiTheme="minorHAnsi" w:hAnsiTheme="minorHAnsi" w:cstheme="minorHAnsi"/>
                <w:b/>
                <w:sz w:val="20"/>
                <w:szCs w:val="20"/>
              </w:rPr>
              <w:t>Yourself as Researcher: Professional Identity and Values</w:t>
            </w:r>
          </w:p>
          <w:p w:rsidRPr="00773B0F" w:rsidR="00E84808" w:rsidP="00F40A14" w:rsidRDefault="00E84808" w14:paraId="5518FA75" w14:textId="77777777">
            <w:pPr>
              <w:rPr>
                <w:rFonts w:asciiTheme="minorHAnsi" w:hAnsiTheme="minorHAnsi" w:cstheme="minorHAnsi"/>
                <w:sz w:val="20"/>
                <w:szCs w:val="20"/>
              </w:rPr>
            </w:pPr>
            <w:r w:rsidRPr="00773B0F">
              <w:rPr>
                <w:rFonts w:asciiTheme="minorHAnsi" w:hAnsiTheme="minorHAnsi" w:cstheme="minorHAnsi"/>
                <w:sz w:val="20"/>
                <w:szCs w:val="20"/>
              </w:rPr>
              <w:t>(20 credits)</w:t>
            </w:r>
          </w:p>
          <w:p w:rsidRPr="00773B0F" w:rsidR="00E84808" w:rsidP="00F40A14" w:rsidRDefault="00E84808" w14:paraId="0C178E9E" w14:textId="77777777">
            <w:pPr>
              <w:rPr>
                <w:rFonts w:asciiTheme="minorHAnsi" w:hAnsiTheme="minorHAnsi" w:cstheme="minorHAnsi"/>
                <w:b/>
                <w:sz w:val="20"/>
                <w:szCs w:val="20"/>
              </w:rPr>
            </w:pPr>
          </w:p>
          <w:p w:rsidRPr="00773B0F" w:rsidR="00E84808" w:rsidP="00F40A14" w:rsidRDefault="00E84808" w14:paraId="3C0395D3" w14:textId="77777777">
            <w:pPr>
              <w:rPr>
                <w:rFonts w:asciiTheme="minorHAnsi" w:hAnsiTheme="minorHAnsi" w:cstheme="minorHAnsi"/>
                <w:sz w:val="20"/>
                <w:szCs w:val="20"/>
              </w:rPr>
            </w:pPr>
          </w:p>
        </w:tc>
        <w:tc>
          <w:tcPr>
            <w:tcW w:w="5207" w:type="dxa"/>
          </w:tcPr>
          <w:p w:rsidRPr="00773B0F" w:rsidR="00E84808" w:rsidP="00F40A14" w:rsidRDefault="00E84808" w14:paraId="431F503C" w14:textId="77777777">
            <w:pPr>
              <w:autoSpaceDE w:val="0"/>
              <w:autoSpaceDN w:val="0"/>
              <w:adjustRightInd w:val="0"/>
              <w:rPr>
                <w:rFonts w:asciiTheme="minorHAnsi" w:hAnsiTheme="minorHAnsi" w:cstheme="minorHAnsi"/>
                <w:b/>
                <w:sz w:val="20"/>
                <w:szCs w:val="20"/>
              </w:rPr>
            </w:pPr>
            <w:r w:rsidRPr="00773B0F">
              <w:rPr>
                <w:rFonts w:asciiTheme="minorHAnsi" w:hAnsiTheme="minorHAnsi" w:cstheme="minorHAnsi"/>
                <w:b/>
                <w:sz w:val="20"/>
                <w:szCs w:val="20"/>
              </w:rPr>
              <w:t>LO1 (15%)</w:t>
            </w:r>
          </w:p>
          <w:p w:rsidRPr="00773B0F" w:rsidR="00E84808" w:rsidP="00F40A14" w:rsidRDefault="00E84808" w14:paraId="0A12E6A5" w14:textId="46C44F35">
            <w:pPr>
              <w:autoSpaceDE w:val="0"/>
              <w:autoSpaceDN w:val="0"/>
              <w:adjustRightInd w:val="0"/>
              <w:rPr>
                <w:rFonts w:asciiTheme="minorHAnsi" w:hAnsiTheme="minorHAnsi" w:cstheme="minorHAnsi"/>
                <w:sz w:val="20"/>
                <w:szCs w:val="20"/>
                <w:u w:val="single"/>
              </w:rPr>
            </w:pPr>
            <w:r w:rsidRPr="00773B0F">
              <w:rPr>
                <w:rFonts w:asciiTheme="minorHAnsi" w:hAnsiTheme="minorHAnsi" w:cstheme="minorHAnsi"/>
                <w:sz w:val="20"/>
                <w:szCs w:val="20"/>
                <w:u w:val="single"/>
              </w:rPr>
              <w:t>Presentation (hard copy, notes): 15 mins</w:t>
            </w:r>
            <w:r w:rsidRPr="00773B0F" w:rsidR="00BD5DB7">
              <w:rPr>
                <w:rFonts w:asciiTheme="minorHAnsi" w:hAnsiTheme="minorHAnsi" w:cstheme="minorHAnsi"/>
                <w:sz w:val="20"/>
                <w:szCs w:val="20"/>
                <w:u w:val="single"/>
              </w:rPr>
              <w:t xml:space="preserve"> (no discussion)</w:t>
            </w:r>
          </w:p>
          <w:p w:rsidRPr="00773B0F" w:rsidR="00E84808" w:rsidP="00F40A14" w:rsidRDefault="00E84808" w14:paraId="7CBBFBAD" w14:textId="77777777">
            <w:pPr>
              <w:rPr>
                <w:rFonts w:asciiTheme="minorHAnsi" w:hAnsiTheme="minorHAnsi" w:cstheme="minorHAnsi"/>
                <w:sz w:val="20"/>
                <w:szCs w:val="20"/>
              </w:rPr>
            </w:pPr>
            <w:r w:rsidRPr="00773B0F">
              <w:rPr>
                <w:rFonts w:asciiTheme="minorHAnsi" w:hAnsiTheme="minorHAnsi" w:cstheme="minorHAnsi"/>
                <w:sz w:val="20"/>
                <w:szCs w:val="20"/>
              </w:rPr>
              <w:t>On the professional context: personal location within it and identification of key current trends and issues</w:t>
            </w:r>
          </w:p>
        </w:tc>
        <w:tc>
          <w:tcPr>
            <w:tcW w:w="1366" w:type="dxa"/>
            <w:vMerge w:val="restart"/>
          </w:tcPr>
          <w:p w:rsidRPr="00773B0F" w:rsidR="00E84808" w:rsidP="00F40A14" w:rsidRDefault="00E84808" w14:paraId="6EE1E69F" w14:textId="48A688D8">
            <w:pPr>
              <w:rPr>
                <w:rFonts w:asciiTheme="minorHAnsi" w:hAnsiTheme="minorHAnsi" w:cstheme="minorHAnsi"/>
                <w:sz w:val="20"/>
                <w:szCs w:val="20"/>
              </w:rPr>
            </w:pPr>
            <w:r w:rsidRPr="00773B0F">
              <w:rPr>
                <w:rFonts w:asciiTheme="minorHAnsi" w:hAnsiTheme="minorHAnsi" w:cstheme="minorHAnsi"/>
                <w:sz w:val="20"/>
                <w:szCs w:val="20"/>
              </w:rPr>
              <w:t>D</w:t>
            </w:r>
            <w:r w:rsidRPr="00773B0F" w:rsidR="00921907">
              <w:rPr>
                <w:rFonts w:asciiTheme="minorHAnsi" w:hAnsiTheme="minorHAnsi" w:cstheme="minorHAnsi"/>
                <w:sz w:val="20"/>
                <w:szCs w:val="20"/>
              </w:rPr>
              <w:t xml:space="preserve">r </w:t>
            </w:r>
            <w:r w:rsidR="00E73328">
              <w:rPr>
                <w:rFonts w:asciiTheme="minorHAnsi" w:hAnsiTheme="minorHAnsi" w:cstheme="minorHAnsi"/>
                <w:sz w:val="20"/>
                <w:szCs w:val="20"/>
              </w:rPr>
              <w:t>Jane Chambers</w:t>
            </w:r>
          </w:p>
        </w:tc>
      </w:tr>
      <w:tr w:rsidRPr="00773B0F" w:rsidR="00E84808" w:rsidTr="000156BD" w14:paraId="17D9752C" w14:textId="77777777">
        <w:tc>
          <w:tcPr>
            <w:tcW w:w="2443" w:type="dxa"/>
            <w:vMerge/>
          </w:tcPr>
          <w:p w:rsidRPr="00773B0F" w:rsidR="00E84808" w:rsidP="00F40A14" w:rsidRDefault="00E84808" w14:paraId="651E9592" w14:textId="77777777">
            <w:pPr>
              <w:rPr>
                <w:rFonts w:asciiTheme="minorHAnsi" w:hAnsiTheme="minorHAnsi" w:cstheme="minorHAnsi"/>
                <w:sz w:val="20"/>
                <w:szCs w:val="20"/>
              </w:rPr>
            </w:pPr>
          </w:p>
        </w:tc>
        <w:tc>
          <w:tcPr>
            <w:tcW w:w="5207" w:type="dxa"/>
          </w:tcPr>
          <w:p w:rsidRPr="00773B0F" w:rsidR="00E84808" w:rsidP="00F40A14" w:rsidRDefault="00E84808" w14:paraId="39FEA068" w14:textId="77777777">
            <w:pPr>
              <w:rPr>
                <w:rFonts w:asciiTheme="minorHAnsi" w:hAnsiTheme="minorHAnsi" w:cstheme="minorHAnsi"/>
                <w:b/>
                <w:sz w:val="20"/>
                <w:szCs w:val="20"/>
              </w:rPr>
            </w:pPr>
            <w:r w:rsidRPr="00773B0F">
              <w:rPr>
                <w:rFonts w:asciiTheme="minorHAnsi" w:hAnsiTheme="minorHAnsi" w:cstheme="minorHAnsi"/>
                <w:b/>
                <w:sz w:val="20"/>
                <w:szCs w:val="20"/>
              </w:rPr>
              <w:t>LO1, 2, 3, 4 (85%)</w:t>
            </w:r>
          </w:p>
          <w:p w:rsidRPr="00773B0F" w:rsidR="00E84808" w:rsidP="00F40A14" w:rsidRDefault="00E84808" w14:paraId="5EA9477F" w14:textId="77777777">
            <w:pPr>
              <w:rPr>
                <w:rFonts w:asciiTheme="minorHAnsi" w:hAnsiTheme="minorHAnsi" w:cstheme="minorHAnsi"/>
                <w:sz w:val="20"/>
                <w:szCs w:val="20"/>
                <w:u w:val="single"/>
              </w:rPr>
            </w:pPr>
            <w:r w:rsidRPr="00773B0F">
              <w:rPr>
                <w:rFonts w:asciiTheme="minorHAnsi" w:hAnsiTheme="minorHAnsi" w:cstheme="minorHAnsi"/>
                <w:sz w:val="20"/>
                <w:szCs w:val="20"/>
                <w:u w:val="single"/>
              </w:rPr>
              <w:t>Reflective portfolio, 4-5000 words</w:t>
            </w:r>
          </w:p>
          <w:p w:rsidRPr="00773B0F" w:rsidR="00E84808" w:rsidP="00F40A14" w:rsidRDefault="00E84808" w14:paraId="381722E4" w14:textId="77777777">
            <w:pPr>
              <w:rPr>
                <w:rFonts w:asciiTheme="minorHAnsi" w:hAnsiTheme="minorHAnsi" w:cstheme="minorHAnsi"/>
                <w:sz w:val="20"/>
                <w:szCs w:val="20"/>
              </w:rPr>
            </w:pPr>
            <w:r w:rsidRPr="00773B0F">
              <w:rPr>
                <w:rFonts w:asciiTheme="minorHAnsi" w:hAnsiTheme="minorHAnsi" w:cstheme="minorHAnsi"/>
                <w:sz w:val="20"/>
                <w:szCs w:val="20"/>
              </w:rPr>
              <w:t>Draw on theoretical models and literature to reflect on own professional identity and values. It is expected that students will select a particular issue or theory to reflect on after the residential weekends.</w:t>
            </w:r>
          </w:p>
        </w:tc>
        <w:tc>
          <w:tcPr>
            <w:tcW w:w="1366" w:type="dxa"/>
            <w:vMerge/>
          </w:tcPr>
          <w:p w:rsidRPr="00773B0F" w:rsidR="00E84808" w:rsidP="00F40A14" w:rsidRDefault="00E84808" w14:paraId="269E314A" w14:textId="77777777">
            <w:pPr>
              <w:rPr>
                <w:rFonts w:asciiTheme="minorHAnsi" w:hAnsiTheme="minorHAnsi" w:cstheme="minorHAnsi"/>
                <w:sz w:val="20"/>
                <w:szCs w:val="20"/>
              </w:rPr>
            </w:pPr>
          </w:p>
        </w:tc>
      </w:tr>
      <w:tr w:rsidRPr="00773B0F" w:rsidR="00E84808" w:rsidTr="000156BD" w14:paraId="5743EE7D" w14:textId="77777777">
        <w:tc>
          <w:tcPr>
            <w:tcW w:w="2443" w:type="dxa"/>
          </w:tcPr>
          <w:p w:rsidRPr="00773B0F" w:rsidR="00E84808" w:rsidP="00F40A14" w:rsidRDefault="00A91C45" w14:paraId="56E18ABE" w14:textId="019767F7">
            <w:pPr>
              <w:rPr>
                <w:rFonts w:asciiTheme="minorHAnsi" w:hAnsiTheme="minorHAnsi" w:cstheme="minorHAnsi"/>
                <w:b/>
                <w:sz w:val="20"/>
                <w:szCs w:val="20"/>
              </w:rPr>
            </w:pPr>
            <w:r w:rsidRPr="00773B0F">
              <w:rPr>
                <w:rFonts w:asciiTheme="minorHAnsi" w:hAnsiTheme="minorHAnsi" w:cstheme="minorHAnsi"/>
                <w:b/>
                <w:sz w:val="20"/>
                <w:szCs w:val="20"/>
              </w:rPr>
              <w:t xml:space="preserve">EDD7001 </w:t>
            </w:r>
            <w:r w:rsidRPr="00773B0F" w:rsidR="00E84808">
              <w:rPr>
                <w:rFonts w:asciiTheme="minorHAnsi" w:hAnsiTheme="minorHAnsi" w:cstheme="minorHAnsi"/>
                <w:b/>
                <w:sz w:val="20"/>
                <w:szCs w:val="20"/>
              </w:rPr>
              <w:t>Engaging with Research: Knowledge, Truth and Values in Professional Domains</w:t>
            </w:r>
          </w:p>
          <w:p w:rsidRPr="00773B0F" w:rsidR="00E84808" w:rsidP="00F40A14" w:rsidRDefault="00E84808" w14:paraId="47341341" w14:textId="5CAF25BC">
            <w:pPr>
              <w:rPr>
                <w:rFonts w:asciiTheme="minorHAnsi" w:hAnsiTheme="minorHAnsi" w:cstheme="minorHAnsi"/>
                <w:sz w:val="20"/>
                <w:szCs w:val="20"/>
              </w:rPr>
            </w:pPr>
            <w:r w:rsidRPr="00773B0F">
              <w:rPr>
                <w:rFonts w:asciiTheme="minorHAnsi" w:hAnsiTheme="minorHAnsi" w:cstheme="minorHAnsi"/>
                <w:sz w:val="20"/>
                <w:szCs w:val="20"/>
              </w:rPr>
              <w:t>(20 credits)</w:t>
            </w:r>
          </w:p>
        </w:tc>
        <w:tc>
          <w:tcPr>
            <w:tcW w:w="5207" w:type="dxa"/>
          </w:tcPr>
          <w:p w:rsidRPr="00773B0F" w:rsidR="00E84808" w:rsidP="00F40A14" w:rsidRDefault="00E84808" w14:paraId="24AE2028" w14:textId="7262B961">
            <w:pPr>
              <w:rPr>
                <w:rFonts w:asciiTheme="minorHAnsi" w:hAnsiTheme="minorHAnsi" w:cstheme="minorHAnsi"/>
                <w:b/>
                <w:sz w:val="20"/>
                <w:szCs w:val="20"/>
              </w:rPr>
            </w:pPr>
            <w:r w:rsidRPr="00773B0F">
              <w:rPr>
                <w:rFonts w:asciiTheme="minorHAnsi" w:hAnsiTheme="minorHAnsi" w:cstheme="minorHAnsi"/>
                <w:b/>
                <w:sz w:val="20"/>
                <w:szCs w:val="20"/>
              </w:rPr>
              <w:t>LO1, 2, 3 (100%)</w:t>
            </w:r>
          </w:p>
          <w:p w:rsidRPr="00773B0F" w:rsidR="00E84808" w:rsidP="003E5AEC" w:rsidRDefault="00E84808" w14:paraId="48CAC7FB" w14:textId="77777777">
            <w:pPr>
              <w:rPr>
                <w:rFonts w:asciiTheme="minorHAnsi" w:hAnsiTheme="minorHAnsi" w:cstheme="minorHAnsi"/>
                <w:sz w:val="20"/>
                <w:szCs w:val="20"/>
              </w:rPr>
            </w:pPr>
            <w:r w:rsidRPr="00773B0F">
              <w:rPr>
                <w:rFonts w:asciiTheme="minorHAnsi" w:hAnsiTheme="minorHAnsi" w:cstheme="minorHAnsi"/>
                <w:sz w:val="20"/>
                <w:szCs w:val="20"/>
                <w:u w:val="single"/>
              </w:rPr>
              <w:t>Reflective essay, 4</w:t>
            </w:r>
            <w:r w:rsidRPr="00773B0F" w:rsidR="003E5AEC">
              <w:rPr>
                <w:rFonts w:asciiTheme="minorHAnsi" w:hAnsiTheme="minorHAnsi" w:cstheme="minorHAnsi"/>
                <w:sz w:val="20"/>
                <w:szCs w:val="20"/>
                <w:u w:val="single"/>
              </w:rPr>
              <w:t>,</w:t>
            </w:r>
            <w:r w:rsidRPr="00773B0F">
              <w:rPr>
                <w:rFonts w:asciiTheme="minorHAnsi" w:hAnsiTheme="minorHAnsi" w:cstheme="minorHAnsi"/>
                <w:sz w:val="20"/>
                <w:szCs w:val="20"/>
                <w:u w:val="single"/>
              </w:rPr>
              <w:t>000 words:</w:t>
            </w:r>
            <w:r w:rsidRPr="00773B0F">
              <w:rPr>
                <w:rFonts w:asciiTheme="minorHAnsi" w:hAnsiTheme="minorHAnsi" w:cstheme="minorHAnsi"/>
                <w:sz w:val="20"/>
                <w:szCs w:val="20"/>
              </w:rPr>
              <w:t xml:space="preserve"> Critically consider the significance of ontological and epistemological perspectives to research in your professional domain.</w:t>
            </w:r>
          </w:p>
        </w:tc>
        <w:tc>
          <w:tcPr>
            <w:tcW w:w="1366" w:type="dxa"/>
          </w:tcPr>
          <w:p w:rsidRPr="00773B0F" w:rsidR="00E84808" w:rsidP="00F40A14" w:rsidRDefault="00E84808" w14:paraId="17938CB3" w14:textId="2BC52FC4">
            <w:pPr>
              <w:rPr>
                <w:rFonts w:asciiTheme="minorHAnsi" w:hAnsiTheme="minorHAnsi" w:cstheme="minorHAnsi"/>
                <w:sz w:val="20"/>
                <w:szCs w:val="20"/>
              </w:rPr>
            </w:pPr>
            <w:r w:rsidRPr="00773B0F">
              <w:rPr>
                <w:rFonts w:asciiTheme="minorHAnsi" w:hAnsiTheme="minorHAnsi" w:cstheme="minorHAnsi"/>
                <w:sz w:val="20"/>
                <w:szCs w:val="20"/>
              </w:rPr>
              <w:t xml:space="preserve">Dr </w:t>
            </w:r>
            <w:r w:rsidRPr="00773B0F" w:rsidR="00316348">
              <w:rPr>
                <w:rFonts w:asciiTheme="minorHAnsi" w:hAnsiTheme="minorHAnsi" w:cstheme="minorHAnsi"/>
                <w:sz w:val="20"/>
                <w:szCs w:val="20"/>
              </w:rPr>
              <w:t xml:space="preserve">Shalini </w:t>
            </w:r>
            <w:proofErr w:type="spellStart"/>
            <w:r w:rsidRPr="00773B0F" w:rsidR="00316348">
              <w:rPr>
                <w:rFonts w:asciiTheme="minorHAnsi" w:hAnsiTheme="minorHAnsi" w:cstheme="minorHAnsi"/>
                <w:sz w:val="20"/>
                <w:szCs w:val="20"/>
              </w:rPr>
              <w:t>Bhorkar</w:t>
            </w:r>
            <w:proofErr w:type="spellEnd"/>
          </w:p>
        </w:tc>
      </w:tr>
      <w:tr w:rsidRPr="00773B0F" w:rsidR="00E84808" w:rsidTr="000156BD" w14:paraId="7E86C633" w14:textId="77777777">
        <w:tc>
          <w:tcPr>
            <w:tcW w:w="2443" w:type="dxa"/>
            <w:vMerge w:val="restart"/>
          </w:tcPr>
          <w:p w:rsidRPr="00773B0F" w:rsidR="00BB27B0" w:rsidP="00F40A14" w:rsidRDefault="00BB27B0" w14:paraId="003E6DC5" w14:textId="77777777">
            <w:pPr>
              <w:rPr>
                <w:rFonts w:asciiTheme="minorHAnsi" w:hAnsiTheme="minorHAnsi" w:cstheme="minorHAnsi"/>
                <w:b/>
                <w:sz w:val="20"/>
                <w:szCs w:val="20"/>
              </w:rPr>
            </w:pPr>
            <w:r w:rsidRPr="00773B0F">
              <w:rPr>
                <w:rFonts w:asciiTheme="minorHAnsi" w:hAnsiTheme="minorHAnsi" w:cstheme="minorHAnsi"/>
                <w:b/>
                <w:sz w:val="20"/>
                <w:szCs w:val="20"/>
              </w:rPr>
              <w:t>EDD7003</w:t>
            </w:r>
            <w:r w:rsidRPr="00773B0F" w:rsidR="003E5AEC">
              <w:rPr>
                <w:rFonts w:asciiTheme="minorHAnsi" w:hAnsiTheme="minorHAnsi" w:cstheme="minorHAnsi"/>
                <w:b/>
                <w:sz w:val="20"/>
                <w:szCs w:val="20"/>
              </w:rPr>
              <w:t>A</w:t>
            </w:r>
          </w:p>
          <w:p w:rsidRPr="00773B0F" w:rsidR="00E84808" w:rsidP="00F40A14" w:rsidRDefault="00E84808" w14:paraId="08C50D89" w14:textId="77777777">
            <w:pPr>
              <w:rPr>
                <w:rFonts w:asciiTheme="minorHAnsi" w:hAnsiTheme="minorHAnsi" w:cstheme="minorHAnsi"/>
                <w:b/>
                <w:sz w:val="20"/>
                <w:szCs w:val="20"/>
              </w:rPr>
            </w:pPr>
            <w:r w:rsidRPr="00773B0F">
              <w:rPr>
                <w:rFonts w:asciiTheme="minorHAnsi" w:hAnsiTheme="minorHAnsi" w:cstheme="minorHAnsi"/>
                <w:b/>
                <w:sz w:val="20"/>
                <w:szCs w:val="20"/>
              </w:rPr>
              <w:t xml:space="preserve">Research </w:t>
            </w:r>
            <w:r w:rsidRPr="00773B0F" w:rsidR="00BB27B0">
              <w:rPr>
                <w:rFonts w:asciiTheme="minorHAnsi" w:hAnsiTheme="minorHAnsi" w:cstheme="minorHAnsi"/>
                <w:b/>
                <w:sz w:val="20"/>
                <w:szCs w:val="20"/>
              </w:rPr>
              <w:t xml:space="preserve">Skills and </w:t>
            </w:r>
            <w:r w:rsidRPr="00773B0F">
              <w:rPr>
                <w:rFonts w:asciiTheme="minorHAnsi" w:hAnsiTheme="minorHAnsi" w:cstheme="minorHAnsi"/>
                <w:b/>
                <w:sz w:val="20"/>
                <w:szCs w:val="20"/>
              </w:rPr>
              <w:t>Methods</w:t>
            </w:r>
          </w:p>
          <w:p w:rsidRPr="00773B0F" w:rsidR="00E84808" w:rsidP="00F40A14" w:rsidRDefault="00E84808" w14:paraId="18CA49EC" w14:textId="77777777">
            <w:pPr>
              <w:rPr>
                <w:rFonts w:asciiTheme="minorHAnsi" w:hAnsiTheme="minorHAnsi" w:cstheme="minorHAnsi"/>
                <w:sz w:val="20"/>
                <w:szCs w:val="20"/>
              </w:rPr>
            </w:pPr>
            <w:r w:rsidRPr="00773B0F">
              <w:rPr>
                <w:rFonts w:asciiTheme="minorHAnsi" w:hAnsiTheme="minorHAnsi" w:cstheme="minorHAnsi"/>
                <w:sz w:val="20"/>
                <w:szCs w:val="20"/>
              </w:rPr>
              <w:t>(</w:t>
            </w:r>
            <w:r w:rsidRPr="00773B0F" w:rsidR="004A235C">
              <w:rPr>
                <w:rFonts w:asciiTheme="minorHAnsi" w:hAnsiTheme="minorHAnsi" w:cstheme="minorHAnsi"/>
                <w:sz w:val="20"/>
                <w:szCs w:val="20"/>
              </w:rPr>
              <w:t>2</w:t>
            </w:r>
            <w:r w:rsidRPr="00773B0F">
              <w:rPr>
                <w:rFonts w:asciiTheme="minorHAnsi" w:hAnsiTheme="minorHAnsi" w:cstheme="minorHAnsi"/>
                <w:sz w:val="20"/>
                <w:szCs w:val="20"/>
              </w:rPr>
              <w:t>0 credits)</w:t>
            </w:r>
          </w:p>
          <w:p w:rsidRPr="00773B0F" w:rsidR="00E84808" w:rsidP="00F40A14" w:rsidRDefault="00E84808" w14:paraId="42EF2083" w14:textId="77777777">
            <w:pPr>
              <w:rPr>
                <w:rFonts w:asciiTheme="minorHAnsi" w:hAnsiTheme="minorHAnsi" w:cstheme="minorHAnsi"/>
                <w:sz w:val="20"/>
                <w:szCs w:val="20"/>
              </w:rPr>
            </w:pPr>
          </w:p>
          <w:p w:rsidRPr="00773B0F" w:rsidR="00E84808" w:rsidP="00F40A14" w:rsidRDefault="00E84808" w14:paraId="7B40C951" w14:textId="77777777">
            <w:pPr>
              <w:rPr>
                <w:rFonts w:asciiTheme="minorHAnsi" w:hAnsiTheme="minorHAnsi" w:cstheme="minorHAnsi"/>
                <w:sz w:val="20"/>
                <w:szCs w:val="20"/>
              </w:rPr>
            </w:pPr>
          </w:p>
          <w:p w:rsidRPr="00773B0F" w:rsidR="00E84808" w:rsidP="004A235C" w:rsidRDefault="00E84808" w14:paraId="4B4D7232" w14:textId="77777777">
            <w:pPr>
              <w:rPr>
                <w:rFonts w:asciiTheme="minorHAnsi" w:hAnsiTheme="minorHAnsi" w:cstheme="minorHAnsi"/>
                <w:sz w:val="20"/>
                <w:szCs w:val="20"/>
              </w:rPr>
            </w:pPr>
          </w:p>
        </w:tc>
        <w:tc>
          <w:tcPr>
            <w:tcW w:w="5207" w:type="dxa"/>
          </w:tcPr>
          <w:p w:rsidRPr="00773B0F" w:rsidR="00316348" w:rsidP="00316348" w:rsidRDefault="00316348" w14:paraId="338CBB65" w14:textId="506EA843">
            <w:pPr>
              <w:rPr>
                <w:rFonts w:asciiTheme="minorHAnsi" w:hAnsiTheme="minorHAnsi" w:cstheme="minorHAnsi"/>
                <w:b/>
                <w:sz w:val="20"/>
                <w:szCs w:val="20"/>
              </w:rPr>
            </w:pPr>
            <w:r w:rsidRPr="00773B0F">
              <w:rPr>
                <w:rFonts w:asciiTheme="minorHAnsi" w:hAnsiTheme="minorHAnsi" w:cstheme="minorHAnsi"/>
                <w:b/>
                <w:sz w:val="20"/>
                <w:szCs w:val="20"/>
              </w:rPr>
              <w:t>LO1, 2, 3 (50%)</w:t>
            </w:r>
          </w:p>
          <w:p w:rsidRPr="00773B0F" w:rsidR="00316348" w:rsidP="00316348" w:rsidRDefault="00316348" w14:paraId="38FDEDA1" w14:textId="77777777">
            <w:pPr>
              <w:rPr>
                <w:rFonts w:asciiTheme="minorHAnsi" w:hAnsiTheme="minorHAnsi" w:cstheme="minorHAnsi"/>
                <w:sz w:val="20"/>
                <w:szCs w:val="20"/>
              </w:rPr>
            </w:pPr>
            <w:r w:rsidRPr="00773B0F">
              <w:rPr>
                <w:rFonts w:asciiTheme="minorHAnsi" w:hAnsiTheme="minorHAnsi" w:cstheme="minorHAnsi"/>
                <w:sz w:val="20"/>
                <w:szCs w:val="20"/>
                <w:u w:val="single"/>
              </w:rPr>
              <w:t>Research Exercise Portfolio and Skills Record 2,500 -3,000 words</w:t>
            </w:r>
          </w:p>
          <w:p w:rsidRPr="00773B0F" w:rsidR="00E84808" w:rsidP="00DD6728" w:rsidRDefault="00316348" w14:paraId="2093CA67" w14:textId="46477C88">
            <w:pPr>
              <w:rPr>
                <w:rFonts w:asciiTheme="minorHAnsi" w:hAnsiTheme="minorHAnsi" w:cstheme="minorHAnsi"/>
                <w:sz w:val="20"/>
                <w:szCs w:val="20"/>
              </w:rPr>
            </w:pPr>
            <w:r w:rsidRPr="00773B0F">
              <w:rPr>
                <w:rFonts w:asciiTheme="minorHAnsi" w:hAnsiTheme="minorHAnsi" w:cstheme="minorHAnsi"/>
                <w:sz w:val="20"/>
                <w:szCs w:val="20"/>
              </w:rPr>
              <w:t>Research Methods exercises are undertaken throughout the course both in class and via Moodle. Students present evidence of their engagement with these and maintain a skills development record. A passing grade is obtained by presenting a portfolio demonstrating sustained and reflexive engagement</w:t>
            </w:r>
          </w:p>
        </w:tc>
        <w:tc>
          <w:tcPr>
            <w:tcW w:w="1366" w:type="dxa"/>
            <w:vMerge w:val="restart"/>
          </w:tcPr>
          <w:p w:rsidRPr="00773B0F" w:rsidR="00E84808" w:rsidP="00F40A14" w:rsidRDefault="00BB27B0" w14:paraId="2CF15E22" w14:textId="3C86D8C2">
            <w:pPr>
              <w:rPr>
                <w:rFonts w:asciiTheme="minorHAnsi" w:hAnsiTheme="minorHAnsi" w:cstheme="minorHAnsi"/>
                <w:sz w:val="20"/>
                <w:szCs w:val="20"/>
              </w:rPr>
            </w:pPr>
            <w:r w:rsidRPr="00773B0F">
              <w:rPr>
                <w:rFonts w:asciiTheme="minorHAnsi" w:hAnsiTheme="minorHAnsi" w:cstheme="minorHAnsi"/>
                <w:sz w:val="20"/>
                <w:szCs w:val="20"/>
              </w:rPr>
              <w:t xml:space="preserve">Dr </w:t>
            </w:r>
            <w:r w:rsidRPr="00773B0F" w:rsidR="00C8756E">
              <w:rPr>
                <w:rFonts w:asciiTheme="minorHAnsi" w:hAnsiTheme="minorHAnsi" w:cstheme="minorHAnsi"/>
                <w:sz w:val="20"/>
                <w:szCs w:val="20"/>
              </w:rPr>
              <w:t>Sean Whittle</w:t>
            </w:r>
          </w:p>
          <w:p w:rsidRPr="00773B0F" w:rsidR="00BB27B0" w:rsidP="00F40A14" w:rsidRDefault="00BB27B0" w14:paraId="2503B197" w14:textId="77777777">
            <w:pPr>
              <w:rPr>
                <w:rFonts w:asciiTheme="minorHAnsi" w:hAnsiTheme="minorHAnsi" w:cstheme="minorHAnsi"/>
                <w:sz w:val="20"/>
                <w:szCs w:val="20"/>
              </w:rPr>
            </w:pPr>
          </w:p>
        </w:tc>
      </w:tr>
      <w:tr w:rsidRPr="00773B0F" w:rsidR="00E84808" w:rsidTr="000156BD" w14:paraId="33F04FE6" w14:textId="77777777">
        <w:trPr>
          <w:trHeight w:val="1748"/>
        </w:trPr>
        <w:tc>
          <w:tcPr>
            <w:tcW w:w="2443" w:type="dxa"/>
            <w:vMerge/>
            <w:tcBorders>
              <w:bottom w:val="single" w:color="auto" w:sz="4" w:space="0"/>
            </w:tcBorders>
          </w:tcPr>
          <w:p w:rsidRPr="00773B0F" w:rsidR="00E84808" w:rsidP="00F40A14" w:rsidRDefault="00E84808" w14:paraId="38288749" w14:textId="77777777">
            <w:pPr>
              <w:rPr>
                <w:rFonts w:asciiTheme="minorHAnsi" w:hAnsiTheme="minorHAnsi" w:cstheme="minorHAnsi"/>
                <w:sz w:val="20"/>
                <w:szCs w:val="20"/>
              </w:rPr>
            </w:pPr>
          </w:p>
        </w:tc>
        <w:tc>
          <w:tcPr>
            <w:tcW w:w="5207" w:type="dxa"/>
            <w:tcBorders>
              <w:bottom w:val="single" w:color="auto" w:sz="4" w:space="0"/>
            </w:tcBorders>
          </w:tcPr>
          <w:p w:rsidRPr="00773B0F" w:rsidR="00316348" w:rsidP="00316348" w:rsidRDefault="00316348" w14:paraId="234EDFA5" w14:textId="6E87FF86">
            <w:pPr>
              <w:rPr>
                <w:rFonts w:asciiTheme="minorHAnsi" w:hAnsiTheme="minorHAnsi" w:cstheme="minorHAnsi"/>
                <w:b/>
                <w:sz w:val="20"/>
                <w:szCs w:val="20"/>
              </w:rPr>
            </w:pPr>
            <w:r w:rsidRPr="00773B0F">
              <w:rPr>
                <w:rFonts w:asciiTheme="minorHAnsi" w:hAnsiTheme="minorHAnsi" w:cstheme="minorHAnsi"/>
                <w:b/>
                <w:sz w:val="20"/>
                <w:szCs w:val="20"/>
              </w:rPr>
              <w:t>LO4 (50%)</w:t>
            </w:r>
          </w:p>
          <w:p w:rsidRPr="00773B0F" w:rsidR="00316348" w:rsidP="00316348" w:rsidRDefault="00316348" w14:paraId="23E673DE" w14:textId="77777777">
            <w:pPr>
              <w:rPr>
                <w:rFonts w:asciiTheme="minorHAnsi" w:hAnsiTheme="minorHAnsi" w:cstheme="minorHAnsi"/>
                <w:sz w:val="20"/>
                <w:szCs w:val="20"/>
                <w:u w:val="single"/>
              </w:rPr>
            </w:pPr>
            <w:r w:rsidRPr="00773B0F">
              <w:rPr>
                <w:rFonts w:asciiTheme="minorHAnsi" w:hAnsiTheme="minorHAnsi" w:cstheme="minorHAnsi"/>
                <w:sz w:val="20"/>
                <w:szCs w:val="20"/>
                <w:u w:val="single"/>
              </w:rPr>
              <w:t>Research Design 2500-3000 words</w:t>
            </w:r>
          </w:p>
          <w:p w:rsidRPr="00773B0F" w:rsidR="00E84808" w:rsidP="00316348" w:rsidRDefault="00316348" w14:paraId="5AC3DE23" w14:textId="5AF7C498">
            <w:pPr>
              <w:rPr>
                <w:rFonts w:asciiTheme="minorHAnsi" w:hAnsiTheme="minorHAnsi" w:cstheme="minorHAnsi"/>
                <w:sz w:val="20"/>
                <w:szCs w:val="20"/>
              </w:rPr>
            </w:pPr>
            <w:r w:rsidRPr="00773B0F">
              <w:rPr>
                <w:rFonts w:asciiTheme="minorHAnsi" w:hAnsiTheme="minorHAnsi" w:cstheme="minorHAnsi"/>
                <w:sz w:val="20"/>
                <w:szCs w:val="20"/>
              </w:rPr>
              <w:t>Design a small-scale research project based on an element of the envisaged methodological approach/es potentially to be used in the main study, including rationale and justification for its selection.</w:t>
            </w:r>
          </w:p>
        </w:tc>
        <w:tc>
          <w:tcPr>
            <w:tcW w:w="1366" w:type="dxa"/>
            <w:vMerge/>
            <w:tcBorders>
              <w:bottom w:val="single" w:color="auto" w:sz="4" w:space="0"/>
            </w:tcBorders>
          </w:tcPr>
          <w:p w:rsidRPr="00773B0F" w:rsidR="00E84808" w:rsidP="00F40A14" w:rsidRDefault="00E84808" w14:paraId="20BD9A1A" w14:textId="77777777">
            <w:pPr>
              <w:rPr>
                <w:rFonts w:asciiTheme="minorHAnsi" w:hAnsiTheme="minorHAnsi" w:cstheme="minorHAnsi"/>
                <w:sz w:val="20"/>
                <w:szCs w:val="20"/>
              </w:rPr>
            </w:pPr>
          </w:p>
        </w:tc>
      </w:tr>
    </w:tbl>
    <w:p w:rsidRPr="00865DAF" w:rsidR="00693B3A" w:rsidP="00BB27B0" w:rsidRDefault="00BB27B0" w14:paraId="5C76CF14" w14:textId="25570DF6">
      <w:pPr>
        <w:pStyle w:val="Heading1"/>
        <w:rPr>
          <w:rFonts w:asciiTheme="minorHAnsi" w:hAnsiTheme="minorHAnsi" w:cstheme="minorHAnsi"/>
          <w:b/>
          <w:color w:val="004E9A"/>
        </w:rPr>
      </w:pPr>
      <w:bookmarkStart w:name="_Assessment_Overview_Year" w:id="33"/>
      <w:bookmarkStart w:name="_Toc240579447" w:id="34"/>
      <w:bookmarkEnd w:id="33"/>
      <w:r w:rsidRPr="00865DAF">
        <w:rPr>
          <w:rFonts w:asciiTheme="minorHAnsi" w:hAnsiTheme="minorHAnsi" w:cstheme="minorHAnsi"/>
          <w:b/>
          <w:color w:val="004E9A"/>
        </w:rPr>
        <w:t xml:space="preserve">Assessment </w:t>
      </w:r>
      <w:r w:rsidRPr="00865DAF" w:rsidR="00773B0F">
        <w:rPr>
          <w:rFonts w:asciiTheme="minorHAnsi" w:hAnsiTheme="minorHAnsi" w:cstheme="minorHAnsi"/>
          <w:b/>
          <w:color w:val="004E9A"/>
        </w:rPr>
        <w:t>o</w:t>
      </w:r>
      <w:r w:rsidRPr="00865DAF">
        <w:rPr>
          <w:rFonts w:asciiTheme="minorHAnsi" w:hAnsiTheme="minorHAnsi" w:cstheme="minorHAnsi"/>
          <w:b/>
          <w:color w:val="004E9A"/>
        </w:rPr>
        <w:t xml:space="preserve">verview </w:t>
      </w:r>
      <w:r w:rsidRPr="00865DAF" w:rsidR="00773B0F">
        <w:rPr>
          <w:rFonts w:asciiTheme="minorHAnsi" w:hAnsiTheme="minorHAnsi" w:cstheme="minorHAnsi"/>
          <w:b/>
          <w:color w:val="004E9A"/>
        </w:rPr>
        <w:t xml:space="preserve">– </w:t>
      </w:r>
      <w:r w:rsidRPr="00865DAF">
        <w:rPr>
          <w:rFonts w:asciiTheme="minorHAnsi" w:hAnsiTheme="minorHAnsi" w:cstheme="minorHAnsi"/>
          <w:b/>
          <w:color w:val="004E9A"/>
        </w:rPr>
        <w:t>Year</w:t>
      </w:r>
      <w:r w:rsidRPr="00865DAF" w:rsidR="00773B0F">
        <w:rPr>
          <w:rFonts w:asciiTheme="minorHAnsi" w:hAnsiTheme="minorHAnsi" w:cstheme="minorHAnsi"/>
          <w:b/>
          <w:color w:val="004E9A"/>
        </w:rPr>
        <w:t xml:space="preserve"> </w:t>
      </w:r>
      <w:r w:rsidRPr="00865DAF">
        <w:rPr>
          <w:rFonts w:asciiTheme="minorHAnsi" w:hAnsiTheme="minorHAnsi" w:cstheme="minorHAnsi"/>
          <w:b/>
          <w:color w:val="004E9A"/>
        </w:rPr>
        <w:t>2</w:t>
      </w:r>
      <w:bookmarkEnd w:id="34"/>
    </w:p>
    <w:p w:rsidRPr="00773B0F" w:rsidR="00773B0F" w:rsidP="00773B0F" w:rsidRDefault="00773B0F" w14:paraId="30252E85" w14:textId="77777777">
      <w:pPr>
        <w:rPr>
          <w:sz w:val="12"/>
          <w:szCs w:val="12"/>
        </w:rPr>
      </w:pPr>
    </w:p>
    <w:tbl>
      <w:tblPr>
        <w:tblStyle w:val="TableGrid"/>
        <w:tblW w:w="0" w:type="auto"/>
        <w:tblLook w:val="04A0" w:firstRow="1" w:lastRow="0" w:firstColumn="1" w:lastColumn="0" w:noHBand="0" w:noVBand="1"/>
      </w:tblPr>
      <w:tblGrid>
        <w:gridCol w:w="2405"/>
        <w:gridCol w:w="5245"/>
        <w:gridCol w:w="1366"/>
      </w:tblGrid>
      <w:tr w:rsidRPr="004A39A8" w:rsidR="000156BD" w:rsidTr="000156BD" w14:paraId="0D2B80BE" w14:textId="77777777">
        <w:tc>
          <w:tcPr>
            <w:tcW w:w="2405" w:type="dxa"/>
            <w:shd w:val="clear" w:color="auto" w:fill="E7E6E6" w:themeFill="background2"/>
          </w:tcPr>
          <w:p w:rsidRPr="004A39A8" w:rsidR="000156BD" w:rsidP="00357F3F" w:rsidRDefault="000156BD" w14:paraId="1F908567" w14:textId="77777777">
            <w:pPr>
              <w:rPr>
                <w:rFonts w:asciiTheme="minorHAnsi" w:hAnsiTheme="minorHAnsi" w:cstheme="minorHAnsi"/>
                <w:sz w:val="20"/>
                <w:szCs w:val="20"/>
              </w:rPr>
            </w:pPr>
            <w:r w:rsidRPr="004A39A8">
              <w:rPr>
                <w:rFonts w:asciiTheme="minorHAnsi" w:hAnsiTheme="minorHAnsi" w:cstheme="minorHAnsi"/>
                <w:sz w:val="20"/>
                <w:szCs w:val="20"/>
              </w:rPr>
              <w:t>Module</w:t>
            </w:r>
          </w:p>
        </w:tc>
        <w:tc>
          <w:tcPr>
            <w:tcW w:w="5245" w:type="dxa"/>
            <w:shd w:val="clear" w:color="auto" w:fill="E7E6E6" w:themeFill="background2"/>
          </w:tcPr>
          <w:p w:rsidRPr="004A39A8" w:rsidR="000156BD" w:rsidP="00357F3F" w:rsidRDefault="000156BD" w14:paraId="065A7698" w14:textId="77777777">
            <w:pPr>
              <w:rPr>
                <w:rFonts w:asciiTheme="minorHAnsi" w:hAnsiTheme="minorHAnsi" w:cstheme="minorHAnsi"/>
                <w:sz w:val="20"/>
                <w:szCs w:val="20"/>
              </w:rPr>
            </w:pPr>
            <w:r w:rsidRPr="004A39A8">
              <w:rPr>
                <w:rFonts w:asciiTheme="minorHAnsi" w:hAnsiTheme="minorHAnsi" w:cstheme="minorHAnsi"/>
                <w:sz w:val="20"/>
                <w:szCs w:val="20"/>
              </w:rPr>
              <w:t>Assessment task</w:t>
            </w:r>
          </w:p>
        </w:tc>
        <w:tc>
          <w:tcPr>
            <w:tcW w:w="1366" w:type="dxa"/>
            <w:shd w:val="clear" w:color="auto" w:fill="E7E6E6" w:themeFill="background2"/>
          </w:tcPr>
          <w:p w:rsidRPr="004A39A8" w:rsidR="000156BD" w:rsidP="00357F3F" w:rsidRDefault="000156BD" w14:paraId="57846535" w14:textId="77777777">
            <w:pPr>
              <w:rPr>
                <w:rFonts w:asciiTheme="minorHAnsi" w:hAnsiTheme="minorHAnsi" w:cstheme="minorHAnsi"/>
                <w:sz w:val="20"/>
                <w:szCs w:val="20"/>
              </w:rPr>
            </w:pPr>
            <w:r w:rsidRPr="004A39A8">
              <w:rPr>
                <w:rFonts w:asciiTheme="minorHAnsi" w:hAnsiTheme="minorHAnsi" w:cstheme="minorHAnsi"/>
                <w:sz w:val="20"/>
                <w:szCs w:val="20"/>
              </w:rPr>
              <w:t>Module Leader</w:t>
            </w:r>
          </w:p>
        </w:tc>
      </w:tr>
      <w:tr w:rsidRPr="004A39A8" w:rsidR="000156BD" w:rsidTr="000156BD" w14:paraId="6F28535D" w14:textId="77777777">
        <w:trPr>
          <w:trHeight w:val="1068"/>
        </w:trPr>
        <w:tc>
          <w:tcPr>
            <w:tcW w:w="2405" w:type="dxa"/>
            <w:vMerge w:val="restart"/>
          </w:tcPr>
          <w:p w:rsidRPr="004A39A8" w:rsidR="000156BD" w:rsidP="00F35798" w:rsidRDefault="000156BD" w14:paraId="02D27DFC" w14:textId="77777777">
            <w:pPr>
              <w:rPr>
                <w:rFonts w:asciiTheme="minorHAnsi" w:hAnsiTheme="minorHAnsi" w:cstheme="minorHAnsi"/>
                <w:b/>
                <w:sz w:val="20"/>
                <w:szCs w:val="20"/>
              </w:rPr>
            </w:pPr>
            <w:r w:rsidRPr="004A39A8">
              <w:rPr>
                <w:rFonts w:asciiTheme="minorHAnsi" w:hAnsiTheme="minorHAnsi" w:cstheme="minorHAnsi"/>
                <w:b/>
                <w:sz w:val="20"/>
                <w:szCs w:val="20"/>
              </w:rPr>
              <w:t>EDD7003B</w:t>
            </w:r>
          </w:p>
          <w:p w:rsidRPr="004A39A8" w:rsidR="000156BD" w:rsidP="00F35798" w:rsidRDefault="000156BD" w14:paraId="6037DB00" w14:textId="77777777">
            <w:pPr>
              <w:rPr>
                <w:rFonts w:asciiTheme="minorHAnsi" w:hAnsiTheme="minorHAnsi" w:cstheme="minorHAnsi"/>
                <w:b/>
                <w:sz w:val="20"/>
                <w:szCs w:val="20"/>
              </w:rPr>
            </w:pPr>
            <w:r w:rsidRPr="004A39A8">
              <w:rPr>
                <w:rFonts w:asciiTheme="minorHAnsi" w:hAnsiTheme="minorHAnsi" w:cstheme="minorHAnsi"/>
                <w:b/>
                <w:sz w:val="20"/>
                <w:szCs w:val="20"/>
              </w:rPr>
              <w:t>Research Skills and Methods</w:t>
            </w:r>
          </w:p>
          <w:p w:rsidRPr="004A39A8" w:rsidR="000156BD" w:rsidP="00F35798" w:rsidRDefault="000156BD" w14:paraId="59D98084" w14:textId="77777777">
            <w:pPr>
              <w:rPr>
                <w:rFonts w:asciiTheme="minorHAnsi" w:hAnsiTheme="minorHAnsi" w:cstheme="minorHAnsi"/>
                <w:sz w:val="20"/>
                <w:szCs w:val="20"/>
              </w:rPr>
            </w:pPr>
            <w:r w:rsidRPr="004A39A8">
              <w:rPr>
                <w:rFonts w:asciiTheme="minorHAnsi" w:hAnsiTheme="minorHAnsi" w:cstheme="minorHAnsi"/>
                <w:sz w:val="20"/>
                <w:szCs w:val="20"/>
              </w:rPr>
              <w:t>(20 credits)</w:t>
            </w:r>
          </w:p>
          <w:p w:rsidRPr="004A39A8" w:rsidR="000156BD" w:rsidP="00F35798" w:rsidRDefault="000156BD" w14:paraId="08243FEB" w14:textId="77777777">
            <w:pPr>
              <w:rPr>
                <w:rFonts w:asciiTheme="minorHAnsi" w:hAnsiTheme="minorHAnsi" w:cstheme="minorHAnsi"/>
                <w:b/>
                <w:sz w:val="20"/>
                <w:szCs w:val="20"/>
              </w:rPr>
            </w:pPr>
          </w:p>
        </w:tc>
        <w:tc>
          <w:tcPr>
            <w:tcW w:w="5245" w:type="dxa"/>
          </w:tcPr>
          <w:p w:rsidRPr="004A39A8" w:rsidR="000156BD" w:rsidP="000156BD" w:rsidRDefault="000156BD" w14:paraId="71B4C66D" w14:textId="77777777">
            <w:pPr>
              <w:rPr>
                <w:rFonts w:asciiTheme="minorHAnsi" w:hAnsiTheme="minorHAnsi" w:cstheme="minorHAnsi"/>
                <w:b/>
                <w:sz w:val="20"/>
                <w:szCs w:val="20"/>
              </w:rPr>
            </w:pPr>
            <w:r w:rsidRPr="004A39A8">
              <w:rPr>
                <w:rFonts w:asciiTheme="minorHAnsi" w:hAnsiTheme="minorHAnsi" w:cstheme="minorHAnsi"/>
                <w:b/>
                <w:sz w:val="20"/>
                <w:szCs w:val="20"/>
              </w:rPr>
              <w:t>LO 4 (50%)</w:t>
            </w:r>
          </w:p>
          <w:p w:rsidRPr="004A39A8" w:rsidR="000156BD" w:rsidP="000156BD" w:rsidRDefault="000156BD" w14:paraId="3F2D3C4F" w14:textId="77777777">
            <w:pPr>
              <w:rPr>
                <w:rFonts w:asciiTheme="minorHAnsi" w:hAnsiTheme="minorHAnsi" w:cstheme="minorHAnsi"/>
                <w:sz w:val="20"/>
                <w:szCs w:val="20"/>
              </w:rPr>
            </w:pPr>
            <w:r w:rsidRPr="004A39A8">
              <w:rPr>
                <w:rFonts w:asciiTheme="minorHAnsi" w:hAnsiTheme="minorHAnsi" w:cstheme="minorHAnsi"/>
                <w:sz w:val="20"/>
                <w:szCs w:val="20"/>
                <w:u w:val="single"/>
              </w:rPr>
              <w:t>Article Analysis:</w:t>
            </w:r>
            <w:r w:rsidRPr="004A39A8">
              <w:rPr>
                <w:rFonts w:asciiTheme="minorHAnsi" w:hAnsiTheme="minorHAnsi" w:cstheme="minorHAnsi"/>
                <w:sz w:val="20"/>
                <w:szCs w:val="20"/>
              </w:rPr>
              <w:t xml:space="preserve"> </w:t>
            </w:r>
            <w:r w:rsidRPr="004A39A8">
              <w:rPr>
                <w:rFonts w:asciiTheme="minorHAnsi" w:hAnsiTheme="minorHAnsi" w:cstheme="minorHAnsi"/>
                <w:sz w:val="20"/>
                <w:szCs w:val="20"/>
                <w:u w:val="single"/>
              </w:rPr>
              <w:t>2,500 -3,000</w:t>
            </w:r>
            <w:r w:rsidRPr="004A39A8">
              <w:rPr>
                <w:rFonts w:asciiTheme="minorHAnsi" w:hAnsiTheme="minorHAnsi" w:cstheme="minorHAnsi"/>
                <w:sz w:val="20"/>
                <w:szCs w:val="20"/>
              </w:rPr>
              <w:t xml:space="preserve"> </w:t>
            </w:r>
          </w:p>
          <w:p w:rsidRPr="004A39A8" w:rsidR="000156BD" w:rsidP="000156BD" w:rsidRDefault="000156BD" w14:paraId="456F6E27" w14:textId="2B5C410E">
            <w:pPr>
              <w:rPr>
                <w:rFonts w:asciiTheme="minorHAnsi" w:hAnsiTheme="minorHAnsi" w:cstheme="minorHAnsi"/>
                <w:sz w:val="20"/>
                <w:szCs w:val="20"/>
              </w:rPr>
            </w:pPr>
            <w:r w:rsidRPr="004A39A8">
              <w:rPr>
                <w:rFonts w:asciiTheme="minorHAnsi" w:hAnsiTheme="minorHAnsi" w:cstheme="minorHAnsi"/>
                <w:sz w:val="20"/>
                <w:szCs w:val="20"/>
              </w:rPr>
              <w:t xml:space="preserve">Select three empirical research articles in an area of your choice. </w:t>
            </w:r>
            <w:r w:rsidRPr="00180E39">
              <w:rPr>
                <w:rFonts w:asciiTheme="minorHAnsi" w:hAnsiTheme="minorHAnsi" w:cstheme="minorHAnsi"/>
                <w:sz w:val="20"/>
                <w:szCs w:val="20"/>
              </w:rPr>
              <w:t xml:space="preserve">Analyse the way in which the research was conducted. Pay particular attention to the relationships between theory, methods and claims in terms of an ethical duty to demonstrate quality of design.  </w:t>
            </w:r>
            <w:r w:rsidRPr="00180E39" w:rsidR="00180E39">
              <w:rPr>
                <w:rFonts w:asciiTheme="minorHAnsi" w:hAnsiTheme="minorHAnsi" w:cstheme="minorHAnsi"/>
                <w:sz w:val="20"/>
                <w:szCs w:val="20"/>
              </w:rPr>
              <w:t>Consider implications for own research intentions.</w:t>
            </w:r>
          </w:p>
        </w:tc>
        <w:tc>
          <w:tcPr>
            <w:tcW w:w="1366" w:type="dxa"/>
            <w:vMerge w:val="restart"/>
          </w:tcPr>
          <w:p w:rsidRPr="004A39A8" w:rsidR="000156BD" w:rsidP="00F35798" w:rsidRDefault="000156BD" w14:paraId="5EE1A4A2" w14:textId="77777777">
            <w:pPr>
              <w:rPr>
                <w:rFonts w:asciiTheme="minorHAnsi" w:hAnsiTheme="minorHAnsi" w:cstheme="minorHAnsi"/>
                <w:sz w:val="20"/>
                <w:szCs w:val="20"/>
              </w:rPr>
            </w:pPr>
            <w:r w:rsidRPr="004A39A8">
              <w:rPr>
                <w:rFonts w:asciiTheme="minorHAnsi" w:hAnsiTheme="minorHAnsi" w:cstheme="minorHAnsi"/>
                <w:sz w:val="20"/>
                <w:szCs w:val="20"/>
              </w:rPr>
              <w:t xml:space="preserve">Dr Sean Whittle </w:t>
            </w:r>
          </w:p>
          <w:p w:rsidRPr="004A39A8" w:rsidR="000156BD" w:rsidP="00F35798" w:rsidRDefault="000156BD" w14:paraId="1175CC39" w14:textId="77777777">
            <w:pPr>
              <w:rPr>
                <w:rFonts w:asciiTheme="minorHAnsi" w:hAnsiTheme="minorHAnsi" w:cstheme="minorHAnsi"/>
                <w:sz w:val="20"/>
                <w:szCs w:val="20"/>
              </w:rPr>
            </w:pPr>
          </w:p>
        </w:tc>
      </w:tr>
      <w:tr w:rsidRPr="004A39A8" w:rsidR="000156BD" w:rsidTr="000156BD" w14:paraId="6801E06D" w14:textId="77777777">
        <w:trPr>
          <w:trHeight w:val="48"/>
        </w:trPr>
        <w:tc>
          <w:tcPr>
            <w:tcW w:w="2405" w:type="dxa"/>
            <w:vMerge/>
          </w:tcPr>
          <w:p w:rsidRPr="004A39A8" w:rsidR="000156BD" w:rsidP="00F35798" w:rsidRDefault="000156BD" w14:paraId="7912FA83" w14:textId="77777777">
            <w:pPr>
              <w:rPr>
                <w:rFonts w:asciiTheme="minorHAnsi" w:hAnsiTheme="minorHAnsi" w:cstheme="minorHAnsi"/>
                <w:b/>
                <w:sz w:val="20"/>
                <w:szCs w:val="20"/>
              </w:rPr>
            </w:pPr>
          </w:p>
        </w:tc>
        <w:tc>
          <w:tcPr>
            <w:tcW w:w="5245" w:type="dxa"/>
          </w:tcPr>
          <w:p w:rsidRPr="004A39A8" w:rsidR="000156BD" w:rsidP="00F35798" w:rsidRDefault="000156BD" w14:paraId="68216ACC" w14:textId="77777777">
            <w:pPr>
              <w:rPr>
                <w:rFonts w:asciiTheme="minorHAnsi" w:hAnsiTheme="minorHAnsi" w:cstheme="minorHAnsi"/>
                <w:b/>
                <w:sz w:val="20"/>
                <w:szCs w:val="20"/>
              </w:rPr>
            </w:pPr>
            <w:r w:rsidRPr="004A39A8">
              <w:rPr>
                <w:rFonts w:asciiTheme="minorHAnsi" w:hAnsiTheme="minorHAnsi" w:cstheme="minorHAnsi"/>
                <w:b/>
                <w:sz w:val="20"/>
                <w:szCs w:val="20"/>
              </w:rPr>
              <w:t>LO 1, 2, 3 (50%)</w:t>
            </w:r>
          </w:p>
          <w:p w:rsidRPr="004A39A8" w:rsidR="000156BD" w:rsidP="00F35798" w:rsidRDefault="000156BD" w14:paraId="650B1403" w14:textId="77777777">
            <w:pPr>
              <w:rPr>
                <w:rFonts w:asciiTheme="minorHAnsi" w:hAnsiTheme="minorHAnsi" w:cstheme="minorHAnsi"/>
                <w:sz w:val="20"/>
                <w:szCs w:val="20"/>
              </w:rPr>
            </w:pPr>
            <w:r w:rsidRPr="004A39A8">
              <w:rPr>
                <w:rFonts w:asciiTheme="minorHAnsi" w:hAnsiTheme="minorHAnsi" w:cstheme="minorHAnsi"/>
                <w:sz w:val="20"/>
                <w:szCs w:val="20"/>
                <w:u w:val="single"/>
              </w:rPr>
              <w:t>Research Exercise Portfolio: 2,500 -3,000 words</w:t>
            </w:r>
          </w:p>
          <w:p w:rsidRPr="004A39A8" w:rsidR="000156BD" w:rsidP="00F35798" w:rsidRDefault="000156BD" w14:paraId="750B9340" w14:textId="24D91CB5">
            <w:pPr>
              <w:rPr>
                <w:rFonts w:asciiTheme="minorHAnsi" w:hAnsiTheme="minorHAnsi" w:cstheme="minorHAnsi"/>
                <w:sz w:val="20"/>
                <w:szCs w:val="20"/>
              </w:rPr>
            </w:pPr>
            <w:r w:rsidRPr="004A39A8">
              <w:rPr>
                <w:rFonts w:asciiTheme="minorHAnsi" w:hAnsiTheme="minorHAnsi" w:cstheme="minorHAnsi"/>
                <w:sz w:val="20"/>
                <w:szCs w:val="20"/>
              </w:rPr>
              <w:t xml:space="preserve">Students present evidence of their engagement with exercises undertaken throughout the </w:t>
            </w:r>
            <w:r w:rsidR="009E567F">
              <w:rPr>
                <w:rFonts w:asciiTheme="minorHAnsi" w:hAnsiTheme="minorHAnsi" w:cstheme="minorHAnsi"/>
                <w:sz w:val="20"/>
                <w:szCs w:val="20"/>
              </w:rPr>
              <w:t xml:space="preserve">module, </w:t>
            </w:r>
            <w:r w:rsidR="00180E39">
              <w:rPr>
                <w:rFonts w:asciiTheme="minorHAnsi" w:hAnsiTheme="minorHAnsi" w:cstheme="minorHAnsi"/>
                <w:sz w:val="20"/>
                <w:szCs w:val="20"/>
              </w:rPr>
              <w:t>focusing on semiotic analysis, documentary analysis and empirical/thematic analysis.</w:t>
            </w:r>
          </w:p>
        </w:tc>
        <w:tc>
          <w:tcPr>
            <w:tcW w:w="1366" w:type="dxa"/>
            <w:vMerge/>
          </w:tcPr>
          <w:p w:rsidRPr="004A39A8" w:rsidR="000156BD" w:rsidP="00F35798" w:rsidRDefault="000156BD" w14:paraId="581CE81F" w14:textId="77777777">
            <w:pPr>
              <w:rPr>
                <w:rFonts w:asciiTheme="minorHAnsi" w:hAnsiTheme="minorHAnsi" w:cstheme="minorHAnsi"/>
                <w:sz w:val="20"/>
                <w:szCs w:val="20"/>
              </w:rPr>
            </w:pPr>
          </w:p>
        </w:tc>
      </w:tr>
    </w:tbl>
    <w:p w:rsidR="000156BD" w:rsidRDefault="000156BD" w14:paraId="4DB39F76" w14:textId="6DD1DCA0"/>
    <w:tbl>
      <w:tblPr>
        <w:tblStyle w:val="TableGrid"/>
        <w:tblW w:w="0" w:type="auto"/>
        <w:tblLook w:val="04A0" w:firstRow="1" w:lastRow="0" w:firstColumn="1" w:lastColumn="0" w:noHBand="0" w:noVBand="1"/>
      </w:tblPr>
      <w:tblGrid>
        <w:gridCol w:w="2405"/>
        <w:gridCol w:w="5387"/>
        <w:gridCol w:w="1224"/>
      </w:tblGrid>
      <w:tr w:rsidRPr="004A39A8" w:rsidR="00BB27B0" w:rsidTr="000156BD" w14:paraId="5618AA4A" w14:textId="77777777">
        <w:tc>
          <w:tcPr>
            <w:tcW w:w="2405" w:type="dxa"/>
            <w:vMerge w:val="restart"/>
          </w:tcPr>
          <w:p w:rsidRPr="004A39A8" w:rsidR="00BB27B0" w:rsidP="00F40A14" w:rsidRDefault="00BB27B0" w14:paraId="68F09823" w14:textId="09B707D1">
            <w:pPr>
              <w:rPr>
                <w:rFonts w:asciiTheme="minorHAnsi" w:hAnsiTheme="minorHAnsi" w:cstheme="minorHAnsi"/>
                <w:b/>
                <w:sz w:val="20"/>
                <w:szCs w:val="20"/>
              </w:rPr>
            </w:pPr>
            <w:r w:rsidRPr="004A39A8">
              <w:rPr>
                <w:rFonts w:asciiTheme="minorHAnsi" w:hAnsiTheme="minorHAnsi" w:cstheme="minorHAnsi"/>
                <w:b/>
                <w:sz w:val="20"/>
                <w:szCs w:val="20"/>
              </w:rPr>
              <w:lastRenderedPageBreak/>
              <w:t>EDD7004</w:t>
            </w:r>
          </w:p>
          <w:p w:rsidRPr="004A39A8" w:rsidR="00BB27B0" w:rsidP="00F40A14" w:rsidRDefault="00BB27B0" w14:paraId="2D43A1B5" w14:textId="77777777">
            <w:pPr>
              <w:rPr>
                <w:rFonts w:asciiTheme="minorHAnsi" w:hAnsiTheme="minorHAnsi" w:cstheme="minorHAnsi"/>
                <w:b/>
                <w:sz w:val="20"/>
                <w:szCs w:val="20"/>
              </w:rPr>
            </w:pPr>
            <w:r w:rsidRPr="004A39A8">
              <w:rPr>
                <w:rFonts w:asciiTheme="minorHAnsi" w:hAnsiTheme="minorHAnsi" w:cstheme="minorHAnsi"/>
                <w:b/>
                <w:sz w:val="20"/>
                <w:szCs w:val="20"/>
              </w:rPr>
              <w:t>Yourself as Researcher: Practitioner Research in Context</w:t>
            </w:r>
          </w:p>
          <w:p w:rsidRPr="004A39A8" w:rsidR="00BB27B0" w:rsidP="00F40A14" w:rsidRDefault="00BB27B0" w14:paraId="6E8CD9A6" w14:textId="77777777">
            <w:pPr>
              <w:rPr>
                <w:rFonts w:asciiTheme="minorHAnsi" w:hAnsiTheme="minorHAnsi" w:cstheme="minorHAnsi"/>
                <w:sz w:val="20"/>
                <w:szCs w:val="20"/>
              </w:rPr>
            </w:pPr>
            <w:r w:rsidRPr="004A39A8">
              <w:rPr>
                <w:rFonts w:asciiTheme="minorHAnsi" w:hAnsiTheme="minorHAnsi" w:cstheme="minorHAnsi"/>
                <w:sz w:val="20"/>
                <w:szCs w:val="20"/>
              </w:rPr>
              <w:t>(20 credits)</w:t>
            </w:r>
          </w:p>
          <w:p w:rsidRPr="004A39A8" w:rsidR="00BB27B0" w:rsidP="00F40A14" w:rsidRDefault="00BB27B0" w14:paraId="290583F9" w14:textId="77777777">
            <w:pPr>
              <w:rPr>
                <w:rFonts w:asciiTheme="minorHAnsi" w:hAnsiTheme="minorHAnsi" w:cstheme="minorHAnsi"/>
                <w:b/>
                <w:sz w:val="20"/>
                <w:szCs w:val="20"/>
              </w:rPr>
            </w:pPr>
          </w:p>
        </w:tc>
        <w:tc>
          <w:tcPr>
            <w:tcW w:w="5387" w:type="dxa"/>
          </w:tcPr>
          <w:p w:rsidRPr="004A39A8" w:rsidR="00BB27B0" w:rsidP="00F40A14" w:rsidRDefault="00BB27B0" w14:paraId="0A01AED5" w14:textId="77777777">
            <w:pPr>
              <w:autoSpaceDE w:val="0"/>
              <w:autoSpaceDN w:val="0"/>
              <w:adjustRightInd w:val="0"/>
              <w:rPr>
                <w:rFonts w:asciiTheme="minorHAnsi" w:hAnsiTheme="minorHAnsi" w:cstheme="minorHAnsi"/>
                <w:b/>
                <w:sz w:val="20"/>
                <w:szCs w:val="20"/>
              </w:rPr>
            </w:pPr>
            <w:r w:rsidRPr="004A39A8">
              <w:rPr>
                <w:rFonts w:asciiTheme="minorHAnsi" w:hAnsiTheme="minorHAnsi" w:cstheme="minorHAnsi"/>
                <w:b/>
                <w:sz w:val="20"/>
                <w:szCs w:val="20"/>
              </w:rPr>
              <w:t>LO 1 (20%)</w:t>
            </w:r>
          </w:p>
          <w:p w:rsidRPr="004A39A8" w:rsidR="00BB27B0" w:rsidP="00F40A14" w:rsidRDefault="00BB27B0" w14:paraId="2A586947" w14:textId="3204B514">
            <w:pPr>
              <w:autoSpaceDE w:val="0"/>
              <w:autoSpaceDN w:val="0"/>
              <w:adjustRightInd w:val="0"/>
              <w:rPr>
                <w:rFonts w:asciiTheme="minorHAnsi" w:hAnsiTheme="minorHAnsi" w:cstheme="minorHAnsi"/>
                <w:sz w:val="20"/>
                <w:szCs w:val="20"/>
                <w:u w:val="single"/>
              </w:rPr>
            </w:pPr>
            <w:r w:rsidRPr="004A39A8">
              <w:rPr>
                <w:rFonts w:asciiTheme="minorHAnsi" w:hAnsiTheme="minorHAnsi" w:cstheme="minorHAnsi"/>
                <w:sz w:val="20"/>
                <w:szCs w:val="20"/>
                <w:u w:val="single"/>
              </w:rPr>
              <w:t xml:space="preserve">Presentation, </w:t>
            </w:r>
            <w:r w:rsidRPr="004A39A8" w:rsidR="00A2230E">
              <w:rPr>
                <w:rFonts w:asciiTheme="minorHAnsi" w:hAnsiTheme="minorHAnsi" w:cstheme="minorHAnsi"/>
                <w:sz w:val="20"/>
                <w:szCs w:val="20"/>
                <w:u w:val="single"/>
              </w:rPr>
              <w:t>20</w:t>
            </w:r>
            <w:r w:rsidRPr="004A39A8">
              <w:rPr>
                <w:rFonts w:asciiTheme="minorHAnsi" w:hAnsiTheme="minorHAnsi" w:cstheme="minorHAnsi"/>
                <w:sz w:val="20"/>
                <w:szCs w:val="20"/>
                <w:u w:val="single"/>
              </w:rPr>
              <w:t xml:space="preserve"> mins</w:t>
            </w:r>
            <w:r w:rsidRPr="004A39A8" w:rsidR="00BD5DB7">
              <w:rPr>
                <w:rFonts w:asciiTheme="minorHAnsi" w:hAnsiTheme="minorHAnsi" w:cstheme="minorHAnsi"/>
                <w:sz w:val="20"/>
                <w:szCs w:val="20"/>
                <w:u w:val="single"/>
              </w:rPr>
              <w:t xml:space="preserve"> (no discussion)</w:t>
            </w:r>
          </w:p>
          <w:p w:rsidRPr="004A39A8" w:rsidR="00BB27B0" w:rsidP="00F40A14" w:rsidRDefault="00BB27B0" w14:paraId="43B2F0E6" w14:textId="77777777">
            <w:pPr>
              <w:rPr>
                <w:rFonts w:asciiTheme="minorHAnsi" w:hAnsiTheme="minorHAnsi" w:cstheme="minorHAnsi"/>
                <w:sz w:val="20"/>
                <w:szCs w:val="20"/>
              </w:rPr>
            </w:pPr>
            <w:r w:rsidRPr="004A39A8">
              <w:rPr>
                <w:rFonts w:asciiTheme="minorHAnsi" w:hAnsiTheme="minorHAnsi" w:cstheme="minorHAnsi"/>
                <w:sz w:val="20"/>
                <w:szCs w:val="20"/>
              </w:rPr>
              <w:t>Critically reflect on the policy context for practitioner research in your professional field.</w:t>
            </w:r>
          </w:p>
        </w:tc>
        <w:tc>
          <w:tcPr>
            <w:tcW w:w="1224" w:type="dxa"/>
            <w:vMerge w:val="restart"/>
          </w:tcPr>
          <w:p w:rsidRPr="004A39A8" w:rsidR="00BB27B0" w:rsidP="00F40A14" w:rsidRDefault="001C4539" w14:paraId="54742D41" w14:textId="74F16320">
            <w:pPr>
              <w:rPr>
                <w:rFonts w:asciiTheme="minorHAnsi" w:hAnsiTheme="minorHAnsi" w:cstheme="minorHAnsi"/>
                <w:sz w:val="20"/>
                <w:szCs w:val="20"/>
              </w:rPr>
            </w:pPr>
            <w:r w:rsidRPr="004A39A8">
              <w:rPr>
                <w:rFonts w:asciiTheme="minorHAnsi" w:hAnsiTheme="minorHAnsi" w:cstheme="minorHAnsi"/>
                <w:sz w:val="20"/>
                <w:szCs w:val="20"/>
              </w:rPr>
              <w:t xml:space="preserve">Dr </w:t>
            </w:r>
            <w:r w:rsidR="000156BD">
              <w:rPr>
                <w:rFonts w:asciiTheme="minorHAnsi" w:hAnsiTheme="minorHAnsi" w:cstheme="minorHAnsi"/>
                <w:sz w:val="20"/>
                <w:szCs w:val="20"/>
              </w:rPr>
              <w:t>Jane Chambers</w:t>
            </w:r>
          </w:p>
        </w:tc>
      </w:tr>
      <w:tr w:rsidRPr="004A39A8" w:rsidR="00BB27B0" w:rsidTr="000156BD" w14:paraId="303DAF3D" w14:textId="77777777">
        <w:tc>
          <w:tcPr>
            <w:tcW w:w="2405" w:type="dxa"/>
            <w:vMerge/>
          </w:tcPr>
          <w:p w:rsidRPr="004A39A8" w:rsidR="00BB27B0" w:rsidP="00F40A14" w:rsidRDefault="00BB27B0" w14:paraId="68F21D90" w14:textId="77777777">
            <w:pPr>
              <w:rPr>
                <w:rFonts w:asciiTheme="minorHAnsi" w:hAnsiTheme="minorHAnsi" w:cstheme="minorHAnsi"/>
                <w:sz w:val="20"/>
                <w:szCs w:val="20"/>
              </w:rPr>
            </w:pPr>
          </w:p>
        </w:tc>
        <w:tc>
          <w:tcPr>
            <w:tcW w:w="5387" w:type="dxa"/>
          </w:tcPr>
          <w:p w:rsidRPr="004A39A8" w:rsidR="00BB27B0" w:rsidP="00F40A14" w:rsidRDefault="00BB27B0" w14:paraId="72850F6D" w14:textId="77777777">
            <w:pPr>
              <w:rPr>
                <w:rFonts w:asciiTheme="minorHAnsi" w:hAnsiTheme="minorHAnsi" w:cstheme="minorHAnsi"/>
                <w:b/>
                <w:sz w:val="20"/>
                <w:szCs w:val="20"/>
              </w:rPr>
            </w:pPr>
            <w:r w:rsidRPr="004A39A8">
              <w:rPr>
                <w:rFonts w:asciiTheme="minorHAnsi" w:hAnsiTheme="minorHAnsi" w:cstheme="minorHAnsi"/>
                <w:b/>
                <w:sz w:val="20"/>
                <w:szCs w:val="20"/>
              </w:rPr>
              <w:t>LO 2, 3, 4 (80%)</w:t>
            </w:r>
          </w:p>
          <w:p w:rsidRPr="004A39A8" w:rsidR="00BB27B0" w:rsidP="00F40A14" w:rsidRDefault="00BB27B0" w14:paraId="0B4B870C" w14:textId="77777777">
            <w:pPr>
              <w:rPr>
                <w:rFonts w:asciiTheme="minorHAnsi" w:hAnsiTheme="minorHAnsi" w:cstheme="minorHAnsi"/>
                <w:sz w:val="20"/>
                <w:szCs w:val="20"/>
                <w:u w:val="single"/>
              </w:rPr>
            </w:pPr>
            <w:r w:rsidRPr="004A39A8">
              <w:rPr>
                <w:rFonts w:asciiTheme="minorHAnsi" w:hAnsiTheme="minorHAnsi" w:cstheme="minorHAnsi"/>
                <w:sz w:val="20"/>
                <w:szCs w:val="20"/>
                <w:u w:val="single"/>
              </w:rPr>
              <w:t>Research Inquiry and reflective commentary, 3</w:t>
            </w:r>
            <w:r w:rsidRPr="004A39A8" w:rsidR="004A235C">
              <w:rPr>
                <w:rFonts w:asciiTheme="minorHAnsi" w:hAnsiTheme="minorHAnsi" w:cstheme="minorHAnsi"/>
                <w:sz w:val="20"/>
                <w:szCs w:val="20"/>
                <w:u w:val="single"/>
              </w:rPr>
              <w:t>,</w:t>
            </w:r>
            <w:r w:rsidRPr="004A39A8">
              <w:rPr>
                <w:rFonts w:asciiTheme="minorHAnsi" w:hAnsiTheme="minorHAnsi" w:cstheme="minorHAnsi"/>
                <w:sz w:val="20"/>
                <w:szCs w:val="20"/>
                <w:u w:val="single"/>
              </w:rPr>
              <w:t>500 words</w:t>
            </w:r>
          </w:p>
          <w:p w:rsidRPr="004A39A8" w:rsidR="00BB27B0" w:rsidP="00F40A14" w:rsidRDefault="00BB27B0" w14:paraId="730FCB24" w14:textId="2A9FD7BF">
            <w:pPr>
              <w:rPr>
                <w:rFonts w:asciiTheme="minorHAnsi" w:hAnsiTheme="minorHAnsi" w:cstheme="minorHAnsi"/>
                <w:sz w:val="20"/>
                <w:szCs w:val="20"/>
              </w:rPr>
            </w:pPr>
            <w:r w:rsidRPr="004A39A8">
              <w:rPr>
                <w:rFonts w:asciiTheme="minorHAnsi" w:hAnsiTheme="minorHAnsi" w:cstheme="minorHAnsi"/>
                <w:sz w:val="20"/>
                <w:szCs w:val="20"/>
              </w:rPr>
              <w:t xml:space="preserve">Undertake a small-scale research inquiry </w:t>
            </w:r>
            <w:r w:rsidR="000156BD">
              <w:rPr>
                <w:rFonts w:asciiTheme="minorHAnsi" w:hAnsiTheme="minorHAnsi" w:cstheme="minorHAnsi"/>
                <w:sz w:val="20"/>
                <w:szCs w:val="20"/>
              </w:rPr>
              <w:t xml:space="preserve">(pilot project) </w:t>
            </w:r>
            <w:r w:rsidRPr="004A39A8">
              <w:rPr>
                <w:rFonts w:asciiTheme="minorHAnsi" w:hAnsiTheme="minorHAnsi" w:cstheme="minorHAnsi"/>
                <w:sz w:val="20"/>
                <w:szCs w:val="20"/>
              </w:rPr>
              <w:t>into your own practice. Write a reflective commentary relating your experience to the nature and value of practitioner research in your own professional context and one or more issues that may arise in relation to the use of research findings.</w:t>
            </w:r>
          </w:p>
        </w:tc>
        <w:tc>
          <w:tcPr>
            <w:tcW w:w="1224" w:type="dxa"/>
            <w:vMerge/>
          </w:tcPr>
          <w:p w:rsidRPr="004A39A8" w:rsidR="00BB27B0" w:rsidP="00F40A14" w:rsidRDefault="00BB27B0" w14:paraId="13C326F3" w14:textId="77777777">
            <w:pPr>
              <w:rPr>
                <w:rFonts w:asciiTheme="minorHAnsi" w:hAnsiTheme="minorHAnsi" w:cstheme="minorHAnsi"/>
                <w:sz w:val="20"/>
                <w:szCs w:val="20"/>
              </w:rPr>
            </w:pPr>
          </w:p>
        </w:tc>
      </w:tr>
      <w:tr w:rsidRPr="004A39A8" w:rsidR="00BB27B0" w:rsidTr="000156BD" w14:paraId="3DD879FD" w14:textId="77777777">
        <w:tc>
          <w:tcPr>
            <w:tcW w:w="2405" w:type="dxa"/>
          </w:tcPr>
          <w:p w:rsidRPr="004A39A8" w:rsidR="00BB27B0" w:rsidP="00F40A14" w:rsidRDefault="00BB27B0" w14:paraId="60961270" w14:textId="77777777">
            <w:pPr>
              <w:rPr>
                <w:rFonts w:asciiTheme="minorHAnsi" w:hAnsiTheme="minorHAnsi" w:cstheme="minorHAnsi"/>
                <w:b/>
                <w:sz w:val="20"/>
                <w:szCs w:val="20"/>
              </w:rPr>
            </w:pPr>
            <w:r w:rsidRPr="004A39A8">
              <w:rPr>
                <w:rFonts w:asciiTheme="minorHAnsi" w:hAnsiTheme="minorHAnsi" w:cstheme="minorHAnsi"/>
                <w:b/>
                <w:sz w:val="20"/>
                <w:szCs w:val="20"/>
              </w:rPr>
              <w:t>EDD7005</w:t>
            </w:r>
          </w:p>
          <w:p w:rsidRPr="004A39A8" w:rsidR="00BB27B0" w:rsidP="00F40A14" w:rsidRDefault="00BB27B0" w14:paraId="562EAEC3" w14:textId="77777777">
            <w:pPr>
              <w:rPr>
                <w:rFonts w:asciiTheme="minorHAnsi" w:hAnsiTheme="minorHAnsi" w:cstheme="minorHAnsi"/>
                <w:b/>
                <w:sz w:val="20"/>
                <w:szCs w:val="20"/>
              </w:rPr>
            </w:pPr>
            <w:r w:rsidRPr="004A39A8">
              <w:rPr>
                <w:rFonts w:asciiTheme="minorHAnsi" w:hAnsiTheme="minorHAnsi" w:cstheme="minorHAnsi"/>
                <w:b/>
                <w:sz w:val="20"/>
                <w:szCs w:val="20"/>
              </w:rPr>
              <w:t>Engaging with Research: Research, Policy and the Political</w:t>
            </w:r>
          </w:p>
          <w:p w:rsidRPr="004A39A8" w:rsidR="00BB27B0" w:rsidP="00F40A14" w:rsidRDefault="00BB27B0" w14:paraId="34CC43A4" w14:textId="77777777">
            <w:pPr>
              <w:rPr>
                <w:rFonts w:asciiTheme="minorHAnsi" w:hAnsiTheme="minorHAnsi" w:cstheme="minorHAnsi"/>
                <w:sz w:val="20"/>
                <w:szCs w:val="20"/>
              </w:rPr>
            </w:pPr>
            <w:r w:rsidRPr="004A39A8">
              <w:rPr>
                <w:rFonts w:asciiTheme="minorHAnsi" w:hAnsiTheme="minorHAnsi" w:cstheme="minorHAnsi"/>
                <w:sz w:val="20"/>
                <w:szCs w:val="20"/>
              </w:rPr>
              <w:t>(20 credits)</w:t>
            </w:r>
          </w:p>
          <w:p w:rsidRPr="004A39A8" w:rsidR="00BB27B0" w:rsidP="00F40A14" w:rsidRDefault="00BB27B0" w14:paraId="4853B841" w14:textId="77777777">
            <w:pPr>
              <w:rPr>
                <w:rFonts w:asciiTheme="minorHAnsi" w:hAnsiTheme="minorHAnsi" w:cstheme="minorHAnsi"/>
                <w:sz w:val="20"/>
                <w:szCs w:val="20"/>
              </w:rPr>
            </w:pPr>
          </w:p>
        </w:tc>
        <w:tc>
          <w:tcPr>
            <w:tcW w:w="5387" w:type="dxa"/>
          </w:tcPr>
          <w:p w:rsidRPr="004A39A8" w:rsidR="00BB27B0" w:rsidP="00F40A14" w:rsidRDefault="00BB27B0" w14:paraId="5922A0A9" w14:textId="77777777">
            <w:pPr>
              <w:rPr>
                <w:rFonts w:asciiTheme="minorHAnsi" w:hAnsiTheme="minorHAnsi" w:cstheme="minorHAnsi"/>
                <w:b/>
                <w:sz w:val="20"/>
                <w:szCs w:val="20"/>
              </w:rPr>
            </w:pPr>
            <w:r w:rsidRPr="004A39A8">
              <w:rPr>
                <w:rFonts w:asciiTheme="minorHAnsi" w:hAnsiTheme="minorHAnsi" w:cstheme="minorHAnsi"/>
                <w:b/>
                <w:sz w:val="20"/>
                <w:szCs w:val="20"/>
              </w:rPr>
              <w:t>LO 1, 2, 3 (100%)</w:t>
            </w:r>
          </w:p>
          <w:p w:rsidRPr="004A39A8" w:rsidR="00BB27B0" w:rsidP="00F40A14" w:rsidRDefault="00BB27B0" w14:paraId="79AC8882" w14:textId="77777777">
            <w:pPr>
              <w:rPr>
                <w:rFonts w:asciiTheme="minorHAnsi" w:hAnsiTheme="minorHAnsi" w:cstheme="minorHAnsi"/>
                <w:sz w:val="20"/>
                <w:szCs w:val="20"/>
                <w:u w:val="single"/>
              </w:rPr>
            </w:pPr>
            <w:r w:rsidRPr="004A39A8">
              <w:rPr>
                <w:rFonts w:asciiTheme="minorHAnsi" w:hAnsiTheme="minorHAnsi" w:cstheme="minorHAnsi"/>
                <w:sz w:val="20"/>
                <w:szCs w:val="20"/>
                <w:u w:val="single"/>
              </w:rPr>
              <w:t>Reflective essay, 4</w:t>
            </w:r>
            <w:r w:rsidRPr="004A39A8" w:rsidR="003E5AEC">
              <w:rPr>
                <w:rFonts w:asciiTheme="minorHAnsi" w:hAnsiTheme="minorHAnsi" w:cstheme="minorHAnsi"/>
                <w:sz w:val="20"/>
                <w:szCs w:val="20"/>
                <w:u w:val="single"/>
              </w:rPr>
              <w:t>,</w:t>
            </w:r>
            <w:r w:rsidRPr="004A39A8">
              <w:rPr>
                <w:rFonts w:asciiTheme="minorHAnsi" w:hAnsiTheme="minorHAnsi" w:cstheme="minorHAnsi"/>
                <w:sz w:val="20"/>
                <w:szCs w:val="20"/>
                <w:u w:val="single"/>
              </w:rPr>
              <w:t>000 words</w:t>
            </w:r>
          </w:p>
          <w:p w:rsidRPr="004A39A8" w:rsidR="00BB27B0" w:rsidP="00F40A14" w:rsidRDefault="00BB27B0" w14:paraId="020B5926" w14:textId="77777777">
            <w:pPr>
              <w:autoSpaceDE w:val="0"/>
              <w:autoSpaceDN w:val="0"/>
              <w:adjustRightInd w:val="0"/>
              <w:rPr>
                <w:rFonts w:asciiTheme="minorHAnsi" w:hAnsiTheme="minorHAnsi" w:cstheme="minorHAnsi"/>
                <w:sz w:val="20"/>
                <w:szCs w:val="20"/>
              </w:rPr>
            </w:pPr>
            <w:r w:rsidRPr="004A39A8">
              <w:rPr>
                <w:rFonts w:asciiTheme="minorHAnsi" w:hAnsiTheme="minorHAnsi" w:cstheme="minorHAnsi"/>
                <w:sz w:val="20"/>
                <w:szCs w:val="20"/>
              </w:rPr>
              <w:t>1. Identify an issue, critical incident or policy question arising in your professional life.</w:t>
            </w:r>
          </w:p>
          <w:p w:rsidRPr="004A39A8" w:rsidR="00BB27B0" w:rsidP="00F40A14" w:rsidRDefault="00BB27B0" w14:paraId="63967907" w14:textId="77777777">
            <w:pPr>
              <w:rPr>
                <w:rFonts w:asciiTheme="minorHAnsi" w:hAnsiTheme="minorHAnsi" w:cstheme="minorHAnsi"/>
                <w:sz w:val="20"/>
                <w:szCs w:val="20"/>
              </w:rPr>
            </w:pPr>
            <w:r w:rsidRPr="004A39A8">
              <w:rPr>
                <w:rFonts w:asciiTheme="minorHAnsi" w:hAnsiTheme="minorHAnsi" w:cstheme="minorHAnsi"/>
                <w:sz w:val="20"/>
                <w:szCs w:val="20"/>
              </w:rPr>
              <w:t>2. Analyse it with reference to one or more socio-political paradigms of knowledge and value, making recommendations for appropriate professional response</w:t>
            </w:r>
          </w:p>
        </w:tc>
        <w:tc>
          <w:tcPr>
            <w:tcW w:w="1224" w:type="dxa"/>
          </w:tcPr>
          <w:p w:rsidRPr="004A39A8" w:rsidR="00BB27B0" w:rsidP="00F40A14" w:rsidRDefault="00BB27B0" w14:paraId="5BB2E295" w14:textId="0E5FA806">
            <w:pPr>
              <w:rPr>
                <w:rFonts w:asciiTheme="minorHAnsi" w:hAnsiTheme="minorHAnsi" w:cstheme="minorHAnsi"/>
                <w:sz w:val="20"/>
                <w:szCs w:val="20"/>
              </w:rPr>
            </w:pPr>
            <w:r w:rsidRPr="004A39A8">
              <w:rPr>
                <w:rFonts w:asciiTheme="minorHAnsi" w:hAnsiTheme="minorHAnsi" w:cstheme="minorHAnsi"/>
                <w:sz w:val="20"/>
                <w:szCs w:val="20"/>
              </w:rPr>
              <w:t xml:space="preserve">Dr </w:t>
            </w:r>
            <w:r w:rsidRPr="004A39A8" w:rsidR="00C8756E">
              <w:rPr>
                <w:rFonts w:asciiTheme="minorHAnsi" w:hAnsiTheme="minorHAnsi" w:cstheme="minorHAnsi"/>
                <w:sz w:val="20"/>
                <w:szCs w:val="20"/>
              </w:rPr>
              <w:t xml:space="preserve">Shalini </w:t>
            </w:r>
            <w:proofErr w:type="spellStart"/>
            <w:r w:rsidRPr="004A39A8" w:rsidR="00C8756E">
              <w:rPr>
                <w:rFonts w:asciiTheme="minorHAnsi" w:hAnsiTheme="minorHAnsi" w:cstheme="minorHAnsi"/>
                <w:sz w:val="20"/>
                <w:szCs w:val="20"/>
              </w:rPr>
              <w:t>Bhorkar</w:t>
            </w:r>
            <w:proofErr w:type="spellEnd"/>
          </w:p>
        </w:tc>
      </w:tr>
      <w:tr w:rsidRPr="004A39A8" w:rsidR="00BB27B0" w:rsidTr="000156BD" w14:paraId="225344EC" w14:textId="77777777">
        <w:tc>
          <w:tcPr>
            <w:tcW w:w="2405" w:type="dxa"/>
          </w:tcPr>
          <w:p w:rsidRPr="004A39A8" w:rsidR="00BB27B0" w:rsidP="00F40A14" w:rsidRDefault="00BB27B0" w14:paraId="7F32AF10" w14:textId="77777777">
            <w:pPr>
              <w:rPr>
                <w:rFonts w:asciiTheme="minorHAnsi" w:hAnsiTheme="minorHAnsi" w:cstheme="minorHAnsi"/>
                <w:b/>
                <w:sz w:val="20"/>
                <w:szCs w:val="20"/>
              </w:rPr>
            </w:pPr>
            <w:r w:rsidRPr="004A39A8">
              <w:rPr>
                <w:rFonts w:asciiTheme="minorHAnsi" w:hAnsiTheme="minorHAnsi" w:cstheme="minorHAnsi"/>
                <w:b/>
                <w:sz w:val="20"/>
                <w:szCs w:val="20"/>
              </w:rPr>
              <w:t>EDD7006</w:t>
            </w:r>
          </w:p>
          <w:p w:rsidRPr="004A39A8" w:rsidR="00BB27B0" w:rsidP="00F40A14" w:rsidRDefault="00BB27B0" w14:paraId="2905AE2B" w14:textId="77777777">
            <w:pPr>
              <w:rPr>
                <w:rFonts w:asciiTheme="minorHAnsi" w:hAnsiTheme="minorHAnsi" w:cstheme="minorHAnsi"/>
                <w:sz w:val="20"/>
                <w:szCs w:val="20"/>
              </w:rPr>
            </w:pPr>
            <w:r w:rsidRPr="004A39A8">
              <w:rPr>
                <w:rFonts w:asciiTheme="minorHAnsi" w:hAnsiTheme="minorHAnsi" w:cstheme="minorHAnsi"/>
                <w:b/>
                <w:sz w:val="20"/>
                <w:szCs w:val="20"/>
              </w:rPr>
              <w:t>Research Proposal</w:t>
            </w:r>
            <w:r w:rsidRPr="004A39A8">
              <w:rPr>
                <w:rFonts w:asciiTheme="minorHAnsi" w:hAnsiTheme="minorHAnsi" w:cstheme="minorHAnsi"/>
                <w:sz w:val="20"/>
                <w:szCs w:val="20"/>
              </w:rPr>
              <w:t xml:space="preserve"> </w:t>
            </w:r>
          </w:p>
          <w:p w:rsidRPr="004A39A8" w:rsidR="00BB27B0" w:rsidP="00F40A14" w:rsidRDefault="00BB27B0" w14:paraId="7A256734" w14:textId="77777777">
            <w:pPr>
              <w:rPr>
                <w:rFonts w:asciiTheme="minorHAnsi" w:hAnsiTheme="minorHAnsi" w:cstheme="minorHAnsi"/>
                <w:sz w:val="20"/>
                <w:szCs w:val="20"/>
              </w:rPr>
            </w:pPr>
            <w:r w:rsidRPr="004A39A8">
              <w:rPr>
                <w:rFonts w:asciiTheme="minorHAnsi" w:hAnsiTheme="minorHAnsi" w:cstheme="minorHAnsi"/>
                <w:sz w:val="20"/>
                <w:szCs w:val="20"/>
              </w:rPr>
              <w:t>(60 Credits)</w:t>
            </w:r>
          </w:p>
        </w:tc>
        <w:tc>
          <w:tcPr>
            <w:tcW w:w="5387" w:type="dxa"/>
          </w:tcPr>
          <w:p w:rsidRPr="004A39A8" w:rsidR="00BB27B0" w:rsidP="00F40A14" w:rsidRDefault="00BB27B0" w14:paraId="2879B16E" w14:textId="77777777">
            <w:pPr>
              <w:autoSpaceDE w:val="0"/>
              <w:autoSpaceDN w:val="0"/>
              <w:adjustRightInd w:val="0"/>
              <w:rPr>
                <w:rFonts w:asciiTheme="minorHAnsi" w:hAnsiTheme="minorHAnsi" w:cstheme="minorHAnsi"/>
                <w:b/>
                <w:sz w:val="20"/>
                <w:szCs w:val="20"/>
              </w:rPr>
            </w:pPr>
            <w:r w:rsidRPr="004A39A8">
              <w:rPr>
                <w:rFonts w:asciiTheme="minorHAnsi" w:hAnsiTheme="minorHAnsi" w:cstheme="minorHAnsi"/>
                <w:b/>
                <w:sz w:val="20"/>
                <w:szCs w:val="20"/>
              </w:rPr>
              <w:t>LOs 1-6 (100%)</w:t>
            </w:r>
          </w:p>
          <w:p w:rsidRPr="004A39A8" w:rsidR="00BB27B0" w:rsidP="00F40A14" w:rsidRDefault="00BB27B0" w14:paraId="7FB81B12" w14:textId="77777777">
            <w:pPr>
              <w:autoSpaceDE w:val="0"/>
              <w:autoSpaceDN w:val="0"/>
              <w:adjustRightInd w:val="0"/>
              <w:rPr>
                <w:rFonts w:asciiTheme="minorHAnsi" w:hAnsiTheme="minorHAnsi" w:cstheme="minorHAnsi"/>
                <w:sz w:val="20"/>
                <w:szCs w:val="20"/>
                <w:u w:val="single"/>
              </w:rPr>
            </w:pPr>
            <w:r w:rsidRPr="004A39A8">
              <w:rPr>
                <w:rFonts w:asciiTheme="minorHAnsi" w:hAnsiTheme="minorHAnsi" w:cstheme="minorHAnsi"/>
                <w:sz w:val="20"/>
                <w:szCs w:val="20"/>
                <w:u w:val="single"/>
              </w:rPr>
              <w:t xml:space="preserve">Research Proposal, 10-12000 words plus oral examination of up to an hour </w:t>
            </w:r>
          </w:p>
          <w:p w:rsidRPr="004A39A8" w:rsidR="00BB27B0" w:rsidP="00F40A14" w:rsidRDefault="00BB27B0" w14:paraId="5CA97440" w14:textId="2B3EA6A4">
            <w:pPr>
              <w:autoSpaceDE w:val="0"/>
              <w:autoSpaceDN w:val="0"/>
              <w:adjustRightInd w:val="0"/>
              <w:rPr>
                <w:rFonts w:asciiTheme="minorHAnsi" w:hAnsiTheme="minorHAnsi" w:cstheme="minorHAnsi"/>
                <w:sz w:val="20"/>
                <w:szCs w:val="20"/>
              </w:rPr>
            </w:pPr>
            <w:r w:rsidRPr="004A39A8">
              <w:rPr>
                <w:rFonts w:asciiTheme="minorHAnsi" w:hAnsiTheme="minorHAnsi" w:cstheme="minorHAnsi"/>
                <w:sz w:val="20"/>
                <w:szCs w:val="20"/>
              </w:rPr>
              <w:t xml:space="preserve">Design a Research Proposal for a project suitable to be researched as a doctoral Dissertation, </w:t>
            </w:r>
            <w:r w:rsidR="000156BD">
              <w:rPr>
                <w:rFonts w:asciiTheme="minorHAnsi" w:hAnsiTheme="minorHAnsi" w:cstheme="minorHAnsi"/>
                <w:sz w:val="20"/>
                <w:szCs w:val="20"/>
              </w:rPr>
              <w:t>informed by the pilot study presented in EDD7004.</w:t>
            </w:r>
          </w:p>
          <w:p w:rsidRPr="004A39A8" w:rsidR="00BB27B0" w:rsidP="004A39A8" w:rsidRDefault="000156BD" w14:paraId="67B7A70C" w14:textId="1D7EF9B7">
            <w:pPr>
              <w:autoSpaceDE w:val="0"/>
              <w:autoSpaceDN w:val="0"/>
              <w:adjustRightInd w:val="0"/>
              <w:rPr>
                <w:rFonts w:asciiTheme="minorHAnsi" w:hAnsiTheme="minorHAnsi" w:cstheme="minorHAnsi"/>
                <w:sz w:val="20"/>
                <w:szCs w:val="20"/>
              </w:rPr>
            </w:pPr>
            <w:r>
              <w:rPr>
                <w:rFonts w:asciiTheme="minorHAnsi" w:hAnsiTheme="minorHAnsi" w:cstheme="minorHAnsi"/>
                <w:sz w:val="20"/>
                <w:szCs w:val="20"/>
              </w:rPr>
              <w:t>Confirmation of Doctoral Registration Interview (CDRI) – and o</w:t>
            </w:r>
            <w:r w:rsidRPr="004A39A8" w:rsidR="00BB27B0">
              <w:rPr>
                <w:rFonts w:asciiTheme="minorHAnsi" w:hAnsiTheme="minorHAnsi" w:cstheme="minorHAnsi"/>
                <w:sz w:val="20"/>
                <w:szCs w:val="20"/>
              </w:rPr>
              <w:t xml:space="preserve">ral </w:t>
            </w:r>
            <w:r>
              <w:rPr>
                <w:rFonts w:asciiTheme="minorHAnsi" w:hAnsiTheme="minorHAnsi" w:cstheme="minorHAnsi"/>
                <w:sz w:val="20"/>
                <w:szCs w:val="20"/>
              </w:rPr>
              <w:t>interview</w:t>
            </w:r>
            <w:r w:rsidRPr="004A39A8" w:rsidR="00BB27B0">
              <w:rPr>
                <w:rFonts w:asciiTheme="minorHAnsi" w:hAnsiTheme="minorHAnsi" w:cstheme="minorHAnsi"/>
                <w:sz w:val="20"/>
                <w:szCs w:val="20"/>
              </w:rPr>
              <w:t xml:space="preserve"> of up to an hour</w:t>
            </w:r>
          </w:p>
        </w:tc>
        <w:tc>
          <w:tcPr>
            <w:tcW w:w="1224" w:type="dxa"/>
          </w:tcPr>
          <w:p w:rsidRPr="004A39A8" w:rsidR="00BB27B0" w:rsidP="00F40A14" w:rsidRDefault="00DD6728" w14:paraId="08897A68" w14:textId="4E421995">
            <w:pPr>
              <w:rPr>
                <w:rFonts w:asciiTheme="minorHAnsi" w:hAnsiTheme="minorHAnsi" w:cstheme="minorHAnsi"/>
                <w:sz w:val="20"/>
                <w:szCs w:val="20"/>
              </w:rPr>
            </w:pPr>
            <w:r w:rsidRPr="004A39A8">
              <w:rPr>
                <w:rFonts w:asciiTheme="minorHAnsi" w:hAnsiTheme="minorHAnsi" w:cstheme="minorHAnsi"/>
                <w:sz w:val="20"/>
                <w:szCs w:val="20"/>
              </w:rPr>
              <w:t xml:space="preserve">Dr </w:t>
            </w:r>
            <w:r w:rsidRPr="004A39A8" w:rsidR="00921907">
              <w:rPr>
                <w:rFonts w:asciiTheme="minorHAnsi" w:hAnsiTheme="minorHAnsi" w:cstheme="minorHAnsi"/>
                <w:sz w:val="20"/>
                <w:szCs w:val="20"/>
              </w:rPr>
              <w:t>Mark Price</w:t>
            </w:r>
          </w:p>
        </w:tc>
      </w:tr>
    </w:tbl>
    <w:p w:rsidRPr="004A39A8" w:rsidR="00B00C5A" w:rsidP="000156BD" w:rsidRDefault="00B00C5A" w14:paraId="001CBAC4" w14:textId="438F257F">
      <w:pPr>
        <w:pStyle w:val="Heading1"/>
        <w:rPr>
          <w:rFonts w:asciiTheme="minorHAnsi" w:hAnsiTheme="minorHAnsi" w:cstheme="minorHAnsi"/>
          <w:b/>
          <w:bCs/>
          <w:color w:val="004E9A"/>
        </w:rPr>
      </w:pPr>
      <w:bookmarkStart w:name="_Assessment_strategy" w:id="35"/>
      <w:bookmarkStart w:name="_Toc240579448" w:id="36"/>
      <w:bookmarkEnd w:id="35"/>
      <w:r w:rsidRPr="004A39A8">
        <w:rPr>
          <w:rFonts w:asciiTheme="minorHAnsi" w:hAnsiTheme="minorHAnsi" w:cstheme="minorHAnsi"/>
          <w:b/>
          <w:bCs/>
          <w:color w:val="004E9A"/>
        </w:rPr>
        <w:t xml:space="preserve">AI </w:t>
      </w:r>
      <w:r w:rsidRPr="004A39A8" w:rsidR="004A39A8">
        <w:rPr>
          <w:rFonts w:asciiTheme="minorHAnsi" w:hAnsiTheme="minorHAnsi" w:cstheme="minorHAnsi"/>
          <w:b/>
          <w:bCs/>
          <w:color w:val="004E9A"/>
        </w:rPr>
        <w:t>p</w:t>
      </w:r>
      <w:r w:rsidRPr="004A39A8">
        <w:rPr>
          <w:rFonts w:asciiTheme="minorHAnsi" w:hAnsiTheme="minorHAnsi" w:cstheme="minorHAnsi"/>
          <w:b/>
          <w:bCs/>
          <w:color w:val="004E9A"/>
        </w:rPr>
        <w:t>olicy</w:t>
      </w:r>
      <w:bookmarkEnd w:id="36"/>
    </w:p>
    <w:p w:rsidRPr="004A39A8" w:rsidR="00B00C5A" w:rsidP="00B00C5A" w:rsidRDefault="00B00C5A" w14:paraId="131A58EF" w14:textId="77777777">
      <w:pPr>
        <w:shd w:val="clear" w:color="auto" w:fill="FFFFFF" w:themeFill="background1"/>
        <w:rPr>
          <w:rFonts w:eastAsia="Calibri" w:asciiTheme="minorHAnsi" w:hAnsiTheme="minorHAnsi" w:cstheme="minorHAnsi"/>
          <w:b/>
          <w:bCs/>
          <w:color w:val="000000" w:themeColor="text1"/>
          <w:sz w:val="12"/>
          <w:szCs w:val="12"/>
        </w:rPr>
      </w:pPr>
    </w:p>
    <w:p w:rsidRPr="004A39A8" w:rsidR="00B00C5A" w:rsidP="00B00C5A" w:rsidRDefault="00B00C5A" w14:paraId="74D27867" w14:textId="77777777">
      <w:pPr>
        <w:shd w:val="clear" w:color="auto" w:fill="FFFFFF" w:themeFill="background1"/>
        <w:rPr>
          <w:rFonts w:eastAsia="Calibri" w:asciiTheme="minorHAnsi" w:hAnsiTheme="minorHAnsi" w:cstheme="minorHAnsi"/>
          <w:color w:val="000000" w:themeColor="text1"/>
        </w:rPr>
      </w:pPr>
      <w:r w:rsidRPr="004A39A8">
        <w:rPr>
          <w:rFonts w:eastAsia="Calibri" w:asciiTheme="minorHAnsi" w:hAnsiTheme="minorHAnsi" w:cstheme="minorHAnsi"/>
          <w:color w:val="000000" w:themeColor="text1"/>
        </w:rPr>
        <w:t xml:space="preserve">All assignments require students to acknowledge they have adhered to the </w:t>
      </w:r>
      <w:hyperlink w:history="1" r:id="rId24">
        <w:r w:rsidRPr="004A39A8">
          <w:rPr>
            <w:rStyle w:val="Hyperlink"/>
            <w:rFonts w:eastAsia="Calibri" w:asciiTheme="minorHAnsi" w:hAnsiTheme="minorHAnsi" w:cstheme="minorHAnsi"/>
            <w:b/>
            <w:bCs/>
          </w:rPr>
          <w:t>University's Student Guidance</w:t>
        </w:r>
      </w:hyperlink>
      <w:r w:rsidRPr="004A39A8">
        <w:rPr>
          <w:rFonts w:eastAsia="Calibri" w:asciiTheme="minorHAnsi" w:hAnsiTheme="minorHAnsi" w:cstheme="minorHAnsi"/>
          <w:b/>
          <w:bCs/>
          <w:color w:val="000000" w:themeColor="text1"/>
        </w:rPr>
        <w:t xml:space="preserve"> </w:t>
      </w:r>
      <w:r w:rsidRPr="004A39A8">
        <w:rPr>
          <w:rFonts w:eastAsia="Calibri" w:asciiTheme="minorHAnsi" w:hAnsiTheme="minorHAnsi" w:cstheme="minorHAnsi"/>
          <w:color w:val="000000" w:themeColor="text1"/>
        </w:rPr>
        <w:t>on the use of AI and to their Programme's guidance on the use of AI and assessment.</w:t>
      </w:r>
    </w:p>
    <w:p w:rsidRPr="000156BD" w:rsidR="00B00C5A" w:rsidP="00B00C5A" w:rsidRDefault="00B00C5A" w14:paraId="4961EE5F" w14:textId="1BCAE0B8">
      <w:pPr>
        <w:shd w:val="clear" w:color="auto" w:fill="FFFFFF" w:themeFill="background1"/>
        <w:rPr>
          <w:rFonts w:eastAsia="Calibri" w:asciiTheme="minorHAnsi" w:hAnsiTheme="minorHAnsi" w:cstheme="minorHAnsi"/>
          <w:b/>
          <w:bCs/>
          <w:color w:val="000000" w:themeColor="text1"/>
          <w:sz w:val="24"/>
          <w:szCs w:val="24"/>
        </w:rPr>
      </w:pPr>
      <w:r w:rsidRPr="004A39A8">
        <w:rPr>
          <w:rFonts w:asciiTheme="minorHAnsi" w:hAnsiTheme="minorHAnsi" w:cstheme="minorHAnsi"/>
        </w:rPr>
        <w:br/>
      </w:r>
      <w:r w:rsidRPr="000156BD">
        <w:rPr>
          <w:rFonts w:eastAsia="Calibri" w:asciiTheme="minorHAnsi" w:hAnsiTheme="minorHAnsi" w:cstheme="minorHAnsi"/>
          <w:b/>
          <w:bCs/>
          <w:color w:val="000000" w:themeColor="text1"/>
          <w:sz w:val="24"/>
          <w:szCs w:val="24"/>
        </w:rPr>
        <w:t>Programme Guidance</w:t>
      </w:r>
    </w:p>
    <w:p w:rsidRPr="004A39A8" w:rsidR="00B00C5A" w:rsidP="00B00C5A" w:rsidRDefault="00B00C5A" w14:paraId="4D027C2A" w14:textId="77777777">
      <w:pPr>
        <w:shd w:val="clear" w:color="auto" w:fill="FFFFFF" w:themeFill="background1"/>
        <w:rPr>
          <w:rFonts w:eastAsia="Calibri" w:asciiTheme="minorHAnsi" w:hAnsiTheme="minorHAnsi" w:cstheme="minorHAnsi"/>
          <w:b/>
          <w:bCs/>
          <w:color w:val="000000" w:themeColor="text1"/>
        </w:rPr>
      </w:pPr>
      <w:r w:rsidRPr="004A39A8">
        <w:rPr>
          <w:rFonts w:asciiTheme="minorHAnsi" w:hAnsiTheme="minorHAnsi" w:cstheme="minorHAnsi"/>
          <w:sz w:val="12"/>
          <w:szCs w:val="12"/>
        </w:rPr>
        <w:br/>
      </w:r>
      <w:r w:rsidRPr="004A39A8">
        <w:rPr>
          <w:rFonts w:eastAsia="Calibri" w:asciiTheme="minorHAnsi" w:hAnsiTheme="minorHAnsi" w:cstheme="minorHAnsi"/>
          <w:color w:val="000000" w:themeColor="text1"/>
        </w:rPr>
        <w:t xml:space="preserve">The programme has adopted the following restriction on the use of ai from </w:t>
      </w:r>
      <w:r w:rsidRPr="004A39A8">
        <w:rPr>
          <w:rFonts w:eastAsia="Calibri" w:asciiTheme="minorHAnsi" w:hAnsiTheme="minorHAnsi" w:cstheme="minorHAnsi"/>
        </w:rPr>
        <w:t>St Mary’s AI guidance for teaching: Option 3 - Restrict ways of using generative AI tools for assessment</w:t>
      </w:r>
      <w:r w:rsidRPr="004A39A8">
        <w:rPr>
          <w:rFonts w:eastAsia="Calibri" w:asciiTheme="minorHAnsi" w:hAnsiTheme="minorHAnsi" w:cstheme="minorHAnsi"/>
          <w:color w:val="000000" w:themeColor="text1"/>
        </w:rPr>
        <w:t>.</w:t>
      </w:r>
    </w:p>
    <w:p w:rsidRPr="004A39A8" w:rsidR="00B00C5A" w:rsidP="00B00C5A" w:rsidRDefault="00B00C5A" w14:paraId="7362464C" w14:textId="77777777">
      <w:pPr>
        <w:shd w:val="clear" w:color="auto" w:fill="FFFFFF" w:themeFill="background1"/>
        <w:rPr>
          <w:rFonts w:eastAsia="Calibri" w:asciiTheme="minorHAnsi" w:hAnsiTheme="minorHAnsi" w:cstheme="minorHAnsi"/>
          <w:b/>
          <w:bCs/>
          <w:color w:val="000000" w:themeColor="text1"/>
          <w:sz w:val="12"/>
          <w:szCs w:val="12"/>
        </w:rPr>
      </w:pPr>
    </w:p>
    <w:p w:rsidRPr="004A39A8" w:rsidR="00B00C5A" w:rsidP="00B00C5A" w:rsidRDefault="00B00C5A" w14:paraId="1C2FD928" w14:textId="77777777">
      <w:pPr>
        <w:shd w:val="clear" w:color="auto" w:fill="FFFFFF" w:themeFill="background1"/>
        <w:rPr>
          <w:rFonts w:eastAsia="Calibri" w:asciiTheme="minorHAnsi" w:hAnsiTheme="minorHAnsi" w:cstheme="minorHAnsi"/>
          <w:color w:val="000000" w:themeColor="text1"/>
        </w:rPr>
      </w:pPr>
      <w:r w:rsidRPr="004A39A8">
        <w:rPr>
          <w:rFonts w:eastAsia="Calibri" w:asciiTheme="minorHAnsi" w:hAnsiTheme="minorHAnsi" w:cstheme="minorHAnsi"/>
          <w:color w:val="000000" w:themeColor="text1"/>
        </w:rPr>
        <w:t>Content which has been generated by AI (1) must not be used in place of your own academic voice (2</w:t>
      </w:r>
      <w:proofErr w:type="gramStart"/>
      <w:r w:rsidRPr="004A39A8">
        <w:rPr>
          <w:rFonts w:eastAsia="Calibri" w:asciiTheme="minorHAnsi" w:hAnsiTheme="minorHAnsi" w:cstheme="minorHAnsi"/>
          <w:color w:val="000000" w:themeColor="text1"/>
        </w:rPr>
        <w:t>), or</w:t>
      </w:r>
      <w:proofErr w:type="gramEnd"/>
      <w:r w:rsidRPr="004A39A8">
        <w:rPr>
          <w:rFonts w:eastAsia="Calibri" w:asciiTheme="minorHAnsi" w:hAnsiTheme="minorHAnsi" w:cstheme="minorHAnsi"/>
          <w:color w:val="000000" w:themeColor="text1"/>
        </w:rPr>
        <w:t xml:space="preserve"> used without appropriate attribution (3). </w:t>
      </w:r>
    </w:p>
    <w:p w:rsidRPr="004A39A8" w:rsidR="00B00C5A" w:rsidP="00B00C5A" w:rsidRDefault="00B00C5A" w14:paraId="72AA9DA2" w14:textId="77777777">
      <w:pPr>
        <w:shd w:val="clear" w:color="auto" w:fill="FFFFFF" w:themeFill="background1"/>
        <w:rPr>
          <w:rFonts w:eastAsia="Calibri" w:asciiTheme="minorHAnsi" w:hAnsiTheme="minorHAnsi" w:cstheme="minorHAnsi"/>
          <w:color w:val="000000" w:themeColor="text1"/>
          <w:sz w:val="12"/>
          <w:szCs w:val="12"/>
        </w:rPr>
      </w:pPr>
    </w:p>
    <w:p w:rsidRPr="004A39A8" w:rsidR="00B00C5A" w:rsidP="00B00C5A" w:rsidRDefault="00B00C5A" w14:paraId="166E4258" w14:textId="1475C94E">
      <w:pPr>
        <w:shd w:val="clear" w:color="auto" w:fill="FFFFFF" w:themeFill="background1"/>
        <w:rPr>
          <w:rFonts w:eastAsia="Calibri" w:asciiTheme="minorHAnsi" w:hAnsiTheme="minorHAnsi" w:cstheme="minorHAnsi"/>
          <w:color w:val="000000" w:themeColor="text1"/>
        </w:rPr>
      </w:pPr>
      <w:r w:rsidRPr="004A39A8">
        <w:rPr>
          <w:rFonts w:eastAsia="Calibri" w:asciiTheme="minorHAnsi" w:hAnsiTheme="minorHAnsi" w:cstheme="minorHAnsi"/>
          <w:color w:val="000000" w:themeColor="text1"/>
        </w:rPr>
        <w:t>Content refers to all aspects of your assignment. In line with St Mary’s policy, you are expected to use</w:t>
      </w:r>
      <w:r w:rsidRPr="004A39A8" w:rsidR="004A39A8">
        <w:rPr>
          <w:rFonts w:eastAsia="Calibri" w:asciiTheme="minorHAnsi" w:hAnsiTheme="minorHAnsi" w:cstheme="minorHAnsi"/>
          <w:color w:val="000000" w:themeColor="text1"/>
        </w:rPr>
        <w:t xml:space="preserve"> AI</w:t>
      </w:r>
      <w:r w:rsidRPr="004A39A8">
        <w:rPr>
          <w:rFonts w:eastAsia="Calibri" w:asciiTheme="minorHAnsi" w:hAnsiTheme="minorHAnsi" w:cstheme="minorHAnsi"/>
          <w:color w:val="000000" w:themeColor="text1"/>
        </w:rPr>
        <w:t xml:space="preserve"> ethically, responsibly and critically. You are expected to use primary sources when preparing assignments for submission.</w:t>
      </w:r>
    </w:p>
    <w:p w:rsidRPr="004A39A8" w:rsidR="00B00C5A" w:rsidP="00B00C5A" w:rsidRDefault="00B00C5A" w14:paraId="1EF3F26D" w14:textId="77777777">
      <w:pPr>
        <w:shd w:val="clear" w:color="auto" w:fill="FFFFFF" w:themeFill="background1"/>
        <w:rPr>
          <w:rFonts w:eastAsia="Calibri" w:asciiTheme="minorHAnsi" w:hAnsiTheme="minorHAnsi" w:cstheme="minorHAnsi"/>
          <w:color w:val="000000" w:themeColor="text1"/>
          <w:sz w:val="12"/>
          <w:szCs w:val="12"/>
        </w:rPr>
      </w:pPr>
    </w:p>
    <w:p w:rsidRPr="004A39A8" w:rsidR="00B00C5A" w:rsidP="00B00C5A" w:rsidRDefault="00B00C5A" w14:paraId="0FA80BE1" w14:textId="77777777">
      <w:pPr>
        <w:shd w:val="clear" w:color="auto" w:fill="FFFFFF" w:themeFill="background1"/>
        <w:rPr>
          <w:rFonts w:eastAsia="Calibri" w:asciiTheme="minorHAnsi" w:hAnsiTheme="minorHAnsi" w:cstheme="minorHAnsi"/>
          <w:color w:val="000000" w:themeColor="text1"/>
        </w:rPr>
      </w:pPr>
      <w:r w:rsidRPr="004A39A8">
        <w:rPr>
          <w:rFonts w:eastAsia="Calibri" w:asciiTheme="minorHAnsi" w:hAnsiTheme="minorHAnsi" w:cstheme="minorHAnsi"/>
          <w:color w:val="000000" w:themeColor="text1"/>
        </w:rPr>
        <w:t xml:space="preserve">All use of AI must be acknowledged in your personal assessment form in accordance with the </w:t>
      </w:r>
      <w:hyperlink r:id="rId25">
        <w:r w:rsidRPr="004A39A8">
          <w:rPr>
            <w:rStyle w:val="Hyperlink"/>
            <w:rFonts w:eastAsia="Calibri" w:asciiTheme="minorHAnsi" w:hAnsiTheme="minorHAnsi" w:cstheme="minorHAnsi"/>
            <w:b/>
            <w:bCs/>
          </w:rPr>
          <w:t>Student guidance on the use of AI</w:t>
        </w:r>
      </w:hyperlink>
      <w:r w:rsidRPr="004A39A8">
        <w:rPr>
          <w:rFonts w:eastAsia="Calibri" w:asciiTheme="minorHAnsi" w:hAnsiTheme="minorHAnsi" w:cstheme="minorHAnsi"/>
        </w:rPr>
        <w:t xml:space="preserve"> and through </w:t>
      </w:r>
      <w:r w:rsidRPr="004A39A8">
        <w:rPr>
          <w:rFonts w:eastAsia="Calibri" w:asciiTheme="minorHAnsi" w:hAnsiTheme="minorHAnsi" w:cstheme="minorHAnsi"/>
          <w:color w:val="000000" w:themeColor="text1"/>
        </w:rPr>
        <w:t xml:space="preserve">appropriate citations and references in the body of the assignment where necessary. </w:t>
      </w:r>
      <w:r w:rsidRPr="004A39A8">
        <w:rPr>
          <w:rFonts w:eastAsia="Calibri" w:asciiTheme="minorHAnsi" w:hAnsiTheme="minorHAnsi" w:cstheme="minorHAnsi"/>
        </w:rPr>
        <w:t>Please note that even with appropriate attribution, c</w:t>
      </w:r>
      <w:r w:rsidRPr="004A39A8">
        <w:rPr>
          <w:rFonts w:eastAsia="Calibri" w:asciiTheme="minorHAnsi" w:hAnsiTheme="minorHAnsi" w:cstheme="minorHAnsi"/>
          <w:color w:val="000000" w:themeColor="text1"/>
        </w:rPr>
        <w:t>ontent which has been generated by AI (1) must not be used in place of your own academic voice (2).</w:t>
      </w:r>
    </w:p>
    <w:p w:rsidRPr="004A39A8" w:rsidR="00B00C5A" w:rsidP="00B00C5A" w:rsidRDefault="00B00C5A" w14:paraId="3CDC66C5" w14:textId="77777777">
      <w:pPr>
        <w:shd w:val="clear" w:color="auto" w:fill="FFFFFF" w:themeFill="background1"/>
        <w:rPr>
          <w:rFonts w:eastAsia="Calibri" w:asciiTheme="minorHAnsi" w:hAnsiTheme="minorHAnsi" w:cstheme="minorHAnsi"/>
          <w:color w:val="000000" w:themeColor="text1"/>
          <w:sz w:val="12"/>
          <w:szCs w:val="12"/>
        </w:rPr>
      </w:pPr>
    </w:p>
    <w:p w:rsidRPr="004A39A8" w:rsidR="00B00C5A" w:rsidP="00B00C5A" w:rsidRDefault="00B00C5A" w14:paraId="6E5F5799" w14:textId="53CF75EB">
      <w:pPr>
        <w:shd w:val="clear" w:color="auto" w:fill="FFFFFF" w:themeFill="background1"/>
        <w:rPr>
          <w:rFonts w:eastAsia="Calibri" w:asciiTheme="minorHAnsi" w:hAnsiTheme="minorHAnsi" w:cstheme="minorHAnsi"/>
          <w:color w:val="000000" w:themeColor="text1"/>
        </w:rPr>
      </w:pPr>
      <w:r w:rsidRPr="004A39A8">
        <w:rPr>
          <w:rFonts w:eastAsia="Calibri" w:asciiTheme="minorHAnsi" w:hAnsiTheme="minorHAnsi" w:cstheme="minorHAnsi"/>
          <w:color w:val="000000" w:themeColor="text1"/>
        </w:rPr>
        <w:t xml:space="preserve">If you are unsure whether a specific use of AI is permissible, please contact the </w:t>
      </w:r>
      <w:r w:rsidRPr="004A39A8" w:rsidR="004A39A8">
        <w:rPr>
          <w:rFonts w:eastAsia="Calibri" w:asciiTheme="minorHAnsi" w:hAnsiTheme="minorHAnsi" w:cstheme="minorHAnsi"/>
          <w:color w:val="000000" w:themeColor="text1"/>
        </w:rPr>
        <w:t>M</w:t>
      </w:r>
      <w:r w:rsidRPr="004A39A8">
        <w:rPr>
          <w:rFonts w:eastAsia="Calibri" w:asciiTheme="minorHAnsi" w:hAnsiTheme="minorHAnsi" w:cstheme="minorHAnsi"/>
          <w:color w:val="000000" w:themeColor="text1"/>
        </w:rPr>
        <w:t xml:space="preserve">odule </w:t>
      </w:r>
      <w:r w:rsidRPr="004A39A8" w:rsidR="004A39A8">
        <w:rPr>
          <w:rFonts w:eastAsia="Calibri" w:asciiTheme="minorHAnsi" w:hAnsiTheme="minorHAnsi" w:cstheme="minorHAnsi"/>
          <w:color w:val="000000" w:themeColor="text1"/>
        </w:rPr>
        <w:t xml:space="preserve">Leader </w:t>
      </w:r>
      <w:r w:rsidRPr="004A39A8">
        <w:rPr>
          <w:rFonts w:eastAsia="Calibri" w:asciiTheme="minorHAnsi" w:hAnsiTheme="minorHAnsi" w:cstheme="minorHAnsi"/>
          <w:color w:val="000000" w:themeColor="text1"/>
        </w:rPr>
        <w:t>for clarification.</w:t>
      </w:r>
    </w:p>
    <w:p w:rsidRPr="004A39A8" w:rsidR="00B00C5A" w:rsidP="00B00C5A" w:rsidRDefault="00B00C5A" w14:paraId="5AB08616" w14:textId="77777777">
      <w:pPr>
        <w:shd w:val="clear" w:color="auto" w:fill="FFFFFF" w:themeFill="background1"/>
        <w:rPr>
          <w:rFonts w:asciiTheme="minorHAnsi" w:hAnsiTheme="minorHAnsi" w:cstheme="minorHAnsi"/>
          <w:sz w:val="12"/>
          <w:szCs w:val="12"/>
        </w:rPr>
      </w:pPr>
    </w:p>
    <w:p w:rsidRPr="000156BD" w:rsidR="00B00C5A" w:rsidP="00B00C5A" w:rsidRDefault="00B00C5A" w14:paraId="27B3121E" w14:textId="5962EA1C">
      <w:pPr>
        <w:shd w:val="clear" w:color="auto" w:fill="FFFFFF" w:themeFill="background1"/>
        <w:rPr>
          <w:rFonts w:eastAsia="Calibri" w:asciiTheme="minorHAnsi" w:hAnsiTheme="minorHAnsi" w:cstheme="minorHAnsi"/>
          <w:color w:val="000000" w:themeColor="text1"/>
          <w:sz w:val="18"/>
          <w:szCs w:val="18"/>
        </w:rPr>
      </w:pPr>
      <w:r w:rsidRPr="000156BD">
        <w:rPr>
          <w:rFonts w:eastAsia="Calibri" w:asciiTheme="minorHAnsi" w:hAnsiTheme="minorHAnsi" w:cstheme="minorHAnsi"/>
          <w:color w:val="000000" w:themeColor="text1"/>
          <w:sz w:val="18"/>
          <w:szCs w:val="18"/>
        </w:rPr>
        <w:t>(1</w:t>
      </w:r>
      <w:r w:rsidRPr="000156BD" w:rsidR="004A39A8">
        <w:rPr>
          <w:rFonts w:eastAsia="Calibri" w:asciiTheme="minorHAnsi" w:hAnsiTheme="minorHAnsi" w:cstheme="minorHAnsi"/>
          <w:color w:val="000000" w:themeColor="text1"/>
          <w:sz w:val="18"/>
          <w:szCs w:val="18"/>
        </w:rPr>
        <w:t>)</w:t>
      </w:r>
      <w:r w:rsidRPr="000156BD">
        <w:rPr>
          <w:rFonts w:eastAsia="Calibri" w:asciiTheme="minorHAnsi" w:hAnsiTheme="minorHAnsi" w:cstheme="minorHAnsi"/>
          <w:color w:val="000000" w:themeColor="text1"/>
          <w:sz w:val="18"/>
          <w:szCs w:val="18"/>
        </w:rPr>
        <w:t xml:space="preserve">: AI tools </w:t>
      </w:r>
      <w:r w:rsidRPr="000156BD" w:rsidR="004A39A8">
        <w:rPr>
          <w:rFonts w:eastAsia="Calibri" w:asciiTheme="minorHAnsi" w:hAnsiTheme="minorHAnsi" w:cstheme="minorHAnsi"/>
          <w:color w:val="000000" w:themeColor="text1"/>
          <w:sz w:val="18"/>
          <w:szCs w:val="18"/>
        </w:rPr>
        <w:t>include</w:t>
      </w:r>
      <w:r w:rsidRPr="000156BD">
        <w:rPr>
          <w:rFonts w:eastAsia="Calibri" w:asciiTheme="minorHAnsi" w:hAnsiTheme="minorHAnsi" w:cstheme="minorHAnsi"/>
          <w:color w:val="000000" w:themeColor="text1"/>
          <w:sz w:val="18"/>
          <w:szCs w:val="18"/>
        </w:rPr>
        <w:t>, but</w:t>
      </w:r>
      <w:r w:rsidRPr="000156BD" w:rsidR="004A39A8">
        <w:rPr>
          <w:rFonts w:eastAsia="Calibri" w:asciiTheme="minorHAnsi" w:hAnsiTheme="minorHAnsi" w:cstheme="minorHAnsi"/>
          <w:color w:val="000000" w:themeColor="text1"/>
          <w:sz w:val="18"/>
          <w:szCs w:val="18"/>
        </w:rPr>
        <w:t xml:space="preserve"> are</w:t>
      </w:r>
      <w:r w:rsidRPr="000156BD">
        <w:rPr>
          <w:rFonts w:eastAsia="Calibri" w:asciiTheme="minorHAnsi" w:hAnsiTheme="minorHAnsi" w:cstheme="minorHAnsi"/>
          <w:color w:val="000000" w:themeColor="text1"/>
          <w:sz w:val="18"/>
          <w:szCs w:val="18"/>
        </w:rPr>
        <w:t xml:space="preserve"> not limited to, paraphrasing and translation services and grammar services which suggest changes beyond sentence level. </w:t>
      </w:r>
      <w:r w:rsidR="000156BD">
        <w:rPr>
          <w:rFonts w:eastAsia="Calibri" w:asciiTheme="minorHAnsi" w:hAnsiTheme="minorHAnsi" w:cstheme="minorHAnsi"/>
          <w:color w:val="000000" w:themeColor="text1"/>
          <w:sz w:val="18"/>
          <w:szCs w:val="18"/>
        </w:rPr>
        <w:t xml:space="preserve"> </w:t>
      </w:r>
      <w:r w:rsidRPr="000156BD">
        <w:rPr>
          <w:rFonts w:eastAsia="Calibri" w:asciiTheme="minorHAnsi" w:hAnsiTheme="minorHAnsi" w:cstheme="minorHAnsi"/>
          <w:color w:val="000000" w:themeColor="text1"/>
          <w:sz w:val="18"/>
          <w:szCs w:val="18"/>
        </w:rPr>
        <w:t>(2</w:t>
      </w:r>
      <w:r w:rsidRPr="000156BD" w:rsidR="004A39A8">
        <w:rPr>
          <w:rFonts w:eastAsia="Calibri" w:asciiTheme="minorHAnsi" w:hAnsiTheme="minorHAnsi" w:cstheme="minorHAnsi"/>
          <w:color w:val="000000" w:themeColor="text1"/>
          <w:sz w:val="18"/>
          <w:szCs w:val="18"/>
        </w:rPr>
        <w:t>)</w:t>
      </w:r>
      <w:r w:rsidRPr="000156BD">
        <w:rPr>
          <w:rFonts w:eastAsia="Calibri" w:asciiTheme="minorHAnsi" w:hAnsiTheme="minorHAnsi" w:cstheme="minorHAnsi"/>
          <w:color w:val="000000" w:themeColor="text1"/>
          <w:sz w:val="18"/>
          <w:szCs w:val="18"/>
        </w:rPr>
        <w:t>: Voice refers to all modes of assessment, including written tasks and presentations</w:t>
      </w:r>
      <w:r w:rsidRPr="000156BD" w:rsidR="006217C7">
        <w:rPr>
          <w:rFonts w:eastAsia="Calibri" w:asciiTheme="minorHAnsi" w:hAnsiTheme="minorHAnsi" w:cstheme="minorHAnsi"/>
          <w:color w:val="000000" w:themeColor="text1"/>
          <w:sz w:val="18"/>
          <w:szCs w:val="18"/>
        </w:rPr>
        <w:t>.</w:t>
      </w:r>
      <w:r w:rsidR="000156BD">
        <w:rPr>
          <w:rFonts w:eastAsia="Calibri" w:asciiTheme="minorHAnsi" w:hAnsiTheme="minorHAnsi" w:cstheme="minorHAnsi"/>
          <w:color w:val="000000" w:themeColor="text1"/>
          <w:sz w:val="18"/>
          <w:szCs w:val="18"/>
        </w:rPr>
        <w:t xml:space="preserve">  </w:t>
      </w:r>
      <w:r w:rsidRPr="000156BD">
        <w:rPr>
          <w:rFonts w:eastAsia="Calibri" w:asciiTheme="minorHAnsi" w:hAnsiTheme="minorHAnsi" w:cstheme="minorHAnsi"/>
          <w:color w:val="000000" w:themeColor="text1"/>
          <w:sz w:val="18"/>
          <w:szCs w:val="18"/>
        </w:rPr>
        <w:t>(3</w:t>
      </w:r>
      <w:r w:rsidRPr="000156BD" w:rsidR="004A39A8">
        <w:rPr>
          <w:rFonts w:eastAsia="Calibri" w:asciiTheme="minorHAnsi" w:hAnsiTheme="minorHAnsi" w:cstheme="minorHAnsi"/>
          <w:color w:val="000000" w:themeColor="text1"/>
          <w:sz w:val="18"/>
          <w:szCs w:val="18"/>
        </w:rPr>
        <w:t>)</w:t>
      </w:r>
      <w:r w:rsidRPr="000156BD">
        <w:rPr>
          <w:rFonts w:eastAsia="Calibri" w:asciiTheme="minorHAnsi" w:hAnsiTheme="minorHAnsi" w:cstheme="minorHAnsi"/>
          <w:color w:val="000000" w:themeColor="text1"/>
          <w:sz w:val="18"/>
          <w:szCs w:val="18"/>
        </w:rPr>
        <w:t xml:space="preserve">: Appropriate attribution means that use of AI has been acknowledged in line with St Mary’s </w:t>
      </w:r>
      <w:hyperlink r:id="rId26">
        <w:r w:rsidRPr="000156BD">
          <w:rPr>
            <w:rStyle w:val="Hyperlink"/>
            <w:rFonts w:eastAsia="Calibri" w:asciiTheme="minorHAnsi" w:hAnsiTheme="minorHAnsi" w:cstheme="minorHAnsi"/>
            <w:b/>
            <w:bCs/>
            <w:color w:val="004E9A"/>
            <w:sz w:val="18"/>
            <w:szCs w:val="18"/>
          </w:rPr>
          <w:t>Student guidance on the use of AI</w:t>
        </w:r>
      </w:hyperlink>
      <w:r w:rsidRPr="000156BD">
        <w:rPr>
          <w:rFonts w:eastAsia="Calibri" w:asciiTheme="minorHAnsi" w:hAnsiTheme="minorHAnsi" w:cstheme="minorHAnsi"/>
          <w:b/>
          <w:bCs/>
          <w:color w:val="004E9A"/>
          <w:sz w:val="20"/>
          <w:szCs w:val="20"/>
        </w:rPr>
        <w:t>.</w:t>
      </w:r>
    </w:p>
    <w:p w:rsidRPr="00865DAF" w:rsidR="00860C99" w:rsidP="00860C99" w:rsidRDefault="00860C99" w14:paraId="41FB9249" w14:textId="495FED3B">
      <w:pPr>
        <w:pStyle w:val="Heading1"/>
        <w:rPr>
          <w:rFonts w:ascii="Calibri" w:hAnsi="Calibri" w:cs="Calibri"/>
          <w:b/>
          <w:bCs/>
          <w:color w:val="004E9A"/>
        </w:rPr>
      </w:pPr>
      <w:bookmarkStart w:name="_Toc240579449" w:id="37"/>
      <w:r w:rsidRPr="00865DAF">
        <w:rPr>
          <w:rFonts w:ascii="Calibri" w:hAnsi="Calibri" w:cs="Calibri"/>
          <w:b/>
          <w:bCs/>
          <w:color w:val="004E9A"/>
        </w:rPr>
        <w:lastRenderedPageBreak/>
        <w:t>Assessment strategy</w:t>
      </w:r>
      <w:bookmarkEnd w:id="37"/>
    </w:p>
    <w:p w:rsidRPr="007D178E" w:rsidR="007D178E" w:rsidP="007D178E" w:rsidRDefault="007D178E" w14:paraId="63EDE4F2" w14:textId="77777777">
      <w:pPr>
        <w:rPr>
          <w:sz w:val="12"/>
          <w:szCs w:val="12"/>
        </w:rPr>
      </w:pPr>
    </w:p>
    <w:p w:rsidRPr="00CA5D25" w:rsidR="00860C99" w:rsidP="00860C99" w:rsidRDefault="00860C99" w14:paraId="2F618DD3" w14:textId="0268064E">
      <w:pPr>
        <w:pStyle w:val="Default"/>
        <w:rPr>
          <w:rFonts w:asciiTheme="minorHAnsi" w:hAnsiTheme="minorHAnsi" w:cstheme="minorHAnsi"/>
        </w:rPr>
      </w:pPr>
      <w:r w:rsidRPr="00CA5D25">
        <w:rPr>
          <w:rFonts w:asciiTheme="minorHAnsi" w:hAnsiTheme="minorHAnsi" w:cstheme="minorHAnsi"/>
        </w:rPr>
        <w:t xml:space="preserve">The assessment strategy is similarly intended to build student skills in rigorous and original research; it is also designed to foster a critical integration of academic and professional knowledge and values. Thus, critical reflection on the student’s own practice is a sustained element of the assessment strategy, alongside assignments designed to enhance skills and knowledge in selected fields of study and in the theory and practice of research.  Assessment will derive from reflection and discussion about key matters relating to research and professional interests.  Assessments will include seminar papers, research assignments, small-scale inquiry, reflective portfolios, textual analysis, </w:t>
      </w:r>
      <w:r w:rsidRPr="00CA5D25" w:rsidR="00A2230E">
        <w:rPr>
          <w:rFonts w:asciiTheme="minorHAnsi" w:hAnsiTheme="minorHAnsi" w:cstheme="minorHAnsi"/>
        </w:rPr>
        <w:t>and reflections</w:t>
      </w:r>
      <w:r w:rsidRPr="00CA5D25">
        <w:rPr>
          <w:rFonts w:asciiTheme="minorHAnsi" w:hAnsiTheme="minorHAnsi" w:cstheme="minorHAnsi"/>
        </w:rPr>
        <w:t xml:space="preserve"> on current policy or practice relevant to the student’s professional context, data analysis, research methods </w:t>
      </w:r>
      <w:proofErr w:type="gramStart"/>
      <w:r w:rsidRPr="00CA5D25">
        <w:rPr>
          <w:rFonts w:asciiTheme="minorHAnsi" w:hAnsiTheme="minorHAnsi" w:cstheme="minorHAnsi"/>
        </w:rPr>
        <w:t>exercises</w:t>
      </w:r>
      <w:proofErr w:type="gramEnd"/>
      <w:r w:rsidRPr="00CA5D25">
        <w:rPr>
          <w:rFonts w:asciiTheme="minorHAnsi" w:hAnsiTheme="minorHAnsi" w:cstheme="minorHAnsi"/>
        </w:rPr>
        <w:t xml:space="preserve">, research proposal production and the final </w:t>
      </w:r>
      <w:r w:rsidRPr="00CA5D25" w:rsidR="007D178E">
        <w:rPr>
          <w:rFonts w:asciiTheme="minorHAnsi" w:hAnsiTheme="minorHAnsi" w:cstheme="minorHAnsi"/>
        </w:rPr>
        <w:t>doctoral thesis</w:t>
      </w:r>
      <w:r w:rsidRPr="00CA5D25">
        <w:rPr>
          <w:rFonts w:asciiTheme="minorHAnsi" w:hAnsiTheme="minorHAnsi" w:cstheme="minorHAnsi"/>
        </w:rPr>
        <w:t xml:space="preserve">.  Timely, formative and transparently managed feedback will form an important part of the assessment strategy. </w:t>
      </w:r>
    </w:p>
    <w:p w:rsidRPr="00CA5D25" w:rsidR="00860C99" w:rsidP="00860C99" w:rsidRDefault="00860C99" w14:paraId="3B7FD67C" w14:textId="77777777">
      <w:pPr>
        <w:pStyle w:val="Default"/>
        <w:rPr>
          <w:rFonts w:asciiTheme="minorHAnsi" w:hAnsiTheme="minorHAnsi" w:cstheme="minorHAnsi"/>
        </w:rPr>
      </w:pPr>
    </w:p>
    <w:p w:rsidRPr="00CA5D25" w:rsidR="00860C99" w:rsidP="00860C99" w:rsidRDefault="00860C99" w14:paraId="32B2E70B" w14:textId="77777777">
      <w:pPr>
        <w:pStyle w:val="Default"/>
        <w:rPr>
          <w:rFonts w:asciiTheme="minorHAnsi" w:hAnsiTheme="minorHAnsi" w:cstheme="minorHAnsi"/>
        </w:rPr>
      </w:pPr>
      <w:r w:rsidRPr="00CA5D25">
        <w:rPr>
          <w:rFonts w:asciiTheme="minorHAnsi" w:hAnsiTheme="minorHAnsi" w:cstheme="minorHAnsi"/>
        </w:rPr>
        <w:t xml:space="preserve">In line with the University Learning, Teaching and Assessment Strategy, assessment activities have been designed to: </w:t>
      </w:r>
    </w:p>
    <w:p w:rsidRPr="00CA5D25" w:rsidR="007D178E" w:rsidP="00860C99" w:rsidRDefault="007D178E" w14:paraId="3C81227A" w14:textId="77777777">
      <w:pPr>
        <w:pStyle w:val="Default"/>
        <w:rPr>
          <w:rFonts w:asciiTheme="minorHAnsi" w:hAnsiTheme="minorHAnsi" w:cstheme="minorHAnsi"/>
        </w:rPr>
      </w:pPr>
    </w:p>
    <w:p w:rsidRPr="00CA5D25" w:rsidR="00860C99" w:rsidP="007D178E" w:rsidRDefault="00860C99" w14:paraId="0240F85A" w14:textId="77777777">
      <w:pPr>
        <w:pStyle w:val="Default"/>
        <w:numPr>
          <w:ilvl w:val="0"/>
          <w:numId w:val="29"/>
        </w:numPr>
        <w:rPr>
          <w:rFonts w:asciiTheme="minorHAnsi" w:hAnsiTheme="minorHAnsi" w:cstheme="minorHAnsi"/>
        </w:rPr>
      </w:pPr>
      <w:r w:rsidRPr="00CA5D25">
        <w:rPr>
          <w:rFonts w:asciiTheme="minorHAnsi" w:hAnsiTheme="minorHAnsi" w:cstheme="minorHAnsi"/>
        </w:rPr>
        <w:t xml:space="preserve">enable students to demonstrate achievement in a range of assessment modes; </w:t>
      </w:r>
    </w:p>
    <w:p w:rsidRPr="00CA5D25" w:rsidR="00860C99" w:rsidP="007D178E" w:rsidRDefault="00860C99" w14:paraId="7C50C7FB" w14:textId="77777777">
      <w:pPr>
        <w:pStyle w:val="Default"/>
        <w:numPr>
          <w:ilvl w:val="0"/>
          <w:numId w:val="29"/>
        </w:numPr>
        <w:rPr>
          <w:rFonts w:asciiTheme="minorHAnsi" w:hAnsiTheme="minorHAnsi" w:cstheme="minorHAnsi"/>
        </w:rPr>
      </w:pPr>
      <w:r w:rsidRPr="00CA5D25">
        <w:rPr>
          <w:rFonts w:asciiTheme="minorHAnsi" w:hAnsiTheme="minorHAnsi" w:cstheme="minorHAnsi"/>
        </w:rPr>
        <w:t xml:space="preserve">offer appropriate academic challenge at doctoral level; </w:t>
      </w:r>
    </w:p>
    <w:p w:rsidRPr="00CA5D25" w:rsidR="00860C99" w:rsidP="007D178E" w:rsidRDefault="00860C99" w14:paraId="49F91171" w14:textId="77777777">
      <w:pPr>
        <w:pStyle w:val="Default"/>
        <w:numPr>
          <w:ilvl w:val="0"/>
          <w:numId w:val="29"/>
        </w:numPr>
        <w:rPr>
          <w:rFonts w:asciiTheme="minorHAnsi" w:hAnsiTheme="minorHAnsi" w:cstheme="minorHAnsi"/>
        </w:rPr>
      </w:pPr>
      <w:r w:rsidRPr="00CA5D25">
        <w:rPr>
          <w:rFonts w:asciiTheme="minorHAnsi" w:hAnsiTheme="minorHAnsi" w:cstheme="minorHAnsi"/>
        </w:rPr>
        <w:t xml:space="preserve">ensure scope for reasonable adjustment for students with learning difficulties and/ or </w:t>
      </w:r>
    </w:p>
    <w:p w:rsidRPr="00CA5D25" w:rsidR="00860C99" w:rsidP="007D178E" w:rsidRDefault="00860C99" w14:paraId="170C89DC" w14:textId="77777777">
      <w:pPr>
        <w:pStyle w:val="Default"/>
        <w:ind w:left="720"/>
        <w:rPr>
          <w:rFonts w:asciiTheme="minorHAnsi" w:hAnsiTheme="minorHAnsi" w:cstheme="minorHAnsi"/>
        </w:rPr>
      </w:pPr>
      <w:r w:rsidRPr="00CA5D25">
        <w:rPr>
          <w:rFonts w:asciiTheme="minorHAnsi" w:hAnsiTheme="minorHAnsi" w:cstheme="minorHAnsi"/>
        </w:rPr>
        <w:t xml:space="preserve">disabilities; and </w:t>
      </w:r>
    </w:p>
    <w:p w:rsidRPr="00CA5D25" w:rsidR="00860C99" w:rsidP="007D178E" w:rsidRDefault="00860C99" w14:paraId="232527F0" w14:textId="77777777">
      <w:pPr>
        <w:pStyle w:val="ListParagraph"/>
        <w:numPr>
          <w:ilvl w:val="0"/>
          <w:numId w:val="29"/>
        </w:numPr>
        <w:rPr>
          <w:rFonts w:asciiTheme="minorHAnsi" w:hAnsiTheme="minorHAnsi" w:cstheme="minorHAnsi"/>
          <w:sz w:val="24"/>
          <w:szCs w:val="24"/>
        </w:rPr>
      </w:pPr>
      <w:r w:rsidRPr="00CA5D25">
        <w:rPr>
          <w:rFonts w:asciiTheme="minorHAnsi" w:hAnsiTheme="minorHAnsi" w:cstheme="minorHAnsi"/>
          <w:sz w:val="24"/>
          <w:szCs w:val="24"/>
        </w:rPr>
        <w:t>enable fair and equitable access to assessment tasks for all students.</w:t>
      </w:r>
    </w:p>
    <w:p w:rsidRPr="00CA5D25" w:rsidR="00860C99" w:rsidP="00860C99" w:rsidRDefault="00860C99" w14:paraId="38D6B9B6" w14:textId="77777777">
      <w:pPr>
        <w:rPr>
          <w:rFonts w:asciiTheme="minorHAnsi" w:hAnsiTheme="minorHAnsi" w:cstheme="minorHAnsi"/>
          <w:sz w:val="24"/>
          <w:szCs w:val="24"/>
        </w:rPr>
      </w:pPr>
    </w:p>
    <w:p w:rsidRPr="00CA5D25" w:rsidR="00987150" w:rsidP="007964BA" w:rsidRDefault="00860C99" w14:paraId="4327DF72" w14:textId="700E0DE4">
      <w:pPr>
        <w:rPr>
          <w:rFonts w:asciiTheme="minorHAnsi" w:hAnsiTheme="minorHAnsi" w:cstheme="minorHAnsi"/>
          <w:sz w:val="24"/>
          <w:szCs w:val="24"/>
        </w:rPr>
      </w:pPr>
      <w:r w:rsidRPr="00CA5D25">
        <w:rPr>
          <w:rFonts w:asciiTheme="minorHAnsi" w:hAnsiTheme="minorHAnsi" w:cstheme="minorHAnsi"/>
          <w:sz w:val="24"/>
          <w:szCs w:val="24"/>
        </w:rPr>
        <w:t xml:space="preserve">Submission of written course work: Written assignments, feedback and marks will be submitted electronically via </w:t>
      </w:r>
      <w:r w:rsidRPr="00CA5D25" w:rsidR="006217C7">
        <w:rPr>
          <w:rFonts w:asciiTheme="minorHAnsi" w:hAnsiTheme="minorHAnsi" w:cstheme="minorHAnsi"/>
          <w:sz w:val="24"/>
          <w:szCs w:val="24"/>
        </w:rPr>
        <w:t>Turnitin</w:t>
      </w:r>
      <w:r w:rsidRPr="00CA5D25" w:rsidR="00987150">
        <w:rPr>
          <w:rFonts w:asciiTheme="minorHAnsi" w:hAnsiTheme="minorHAnsi" w:cstheme="minorHAnsi"/>
          <w:sz w:val="24"/>
          <w:szCs w:val="24"/>
        </w:rPr>
        <w:t xml:space="preserve"> on the </w:t>
      </w:r>
      <w:proofErr w:type="gramStart"/>
      <w:r w:rsidRPr="00CA5D25" w:rsidR="007D178E">
        <w:rPr>
          <w:rFonts w:asciiTheme="minorHAnsi" w:hAnsiTheme="minorHAnsi" w:cstheme="minorHAnsi"/>
          <w:sz w:val="24"/>
          <w:szCs w:val="24"/>
        </w:rPr>
        <w:t>particular module</w:t>
      </w:r>
      <w:proofErr w:type="gramEnd"/>
      <w:r w:rsidRPr="00CA5D25" w:rsidR="007D178E">
        <w:rPr>
          <w:rFonts w:asciiTheme="minorHAnsi" w:hAnsiTheme="minorHAnsi" w:cstheme="minorHAnsi"/>
          <w:sz w:val="24"/>
          <w:szCs w:val="24"/>
        </w:rPr>
        <w:t xml:space="preserve"> </w:t>
      </w:r>
      <w:r w:rsidRPr="00CA5D25" w:rsidR="004A6715">
        <w:rPr>
          <w:rFonts w:asciiTheme="minorHAnsi" w:hAnsiTheme="minorHAnsi" w:cstheme="minorHAnsi"/>
          <w:sz w:val="24"/>
          <w:szCs w:val="24"/>
        </w:rPr>
        <w:t>Moodle</w:t>
      </w:r>
      <w:r w:rsidRPr="00CA5D25">
        <w:rPr>
          <w:rFonts w:asciiTheme="minorHAnsi" w:hAnsiTheme="minorHAnsi" w:cstheme="minorHAnsi"/>
          <w:sz w:val="24"/>
          <w:szCs w:val="24"/>
        </w:rPr>
        <w:t>.</w:t>
      </w:r>
      <w:r w:rsidRPr="00CA5D25" w:rsidR="007964BA">
        <w:rPr>
          <w:rFonts w:asciiTheme="minorHAnsi" w:hAnsiTheme="minorHAnsi" w:cstheme="minorHAnsi"/>
          <w:sz w:val="24"/>
          <w:szCs w:val="24"/>
        </w:rPr>
        <w:t xml:space="preserve">  </w:t>
      </w:r>
    </w:p>
    <w:p w:rsidRPr="00CA5D25" w:rsidR="00987150" w:rsidP="007964BA" w:rsidRDefault="00987150" w14:paraId="72C02981" w14:textId="77777777">
      <w:pPr>
        <w:rPr>
          <w:rFonts w:asciiTheme="minorHAnsi" w:hAnsiTheme="minorHAnsi" w:cstheme="minorHAnsi"/>
          <w:sz w:val="24"/>
          <w:szCs w:val="24"/>
        </w:rPr>
      </w:pPr>
    </w:p>
    <w:p w:rsidRPr="00CA5D25" w:rsidR="007964BA" w:rsidP="007964BA" w:rsidRDefault="007964BA" w14:paraId="4F8E7F04" w14:textId="6BB3FB64">
      <w:pPr>
        <w:rPr>
          <w:rFonts w:asciiTheme="minorHAnsi" w:hAnsiTheme="minorHAnsi" w:cstheme="minorHAnsi"/>
          <w:sz w:val="24"/>
          <w:szCs w:val="24"/>
        </w:rPr>
      </w:pPr>
      <w:r w:rsidRPr="00CA5D25">
        <w:rPr>
          <w:rFonts w:asciiTheme="minorHAnsi" w:hAnsiTheme="minorHAnsi" w:cstheme="minorHAnsi"/>
          <w:sz w:val="24"/>
          <w:szCs w:val="24"/>
        </w:rPr>
        <w:t>There is innovative use of assessment pieces so that work in one module is used for assessment in other modules.  An example of this joined up use of assessment to maximise the reflection and learning is shown in the diagram below.</w:t>
      </w:r>
    </w:p>
    <w:p w:rsidRPr="007D178E" w:rsidR="007964BA" w:rsidP="007964BA" w:rsidRDefault="007964BA" w14:paraId="05CDA28C" w14:textId="6562FE23">
      <w:pPr>
        <w:spacing w:after="200" w:line="276" w:lineRule="auto"/>
        <w:rPr>
          <w:rFonts w:asciiTheme="minorHAnsi" w:hAnsiTheme="minorHAnsi" w:cstheme="minorHAnsi"/>
        </w:rPr>
      </w:pPr>
      <w:r w:rsidRPr="007D178E">
        <w:rPr>
          <w:rFonts w:asciiTheme="minorHAnsi" w:hAnsiTheme="minorHAnsi" w:cstheme="minorHAnsi"/>
          <w:noProof/>
        </w:rPr>
        <w:drawing>
          <wp:inline distT="0" distB="0" distL="0" distR="0" wp14:anchorId="21BC7D6D" wp14:editId="3CC08413">
            <wp:extent cx="5486400" cy="2667000"/>
            <wp:effectExtent l="19050" t="19050" r="38100" b="19050"/>
            <wp:docPr id="9" name="Diagram 9"/>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7" r:lo="rId28" r:qs="rId29" r:cs="rId30"/>
              </a:graphicData>
            </a:graphic>
          </wp:inline>
        </w:drawing>
      </w:r>
    </w:p>
    <w:p w:rsidR="00CA5D25" w:rsidP="00FF1D69" w:rsidRDefault="00CA5D25" w14:paraId="043864E2" w14:textId="77777777">
      <w:pPr>
        <w:pStyle w:val="Style4"/>
        <w:ind w:left="0" w:firstLine="0"/>
        <w:jc w:val="left"/>
        <w:rPr>
          <w:rFonts w:asciiTheme="minorHAnsi" w:hAnsiTheme="minorHAnsi" w:cstheme="minorHAnsi"/>
          <w:sz w:val="22"/>
        </w:rPr>
      </w:pPr>
      <w:bookmarkStart w:name="_Marking_Criteria" w:id="38"/>
      <w:bookmarkEnd w:id="38"/>
    </w:p>
    <w:p w:rsidRPr="00CA5D25" w:rsidR="00FF1D69" w:rsidP="00FF1D69" w:rsidRDefault="00FF1D69" w14:paraId="0712992D" w14:textId="33A60C73">
      <w:pPr>
        <w:pStyle w:val="Style4"/>
        <w:ind w:left="0" w:firstLine="0"/>
        <w:jc w:val="left"/>
        <w:rPr>
          <w:rFonts w:asciiTheme="minorHAnsi" w:hAnsiTheme="minorHAnsi" w:cstheme="minorHAnsi"/>
          <w:sz w:val="24"/>
          <w:szCs w:val="24"/>
        </w:rPr>
      </w:pPr>
      <w:r w:rsidRPr="00CA5D25">
        <w:rPr>
          <w:rFonts w:asciiTheme="minorHAnsi" w:hAnsiTheme="minorHAnsi" w:cstheme="minorHAnsi"/>
          <w:sz w:val="24"/>
          <w:szCs w:val="24"/>
        </w:rPr>
        <w:lastRenderedPageBreak/>
        <w:t xml:space="preserve">A further example of how assessment pieces provide opportunities for iterative critique is through the presentation in EDD7004 Yourself as Researcher and the essay for assessment in EDD7005 Engaging with Research in Year 2.  This opportunity to revisit a topic provides depth of analysis using multiple lenses which is key to the development of Level 8 critical analysis skills.  </w:t>
      </w:r>
    </w:p>
    <w:p w:rsidRPr="007D178E" w:rsidR="00FF1D69" w:rsidP="00FF1D69" w:rsidRDefault="00FF1D69" w14:paraId="55A584BD" w14:textId="0CE86DB6">
      <w:pPr>
        <w:pStyle w:val="Style4"/>
        <w:ind w:left="0" w:firstLine="0"/>
        <w:jc w:val="left"/>
        <w:rPr>
          <w:rFonts w:ascii="Calibri" w:hAnsi="Calibri" w:cs="Calibri"/>
          <w:sz w:val="22"/>
        </w:rPr>
      </w:pPr>
      <w:r w:rsidRPr="007D178E">
        <w:rPr>
          <w:rFonts w:ascii="Calibri" w:hAnsi="Calibri" w:cs="Calibri"/>
          <w:i/>
          <w:noProof/>
          <w:color w:val="FF0000"/>
          <w:sz w:val="22"/>
        </w:rPr>
        <w:drawing>
          <wp:inline distT="0" distB="0" distL="0" distR="0" wp14:anchorId="4BC59750" wp14:editId="523B3853">
            <wp:extent cx="5602605" cy="3619500"/>
            <wp:effectExtent l="19050" t="0" r="17145" b="38100"/>
            <wp:docPr id="15" name="Diagram 15"/>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2" r:lo="rId33" r:qs="rId34" r:cs="rId35"/>
              </a:graphicData>
            </a:graphic>
          </wp:inline>
        </w:drawing>
      </w:r>
    </w:p>
    <w:p w:rsidRPr="00FB6CBD" w:rsidR="00FF1D69" w:rsidRDefault="00FF1D69" w14:paraId="467CF858" w14:textId="4079011A">
      <w:pPr>
        <w:rPr>
          <w:rFonts w:ascii="Corbel" w:hAnsi="Corbel" w:eastAsiaTheme="majorEastAsia" w:cstheme="majorBidi"/>
          <w:color w:val="2E74B5" w:themeColor="accent1" w:themeShade="BF"/>
          <w:sz w:val="32"/>
          <w:szCs w:val="32"/>
        </w:rPr>
      </w:pPr>
    </w:p>
    <w:p w:rsidR="00CA5D25" w:rsidP="00CA5D25" w:rsidRDefault="00CA5D25" w14:paraId="1CB637D2" w14:textId="77777777">
      <w:pPr>
        <w:pStyle w:val="Heading1"/>
        <w:rPr>
          <w:rFonts w:ascii="Calibri" w:hAnsi="Calibri" w:cs="Calibri"/>
          <w:b/>
          <w:bCs/>
          <w:color w:val="004E9A"/>
        </w:rPr>
      </w:pPr>
      <w:bookmarkStart w:name="_Extensions,_mitigating_circumstance" w:id="39"/>
      <w:bookmarkStart w:name="_Toc240579450" w:id="40"/>
      <w:bookmarkEnd w:id="39"/>
      <w:r>
        <w:rPr>
          <w:rFonts w:ascii="Calibri" w:hAnsi="Calibri" w:cs="Calibri"/>
          <w:b/>
          <w:bCs/>
          <w:color w:val="004E9A"/>
        </w:rPr>
        <w:t>Personal Academic Tutoring (PAT)</w:t>
      </w:r>
      <w:bookmarkEnd w:id="40"/>
    </w:p>
    <w:p w:rsidR="00CA5D25" w:rsidP="00CA5D25" w:rsidRDefault="00CA5D25" w14:paraId="7FE0A304" w14:textId="77777777"/>
    <w:p w:rsidRPr="00CA5D25" w:rsidR="00CA5D25" w:rsidP="00CA5D25" w:rsidRDefault="00CA5D25" w14:paraId="67DAC185" w14:textId="77777777">
      <w:pPr>
        <w:spacing w:line="276" w:lineRule="auto"/>
        <w:rPr>
          <w:rFonts w:asciiTheme="minorHAnsi" w:hAnsiTheme="minorHAnsi" w:cstheme="minorHAnsi"/>
          <w:sz w:val="24"/>
          <w:szCs w:val="24"/>
        </w:rPr>
      </w:pPr>
      <w:r w:rsidRPr="00CA5D25">
        <w:rPr>
          <w:rFonts w:asciiTheme="minorHAnsi" w:hAnsiTheme="minorHAnsi" w:cstheme="minorHAnsi"/>
          <w:sz w:val="24"/>
          <w:szCs w:val="24"/>
        </w:rPr>
        <w:t xml:space="preserve">All Stage 1 EdD students are allocated a </w:t>
      </w:r>
      <w:r w:rsidRPr="00CA5D25">
        <w:rPr>
          <w:rFonts w:asciiTheme="minorHAnsi" w:hAnsiTheme="minorHAnsi" w:cstheme="minorHAnsi"/>
          <w:b/>
          <w:bCs/>
          <w:sz w:val="24"/>
          <w:szCs w:val="24"/>
        </w:rPr>
        <w:t>Personal Academic Tutor (PAT)</w:t>
      </w:r>
      <w:r w:rsidRPr="00CA5D25">
        <w:rPr>
          <w:rFonts w:asciiTheme="minorHAnsi" w:hAnsiTheme="minorHAnsi" w:cstheme="minorHAnsi"/>
          <w:sz w:val="24"/>
          <w:szCs w:val="24"/>
        </w:rPr>
        <w:t xml:space="preserve"> from the core EdD Tutor Team. The role of the (PAT) is twofold:</w:t>
      </w:r>
    </w:p>
    <w:p w:rsidRPr="00CA5D25" w:rsidR="00CA5D25" w:rsidP="00CA5D25" w:rsidRDefault="00CA5D25" w14:paraId="4E3EE8E7" w14:textId="77777777">
      <w:pPr>
        <w:spacing w:line="276" w:lineRule="auto"/>
        <w:rPr>
          <w:rFonts w:asciiTheme="minorHAnsi" w:hAnsiTheme="minorHAnsi" w:cstheme="minorHAnsi"/>
          <w:sz w:val="24"/>
          <w:szCs w:val="24"/>
        </w:rPr>
      </w:pPr>
    </w:p>
    <w:p w:rsidRPr="00CA5D25" w:rsidR="00CA5D25" w:rsidP="00CA5D25" w:rsidRDefault="00CA5D25" w14:paraId="5E79BABC" w14:textId="77777777">
      <w:pPr>
        <w:pStyle w:val="ListParagraph"/>
        <w:numPr>
          <w:ilvl w:val="0"/>
          <w:numId w:val="30"/>
        </w:numPr>
        <w:spacing w:line="276" w:lineRule="auto"/>
        <w:rPr>
          <w:rFonts w:asciiTheme="minorHAnsi" w:hAnsiTheme="minorHAnsi" w:cstheme="minorHAnsi"/>
          <w:sz w:val="24"/>
          <w:szCs w:val="24"/>
        </w:rPr>
      </w:pPr>
      <w:r w:rsidRPr="00CA5D25">
        <w:rPr>
          <w:rFonts w:asciiTheme="minorHAnsi" w:hAnsiTheme="minorHAnsi" w:cstheme="minorHAnsi"/>
          <w:sz w:val="24"/>
          <w:szCs w:val="24"/>
        </w:rPr>
        <w:t xml:space="preserve">to provide a point of reference and guidance regarding your </w:t>
      </w:r>
      <w:r w:rsidRPr="00CA5D25">
        <w:rPr>
          <w:rFonts w:asciiTheme="minorHAnsi" w:hAnsiTheme="minorHAnsi" w:cstheme="minorHAnsi"/>
          <w:b/>
          <w:bCs/>
          <w:sz w:val="24"/>
          <w:szCs w:val="24"/>
        </w:rPr>
        <w:t>academic progress, achievement and development</w:t>
      </w:r>
      <w:r w:rsidRPr="00CA5D25">
        <w:rPr>
          <w:rFonts w:asciiTheme="minorHAnsi" w:hAnsiTheme="minorHAnsi" w:cstheme="minorHAnsi"/>
          <w:sz w:val="24"/>
          <w:szCs w:val="24"/>
        </w:rPr>
        <w:t>, across the summative module assignment tasks over Stage 1;</w:t>
      </w:r>
    </w:p>
    <w:p w:rsidRPr="00CA5D25" w:rsidR="00CA5D25" w:rsidP="00CA5D25" w:rsidRDefault="00CA5D25" w14:paraId="7EFDAFCF" w14:textId="77777777">
      <w:pPr>
        <w:pStyle w:val="ListParagraph"/>
        <w:spacing w:line="276" w:lineRule="auto"/>
        <w:rPr>
          <w:rFonts w:asciiTheme="minorHAnsi" w:hAnsiTheme="minorHAnsi" w:cstheme="minorHAnsi"/>
          <w:sz w:val="24"/>
          <w:szCs w:val="24"/>
        </w:rPr>
      </w:pPr>
    </w:p>
    <w:p w:rsidRPr="00CA5D25" w:rsidR="00CA5D25" w:rsidP="00CA5D25" w:rsidRDefault="00CA5D25" w14:paraId="654E9F85" w14:textId="77777777">
      <w:pPr>
        <w:pStyle w:val="ListParagraph"/>
        <w:numPr>
          <w:ilvl w:val="0"/>
          <w:numId w:val="30"/>
        </w:numPr>
        <w:spacing w:line="276" w:lineRule="auto"/>
        <w:rPr>
          <w:rFonts w:asciiTheme="minorHAnsi" w:hAnsiTheme="minorHAnsi" w:cstheme="minorHAnsi"/>
          <w:sz w:val="24"/>
          <w:szCs w:val="24"/>
        </w:rPr>
      </w:pPr>
      <w:r w:rsidRPr="00CA5D25">
        <w:rPr>
          <w:rFonts w:asciiTheme="minorHAnsi" w:hAnsiTheme="minorHAnsi" w:cstheme="minorHAnsi"/>
          <w:sz w:val="24"/>
          <w:szCs w:val="24"/>
        </w:rPr>
        <w:t xml:space="preserve">to be the first point of contact and provide any </w:t>
      </w:r>
      <w:r w:rsidRPr="00CA5D25">
        <w:rPr>
          <w:rFonts w:asciiTheme="minorHAnsi" w:hAnsiTheme="minorHAnsi" w:cstheme="minorHAnsi"/>
          <w:b/>
          <w:bCs/>
          <w:sz w:val="24"/>
          <w:szCs w:val="24"/>
        </w:rPr>
        <w:t>initial ‘pastoral’ support and guidance</w:t>
      </w:r>
      <w:r w:rsidRPr="00CA5D25">
        <w:rPr>
          <w:rFonts w:asciiTheme="minorHAnsi" w:hAnsiTheme="minorHAnsi" w:cstheme="minorHAnsi"/>
          <w:sz w:val="24"/>
          <w:szCs w:val="24"/>
        </w:rPr>
        <w:t xml:space="preserve"> (where needed) regarding relevant personal or professional issues which might impact on your engagement and success over Stage 1.</w:t>
      </w:r>
    </w:p>
    <w:p w:rsidRPr="00CA5D25" w:rsidR="00CA5D25" w:rsidP="00CA5D25" w:rsidRDefault="00CA5D25" w14:paraId="144A8CCF" w14:textId="77777777">
      <w:pPr>
        <w:pStyle w:val="ListParagraph"/>
        <w:spacing w:line="276" w:lineRule="auto"/>
        <w:rPr>
          <w:rFonts w:asciiTheme="minorHAnsi" w:hAnsiTheme="minorHAnsi" w:cstheme="minorHAnsi"/>
          <w:sz w:val="24"/>
          <w:szCs w:val="24"/>
        </w:rPr>
      </w:pPr>
    </w:p>
    <w:p w:rsidRPr="00CA5D25" w:rsidR="00CA5D25" w:rsidP="00CA5D25" w:rsidRDefault="00CA5D25" w14:paraId="0B088C5D" w14:textId="77777777">
      <w:pPr>
        <w:spacing w:line="276" w:lineRule="auto"/>
        <w:rPr>
          <w:rFonts w:asciiTheme="minorHAnsi" w:hAnsiTheme="minorHAnsi" w:cstheme="minorHAnsi"/>
          <w:sz w:val="24"/>
          <w:szCs w:val="24"/>
        </w:rPr>
      </w:pPr>
      <w:r w:rsidRPr="00CA5D25">
        <w:rPr>
          <w:rFonts w:asciiTheme="minorHAnsi" w:hAnsiTheme="minorHAnsi" w:cstheme="minorHAnsi"/>
          <w:sz w:val="24"/>
          <w:szCs w:val="24"/>
        </w:rPr>
        <w:t>NB More substantive personal/professional issues should be referred directly to the EdD Course Lead.</w:t>
      </w:r>
    </w:p>
    <w:p w:rsidRPr="00CA5D25" w:rsidR="00CA5D25" w:rsidP="00CA5D25" w:rsidRDefault="00CA5D25" w14:paraId="61FD70DF" w14:textId="77777777">
      <w:pPr>
        <w:spacing w:line="276" w:lineRule="auto"/>
        <w:rPr>
          <w:rFonts w:asciiTheme="minorHAnsi" w:hAnsiTheme="minorHAnsi" w:cstheme="minorHAnsi"/>
          <w:sz w:val="24"/>
          <w:szCs w:val="24"/>
        </w:rPr>
      </w:pPr>
    </w:p>
    <w:p w:rsidRPr="00CA5D25" w:rsidR="00CA5D25" w:rsidP="00CA5D25" w:rsidRDefault="00CA5D25" w14:paraId="52E017D7" w14:textId="77777777">
      <w:pPr>
        <w:spacing w:line="276" w:lineRule="auto"/>
        <w:rPr>
          <w:rFonts w:asciiTheme="minorHAnsi" w:hAnsiTheme="minorHAnsi" w:cstheme="minorHAnsi"/>
          <w:sz w:val="24"/>
          <w:szCs w:val="24"/>
        </w:rPr>
      </w:pPr>
      <w:r w:rsidRPr="00CA5D25">
        <w:rPr>
          <w:rFonts w:asciiTheme="minorHAnsi" w:hAnsiTheme="minorHAnsi" w:cstheme="minorHAnsi"/>
          <w:sz w:val="24"/>
          <w:szCs w:val="24"/>
        </w:rPr>
        <w:t xml:space="preserve">In respect of </w:t>
      </w:r>
      <w:r w:rsidRPr="00CA5D25">
        <w:rPr>
          <w:rFonts w:asciiTheme="minorHAnsi" w:hAnsiTheme="minorHAnsi" w:cstheme="minorHAnsi"/>
          <w:b/>
          <w:bCs/>
          <w:sz w:val="24"/>
          <w:szCs w:val="24"/>
        </w:rPr>
        <w:t>pastoral support and guidance</w:t>
      </w:r>
      <w:r w:rsidRPr="00CA5D25">
        <w:rPr>
          <w:rFonts w:asciiTheme="minorHAnsi" w:hAnsiTheme="minorHAnsi" w:cstheme="minorHAnsi"/>
          <w:sz w:val="24"/>
          <w:szCs w:val="24"/>
        </w:rPr>
        <w:t>, a self-referral process is employed. Simply email your PAT to request a Teams meeting to discuss any issues.</w:t>
      </w:r>
    </w:p>
    <w:p w:rsidRPr="00CA5D25" w:rsidR="00CA5D25" w:rsidP="00CA5D25" w:rsidRDefault="00CA5D25" w14:paraId="5A89E8FA" w14:textId="77777777">
      <w:pPr>
        <w:spacing w:line="276" w:lineRule="auto"/>
        <w:rPr>
          <w:rFonts w:asciiTheme="minorHAnsi" w:hAnsiTheme="minorHAnsi" w:cstheme="minorHAnsi"/>
          <w:sz w:val="24"/>
          <w:szCs w:val="24"/>
        </w:rPr>
      </w:pPr>
      <w:r w:rsidRPr="00CA5D25">
        <w:rPr>
          <w:rFonts w:asciiTheme="minorHAnsi" w:hAnsiTheme="minorHAnsi" w:cstheme="minorHAnsi"/>
          <w:sz w:val="24"/>
          <w:szCs w:val="24"/>
        </w:rPr>
        <w:lastRenderedPageBreak/>
        <w:t xml:space="preserve">Regarding </w:t>
      </w:r>
      <w:r w:rsidRPr="00CA5D25">
        <w:rPr>
          <w:rFonts w:asciiTheme="minorHAnsi" w:hAnsiTheme="minorHAnsi" w:cstheme="minorHAnsi"/>
          <w:b/>
          <w:bCs/>
          <w:sz w:val="24"/>
          <w:szCs w:val="24"/>
        </w:rPr>
        <w:t>academic progress, achievement and development</w:t>
      </w:r>
      <w:r w:rsidRPr="00CA5D25">
        <w:rPr>
          <w:rFonts w:asciiTheme="minorHAnsi" w:hAnsiTheme="minorHAnsi" w:cstheme="minorHAnsi"/>
          <w:sz w:val="24"/>
          <w:szCs w:val="24"/>
        </w:rPr>
        <w:t>, the following process is proposed:</w:t>
      </w:r>
    </w:p>
    <w:p w:rsidRPr="00CA5D25" w:rsidR="00CA5D25" w:rsidP="00CA5D25" w:rsidRDefault="00CA5D25" w14:paraId="77BBA28C" w14:textId="77777777">
      <w:pPr>
        <w:rPr>
          <w:rFonts w:asciiTheme="minorHAnsi" w:hAnsiTheme="minorHAnsi" w:cstheme="minorHAnsi"/>
          <w:sz w:val="24"/>
          <w:szCs w:val="24"/>
        </w:rPr>
      </w:pPr>
    </w:p>
    <w:tbl>
      <w:tblPr>
        <w:tblStyle w:val="TableGrid"/>
        <w:tblW w:w="9351" w:type="dxa"/>
        <w:tblLook w:val="04A0" w:firstRow="1" w:lastRow="0" w:firstColumn="1" w:lastColumn="0" w:noHBand="0" w:noVBand="1"/>
      </w:tblPr>
      <w:tblGrid>
        <w:gridCol w:w="1388"/>
        <w:gridCol w:w="1226"/>
        <w:gridCol w:w="6737"/>
      </w:tblGrid>
      <w:tr w:rsidRPr="00CA5D25" w:rsidR="00CA5D25" w:rsidTr="001A6297" w14:paraId="0779DC41" w14:textId="77777777">
        <w:tc>
          <w:tcPr>
            <w:tcW w:w="1388" w:type="dxa"/>
          </w:tcPr>
          <w:p w:rsidRPr="00CA5D25" w:rsidR="00CA5D25" w:rsidP="00F35798" w:rsidRDefault="00CA5D25" w14:paraId="7457CBFE" w14:textId="77777777">
            <w:pPr>
              <w:rPr>
                <w:rFonts w:asciiTheme="minorHAnsi" w:hAnsiTheme="minorHAnsi" w:cstheme="minorHAnsi"/>
                <w:b/>
                <w:bCs/>
                <w:sz w:val="24"/>
                <w:szCs w:val="24"/>
              </w:rPr>
            </w:pPr>
            <w:r w:rsidRPr="00CA5D25">
              <w:rPr>
                <w:rFonts w:asciiTheme="minorHAnsi" w:hAnsiTheme="minorHAnsi" w:cstheme="minorHAnsi"/>
                <w:b/>
                <w:bCs/>
                <w:sz w:val="24"/>
                <w:szCs w:val="24"/>
              </w:rPr>
              <w:t>Date</w:t>
            </w:r>
          </w:p>
        </w:tc>
        <w:tc>
          <w:tcPr>
            <w:tcW w:w="1226" w:type="dxa"/>
          </w:tcPr>
          <w:p w:rsidRPr="00CA5D25" w:rsidR="00CA5D25" w:rsidP="00F35798" w:rsidRDefault="00CA5D25" w14:paraId="6739C821" w14:textId="77777777">
            <w:pPr>
              <w:rPr>
                <w:rFonts w:asciiTheme="minorHAnsi" w:hAnsiTheme="minorHAnsi" w:cstheme="minorHAnsi"/>
                <w:b/>
                <w:bCs/>
                <w:sz w:val="24"/>
                <w:szCs w:val="24"/>
              </w:rPr>
            </w:pPr>
            <w:r w:rsidRPr="00CA5D25">
              <w:rPr>
                <w:rFonts w:asciiTheme="minorHAnsi" w:hAnsiTheme="minorHAnsi" w:cstheme="minorHAnsi"/>
                <w:b/>
                <w:bCs/>
                <w:sz w:val="24"/>
                <w:szCs w:val="24"/>
              </w:rPr>
              <w:t>Individual or group</w:t>
            </w:r>
          </w:p>
        </w:tc>
        <w:tc>
          <w:tcPr>
            <w:tcW w:w="6737" w:type="dxa"/>
          </w:tcPr>
          <w:p w:rsidRPr="00CA5D25" w:rsidR="00CA5D25" w:rsidP="00F35798" w:rsidRDefault="00CA5D25" w14:paraId="2EBF99BE" w14:textId="77777777">
            <w:pPr>
              <w:rPr>
                <w:rFonts w:asciiTheme="minorHAnsi" w:hAnsiTheme="minorHAnsi" w:cstheme="minorHAnsi"/>
                <w:b/>
                <w:bCs/>
                <w:sz w:val="24"/>
                <w:szCs w:val="24"/>
              </w:rPr>
            </w:pPr>
            <w:r w:rsidRPr="00CA5D25">
              <w:rPr>
                <w:rFonts w:asciiTheme="minorHAnsi" w:hAnsiTheme="minorHAnsi" w:cstheme="minorHAnsi"/>
                <w:b/>
                <w:bCs/>
                <w:sz w:val="24"/>
                <w:szCs w:val="24"/>
              </w:rPr>
              <w:t>Focus of meeting</w:t>
            </w:r>
          </w:p>
        </w:tc>
      </w:tr>
      <w:tr w:rsidRPr="00CA5D25" w:rsidR="00CA5D25" w:rsidTr="001A6297" w14:paraId="3EFAA557" w14:textId="77777777">
        <w:tc>
          <w:tcPr>
            <w:tcW w:w="9351" w:type="dxa"/>
            <w:gridSpan w:val="3"/>
            <w:shd w:val="clear" w:color="auto" w:fill="D9D9D9" w:themeFill="background1" w:themeFillShade="D9"/>
          </w:tcPr>
          <w:p w:rsidRPr="00CA5D25" w:rsidR="00CA5D25" w:rsidP="00F35798" w:rsidRDefault="00CA5D25" w14:paraId="69034F00" w14:textId="77777777">
            <w:pPr>
              <w:rPr>
                <w:rFonts w:asciiTheme="minorHAnsi" w:hAnsiTheme="minorHAnsi" w:cstheme="minorHAnsi"/>
                <w:b/>
                <w:bCs/>
                <w:sz w:val="24"/>
                <w:szCs w:val="24"/>
              </w:rPr>
            </w:pPr>
            <w:r w:rsidRPr="00CA5D25">
              <w:rPr>
                <w:rFonts w:asciiTheme="minorHAnsi" w:hAnsiTheme="minorHAnsi" w:cstheme="minorHAnsi"/>
                <w:b/>
                <w:bCs/>
                <w:sz w:val="24"/>
                <w:szCs w:val="24"/>
              </w:rPr>
              <w:t>Year 1</w:t>
            </w:r>
          </w:p>
        </w:tc>
      </w:tr>
      <w:tr w:rsidRPr="00CA5D25" w:rsidR="00CA5D25" w:rsidTr="001A6297" w14:paraId="7F5EE4E2" w14:textId="77777777">
        <w:tc>
          <w:tcPr>
            <w:tcW w:w="1388" w:type="dxa"/>
          </w:tcPr>
          <w:p w:rsidRPr="00CA5D25" w:rsidR="00CA5D25" w:rsidP="001A6297" w:rsidRDefault="00CA5D25" w14:paraId="30A5DB7D" w14:textId="704AA7E8">
            <w:pPr>
              <w:spacing w:after="120" w:line="276" w:lineRule="auto"/>
              <w:rPr>
                <w:rFonts w:asciiTheme="minorHAnsi" w:hAnsiTheme="minorHAnsi" w:cstheme="minorHAnsi"/>
                <w:sz w:val="24"/>
                <w:szCs w:val="24"/>
              </w:rPr>
            </w:pPr>
            <w:r w:rsidRPr="00CA5D25">
              <w:rPr>
                <w:rFonts w:asciiTheme="minorHAnsi" w:hAnsiTheme="minorHAnsi" w:cstheme="minorHAnsi"/>
                <w:sz w:val="24"/>
                <w:szCs w:val="24"/>
              </w:rPr>
              <w:t>October</w:t>
            </w:r>
          </w:p>
        </w:tc>
        <w:tc>
          <w:tcPr>
            <w:tcW w:w="1226" w:type="dxa"/>
          </w:tcPr>
          <w:p w:rsidRPr="00CA5D25" w:rsidR="00CA5D25" w:rsidP="001A6297" w:rsidRDefault="00CA5D25" w14:paraId="65E21EED" w14:textId="77777777">
            <w:pPr>
              <w:spacing w:after="120" w:line="276" w:lineRule="auto"/>
              <w:rPr>
                <w:rFonts w:asciiTheme="minorHAnsi" w:hAnsiTheme="minorHAnsi" w:cstheme="minorHAnsi"/>
                <w:sz w:val="24"/>
                <w:szCs w:val="24"/>
              </w:rPr>
            </w:pPr>
            <w:r w:rsidRPr="00CA5D25">
              <w:rPr>
                <w:rFonts w:asciiTheme="minorHAnsi" w:hAnsiTheme="minorHAnsi" w:cstheme="minorHAnsi"/>
                <w:sz w:val="24"/>
                <w:szCs w:val="24"/>
              </w:rPr>
              <w:t>Group</w:t>
            </w:r>
          </w:p>
        </w:tc>
        <w:tc>
          <w:tcPr>
            <w:tcW w:w="6737" w:type="dxa"/>
          </w:tcPr>
          <w:p w:rsidRPr="00CA5D25" w:rsidR="00CA5D25" w:rsidP="001A6297" w:rsidRDefault="00CA5D25" w14:paraId="2EC9661B" w14:textId="43254F87">
            <w:pPr>
              <w:spacing w:after="120" w:line="276" w:lineRule="auto"/>
              <w:rPr>
                <w:rFonts w:asciiTheme="minorHAnsi" w:hAnsiTheme="minorHAnsi" w:cstheme="minorHAnsi"/>
                <w:sz w:val="24"/>
                <w:szCs w:val="24"/>
              </w:rPr>
            </w:pPr>
            <w:r w:rsidRPr="00CA5D25">
              <w:rPr>
                <w:rFonts w:asciiTheme="minorHAnsi" w:hAnsiTheme="minorHAnsi" w:cstheme="minorHAnsi"/>
                <w:sz w:val="24"/>
                <w:szCs w:val="24"/>
              </w:rPr>
              <w:t>Early check in</w:t>
            </w:r>
            <w:r w:rsidR="001A6297">
              <w:rPr>
                <w:rFonts w:asciiTheme="minorHAnsi" w:hAnsiTheme="minorHAnsi" w:cstheme="minorHAnsi"/>
                <w:sz w:val="24"/>
                <w:szCs w:val="24"/>
              </w:rPr>
              <w:t xml:space="preserve"> and</w:t>
            </w:r>
            <w:r w:rsidRPr="00CA5D25">
              <w:rPr>
                <w:rFonts w:asciiTheme="minorHAnsi" w:hAnsiTheme="minorHAnsi" w:cstheme="minorHAnsi"/>
                <w:sz w:val="24"/>
                <w:szCs w:val="24"/>
              </w:rPr>
              <w:t xml:space="preserve"> getting to know each other and the programme</w:t>
            </w:r>
          </w:p>
        </w:tc>
      </w:tr>
      <w:tr w:rsidRPr="00CA5D25" w:rsidR="00CA5D25" w:rsidTr="001A6297" w14:paraId="7EE6AB35" w14:textId="77777777">
        <w:tc>
          <w:tcPr>
            <w:tcW w:w="1388" w:type="dxa"/>
          </w:tcPr>
          <w:p w:rsidRPr="00CA5D25" w:rsidR="00CA5D25" w:rsidP="001A6297" w:rsidRDefault="00CA5D25" w14:paraId="1BEDEBD4" w14:textId="7437E287">
            <w:pPr>
              <w:spacing w:after="120" w:line="276" w:lineRule="auto"/>
              <w:rPr>
                <w:rFonts w:asciiTheme="minorHAnsi" w:hAnsiTheme="minorHAnsi" w:cstheme="minorHAnsi"/>
                <w:sz w:val="24"/>
                <w:szCs w:val="24"/>
              </w:rPr>
            </w:pPr>
            <w:r w:rsidRPr="00CA5D25">
              <w:rPr>
                <w:rFonts w:asciiTheme="minorHAnsi" w:hAnsiTheme="minorHAnsi" w:cstheme="minorHAnsi"/>
                <w:sz w:val="24"/>
                <w:szCs w:val="24"/>
              </w:rPr>
              <w:t>Dec</w:t>
            </w:r>
            <w:r w:rsidR="001A6297">
              <w:rPr>
                <w:rFonts w:asciiTheme="minorHAnsi" w:hAnsiTheme="minorHAnsi" w:cstheme="minorHAnsi"/>
                <w:sz w:val="24"/>
                <w:szCs w:val="24"/>
              </w:rPr>
              <w:t xml:space="preserve"> </w:t>
            </w:r>
            <w:r w:rsidRPr="00CA5D25">
              <w:rPr>
                <w:rFonts w:asciiTheme="minorHAnsi" w:hAnsiTheme="minorHAnsi" w:cstheme="minorHAnsi"/>
                <w:sz w:val="24"/>
                <w:szCs w:val="24"/>
              </w:rPr>
              <w:t>/</w:t>
            </w:r>
            <w:r w:rsidR="001A6297">
              <w:rPr>
                <w:rFonts w:asciiTheme="minorHAnsi" w:hAnsiTheme="minorHAnsi" w:cstheme="minorHAnsi"/>
                <w:sz w:val="24"/>
                <w:szCs w:val="24"/>
              </w:rPr>
              <w:t xml:space="preserve"> </w:t>
            </w:r>
            <w:r w:rsidRPr="00CA5D25">
              <w:rPr>
                <w:rFonts w:asciiTheme="minorHAnsi" w:hAnsiTheme="minorHAnsi" w:cstheme="minorHAnsi"/>
                <w:sz w:val="24"/>
                <w:szCs w:val="24"/>
              </w:rPr>
              <w:t>Jan</w:t>
            </w:r>
          </w:p>
        </w:tc>
        <w:tc>
          <w:tcPr>
            <w:tcW w:w="1226" w:type="dxa"/>
          </w:tcPr>
          <w:p w:rsidRPr="00CA5D25" w:rsidR="00CA5D25" w:rsidP="001A6297" w:rsidRDefault="00CA5D25" w14:paraId="117CD5D9" w14:textId="77777777">
            <w:pPr>
              <w:spacing w:after="120" w:line="276" w:lineRule="auto"/>
              <w:rPr>
                <w:rFonts w:asciiTheme="minorHAnsi" w:hAnsiTheme="minorHAnsi" w:cstheme="minorHAnsi"/>
                <w:sz w:val="24"/>
                <w:szCs w:val="24"/>
              </w:rPr>
            </w:pPr>
            <w:r w:rsidRPr="00CA5D25">
              <w:rPr>
                <w:rFonts w:asciiTheme="minorHAnsi" w:hAnsiTheme="minorHAnsi" w:cstheme="minorHAnsi"/>
                <w:sz w:val="24"/>
                <w:szCs w:val="24"/>
              </w:rPr>
              <w:t>Individual</w:t>
            </w:r>
          </w:p>
        </w:tc>
        <w:tc>
          <w:tcPr>
            <w:tcW w:w="6737" w:type="dxa"/>
          </w:tcPr>
          <w:p w:rsidRPr="00CA5D25" w:rsidR="00CA5D25" w:rsidP="001A6297" w:rsidRDefault="00CA5D25" w14:paraId="7D249149" w14:textId="77777777">
            <w:pPr>
              <w:spacing w:after="120" w:line="276" w:lineRule="auto"/>
              <w:rPr>
                <w:rFonts w:asciiTheme="minorHAnsi" w:hAnsiTheme="minorHAnsi" w:cstheme="minorHAnsi"/>
                <w:sz w:val="24"/>
                <w:szCs w:val="24"/>
              </w:rPr>
            </w:pPr>
            <w:r w:rsidRPr="00CA5D25">
              <w:rPr>
                <w:rFonts w:asciiTheme="minorHAnsi" w:hAnsiTheme="minorHAnsi" w:cstheme="minorHAnsi"/>
                <w:sz w:val="24"/>
                <w:szCs w:val="24"/>
              </w:rPr>
              <w:t>Review engagement experience – finding your academic voice</w:t>
            </w:r>
          </w:p>
        </w:tc>
      </w:tr>
      <w:tr w:rsidRPr="00CA5D25" w:rsidR="00CA5D25" w:rsidTr="001A6297" w14:paraId="0A5D8A1F" w14:textId="77777777">
        <w:tc>
          <w:tcPr>
            <w:tcW w:w="1388" w:type="dxa"/>
          </w:tcPr>
          <w:p w:rsidRPr="00CA5D25" w:rsidR="00CA5D25" w:rsidP="001A6297" w:rsidRDefault="00CA5D25" w14:paraId="7242FCAC" w14:textId="78BEABC2">
            <w:pPr>
              <w:spacing w:after="120" w:line="276" w:lineRule="auto"/>
              <w:rPr>
                <w:rFonts w:asciiTheme="minorHAnsi" w:hAnsiTheme="minorHAnsi" w:cstheme="minorHAnsi"/>
                <w:sz w:val="24"/>
                <w:szCs w:val="24"/>
              </w:rPr>
            </w:pPr>
            <w:r w:rsidRPr="00CA5D25">
              <w:rPr>
                <w:rFonts w:asciiTheme="minorHAnsi" w:hAnsiTheme="minorHAnsi" w:cstheme="minorHAnsi"/>
                <w:sz w:val="24"/>
                <w:szCs w:val="24"/>
              </w:rPr>
              <w:t xml:space="preserve">April </w:t>
            </w:r>
          </w:p>
        </w:tc>
        <w:tc>
          <w:tcPr>
            <w:tcW w:w="1226" w:type="dxa"/>
          </w:tcPr>
          <w:p w:rsidRPr="00CA5D25" w:rsidR="00CA5D25" w:rsidP="001A6297" w:rsidRDefault="00CA5D25" w14:paraId="0EE44C65" w14:textId="77777777">
            <w:pPr>
              <w:spacing w:after="120" w:line="276" w:lineRule="auto"/>
              <w:rPr>
                <w:rFonts w:asciiTheme="minorHAnsi" w:hAnsiTheme="minorHAnsi" w:cstheme="minorHAnsi"/>
                <w:sz w:val="24"/>
                <w:szCs w:val="24"/>
              </w:rPr>
            </w:pPr>
            <w:r w:rsidRPr="00CA5D25">
              <w:rPr>
                <w:rFonts w:asciiTheme="minorHAnsi" w:hAnsiTheme="minorHAnsi" w:cstheme="minorHAnsi"/>
                <w:sz w:val="24"/>
                <w:szCs w:val="24"/>
              </w:rPr>
              <w:t>Individual</w:t>
            </w:r>
          </w:p>
        </w:tc>
        <w:tc>
          <w:tcPr>
            <w:tcW w:w="6737" w:type="dxa"/>
          </w:tcPr>
          <w:p w:rsidRPr="00CA5D25" w:rsidR="00CA5D25" w:rsidP="001A6297" w:rsidRDefault="00CA5D25" w14:paraId="6753868C" w14:textId="77777777">
            <w:pPr>
              <w:spacing w:after="120" w:line="276" w:lineRule="auto"/>
              <w:rPr>
                <w:rFonts w:asciiTheme="minorHAnsi" w:hAnsiTheme="minorHAnsi" w:cstheme="minorHAnsi"/>
                <w:sz w:val="24"/>
                <w:szCs w:val="24"/>
              </w:rPr>
            </w:pPr>
            <w:r w:rsidRPr="00CA5D25">
              <w:rPr>
                <w:rFonts w:asciiTheme="minorHAnsi" w:hAnsiTheme="minorHAnsi" w:cstheme="minorHAnsi"/>
                <w:sz w:val="24"/>
                <w:szCs w:val="24"/>
              </w:rPr>
              <w:t>Review progress and development</w:t>
            </w:r>
          </w:p>
        </w:tc>
      </w:tr>
      <w:tr w:rsidRPr="00CA5D25" w:rsidR="00CA5D25" w:rsidTr="001A6297" w14:paraId="2A864598" w14:textId="77777777">
        <w:tc>
          <w:tcPr>
            <w:tcW w:w="9351" w:type="dxa"/>
            <w:gridSpan w:val="3"/>
            <w:shd w:val="clear" w:color="auto" w:fill="D9D9D9" w:themeFill="background1" w:themeFillShade="D9"/>
          </w:tcPr>
          <w:p w:rsidRPr="00CA5D25" w:rsidR="00CA5D25" w:rsidP="00CA5D25" w:rsidRDefault="00CA5D25" w14:paraId="418871E5" w14:textId="77777777">
            <w:pPr>
              <w:spacing w:line="276" w:lineRule="auto"/>
              <w:rPr>
                <w:rFonts w:asciiTheme="minorHAnsi" w:hAnsiTheme="minorHAnsi" w:cstheme="minorHAnsi"/>
                <w:b/>
                <w:bCs/>
                <w:sz w:val="24"/>
                <w:szCs w:val="24"/>
              </w:rPr>
            </w:pPr>
            <w:r w:rsidRPr="00CA5D25">
              <w:rPr>
                <w:rFonts w:asciiTheme="minorHAnsi" w:hAnsiTheme="minorHAnsi" w:cstheme="minorHAnsi"/>
                <w:b/>
                <w:bCs/>
                <w:sz w:val="24"/>
                <w:szCs w:val="24"/>
              </w:rPr>
              <w:t>Year 2</w:t>
            </w:r>
          </w:p>
        </w:tc>
      </w:tr>
      <w:tr w:rsidRPr="00CA5D25" w:rsidR="00CA5D25" w:rsidTr="001A6297" w14:paraId="4D2B8B04" w14:textId="77777777">
        <w:tc>
          <w:tcPr>
            <w:tcW w:w="1388" w:type="dxa"/>
          </w:tcPr>
          <w:p w:rsidRPr="00CA5D25" w:rsidR="00CA5D25" w:rsidP="001A6297" w:rsidRDefault="00CA5D25" w14:paraId="7C28A52B" w14:textId="04BD02D8">
            <w:pPr>
              <w:spacing w:after="120" w:line="276" w:lineRule="auto"/>
              <w:rPr>
                <w:rFonts w:asciiTheme="minorHAnsi" w:hAnsiTheme="minorHAnsi" w:cstheme="minorHAnsi"/>
                <w:sz w:val="24"/>
                <w:szCs w:val="24"/>
              </w:rPr>
            </w:pPr>
            <w:r w:rsidRPr="00CA5D25">
              <w:rPr>
                <w:rFonts w:asciiTheme="minorHAnsi" w:hAnsiTheme="minorHAnsi" w:cstheme="minorHAnsi"/>
                <w:sz w:val="24"/>
                <w:szCs w:val="24"/>
              </w:rPr>
              <w:t>October</w:t>
            </w:r>
          </w:p>
        </w:tc>
        <w:tc>
          <w:tcPr>
            <w:tcW w:w="1226" w:type="dxa"/>
          </w:tcPr>
          <w:p w:rsidRPr="00CA5D25" w:rsidR="00CA5D25" w:rsidP="001A6297" w:rsidRDefault="00CA5D25" w14:paraId="3E55515E" w14:textId="77777777">
            <w:pPr>
              <w:spacing w:after="120" w:line="276" w:lineRule="auto"/>
              <w:rPr>
                <w:rFonts w:asciiTheme="minorHAnsi" w:hAnsiTheme="minorHAnsi" w:cstheme="minorHAnsi"/>
                <w:sz w:val="24"/>
                <w:szCs w:val="24"/>
              </w:rPr>
            </w:pPr>
            <w:r w:rsidRPr="00CA5D25">
              <w:rPr>
                <w:rFonts w:asciiTheme="minorHAnsi" w:hAnsiTheme="minorHAnsi" w:cstheme="minorHAnsi"/>
                <w:sz w:val="24"/>
                <w:szCs w:val="24"/>
              </w:rPr>
              <w:t>Individual</w:t>
            </w:r>
          </w:p>
        </w:tc>
        <w:tc>
          <w:tcPr>
            <w:tcW w:w="6737" w:type="dxa"/>
          </w:tcPr>
          <w:p w:rsidRPr="00CA5D25" w:rsidR="00CA5D25" w:rsidP="001A6297" w:rsidRDefault="00CA5D25" w14:paraId="6A1F4874" w14:textId="77777777">
            <w:pPr>
              <w:spacing w:after="120" w:line="276" w:lineRule="auto"/>
              <w:rPr>
                <w:rFonts w:asciiTheme="minorHAnsi" w:hAnsiTheme="minorHAnsi" w:cstheme="minorHAnsi"/>
                <w:sz w:val="24"/>
                <w:szCs w:val="24"/>
              </w:rPr>
            </w:pPr>
            <w:r w:rsidRPr="00CA5D25">
              <w:rPr>
                <w:rFonts w:asciiTheme="minorHAnsi" w:hAnsiTheme="minorHAnsi" w:cstheme="minorHAnsi"/>
                <w:sz w:val="24"/>
                <w:szCs w:val="24"/>
              </w:rPr>
              <w:t>Review of research proposal thinking/planning</w:t>
            </w:r>
          </w:p>
        </w:tc>
      </w:tr>
      <w:tr w:rsidRPr="00CA5D25" w:rsidR="00CA5D25" w:rsidTr="001A6297" w14:paraId="33AC02A2" w14:textId="77777777">
        <w:tc>
          <w:tcPr>
            <w:tcW w:w="1388" w:type="dxa"/>
          </w:tcPr>
          <w:p w:rsidRPr="00CA5D25" w:rsidR="00CA5D25" w:rsidP="001A6297" w:rsidRDefault="00CA5D25" w14:paraId="6248DCFB" w14:textId="4CFBB4FA">
            <w:pPr>
              <w:spacing w:after="120" w:line="276" w:lineRule="auto"/>
              <w:rPr>
                <w:rFonts w:asciiTheme="minorHAnsi" w:hAnsiTheme="minorHAnsi" w:cstheme="minorHAnsi"/>
                <w:sz w:val="24"/>
                <w:szCs w:val="24"/>
              </w:rPr>
            </w:pPr>
            <w:r w:rsidRPr="00CA5D25">
              <w:rPr>
                <w:rFonts w:asciiTheme="minorHAnsi" w:hAnsiTheme="minorHAnsi" w:cstheme="minorHAnsi"/>
                <w:sz w:val="24"/>
                <w:szCs w:val="24"/>
              </w:rPr>
              <w:t>Dec</w:t>
            </w:r>
            <w:r w:rsidR="001A6297">
              <w:rPr>
                <w:rFonts w:asciiTheme="minorHAnsi" w:hAnsiTheme="minorHAnsi" w:cstheme="minorHAnsi"/>
                <w:sz w:val="24"/>
                <w:szCs w:val="24"/>
              </w:rPr>
              <w:t xml:space="preserve"> </w:t>
            </w:r>
            <w:r w:rsidRPr="00CA5D25">
              <w:rPr>
                <w:rFonts w:asciiTheme="minorHAnsi" w:hAnsiTheme="minorHAnsi" w:cstheme="minorHAnsi"/>
                <w:sz w:val="24"/>
                <w:szCs w:val="24"/>
              </w:rPr>
              <w:t>/</w:t>
            </w:r>
            <w:r w:rsidR="001A6297">
              <w:rPr>
                <w:rFonts w:asciiTheme="minorHAnsi" w:hAnsiTheme="minorHAnsi" w:cstheme="minorHAnsi"/>
                <w:sz w:val="24"/>
                <w:szCs w:val="24"/>
              </w:rPr>
              <w:t xml:space="preserve"> </w:t>
            </w:r>
            <w:r w:rsidRPr="00CA5D25">
              <w:rPr>
                <w:rFonts w:asciiTheme="minorHAnsi" w:hAnsiTheme="minorHAnsi" w:cstheme="minorHAnsi"/>
                <w:sz w:val="24"/>
                <w:szCs w:val="24"/>
              </w:rPr>
              <w:t>Jan</w:t>
            </w:r>
          </w:p>
        </w:tc>
        <w:tc>
          <w:tcPr>
            <w:tcW w:w="1226" w:type="dxa"/>
          </w:tcPr>
          <w:p w:rsidRPr="00CA5D25" w:rsidR="00CA5D25" w:rsidP="001A6297" w:rsidRDefault="00CA5D25" w14:paraId="20528125" w14:textId="77777777">
            <w:pPr>
              <w:spacing w:after="120" w:line="276" w:lineRule="auto"/>
              <w:rPr>
                <w:rFonts w:asciiTheme="minorHAnsi" w:hAnsiTheme="minorHAnsi" w:cstheme="minorHAnsi"/>
                <w:sz w:val="24"/>
                <w:szCs w:val="24"/>
              </w:rPr>
            </w:pPr>
            <w:r w:rsidRPr="00CA5D25">
              <w:rPr>
                <w:rFonts w:asciiTheme="minorHAnsi" w:hAnsiTheme="minorHAnsi" w:cstheme="minorHAnsi"/>
                <w:sz w:val="24"/>
                <w:szCs w:val="24"/>
              </w:rPr>
              <w:t>Individual</w:t>
            </w:r>
          </w:p>
        </w:tc>
        <w:tc>
          <w:tcPr>
            <w:tcW w:w="6737" w:type="dxa"/>
          </w:tcPr>
          <w:p w:rsidRPr="00CA5D25" w:rsidR="00CA5D25" w:rsidP="001A6297" w:rsidRDefault="00CA5D25" w14:paraId="18313ADE" w14:textId="77777777">
            <w:pPr>
              <w:spacing w:after="120" w:line="276" w:lineRule="auto"/>
              <w:rPr>
                <w:rFonts w:asciiTheme="minorHAnsi" w:hAnsiTheme="minorHAnsi" w:cstheme="minorHAnsi"/>
                <w:sz w:val="24"/>
                <w:szCs w:val="24"/>
              </w:rPr>
            </w:pPr>
            <w:r w:rsidRPr="00CA5D25">
              <w:rPr>
                <w:rFonts w:asciiTheme="minorHAnsi" w:hAnsiTheme="minorHAnsi" w:cstheme="minorHAnsi"/>
                <w:sz w:val="24"/>
                <w:szCs w:val="24"/>
              </w:rPr>
              <w:t>Review academic progress and research positionality</w:t>
            </w:r>
          </w:p>
        </w:tc>
      </w:tr>
      <w:tr w:rsidRPr="00CA5D25" w:rsidR="00CA5D25" w:rsidTr="001A6297" w14:paraId="450751EC" w14:textId="77777777">
        <w:tc>
          <w:tcPr>
            <w:tcW w:w="1388" w:type="dxa"/>
          </w:tcPr>
          <w:p w:rsidRPr="00CA5D25" w:rsidR="00CA5D25" w:rsidP="001A6297" w:rsidRDefault="00CA5D25" w14:paraId="68EDCC3A" w14:textId="051F5117">
            <w:pPr>
              <w:spacing w:after="120" w:line="276" w:lineRule="auto"/>
              <w:rPr>
                <w:rFonts w:asciiTheme="minorHAnsi" w:hAnsiTheme="minorHAnsi" w:cstheme="minorHAnsi"/>
                <w:sz w:val="24"/>
                <w:szCs w:val="24"/>
              </w:rPr>
            </w:pPr>
            <w:r w:rsidRPr="00CA5D25">
              <w:rPr>
                <w:rFonts w:asciiTheme="minorHAnsi" w:hAnsiTheme="minorHAnsi" w:cstheme="minorHAnsi"/>
                <w:sz w:val="24"/>
                <w:szCs w:val="24"/>
              </w:rPr>
              <w:t>April</w:t>
            </w:r>
            <w:r w:rsidR="001A6297">
              <w:rPr>
                <w:rFonts w:asciiTheme="minorHAnsi" w:hAnsiTheme="minorHAnsi" w:cstheme="minorHAnsi"/>
                <w:sz w:val="24"/>
                <w:szCs w:val="24"/>
              </w:rPr>
              <w:t xml:space="preserve"> </w:t>
            </w:r>
            <w:r w:rsidRPr="00CA5D25">
              <w:rPr>
                <w:rFonts w:asciiTheme="minorHAnsi" w:hAnsiTheme="minorHAnsi" w:cstheme="minorHAnsi"/>
                <w:sz w:val="24"/>
                <w:szCs w:val="24"/>
              </w:rPr>
              <w:t>/</w:t>
            </w:r>
            <w:r w:rsidR="001A6297">
              <w:rPr>
                <w:rFonts w:asciiTheme="minorHAnsi" w:hAnsiTheme="minorHAnsi" w:cstheme="minorHAnsi"/>
                <w:sz w:val="24"/>
                <w:szCs w:val="24"/>
              </w:rPr>
              <w:t xml:space="preserve"> </w:t>
            </w:r>
            <w:r w:rsidRPr="00CA5D25">
              <w:rPr>
                <w:rFonts w:asciiTheme="minorHAnsi" w:hAnsiTheme="minorHAnsi" w:cstheme="minorHAnsi"/>
                <w:sz w:val="24"/>
                <w:szCs w:val="24"/>
              </w:rPr>
              <w:t>May</w:t>
            </w:r>
          </w:p>
        </w:tc>
        <w:tc>
          <w:tcPr>
            <w:tcW w:w="1226" w:type="dxa"/>
          </w:tcPr>
          <w:p w:rsidRPr="00CA5D25" w:rsidR="00CA5D25" w:rsidP="001A6297" w:rsidRDefault="00CA5D25" w14:paraId="05C0C2F0" w14:textId="77777777">
            <w:pPr>
              <w:spacing w:after="120" w:line="276" w:lineRule="auto"/>
              <w:rPr>
                <w:rFonts w:asciiTheme="minorHAnsi" w:hAnsiTheme="minorHAnsi" w:cstheme="minorHAnsi"/>
                <w:sz w:val="24"/>
                <w:szCs w:val="24"/>
              </w:rPr>
            </w:pPr>
            <w:r w:rsidRPr="00CA5D25">
              <w:rPr>
                <w:rFonts w:asciiTheme="minorHAnsi" w:hAnsiTheme="minorHAnsi" w:cstheme="minorHAnsi"/>
                <w:sz w:val="24"/>
                <w:szCs w:val="24"/>
              </w:rPr>
              <w:t xml:space="preserve">Individual </w:t>
            </w:r>
          </w:p>
        </w:tc>
        <w:tc>
          <w:tcPr>
            <w:tcW w:w="6737" w:type="dxa"/>
          </w:tcPr>
          <w:p w:rsidRPr="00CA5D25" w:rsidR="00CA5D25" w:rsidP="001A6297" w:rsidRDefault="00CA5D25" w14:paraId="4F0319F3" w14:textId="77777777">
            <w:pPr>
              <w:spacing w:after="120" w:line="276" w:lineRule="auto"/>
              <w:rPr>
                <w:rFonts w:asciiTheme="minorHAnsi" w:hAnsiTheme="minorHAnsi" w:cstheme="minorHAnsi"/>
                <w:sz w:val="24"/>
                <w:szCs w:val="24"/>
              </w:rPr>
            </w:pPr>
            <w:r w:rsidRPr="00CA5D25">
              <w:rPr>
                <w:rFonts w:asciiTheme="minorHAnsi" w:hAnsiTheme="minorHAnsi" w:cstheme="minorHAnsi"/>
                <w:sz w:val="24"/>
                <w:szCs w:val="24"/>
              </w:rPr>
              <w:t>Moving towards completion of Stage 1</w:t>
            </w:r>
          </w:p>
        </w:tc>
      </w:tr>
    </w:tbl>
    <w:p w:rsidRPr="00CA5D25" w:rsidR="00CA5D25" w:rsidP="00CA5D25" w:rsidRDefault="00CA5D25" w14:paraId="44DEB1FC" w14:textId="77777777">
      <w:pPr>
        <w:rPr>
          <w:rFonts w:asciiTheme="minorHAnsi" w:hAnsiTheme="minorHAnsi" w:cstheme="minorHAnsi"/>
          <w:sz w:val="24"/>
          <w:szCs w:val="24"/>
        </w:rPr>
      </w:pPr>
    </w:p>
    <w:p w:rsidRPr="00CA5D25" w:rsidR="00CA5D25" w:rsidP="00CA5D25" w:rsidRDefault="00CA5D25" w14:paraId="2E5EF5ED" w14:textId="77777777">
      <w:pPr>
        <w:rPr>
          <w:rFonts w:asciiTheme="minorHAnsi" w:hAnsiTheme="minorHAnsi" w:cstheme="minorHAnsi"/>
          <w:sz w:val="24"/>
          <w:szCs w:val="24"/>
        </w:rPr>
      </w:pPr>
      <w:r w:rsidRPr="00CA5D25">
        <w:rPr>
          <w:rFonts w:asciiTheme="minorHAnsi" w:hAnsiTheme="minorHAnsi" w:cstheme="minorHAnsi"/>
          <w:sz w:val="24"/>
          <w:szCs w:val="24"/>
        </w:rPr>
        <w:t>PAT sessions are usually 20-30 minutes, apart from the first Year 1 group session. Follow up emails as needed/appropriate.</w:t>
      </w:r>
    </w:p>
    <w:p w:rsidRPr="00CA5D25" w:rsidR="00CA5D25" w:rsidP="00860C99" w:rsidRDefault="00CA5D25" w14:paraId="0C8E5FAC" w14:textId="77777777">
      <w:pPr>
        <w:pStyle w:val="Heading1"/>
        <w:rPr>
          <w:rFonts w:asciiTheme="minorHAnsi" w:hAnsiTheme="minorHAnsi" w:cstheme="minorHAnsi"/>
          <w:b/>
          <w:bCs/>
          <w:color w:val="004E9A"/>
          <w:sz w:val="24"/>
          <w:szCs w:val="24"/>
        </w:rPr>
      </w:pPr>
    </w:p>
    <w:p w:rsidRPr="00865DAF" w:rsidR="00860C99" w:rsidP="00860C99" w:rsidRDefault="00860C99" w14:paraId="543B85AD" w14:textId="53C6CC09">
      <w:pPr>
        <w:pStyle w:val="Heading1"/>
        <w:rPr>
          <w:rFonts w:ascii="Calibri" w:hAnsi="Calibri" w:cs="Calibri"/>
          <w:b/>
          <w:bCs/>
          <w:color w:val="004E9A"/>
        </w:rPr>
      </w:pPr>
      <w:bookmarkStart w:name="_Toc240579451" w:id="41"/>
      <w:r w:rsidRPr="00865DAF">
        <w:rPr>
          <w:rFonts w:ascii="Calibri" w:hAnsi="Calibri" w:cs="Calibri"/>
          <w:b/>
          <w:bCs/>
          <w:color w:val="004E9A"/>
        </w:rPr>
        <w:t xml:space="preserve">Extensions, </w:t>
      </w:r>
      <w:r w:rsidR="007619AD">
        <w:rPr>
          <w:rFonts w:ascii="Calibri" w:hAnsi="Calibri" w:cs="Calibri"/>
          <w:b/>
          <w:bCs/>
          <w:color w:val="004E9A"/>
        </w:rPr>
        <w:t>extenuating</w:t>
      </w:r>
      <w:r w:rsidRPr="00865DAF">
        <w:rPr>
          <w:rFonts w:ascii="Calibri" w:hAnsi="Calibri" w:cs="Calibri"/>
          <w:b/>
          <w:bCs/>
          <w:color w:val="004E9A"/>
        </w:rPr>
        <w:t xml:space="preserve"> circumstances and </w:t>
      </w:r>
      <w:r w:rsidR="007619AD">
        <w:rPr>
          <w:rFonts w:ascii="Calibri" w:hAnsi="Calibri" w:cs="Calibri"/>
          <w:b/>
          <w:bCs/>
          <w:color w:val="004E9A"/>
        </w:rPr>
        <w:t>leave of absence</w:t>
      </w:r>
      <w:bookmarkEnd w:id="41"/>
      <w:r w:rsidRPr="00865DAF">
        <w:rPr>
          <w:rFonts w:ascii="Calibri" w:hAnsi="Calibri" w:cs="Calibri"/>
          <w:b/>
          <w:bCs/>
          <w:color w:val="004E9A"/>
        </w:rPr>
        <w:t xml:space="preserve"> </w:t>
      </w:r>
    </w:p>
    <w:p w:rsidR="00603C2D" w:rsidP="00860C99" w:rsidRDefault="00603C2D" w14:paraId="20236FBF" w14:textId="77777777">
      <w:pPr>
        <w:autoSpaceDE w:val="0"/>
        <w:autoSpaceDN w:val="0"/>
        <w:adjustRightInd w:val="0"/>
        <w:rPr>
          <w:rFonts w:ascii="Corbel" w:hAnsi="Corbel" w:cs="Segoe UI"/>
          <w:b/>
          <w:bCs/>
          <w:color w:val="000000"/>
        </w:rPr>
      </w:pPr>
    </w:p>
    <w:p w:rsidRPr="00CA5D25" w:rsidR="00860C99" w:rsidP="00CA5D25" w:rsidRDefault="00860C99" w14:paraId="43511050" w14:textId="58C71519">
      <w:pPr>
        <w:autoSpaceDE w:val="0"/>
        <w:autoSpaceDN w:val="0"/>
        <w:adjustRightInd w:val="0"/>
        <w:spacing w:line="276" w:lineRule="auto"/>
        <w:rPr>
          <w:rFonts w:asciiTheme="minorHAnsi" w:hAnsiTheme="minorHAnsi" w:cstheme="minorHAnsi"/>
          <w:color w:val="000000"/>
          <w:sz w:val="24"/>
          <w:szCs w:val="24"/>
        </w:rPr>
      </w:pPr>
      <w:r w:rsidRPr="00CA5D25">
        <w:rPr>
          <w:rFonts w:asciiTheme="minorHAnsi" w:hAnsiTheme="minorHAnsi" w:cstheme="minorHAnsi"/>
          <w:b/>
          <w:bCs/>
          <w:color w:val="000000"/>
          <w:sz w:val="24"/>
          <w:szCs w:val="24"/>
        </w:rPr>
        <w:t xml:space="preserve">Extensions: </w:t>
      </w:r>
      <w:r w:rsidRPr="00CA5D25">
        <w:rPr>
          <w:rFonts w:asciiTheme="minorHAnsi" w:hAnsiTheme="minorHAnsi" w:cstheme="minorHAnsi"/>
          <w:color w:val="000000"/>
          <w:sz w:val="24"/>
          <w:szCs w:val="24"/>
        </w:rPr>
        <w:t>In the event of illness or other significant impediments to study students can apply for an extension of the assignment submission point prior to the submission date. Extension requests on or after the assignment due date cannot be approved. Extensions are granted b</w:t>
      </w:r>
      <w:r w:rsidRPr="00CA5D25" w:rsidR="004A6715">
        <w:rPr>
          <w:rFonts w:asciiTheme="minorHAnsi" w:hAnsiTheme="minorHAnsi" w:cstheme="minorHAnsi"/>
          <w:color w:val="000000"/>
          <w:sz w:val="24"/>
          <w:szCs w:val="24"/>
        </w:rPr>
        <w:t xml:space="preserve">y the </w:t>
      </w:r>
      <w:r w:rsidRPr="00CA5D25" w:rsidR="007619AD">
        <w:rPr>
          <w:rFonts w:asciiTheme="minorHAnsi" w:hAnsiTheme="minorHAnsi" w:cstheme="minorHAnsi"/>
          <w:color w:val="000000"/>
          <w:sz w:val="24"/>
          <w:szCs w:val="24"/>
        </w:rPr>
        <w:t>Course Lead</w:t>
      </w:r>
      <w:r w:rsidRPr="00CA5D25" w:rsidR="004A6715">
        <w:rPr>
          <w:rFonts w:asciiTheme="minorHAnsi" w:hAnsiTheme="minorHAnsi" w:cstheme="minorHAnsi"/>
          <w:color w:val="000000"/>
          <w:sz w:val="24"/>
          <w:szCs w:val="24"/>
        </w:rPr>
        <w:t xml:space="preserve"> and the form to use to apply for an extension is on the programme page on Moodle.  Please send the completed form to the Programme Leader and the tutor of the module for which you require consideration. </w:t>
      </w:r>
    </w:p>
    <w:p w:rsidRPr="00CA5D25" w:rsidR="00603C2D" w:rsidP="00CA5D25" w:rsidRDefault="00603C2D" w14:paraId="7A482DF9" w14:textId="77777777">
      <w:pPr>
        <w:autoSpaceDE w:val="0"/>
        <w:autoSpaceDN w:val="0"/>
        <w:adjustRightInd w:val="0"/>
        <w:spacing w:line="276" w:lineRule="auto"/>
        <w:rPr>
          <w:rFonts w:ascii="Corbel" w:hAnsi="Corbel" w:cs="Segoe UI"/>
          <w:b/>
          <w:bCs/>
          <w:color w:val="000000"/>
          <w:sz w:val="24"/>
          <w:szCs w:val="24"/>
        </w:rPr>
      </w:pPr>
    </w:p>
    <w:p w:rsidRPr="00CA5D25" w:rsidR="00860C99" w:rsidP="00CA5D25" w:rsidRDefault="00860C99" w14:paraId="06FF5D04" w14:textId="4C9476D9">
      <w:pPr>
        <w:autoSpaceDE w:val="0"/>
        <w:autoSpaceDN w:val="0"/>
        <w:adjustRightInd w:val="0"/>
        <w:spacing w:line="276" w:lineRule="auto"/>
        <w:rPr>
          <w:rFonts w:asciiTheme="minorHAnsi" w:hAnsiTheme="minorHAnsi" w:cstheme="minorHAnsi"/>
          <w:color w:val="000000"/>
          <w:sz w:val="24"/>
          <w:szCs w:val="24"/>
        </w:rPr>
      </w:pPr>
      <w:r w:rsidRPr="00CA5D25">
        <w:rPr>
          <w:rFonts w:asciiTheme="minorHAnsi" w:hAnsiTheme="minorHAnsi" w:cstheme="minorHAnsi"/>
          <w:b/>
          <w:bCs/>
          <w:color w:val="000000"/>
          <w:sz w:val="24"/>
          <w:szCs w:val="24"/>
        </w:rPr>
        <w:t xml:space="preserve">Mitigating Circumstances: </w:t>
      </w:r>
      <w:r w:rsidRPr="00CA5D25">
        <w:rPr>
          <w:rFonts w:asciiTheme="minorHAnsi" w:hAnsiTheme="minorHAnsi" w:cstheme="minorHAnsi"/>
          <w:color w:val="000000"/>
          <w:sz w:val="24"/>
          <w:szCs w:val="24"/>
        </w:rPr>
        <w:t>This process is available to students who feel their participation in the programme or academic performance has been adversely affected by a range of more serious events, such as illness, medical or domestic circumstances, or bereavement of a close relative</w:t>
      </w:r>
      <w:r w:rsidRPr="00CA5D25" w:rsidR="00FD61AC">
        <w:rPr>
          <w:rFonts w:asciiTheme="minorHAnsi" w:hAnsiTheme="minorHAnsi" w:cstheme="minorHAnsi"/>
          <w:color w:val="000000"/>
          <w:sz w:val="24"/>
          <w:szCs w:val="24"/>
        </w:rPr>
        <w:t>.</w:t>
      </w:r>
      <w:r w:rsidRPr="00CA5D25">
        <w:rPr>
          <w:rFonts w:asciiTheme="minorHAnsi" w:hAnsiTheme="minorHAnsi" w:cstheme="minorHAnsi"/>
          <w:color w:val="000000"/>
          <w:sz w:val="24"/>
          <w:szCs w:val="24"/>
        </w:rPr>
        <w:t xml:space="preserve"> Applications for </w:t>
      </w:r>
      <w:r w:rsidRPr="00CA5D25" w:rsidR="007619AD">
        <w:rPr>
          <w:rFonts w:asciiTheme="minorHAnsi" w:hAnsiTheme="minorHAnsi" w:cstheme="minorHAnsi"/>
          <w:color w:val="000000"/>
          <w:sz w:val="24"/>
          <w:szCs w:val="24"/>
        </w:rPr>
        <w:t>Extenuating</w:t>
      </w:r>
      <w:r w:rsidRPr="00CA5D25">
        <w:rPr>
          <w:rFonts w:asciiTheme="minorHAnsi" w:hAnsiTheme="minorHAnsi" w:cstheme="minorHAnsi"/>
          <w:color w:val="000000"/>
          <w:sz w:val="24"/>
          <w:szCs w:val="24"/>
        </w:rPr>
        <w:t xml:space="preserve"> Circumstances can be received before assignment deadlines but must be received not more than 28 days after the due date of the assignment. Evidence to support the application must be provided, which will then be considered by the </w:t>
      </w:r>
      <w:r w:rsidRPr="00CA5D25" w:rsidR="007619AD">
        <w:rPr>
          <w:rFonts w:asciiTheme="minorHAnsi" w:hAnsiTheme="minorHAnsi" w:cstheme="minorHAnsi"/>
          <w:color w:val="000000"/>
          <w:sz w:val="24"/>
          <w:szCs w:val="24"/>
        </w:rPr>
        <w:t xml:space="preserve">Extenuating </w:t>
      </w:r>
      <w:r w:rsidRPr="00CA5D25">
        <w:rPr>
          <w:rFonts w:asciiTheme="minorHAnsi" w:hAnsiTheme="minorHAnsi" w:cstheme="minorHAnsi"/>
          <w:color w:val="000000"/>
          <w:sz w:val="24"/>
          <w:szCs w:val="24"/>
        </w:rPr>
        <w:t xml:space="preserve">Circumstances committee. </w:t>
      </w:r>
    </w:p>
    <w:p w:rsidRPr="00CA5D25" w:rsidR="00603C2D" w:rsidP="00CA5D25" w:rsidRDefault="00603C2D" w14:paraId="53260AA8" w14:textId="77777777">
      <w:pPr>
        <w:spacing w:line="276" w:lineRule="auto"/>
        <w:rPr>
          <w:rFonts w:ascii="Corbel" w:hAnsi="Corbel" w:cs="Segoe UI"/>
          <w:b/>
          <w:bCs/>
          <w:color w:val="000000"/>
          <w:sz w:val="24"/>
          <w:szCs w:val="24"/>
        </w:rPr>
      </w:pPr>
    </w:p>
    <w:p w:rsidRPr="00CA5D25" w:rsidR="00603C2D" w:rsidP="00CA5D25" w:rsidRDefault="007619AD" w14:paraId="7B99EF53" w14:textId="445DE4D8">
      <w:pPr>
        <w:spacing w:line="276" w:lineRule="auto"/>
        <w:rPr>
          <w:rFonts w:asciiTheme="minorHAnsi" w:hAnsiTheme="minorHAnsi" w:cstheme="minorHAnsi"/>
          <w:sz w:val="24"/>
          <w:szCs w:val="24"/>
        </w:rPr>
      </w:pPr>
      <w:r w:rsidRPr="00CA5D25">
        <w:rPr>
          <w:rFonts w:asciiTheme="minorHAnsi" w:hAnsiTheme="minorHAnsi" w:cstheme="minorHAnsi"/>
          <w:b/>
          <w:bCs/>
          <w:color w:val="000000"/>
          <w:sz w:val="24"/>
          <w:szCs w:val="24"/>
        </w:rPr>
        <w:t>Leave of absence</w:t>
      </w:r>
      <w:r w:rsidRPr="00CA5D25" w:rsidR="00860C99">
        <w:rPr>
          <w:rFonts w:asciiTheme="minorHAnsi" w:hAnsiTheme="minorHAnsi" w:cstheme="minorHAnsi"/>
          <w:b/>
          <w:bCs/>
          <w:color w:val="000000"/>
          <w:sz w:val="24"/>
          <w:szCs w:val="24"/>
        </w:rPr>
        <w:t xml:space="preserve">: </w:t>
      </w:r>
      <w:proofErr w:type="gramStart"/>
      <w:r w:rsidRPr="00CA5D25" w:rsidR="00860C99">
        <w:rPr>
          <w:rFonts w:asciiTheme="minorHAnsi" w:hAnsiTheme="minorHAnsi" w:cstheme="minorHAnsi"/>
          <w:color w:val="000000"/>
          <w:sz w:val="24"/>
          <w:szCs w:val="24"/>
        </w:rPr>
        <w:t xml:space="preserve">In the </w:t>
      </w:r>
      <w:r w:rsidRPr="00CA5D25" w:rsidR="00860C99">
        <w:rPr>
          <w:rFonts w:asciiTheme="minorHAnsi" w:hAnsiTheme="minorHAnsi" w:cstheme="minorHAnsi"/>
          <w:sz w:val="24"/>
          <w:szCs w:val="24"/>
        </w:rPr>
        <w:t>event that</w:t>
      </w:r>
      <w:proofErr w:type="gramEnd"/>
      <w:r w:rsidRPr="00CA5D25" w:rsidR="00860C99">
        <w:rPr>
          <w:rFonts w:asciiTheme="minorHAnsi" w:hAnsiTheme="minorHAnsi" w:cstheme="minorHAnsi"/>
          <w:sz w:val="24"/>
          <w:szCs w:val="24"/>
        </w:rPr>
        <w:t xml:space="preserve"> a student may need to </w:t>
      </w:r>
      <w:r w:rsidRPr="00CA5D25">
        <w:rPr>
          <w:rFonts w:asciiTheme="minorHAnsi" w:hAnsiTheme="minorHAnsi" w:cstheme="minorHAnsi"/>
          <w:sz w:val="24"/>
          <w:szCs w:val="24"/>
        </w:rPr>
        <w:t xml:space="preserve">take leave of absence and </w:t>
      </w:r>
      <w:r w:rsidRPr="00CA5D25" w:rsidR="00860C99">
        <w:rPr>
          <w:rFonts w:asciiTheme="minorHAnsi" w:hAnsiTheme="minorHAnsi" w:cstheme="minorHAnsi"/>
          <w:sz w:val="24"/>
          <w:szCs w:val="24"/>
        </w:rPr>
        <w:t>suspend their studies</w:t>
      </w:r>
      <w:r w:rsidR="00CA5D25">
        <w:rPr>
          <w:rFonts w:asciiTheme="minorHAnsi" w:hAnsiTheme="minorHAnsi" w:cstheme="minorHAnsi"/>
          <w:sz w:val="24"/>
          <w:szCs w:val="24"/>
        </w:rPr>
        <w:t xml:space="preserve"> temporarily,</w:t>
      </w:r>
      <w:r w:rsidRPr="00CA5D25" w:rsidR="00860C99">
        <w:rPr>
          <w:rFonts w:asciiTheme="minorHAnsi" w:hAnsiTheme="minorHAnsi" w:cstheme="minorHAnsi"/>
          <w:sz w:val="24"/>
          <w:szCs w:val="24"/>
        </w:rPr>
        <w:t xml:space="preserve"> they should first discuss this with the </w:t>
      </w:r>
      <w:r w:rsidRPr="00CA5D25">
        <w:rPr>
          <w:rFonts w:asciiTheme="minorHAnsi" w:hAnsiTheme="minorHAnsi" w:cstheme="minorHAnsi"/>
          <w:sz w:val="24"/>
          <w:szCs w:val="24"/>
        </w:rPr>
        <w:t>Course Lead</w:t>
      </w:r>
      <w:r w:rsidRPr="00CA5D25" w:rsidR="00860C99">
        <w:rPr>
          <w:rFonts w:asciiTheme="minorHAnsi" w:hAnsiTheme="minorHAnsi" w:cstheme="minorHAnsi"/>
          <w:sz w:val="24"/>
          <w:szCs w:val="24"/>
        </w:rPr>
        <w:t>. Please note that suspending your studies means that you will not be able to access University facilities such as the library and IT services.</w:t>
      </w:r>
      <w:bookmarkStart w:name="_Programme_management" w:id="42"/>
      <w:bookmarkEnd w:id="42"/>
      <w:r w:rsidR="00603C2D">
        <w:rPr>
          <w:rFonts w:ascii="Corbel" w:hAnsi="Corbel"/>
        </w:rPr>
        <w:br w:type="page"/>
      </w:r>
    </w:p>
    <w:p w:rsidRPr="00CA5D25" w:rsidR="008341E4" w:rsidP="008341E4" w:rsidRDefault="008341E4" w14:paraId="7D90D1B4" w14:textId="17037B32">
      <w:pPr>
        <w:pStyle w:val="Heading1"/>
        <w:rPr>
          <w:rFonts w:asciiTheme="minorHAnsi" w:hAnsiTheme="minorHAnsi" w:cstheme="minorHAnsi"/>
          <w:b/>
          <w:bCs/>
          <w:color w:val="004E9A"/>
        </w:rPr>
      </w:pPr>
      <w:bookmarkStart w:name="_Toc240579452" w:id="43"/>
      <w:r w:rsidRPr="00CA5D25">
        <w:rPr>
          <w:rFonts w:asciiTheme="minorHAnsi" w:hAnsiTheme="minorHAnsi" w:cstheme="minorHAnsi"/>
          <w:b/>
          <w:bCs/>
          <w:color w:val="004E9A"/>
        </w:rPr>
        <w:lastRenderedPageBreak/>
        <w:t>EdD Confirmation of Doctoral Registration Interview (CDRI)</w:t>
      </w:r>
      <w:bookmarkEnd w:id="43"/>
      <w:r w:rsidRPr="00CA5D25">
        <w:rPr>
          <w:rFonts w:asciiTheme="minorHAnsi" w:hAnsiTheme="minorHAnsi" w:cstheme="minorHAnsi"/>
          <w:b/>
          <w:bCs/>
          <w:color w:val="004E9A"/>
        </w:rPr>
        <w:t xml:space="preserve">  </w:t>
      </w:r>
    </w:p>
    <w:p w:rsidRPr="00603C2D" w:rsidR="00603C2D" w:rsidP="008341E4" w:rsidRDefault="00603C2D" w14:paraId="4475EAB5" w14:textId="77777777">
      <w:pPr>
        <w:pStyle w:val="Default"/>
        <w:rPr>
          <w:rFonts w:ascii="Corbel" w:hAnsi="Corbel"/>
          <w:b/>
          <w:bCs/>
          <w:color w:val="auto"/>
          <w:sz w:val="12"/>
          <w:szCs w:val="12"/>
        </w:rPr>
      </w:pPr>
    </w:p>
    <w:p w:rsidRPr="00603C2D" w:rsidR="008341E4" w:rsidP="008341E4" w:rsidRDefault="008341E4" w14:paraId="6B4F9185" w14:textId="5D41E834">
      <w:pPr>
        <w:pStyle w:val="Default"/>
        <w:rPr>
          <w:rFonts w:asciiTheme="minorHAnsi" w:hAnsiTheme="minorHAnsi" w:cstheme="minorHAnsi"/>
          <w:b/>
          <w:bCs/>
          <w:color w:val="auto"/>
        </w:rPr>
      </w:pPr>
      <w:r w:rsidRPr="00603C2D">
        <w:rPr>
          <w:rFonts w:asciiTheme="minorHAnsi" w:hAnsiTheme="minorHAnsi" w:cstheme="minorHAnsi"/>
          <w:b/>
          <w:bCs/>
          <w:color w:val="auto"/>
        </w:rPr>
        <w:t>When should the Event take Place, and how is it Initiated?</w:t>
      </w:r>
    </w:p>
    <w:p w:rsidRPr="00603C2D" w:rsidR="008341E4" w:rsidP="008341E4" w:rsidRDefault="008341E4" w14:paraId="668E98AB" w14:textId="77777777">
      <w:pPr>
        <w:pStyle w:val="Default"/>
        <w:rPr>
          <w:rFonts w:asciiTheme="minorHAnsi" w:hAnsiTheme="minorHAnsi" w:cstheme="minorHAnsi"/>
          <w:b/>
          <w:bCs/>
          <w:color w:val="auto"/>
        </w:rPr>
      </w:pPr>
    </w:p>
    <w:p w:rsidRPr="001A6297" w:rsidR="00CA5D25" w:rsidP="00C52DEC" w:rsidRDefault="008341E4" w14:paraId="7A78B91C" w14:textId="0968CA95">
      <w:pPr>
        <w:spacing w:after="200" w:line="276" w:lineRule="auto"/>
        <w:rPr>
          <w:rFonts w:asciiTheme="minorHAnsi" w:hAnsiTheme="minorHAnsi" w:eastAsiaTheme="minorEastAsia" w:cstheme="minorHAnsi"/>
          <w:b/>
          <w:color w:val="004E9A"/>
          <w:sz w:val="24"/>
          <w:szCs w:val="24"/>
          <w:u w:val="single"/>
        </w:rPr>
      </w:pPr>
      <w:r w:rsidRPr="00603C2D">
        <w:rPr>
          <w:rFonts w:asciiTheme="minorHAnsi" w:hAnsiTheme="minorHAnsi" w:cstheme="minorHAnsi"/>
          <w:sz w:val="24"/>
          <w:szCs w:val="24"/>
        </w:rPr>
        <w:t xml:space="preserve">The process shall normally be initiated at the point at which the Board of Examiners judges that the student has </w:t>
      </w:r>
      <w:r w:rsidRPr="00603C2D" w:rsidR="005C1ADA">
        <w:rPr>
          <w:rFonts w:asciiTheme="minorHAnsi" w:hAnsiTheme="minorHAnsi" w:eastAsiaTheme="minorEastAsia" w:cstheme="minorHAnsi"/>
          <w:sz w:val="24"/>
          <w:szCs w:val="24"/>
        </w:rPr>
        <w:t>p</w:t>
      </w:r>
      <w:r w:rsidRPr="00603C2D">
        <w:rPr>
          <w:rFonts w:asciiTheme="minorHAnsi" w:hAnsiTheme="minorHAnsi" w:eastAsiaTheme="minorEastAsia" w:cstheme="minorHAnsi"/>
          <w:sz w:val="24"/>
          <w:szCs w:val="24"/>
        </w:rPr>
        <w:t xml:space="preserve">assed </w:t>
      </w:r>
      <w:r w:rsidRPr="00603C2D" w:rsidR="00603C2D">
        <w:rPr>
          <w:rFonts w:asciiTheme="minorHAnsi" w:hAnsiTheme="minorHAnsi" w:eastAsiaTheme="minorEastAsia" w:cstheme="minorHAnsi"/>
          <w:sz w:val="24"/>
          <w:szCs w:val="24"/>
        </w:rPr>
        <w:t>Stage 1</w:t>
      </w:r>
      <w:r w:rsidRPr="00603C2D">
        <w:rPr>
          <w:rFonts w:asciiTheme="minorHAnsi" w:hAnsiTheme="minorHAnsi" w:eastAsiaTheme="minorEastAsia" w:cstheme="minorHAnsi"/>
          <w:sz w:val="24"/>
          <w:szCs w:val="24"/>
        </w:rPr>
        <w:t xml:space="preserve"> of the EdD and </w:t>
      </w:r>
      <w:r w:rsidRPr="00CA5D25">
        <w:rPr>
          <w:rFonts w:asciiTheme="minorHAnsi" w:hAnsiTheme="minorHAnsi" w:eastAsiaTheme="minorEastAsia" w:cstheme="minorHAnsi"/>
          <w:b/>
          <w:color w:val="004E9A"/>
          <w:sz w:val="24"/>
          <w:szCs w:val="24"/>
          <w:u w:val="single"/>
        </w:rPr>
        <w:t xml:space="preserve">may be assessed for </w:t>
      </w:r>
      <w:r w:rsidRPr="00CA5D25" w:rsidR="00603C2D">
        <w:rPr>
          <w:rFonts w:asciiTheme="minorHAnsi" w:hAnsiTheme="minorHAnsi" w:eastAsiaTheme="minorEastAsia" w:cstheme="minorHAnsi"/>
          <w:b/>
          <w:color w:val="004E9A"/>
          <w:sz w:val="24"/>
          <w:szCs w:val="24"/>
          <w:u w:val="single"/>
        </w:rPr>
        <w:t>p</w:t>
      </w:r>
      <w:r w:rsidRPr="00CA5D25">
        <w:rPr>
          <w:rFonts w:asciiTheme="minorHAnsi" w:hAnsiTheme="minorHAnsi" w:eastAsiaTheme="minorEastAsia" w:cstheme="minorHAnsi"/>
          <w:b/>
          <w:color w:val="004E9A"/>
          <w:sz w:val="24"/>
          <w:szCs w:val="24"/>
          <w:u w:val="single"/>
        </w:rPr>
        <w:t xml:space="preserve">rogression to </w:t>
      </w:r>
      <w:r w:rsidRPr="00CA5D25" w:rsidR="00603C2D">
        <w:rPr>
          <w:rFonts w:asciiTheme="minorHAnsi" w:hAnsiTheme="minorHAnsi" w:eastAsiaTheme="minorEastAsia" w:cstheme="minorHAnsi"/>
          <w:b/>
          <w:color w:val="004E9A"/>
          <w:sz w:val="24"/>
          <w:szCs w:val="24"/>
          <w:u w:val="single"/>
        </w:rPr>
        <w:t>Stage 2</w:t>
      </w:r>
      <w:r w:rsidRPr="00CA5D25" w:rsidR="00C52DEC">
        <w:rPr>
          <w:rFonts w:asciiTheme="minorHAnsi" w:hAnsiTheme="minorHAnsi" w:eastAsiaTheme="minorEastAsia" w:cstheme="minorHAnsi"/>
          <w:b/>
          <w:color w:val="004E9A"/>
          <w:sz w:val="24"/>
          <w:szCs w:val="24"/>
          <w:u w:val="single"/>
        </w:rPr>
        <w:t>, having passed all Stage 1 modules at or above the minimum aggregate pass mark of 50% for each module.</w:t>
      </w:r>
    </w:p>
    <w:p w:rsidRPr="001A6297" w:rsidR="001A6297" w:rsidP="00C52DEC" w:rsidRDefault="001A6297" w14:paraId="6D7B0F99" w14:textId="77777777">
      <w:pPr>
        <w:spacing w:after="200" w:line="276" w:lineRule="auto"/>
        <w:rPr>
          <w:rFonts w:asciiTheme="minorHAnsi" w:hAnsiTheme="minorHAnsi" w:cstheme="minorHAnsi"/>
          <w:b/>
          <w:bCs/>
          <w:sz w:val="12"/>
          <w:szCs w:val="12"/>
        </w:rPr>
      </w:pPr>
    </w:p>
    <w:p w:rsidRPr="00B91907" w:rsidR="00603C2D" w:rsidP="00C52DEC" w:rsidRDefault="006E4063" w14:paraId="1ADF57F8" w14:textId="03FBC9D8">
      <w:pPr>
        <w:spacing w:after="200" w:line="276" w:lineRule="auto"/>
        <w:rPr>
          <w:rFonts w:asciiTheme="minorHAnsi" w:hAnsiTheme="minorHAnsi" w:cstheme="minorHAnsi"/>
          <w:b/>
          <w:bCs/>
          <w:sz w:val="24"/>
          <w:szCs w:val="24"/>
        </w:rPr>
      </w:pPr>
      <w:r w:rsidRPr="00B91907">
        <w:rPr>
          <w:rFonts w:asciiTheme="minorHAnsi" w:hAnsiTheme="minorHAnsi" w:cstheme="minorHAnsi"/>
          <w:b/>
          <w:bCs/>
          <w:sz w:val="24"/>
          <w:szCs w:val="24"/>
        </w:rPr>
        <w:t>The CDRI event format and documentation</w:t>
      </w:r>
    </w:p>
    <w:p w:rsidRPr="00B91907" w:rsidR="00C52DEC" w:rsidP="00603C2D" w:rsidRDefault="006E4063" w14:paraId="7B2D4757" w14:textId="2C24EF53">
      <w:pPr>
        <w:spacing w:line="276" w:lineRule="auto"/>
        <w:rPr>
          <w:rFonts w:asciiTheme="minorHAnsi" w:hAnsiTheme="minorHAnsi" w:cstheme="minorHAnsi"/>
          <w:sz w:val="24"/>
          <w:szCs w:val="24"/>
        </w:rPr>
      </w:pPr>
      <w:r w:rsidRPr="00B91907">
        <w:rPr>
          <w:rFonts w:asciiTheme="minorHAnsi" w:hAnsiTheme="minorHAnsi" w:cstheme="minorHAnsi"/>
          <w:sz w:val="24"/>
          <w:szCs w:val="24"/>
        </w:rPr>
        <w:t xml:space="preserve">The CDRI panel is </w:t>
      </w:r>
      <w:r w:rsidR="00B91907">
        <w:rPr>
          <w:rFonts w:asciiTheme="minorHAnsi" w:hAnsiTheme="minorHAnsi" w:cstheme="minorHAnsi"/>
          <w:sz w:val="24"/>
          <w:szCs w:val="24"/>
        </w:rPr>
        <w:t xml:space="preserve">normally </w:t>
      </w:r>
      <w:r w:rsidRPr="00B91907">
        <w:rPr>
          <w:rFonts w:asciiTheme="minorHAnsi" w:hAnsiTheme="minorHAnsi" w:cstheme="minorHAnsi"/>
          <w:sz w:val="24"/>
          <w:szCs w:val="24"/>
        </w:rPr>
        <w:t xml:space="preserve">formed by the supervisory team created collaboratively by the </w:t>
      </w:r>
      <w:r w:rsidRPr="00B91907" w:rsidR="00603C2D">
        <w:rPr>
          <w:rFonts w:asciiTheme="minorHAnsi" w:hAnsiTheme="minorHAnsi" w:cstheme="minorHAnsi"/>
          <w:sz w:val="24"/>
          <w:szCs w:val="24"/>
        </w:rPr>
        <w:t xml:space="preserve">EdD </w:t>
      </w:r>
      <w:r w:rsidRPr="00B91907">
        <w:rPr>
          <w:rFonts w:asciiTheme="minorHAnsi" w:hAnsiTheme="minorHAnsi" w:cstheme="minorHAnsi"/>
          <w:sz w:val="24"/>
          <w:szCs w:val="24"/>
        </w:rPr>
        <w:t xml:space="preserve">programme team toward the end of the second year of </w:t>
      </w:r>
      <w:r w:rsidRPr="00B91907" w:rsidR="00603C2D">
        <w:rPr>
          <w:rFonts w:asciiTheme="minorHAnsi" w:hAnsiTheme="minorHAnsi" w:cstheme="minorHAnsi"/>
          <w:sz w:val="24"/>
          <w:szCs w:val="24"/>
        </w:rPr>
        <w:t xml:space="preserve">Stage </w:t>
      </w:r>
      <w:r w:rsidRPr="00B91907">
        <w:rPr>
          <w:rFonts w:asciiTheme="minorHAnsi" w:hAnsiTheme="minorHAnsi" w:cstheme="minorHAnsi"/>
          <w:sz w:val="24"/>
          <w:szCs w:val="24"/>
        </w:rPr>
        <w:t xml:space="preserve">1.  Each supervisory team has at least two members: a Director of Studies </w:t>
      </w:r>
      <w:r w:rsidR="00B91907">
        <w:rPr>
          <w:rFonts w:asciiTheme="minorHAnsi" w:hAnsiTheme="minorHAnsi" w:cstheme="minorHAnsi"/>
          <w:sz w:val="24"/>
          <w:szCs w:val="24"/>
        </w:rPr>
        <w:t xml:space="preserve">(DoS) </w:t>
      </w:r>
      <w:r w:rsidRPr="00B91907">
        <w:rPr>
          <w:rFonts w:asciiTheme="minorHAnsi" w:hAnsiTheme="minorHAnsi" w:cstheme="minorHAnsi"/>
          <w:sz w:val="24"/>
          <w:szCs w:val="24"/>
        </w:rPr>
        <w:t>and a Research Supervisor</w:t>
      </w:r>
      <w:r w:rsidR="00B91907">
        <w:rPr>
          <w:rFonts w:asciiTheme="minorHAnsi" w:hAnsiTheme="minorHAnsi" w:cstheme="minorHAnsi"/>
          <w:sz w:val="24"/>
          <w:szCs w:val="24"/>
        </w:rPr>
        <w:t xml:space="preserve"> (RS)</w:t>
      </w:r>
      <w:r w:rsidRPr="00B91907">
        <w:rPr>
          <w:rFonts w:asciiTheme="minorHAnsi" w:hAnsiTheme="minorHAnsi" w:cstheme="minorHAnsi"/>
          <w:sz w:val="24"/>
          <w:szCs w:val="24"/>
        </w:rPr>
        <w:t>.  An additional member, usually but not always, a Research Advisor</w:t>
      </w:r>
      <w:r w:rsidR="00B91907">
        <w:rPr>
          <w:rFonts w:asciiTheme="minorHAnsi" w:hAnsiTheme="minorHAnsi" w:cstheme="minorHAnsi"/>
          <w:sz w:val="24"/>
          <w:szCs w:val="24"/>
        </w:rPr>
        <w:t xml:space="preserve"> (RA)</w:t>
      </w:r>
      <w:r w:rsidRPr="00B91907">
        <w:rPr>
          <w:rFonts w:asciiTheme="minorHAnsi" w:hAnsiTheme="minorHAnsi" w:cstheme="minorHAnsi"/>
          <w:sz w:val="24"/>
          <w:szCs w:val="24"/>
        </w:rPr>
        <w:t xml:space="preserve"> may be appointed.  </w:t>
      </w:r>
      <w:r w:rsidR="00B91907">
        <w:rPr>
          <w:rFonts w:asciiTheme="minorHAnsi" w:hAnsiTheme="minorHAnsi" w:cstheme="minorHAnsi"/>
          <w:sz w:val="24"/>
          <w:szCs w:val="24"/>
        </w:rPr>
        <w:t>Exceptionally if a member of the supervisory team (either DoS or RS) is unable to attend the CDRI, their place may be taken by another experienced EdD supervisor</w:t>
      </w:r>
    </w:p>
    <w:p w:rsidRPr="00B91907" w:rsidR="00C52DEC" w:rsidP="00603C2D" w:rsidRDefault="00C52DEC" w14:paraId="6F3F2BBD" w14:textId="77777777">
      <w:pPr>
        <w:spacing w:line="276" w:lineRule="auto"/>
        <w:rPr>
          <w:rFonts w:asciiTheme="minorHAnsi" w:hAnsiTheme="minorHAnsi" w:cstheme="minorHAnsi"/>
          <w:sz w:val="24"/>
          <w:szCs w:val="24"/>
        </w:rPr>
      </w:pPr>
    </w:p>
    <w:p w:rsidRPr="00B91907" w:rsidR="00C52DEC" w:rsidP="00603C2D" w:rsidRDefault="00B91907" w14:paraId="285EC385" w14:textId="0DC6E330">
      <w:pPr>
        <w:spacing w:line="276" w:lineRule="auto"/>
        <w:rPr>
          <w:rFonts w:asciiTheme="minorHAnsi" w:hAnsiTheme="minorHAnsi" w:cstheme="minorHAnsi"/>
          <w:sz w:val="24"/>
          <w:szCs w:val="24"/>
        </w:rPr>
      </w:pPr>
      <w:r>
        <w:rPr>
          <w:rFonts w:asciiTheme="minorHAnsi" w:hAnsiTheme="minorHAnsi" w:cstheme="minorHAnsi"/>
          <w:sz w:val="24"/>
          <w:szCs w:val="24"/>
        </w:rPr>
        <w:t>Each CDRI panel member</w:t>
      </w:r>
      <w:r w:rsidRPr="00B91907" w:rsidR="006E4063">
        <w:rPr>
          <w:rFonts w:asciiTheme="minorHAnsi" w:hAnsiTheme="minorHAnsi" w:cstheme="minorHAnsi"/>
          <w:sz w:val="24"/>
          <w:szCs w:val="24"/>
        </w:rPr>
        <w:t xml:space="preserve"> completes an Initial Report in preparation for the CDRI which is sent to an independent chair (usually but not always a member of the </w:t>
      </w:r>
      <w:r>
        <w:rPr>
          <w:rFonts w:asciiTheme="minorHAnsi" w:hAnsiTheme="minorHAnsi" w:cstheme="minorHAnsi"/>
          <w:sz w:val="24"/>
          <w:szCs w:val="24"/>
        </w:rPr>
        <w:t xml:space="preserve">core </w:t>
      </w:r>
      <w:r w:rsidRPr="00B91907" w:rsidR="006E4063">
        <w:rPr>
          <w:rFonts w:asciiTheme="minorHAnsi" w:hAnsiTheme="minorHAnsi" w:cstheme="minorHAnsi"/>
          <w:sz w:val="24"/>
          <w:szCs w:val="24"/>
        </w:rPr>
        <w:t xml:space="preserve">EdD </w:t>
      </w:r>
      <w:r w:rsidRPr="00B91907" w:rsidR="00603C2D">
        <w:rPr>
          <w:rFonts w:asciiTheme="minorHAnsi" w:hAnsiTheme="minorHAnsi" w:cstheme="minorHAnsi"/>
          <w:sz w:val="24"/>
          <w:szCs w:val="24"/>
        </w:rPr>
        <w:t>programme team</w:t>
      </w:r>
      <w:r w:rsidRPr="00B91907" w:rsidR="006E4063">
        <w:rPr>
          <w:rFonts w:asciiTheme="minorHAnsi" w:hAnsiTheme="minorHAnsi" w:cstheme="minorHAnsi"/>
          <w:sz w:val="24"/>
          <w:szCs w:val="24"/>
        </w:rPr>
        <w:t xml:space="preserve">) prior to the event.  </w:t>
      </w:r>
    </w:p>
    <w:p w:rsidRPr="00B91907" w:rsidR="00C52DEC" w:rsidP="00603C2D" w:rsidRDefault="00C52DEC" w14:paraId="74C26479" w14:textId="77777777">
      <w:pPr>
        <w:spacing w:line="276" w:lineRule="auto"/>
        <w:rPr>
          <w:rFonts w:asciiTheme="minorHAnsi" w:hAnsiTheme="minorHAnsi" w:cstheme="minorHAnsi"/>
          <w:sz w:val="24"/>
          <w:szCs w:val="24"/>
        </w:rPr>
      </w:pPr>
    </w:p>
    <w:p w:rsidRPr="00B91907" w:rsidR="00C52DEC" w:rsidP="00603C2D" w:rsidRDefault="006E4063" w14:paraId="2D6B4566" w14:textId="19876BF0">
      <w:pPr>
        <w:spacing w:line="276" w:lineRule="auto"/>
        <w:rPr>
          <w:rFonts w:asciiTheme="minorHAnsi" w:hAnsiTheme="minorHAnsi" w:cstheme="minorHAnsi"/>
          <w:sz w:val="24"/>
          <w:szCs w:val="24"/>
        </w:rPr>
      </w:pPr>
      <w:r w:rsidRPr="00B91907">
        <w:rPr>
          <w:rFonts w:asciiTheme="minorHAnsi" w:hAnsiTheme="minorHAnsi" w:cstheme="minorHAnsi"/>
          <w:sz w:val="24"/>
          <w:szCs w:val="24"/>
        </w:rPr>
        <w:t xml:space="preserve">At the event, the chair coordinates the </w:t>
      </w:r>
      <w:r w:rsidRPr="00B91907" w:rsidR="00C52DEC">
        <w:rPr>
          <w:rFonts w:asciiTheme="minorHAnsi" w:hAnsiTheme="minorHAnsi" w:cstheme="minorHAnsi"/>
          <w:sz w:val="24"/>
          <w:szCs w:val="24"/>
        </w:rPr>
        <w:t xml:space="preserve">CDRI (essentially a mini </w:t>
      </w:r>
      <w:r w:rsidRPr="00B91907" w:rsidR="00603C2D">
        <w:rPr>
          <w:rFonts w:asciiTheme="minorHAnsi" w:hAnsiTheme="minorHAnsi" w:cstheme="minorHAnsi"/>
          <w:sz w:val="24"/>
          <w:szCs w:val="24"/>
        </w:rPr>
        <w:t>‘</w:t>
      </w:r>
      <w:r w:rsidRPr="00B91907">
        <w:rPr>
          <w:rFonts w:asciiTheme="minorHAnsi" w:hAnsiTheme="minorHAnsi" w:cstheme="minorHAnsi"/>
          <w:sz w:val="24"/>
          <w:szCs w:val="24"/>
        </w:rPr>
        <w:t>viva</w:t>
      </w:r>
      <w:r w:rsidRPr="00B91907" w:rsidR="00603C2D">
        <w:rPr>
          <w:rFonts w:asciiTheme="minorHAnsi" w:hAnsiTheme="minorHAnsi" w:cstheme="minorHAnsi"/>
          <w:sz w:val="24"/>
          <w:szCs w:val="24"/>
        </w:rPr>
        <w:t>’</w:t>
      </w:r>
      <w:r w:rsidRPr="00B91907" w:rsidR="00C52DEC">
        <w:rPr>
          <w:rFonts w:asciiTheme="minorHAnsi" w:hAnsiTheme="minorHAnsi" w:cstheme="minorHAnsi"/>
          <w:sz w:val="24"/>
          <w:szCs w:val="24"/>
        </w:rPr>
        <w:t>)</w:t>
      </w:r>
      <w:r w:rsidRPr="00B91907">
        <w:rPr>
          <w:rFonts w:asciiTheme="minorHAnsi" w:hAnsiTheme="minorHAnsi" w:cstheme="minorHAnsi"/>
          <w:sz w:val="24"/>
          <w:szCs w:val="24"/>
        </w:rPr>
        <w:t xml:space="preserve"> and the student is required to respond to questions and </w:t>
      </w:r>
      <w:r w:rsidR="00B91907">
        <w:rPr>
          <w:rFonts w:asciiTheme="minorHAnsi" w:hAnsiTheme="minorHAnsi" w:cstheme="minorHAnsi"/>
          <w:sz w:val="24"/>
          <w:szCs w:val="24"/>
        </w:rPr>
        <w:t>discussion points</w:t>
      </w:r>
      <w:r w:rsidRPr="00B91907">
        <w:rPr>
          <w:rFonts w:asciiTheme="minorHAnsi" w:hAnsiTheme="minorHAnsi" w:cstheme="minorHAnsi"/>
          <w:sz w:val="24"/>
          <w:szCs w:val="24"/>
        </w:rPr>
        <w:t xml:space="preserve"> raised by their supervisory team.  If successful, the student progresses to </w:t>
      </w:r>
      <w:r w:rsidRPr="00B91907" w:rsidR="00603C2D">
        <w:rPr>
          <w:rFonts w:asciiTheme="minorHAnsi" w:hAnsiTheme="minorHAnsi" w:cstheme="minorHAnsi"/>
          <w:sz w:val="24"/>
          <w:szCs w:val="24"/>
        </w:rPr>
        <w:t>Stage</w:t>
      </w:r>
      <w:r w:rsidRPr="00B91907">
        <w:rPr>
          <w:rFonts w:asciiTheme="minorHAnsi" w:hAnsiTheme="minorHAnsi" w:cstheme="minorHAnsi"/>
          <w:sz w:val="24"/>
          <w:szCs w:val="24"/>
        </w:rPr>
        <w:t xml:space="preserve"> 2 of the programme and joins the St Mary’s Doctoral </w:t>
      </w:r>
      <w:r w:rsidRPr="00B91907" w:rsidR="00C52DEC">
        <w:rPr>
          <w:rFonts w:asciiTheme="minorHAnsi" w:hAnsiTheme="minorHAnsi" w:cstheme="minorHAnsi"/>
          <w:sz w:val="24"/>
          <w:szCs w:val="24"/>
        </w:rPr>
        <w:t>School</w:t>
      </w:r>
      <w:r w:rsidRPr="00B91907">
        <w:rPr>
          <w:rFonts w:asciiTheme="minorHAnsi" w:hAnsiTheme="minorHAnsi" w:cstheme="minorHAnsi"/>
          <w:sz w:val="24"/>
          <w:szCs w:val="24"/>
        </w:rPr>
        <w:t xml:space="preserve"> as a Post</w:t>
      </w:r>
      <w:r w:rsidRPr="00B91907" w:rsidR="00603C2D">
        <w:rPr>
          <w:rFonts w:asciiTheme="minorHAnsi" w:hAnsiTheme="minorHAnsi" w:cstheme="minorHAnsi"/>
          <w:sz w:val="24"/>
          <w:szCs w:val="24"/>
        </w:rPr>
        <w:t>g</w:t>
      </w:r>
      <w:r w:rsidRPr="00B91907">
        <w:rPr>
          <w:rFonts w:asciiTheme="minorHAnsi" w:hAnsiTheme="minorHAnsi" w:cstheme="minorHAnsi"/>
          <w:sz w:val="24"/>
          <w:szCs w:val="24"/>
        </w:rPr>
        <w:t>raduate Research Student.  If unsuccessful, the student is</w:t>
      </w:r>
      <w:r w:rsidRPr="00B91907" w:rsidR="00C52DEC">
        <w:rPr>
          <w:rFonts w:asciiTheme="minorHAnsi" w:hAnsiTheme="minorHAnsi" w:cstheme="minorHAnsi"/>
          <w:sz w:val="24"/>
          <w:szCs w:val="24"/>
        </w:rPr>
        <w:t xml:space="preserve"> advised to review their proposal and repeat the CDRI </w:t>
      </w:r>
      <w:r w:rsidR="00B91907">
        <w:rPr>
          <w:rFonts w:asciiTheme="minorHAnsi" w:hAnsiTheme="minorHAnsi" w:cstheme="minorHAnsi"/>
          <w:sz w:val="24"/>
          <w:szCs w:val="24"/>
        </w:rPr>
        <w:t xml:space="preserve">at </w:t>
      </w:r>
      <w:r w:rsidRPr="00B91907" w:rsidR="00C52DEC">
        <w:rPr>
          <w:rFonts w:asciiTheme="minorHAnsi" w:hAnsiTheme="minorHAnsi" w:cstheme="minorHAnsi"/>
          <w:sz w:val="24"/>
          <w:szCs w:val="24"/>
        </w:rPr>
        <w:t xml:space="preserve">later </w:t>
      </w:r>
      <w:r w:rsidR="00B91907">
        <w:rPr>
          <w:rFonts w:asciiTheme="minorHAnsi" w:hAnsiTheme="minorHAnsi" w:cstheme="minorHAnsi"/>
          <w:sz w:val="24"/>
          <w:szCs w:val="24"/>
        </w:rPr>
        <w:t xml:space="preserve">date </w:t>
      </w:r>
      <w:r w:rsidRPr="00B91907" w:rsidR="00C52DEC">
        <w:rPr>
          <w:rFonts w:asciiTheme="minorHAnsi" w:hAnsiTheme="minorHAnsi" w:cstheme="minorHAnsi"/>
          <w:sz w:val="24"/>
          <w:szCs w:val="24"/>
        </w:rPr>
        <w:t>in the Autumn Term, before progressing on to Stage 2 at the beginning of Semester 2.</w:t>
      </w:r>
    </w:p>
    <w:p w:rsidRPr="00B91907" w:rsidR="00C52DEC" w:rsidP="00603C2D" w:rsidRDefault="00C52DEC" w14:paraId="73C3B638" w14:textId="77777777">
      <w:pPr>
        <w:spacing w:line="276" w:lineRule="auto"/>
        <w:rPr>
          <w:rFonts w:asciiTheme="minorHAnsi" w:hAnsiTheme="minorHAnsi" w:cstheme="minorHAnsi"/>
          <w:sz w:val="24"/>
          <w:szCs w:val="24"/>
        </w:rPr>
      </w:pPr>
    </w:p>
    <w:p w:rsidRPr="00B91907" w:rsidR="006E4063" w:rsidP="00603C2D" w:rsidRDefault="006E4063" w14:paraId="4BDFFC6D" w14:textId="36327C2E">
      <w:pPr>
        <w:spacing w:line="276" w:lineRule="auto"/>
        <w:rPr>
          <w:rFonts w:asciiTheme="minorHAnsi" w:hAnsiTheme="minorHAnsi" w:cstheme="minorHAnsi"/>
          <w:sz w:val="24"/>
          <w:szCs w:val="24"/>
        </w:rPr>
      </w:pPr>
      <w:r w:rsidRPr="00B91907">
        <w:rPr>
          <w:rFonts w:asciiTheme="minorHAnsi" w:hAnsiTheme="minorHAnsi" w:cstheme="minorHAnsi"/>
          <w:sz w:val="24"/>
          <w:szCs w:val="24"/>
        </w:rPr>
        <w:t xml:space="preserve">More detail regarding this process will be provided during Year 2 of </w:t>
      </w:r>
      <w:r w:rsidRPr="00B91907" w:rsidR="00603C2D">
        <w:rPr>
          <w:rFonts w:asciiTheme="minorHAnsi" w:hAnsiTheme="minorHAnsi" w:cstheme="minorHAnsi"/>
          <w:sz w:val="24"/>
          <w:szCs w:val="24"/>
        </w:rPr>
        <w:t>Stage</w:t>
      </w:r>
      <w:r w:rsidRPr="00B91907">
        <w:rPr>
          <w:rFonts w:asciiTheme="minorHAnsi" w:hAnsiTheme="minorHAnsi" w:cstheme="minorHAnsi"/>
          <w:sz w:val="24"/>
          <w:szCs w:val="24"/>
        </w:rPr>
        <w:t xml:space="preserve"> 1.  </w:t>
      </w:r>
    </w:p>
    <w:p w:rsidRPr="00865DAF" w:rsidR="00993100" w:rsidP="006E4063" w:rsidRDefault="006E4063" w14:paraId="79B6D748" w14:textId="41B2B469">
      <w:pPr>
        <w:pStyle w:val="Heading1"/>
        <w:rPr>
          <w:rFonts w:asciiTheme="minorHAnsi" w:hAnsiTheme="minorHAnsi" w:cstheme="minorHAnsi"/>
          <w:b/>
          <w:bCs/>
          <w:color w:val="004E9A"/>
        </w:rPr>
      </w:pPr>
      <w:r w:rsidRPr="00B91907">
        <w:rPr>
          <w:rFonts w:asciiTheme="minorHAnsi" w:hAnsiTheme="minorHAnsi" w:cstheme="minorHAnsi"/>
        </w:rPr>
        <w:br w:type="page"/>
      </w:r>
      <w:bookmarkStart w:name="_Toc240579453" w:id="44"/>
      <w:r w:rsidRPr="00865DAF">
        <w:rPr>
          <w:rFonts w:asciiTheme="minorHAnsi" w:hAnsiTheme="minorHAnsi" w:cstheme="minorHAnsi"/>
          <w:b/>
          <w:bCs/>
          <w:color w:val="004E9A"/>
        </w:rPr>
        <w:lastRenderedPageBreak/>
        <w:t>Staff Student Consultative Committee</w:t>
      </w:r>
      <w:bookmarkEnd w:id="44"/>
    </w:p>
    <w:p w:rsidR="00A300C3" w:rsidP="006E4063" w:rsidRDefault="00A300C3" w14:paraId="7DACB780" w14:textId="77777777">
      <w:pPr>
        <w:rPr>
          <w:rFonts w:ascii="Corbel" w:hAnsi="Corbel" w:cs="Segoe UI"/>
        </w:rPr>
      </w:pPr>
    </w:p>
    <w:p w:rsidRPr="00A300C3" w:rsidR="006E4063" w:rsidP="00A300C3" w:rsidRDefault="00993100" w14:paraId="09CFCC0D" w14:textId="7684FC87">
      <w:pPr>
        <w:spacing w:line="276" w:lineRule="auto"/>
        <w:rPr>
          <w:rFonts w:asciiTheme="minorHAnsi" w:hAnsiTheme="minorHAnsi" w:cstheme="minorHAnsi"/>
          <w:sz w:val="24"/>
          <w:szCs w:val="24"/>
        </w:rPr>
      </w:pPr>
      <w:r w:rsidRPr="00A300C3">
        <w:rPr>
          <w:rFonts w:asciiTheme="minorHAnsi" w:hAnsiTheme="minorHAnsi" w:cstheme="minorHAnsi"/>
          <w:sz w:val="24"/>
          <w:szCs w:val="24"/>
        </w:rPr>
        <w:t xml:space="preserve">The EdD is managed by the </w:t>
      </w:r>
      <w:r w:rsidR="00B91907">
        <w:rPr>
          <w:rFonts w:asciiTheme="minorHAnsi" w:hAnsiTheme="minorHAnsi" w:cstheme="minorHAnsi"/>
          <w:sz w:val="24"/>
          <w:szCs w:val="24"/>
        </w:rPr>
        <w:t xml:space="preserve">Course </w:t>
      </w:r>
      <w:proofErr w:type="gramStart"/>
      <w:r w:rsidR="00B91907">
        <w:rPr>
          <w:rFonts w:asciiTheme="minorHAnsi" w:hAnsiTheme="minorHAnsi" w:cstheme="minorHAnsi"/>
          <w:sz w:val="24"/>
          <w:szCs w:val="24"/>
        </w:rPr>
        <w:t>Lead</w:t>
      </w:r>
      <w:proofErr w:type="gramEnd"/>
      <w:r w:rsidRPr="00A300C3">
        <w:rPr>
          <w:rFonts w:asciiTheme="minorHAnsi" w:hAnsiTheme="minorHAnsi" w:cstheme="minorHAnsi"/>
          <w:sz w:val="24"/>
          <w:szCs w:val="24"/>
        </w:rPr>
        <w:t xml:space="preserve"> and individual modules are managed by the named Module Leader. The contribution of the </w:t>
      </w:r>
      <w:r w:rsidRPr="00A300C3" w:rsidR="00A2230E">
        <w:rPr>
          <w:rFonts w:asciiTheme="minorHAnsi" w:hAnsiTheme="minorHAnsi" w:cstheme="minorHAnsi"/>
          <w:sz w:val="24"/>
          <w:szCs w:val="24"/>
        </w:rPr>
        <w:t>students’</w:t>
      </w:r>
      <w:r w:rsidRPr="00A300C3">
        <w:rPr>
          <w:rFonts w:asciiTheme="minorHAnsi" w:hAnsiTheme="minorHAnsi" w:cstheme="minorHAnsi"/>
          <w:sz w:val="24"/>
          <w:szCs w:val="24"/>
        </w:rPr>
        <w:t xml:space="preserve"> perspective to the teaching, design and operation of the course is vitally important to us, </w:t>
      </w:r>
      <w:r w:rsidRPr="00A300C3" w:rsidR="005C1ADA">
        <w:rPr>
          <w:rFonts w:asciiTheme="minorHAnsi" w:hAnsiTheme="minorHAnsi" w:cstheme="minorHAnsi"/>
          <w:sz w:val="24"/>
          <w:szCs w:val="24"/>
        </w:rPr>
        <w:t xml:space="preserve">and </w:t>
      </w:r>
      <w:r w:rsidRPr="00A300C3">
        <w:rPr>
          <w:rFonts w:asciiTheme="minorHAnsi" w:hAnsiTheme="minorHAnsi" w:cstheme="minorHAnsi"/>
          <w:sz w:val="24"/>
          <w:szCs w:val="24"/>
        </w:rPr>
        <w:t xml:space="preserve">a Staff-Student Consultative Committee (SSCC) </w:t>
      </w:r>
      <w:r w:rsidRPr="00A300C3" w:rsidR="005C1ADA">
        <w:rPr>
          <w:rFonts w:asciiTheme="minorHAnsi" w:hAnsiTheme="minorHAnsi" w:cstheme="minorHAnsi"/>
          <w:sz w:val="24"/>
          <w:szCs w:val="24"/>
        </w:rPr>
        <w:t xml:space="preserve">exists </w:t>
      </w:r>
      <w:r w:rsidR="00B91907">
        <w:rPr>
          <w:rFonts w:asciiTheme="minorHAnsi" w:hAnsiTheme="minorHAnsi" w:cstheme="minorHAnsi"/>
          <w:sz w:val="24"/>
          <w:szCs w:val="24"/>
        </w:rPr>
        <w:t xml:space="preserve">designed </w:t>
      </w:r>
      <w:r w:rsidRPr="00A300C3">
        <w:rPr>
          <w:rFonts w:asciiTheme="minorHAnsi" w:hAnsiTheme="minorHAnsi" w:cstheme="minorHAnsi"/>
          <w:sz w:val="24"/>
          <w:szCs w:val="24"/>
        </w:rPr>
        <w:t xml:space="preserve">to enable discussion, reflection and advice on </w:t>
      </w:r>
      <w:r w:rsidRPr="00A300C3" w:rsidR="00A300C3">
        <w:rPr>
          <w:rFonts w:asciiTheme="minorHAnsi" w:hAnsiTheme="minorHAnsi" w:cstheme="minorHAnsi"/>
          <w:sz w:val="24"/>
          <w:szCs w:val="24"/>
        </w:rPr>
        <w:t>all</w:t>
      </w:r>
      <w:r w:rsidRPr="00A300C3">
        <w:rPr>
          <w:rFonts w:asciiTheme="minorHAnsi" w:hAnsiTheme="minorHAnsi" w:cstheme="minorHAnsi"/>
          <w:sz w:val="24"/>
          <w:szCs w:val="24"/>
        </w:rPr>
        <w:t xml:space="preserve"> aspects of the programme from the student standpoint. SSCCs </w:t>
      </w:r>
      <w:r w:rsidRPr="00A300C3" w:rsidR="005C1ADA">
        <w:rPr>
          <w:rFonts w:asciiTheme="minorHAnsi" w:hAnsiTheme="minorHAnsi" w:cstheme="minorHAnsi"/>
          <w:sz w:val="24"/>
          <w:szCs w:val="24"/>
        </w:rPr>
        <w:t xml:space="preserve">are </w:t>
      </w:r>
      <w:r w:rsidRPr="00A300C3">
        <w:rPr>
          <w:rFonts w:asciiTheme="minorHAnsi" w:hAnsiTheme="minorHAnsi" w:cstheme="minorHAnsi"/>
          <w:sz w:val="24"/>
          <w:szCs w:val="24"/>
        </w:rPr>
        <w:t xml:space="preserve">held </w:t>
      </w:r>
      <w:r w:rsidRPr="00A300C3" w:rsidR="00987150">
        <w:rPr>
          <w:rFonts w:asciiTheme="minorHAnsi" w:hAnsiTheme="minorHAnsi" w:cstheme="minorHAnsi"/>
          <w:sz w:val="24"/>
          <w:szCs w:val="24"/>
        </w:rPr>
        <w:t>outside</w:t>
      </w:r>
      <w:r w:rsidRPr="00A300C3">
        <w:rPr>
          <w:rFonts w:asciiTheme="minorHAnsi" w:hAnsiTheme="minorHAnsi" w:cstheme="minorHAnsi"/>
          <w:sz w:val="24"/>
          <w:szCs w:val="24"/>
        </w:rPr>
        <w:t xml:space="preserve"> the taught weekends and will be convened by </w:t>
      </w:r>
      <w:r w:rsidRPr="00A300C3" w:rsidR="00987150">
        <w:rPr>
          <w:rFonts w:asciiTheme="minorHAnsi" w:hAnsiTheme="minorHAnsi" w:cstheme="minorHAnsi"/>
          <w:sz w:val="24"/>
          <w:szCs w:val="24"/>
        </w:rPr>
        <w:t xml:space="preserve">the </w:t>
      </w:r>
      <w:r w:rsidR="00B91907">
        <w:rPr>
          <w:rFonts w:asciiTheme="minorHAnsi" w:hAnsiTheme="minorHAnsi" w:cstheme="minorHAnsi"/>
          <w:sz w:val="24"/>
          <w:szCs w:val="24"/>
        </w:rPr>
        <w:t>EdD Course Lead</w:t>
      </w:r>
      <w:r w:rsidRPr="00A300C3">
        <w:rPr>
          <w:rFonts w:asciiTheme="minorHAnsi" w:hAnsiTheme="minorHAnsi" w:cstheme="minorHAnsi"/>
          <w:sz w:val="24"/>
          <w:szCs w:val="24"/>
        </w:rPr>
        <w:t xml:space="preserve">. </w:t>
      </w:r>
      <w:r w:rsidR="00B91907">
        <w:rPr>
          <w:rFonts w:asciiTheme="minorHAnsi" w:hAnsiTheme="minorHAnsi" w:cstheme="minorHAnsi"/>
          <w:sz w:val="24"/>
          <w:szCs w:val="24"/>
        </w:rPr>
        <w:t>Two</w:t>
      </w:r>
      <w:r w:rsidRPr="00A300C3">
        <w:rPr>
          <w:rFonts w:asciiTheme="minorHAnsi" w:hAnsiTheme="minorHAnsi" w:cstheme="minorHAnsi"/>
          <w:sz w:val="24"/>
          <w:szCs w:val="24"/>
        </w:rPr>
        <w:t xml:space="preserve"> student</w:t>
      </w:r>
      <w:r w:rsidR="00B91907">
        <w:rPr>
          <w:rFonts w:asciiTheme="minorHAnsi" w:hAnsiTheme="minorHAnsi" w:cstheme="minorHAnsi"/>
          <w:sz w:val="24"/>
          <w:szCs w:val="24"/>
        </w:rPr>
        <w:t>s</w:t>
      </w:r>
      <w:r w:rsidRPr="00A300C3">
        <w:rPr>
          <w:rFonts w:asciiTheme="minorHAnsi" w:hAnsiTheme="minorHAnsi" w:cstheme="minorHAnsi"/>
          <w:sz w:val="24"/>
          <w:szCs w:val="24"/>
        </w:rPr>
        <w:t xml:space="preserve"> from each cohort will represent their group on this committee.  </w:t>
      </w:r>
      <w:r w:rsidRPr="00A300C3" w:rsidR="005C1ADA">
        <w:rPr>
          <w:rFonts w:asciiTheme="minorHAnsi" w:hAnsiTheme="minorHAnsi" w:cstheme="minorHAnsi"/>
          <w:sz w:val="24"/>
          <w:szCs w:val="24"/>
        </w:rPr>
        <w:t xml:space="preserve">You will be advised of your cohort’s </w:t>
      </w:r>
      <w:r w:rsidRPr="00A300C3" w:rsidR="00A300C3">
        <w:rPr>
          <w:rFonts w:asciiTheme="minorHAnsi" w:hAnsiTheme="minorHAnsi" w:cstheme="minorHAnsi"/>
          <w:sz w:val="24"/>
          <w:szCs w:val="24"/>
        </w:rPr>
        <w:t>representative,</w:t>
      </w:r>
      <w:r w:rsidRPr="00A300C3" w:rsidR="005C1ADA">
        <w:rPr>
          <w:rFonts w:asciiTheme="minorHAnsi" w:hAnsiTheme="minorHAnsi" w:cstheme="minorHAnsi"/>
          <w:sz w:val="24"/>
          <w:szCs w:val="24"/>
        </w:rPr>
        <w:t xml:space="preserve"> and we urge you to participate in the process by offering suggestions and feedback on a regular basis.  </w:t>
      </w:r>
      <w:bookmarkStart w:name="_Notes:" w:id="45"/>
      <w:bookmarkEnd w:id="45"/>
    </w:p>
    <w:p w:rsidR="00987150" w:rsidP="006E4063" w:rsidRDefault="00987150" w14:paraId="304B963A" w14:textId="32AB7F8E">
      <w:pPr>
        <w:rPr>
          <w:rFonts w:ascii="Corbel" w:hAnsi="Corbel" w:cs="Segoe UI"/>
        </w:rPr>
      </w:pPr>
    </w:p>
    <w:p w:rsidRPr="00FB6CBD" w:rsidR="006E4063" w:rsidP="006E4063" w:rsidRDefault="006E4063" w14:paraId="707451AD" w14:textId="77777777">
      <w:pPr>
        <w:rPr>
          <w:rFonts w:ascii="Corbel" w:hAnsi="Corbel"/>
        </w:rPr>
      </w:pPr>
    </w:p>
    <w:p w:rsidRPr="00865DAF" w:rsidR="00E77214" w:rsidP="006E4063" w:rsidRDefault="00E77214" w14:paraId="58C24944" w14:textId="1B7A04E6">
      <w:pPr>
        <w:pStyle w:val="Heading1"/>
        <w:rPr>
          <w:rFonts w:asciiTheme="minorHAnsi" w:hAnsiTheme="minorHAnsi" w:cstheme="minorHAnsi"/>
          <w:b/>
          <w:bCs/>
          <w:color w:val="004E9A"/>
        </w:rPr>
      </w:pPr>
      <w:bookmarkStart w:name="_Toc240579454" w:id="46"/>
      <w:r w:rsidRPr="00865DAF">
        <w:rPr>
          <w:rFonts w:asciiTheme="minorHAnsi" w:hAnsiTheme="minorHAnsi" w:cstheme="minorHAnsi"/>
          <w:b/>
          <w:bCs/>
          <w:color w:val="004E9A"/>
        </w:rPr>
        <w:t xml:space="preserve">Weekend </w:t>
      </w:r>
      <w:r w:rsidRPr="00865DAF" w:rsidR="00A300C3">
        <w:rPr>
          <w:rFonts w:asciiTheme="minorHAnsi" w:hAnsiTheme="minorHAnsi" w:cstheme="minorHAnsi"/>
          <w:b/>
          <w:bCs/>
          <w:color w:val="004E9A"/>
        </w:rPr>
        <w:t>s</w:t>
      </w:r>
      <w:r w:rsidRPr="00865DAF">
        <w:rPr>
          <w:rFonts w:asciiTheme="minorHAnsi" w:hAnsiTheme="minorHAnsi" w:cstheme="minorHAnsi"/>
          <w:b/>
          <w:bCs/>
          <w:color w:val="004E9A"/>
        </w:rPr>
        <w:t>essions</w:t>
      </w:r>
      <w:bookmarkEnd w:id="46"/>
    </w:p>
    <w:p w:rsidR="00A300C3" w:rsidP="00E77214" w:rsidRDefault="00A300C3" w14:paraId="20F774B3" w14:textId="77777777">
      <w:pPr>
        <w:rPr>
          <w:rFonts w:ascii="Corbel" w:hAnsi="Corbel"/>
        </w:rPr>
      </w:pPr>
    </w:p>
    <w:p w:rsidR="006A3E45" w:rsidP="00A300C3" w:rsidRDefault="006A3E45" w14:paraId="06E7A5EE" w14:textId="45DC4B92">
      <w:pPr>
        <w:spacing w:line="276" w:lineRule="auto"/>
        <w:rPr>
          <w:rFonts w:ascii="Calibri" w:hAnsi="Calibri" w:cs="Calibri"/>
          <w:sz w:val="24"/>
          <w:szCs w:val="24"/>
        </w:rPr>
      </w:pPr>
      <w:r>
        <w:rPr>
          <w:rFonts w:ascii="Calibri" w:hAnsi="Calibri" w:cs="Calibri"/>
          <w:sz w:val="24"/>
          <w:szCs w:val="24"/>
        </w:rPr>
        <w:t xml:space="preserve">Timetables for each of the </w:t>
      </w:r>
      <w:r w:rsidR="00601A4B">
        <w:rPr>
          <w:rFonts w:ascii="Calibri" w:hAnsi="Calibri" w:cs="Calibri"/>
          <w:sz w:val="24"/>
          <w:szCs w:val="24"/>
        </w:rPr>
        <w:t xml:space="preserve">block weekend EdD sessions will be posted usually </w:t>
      </w:r>
      <w:r w:rsidR="00B91907">
        <w:rPr>
          <w:rFonts w:ascii="Calibri" w:hAnsi="Calibri" w:cs="Calibri"/>
          <w:sz w:val="24"/>
          <w:szCs w:val="24"/>
        </w:rPr>
        <w:t xml:space="preserve">one to </w:t>
      </w:r>
      <w:r w:rsidR="00601A4B">
        <w:rPr>
          <w:rFonts w:ascii="Calibri" w:hAnsi="Calibri" w:cs="Calibri"/>
          <w:sz w:val="24"/>
          <w:szCs w:val="24"/>
        </w:rPr>
        <w:t>two weeks ahead of the weekend.</w:t>
      </w:r>
    </w:p>
    <w:p w:rsidR="006A3E45" w:rsidP="00A300C3" w:rsidRDefault="006A3E45" w14:paraId="35E8D75C" w14:textId="77777777">
      <w:pPr>
        <w:spacing w:line="276" w:lineRule="auto"/>
        <w:rPr>
          <w:rFonts w:ascii="Calibri" w:hAnsi="Calibri" w:cs="Calibri"/>
          <w:sz w:val="24"/>
          <w:szCs w:val="24"/>
        </w:rPr>
      </w:pPr>
    </w:p>
    <w:p w:rsidR="00601A4B" w:rsidP="00A300C3" w:rsidRDefault="00E77214" w14:paraId="4E9C7BAF" w14:textId="12EBA553">
      <w:pPr>
        <w:spacing w:line="276" w:lineRule="auto"/>
        <w:rPr>
          <w:rFonts w:ascii="Calibri" w:hAnsi="Calibri" w:cs="Calibri"/>
          <w:sz w:val="24"/>
          <w:szCs w:val="24"/>
        </w:rPr>
      </w:pPr>
      <w:r w:rsidRPr="00A300C3">
        <w:rPr>
          <w:rFonts w:ascii="Calibri" w:hAnsi="Calibri" w:cs="Calibri"/>
          <w:sz w:val="24"/>
          <w:szCs w:val="24"/>
        </w:rPr>
        <w:t xml:space="preserve">The sessions for each weekend commence on Friday evening at </w:t>
      </w:r>
      <w:r w:rsidRPr="00A300C3" w:rsidR="006E4063">
        <w:rPr>
          <w:rFonts w:ascii="Calibri" w:hAnsi="Calibri" w:cs="Calibri"/>
          <w:sz w:val="24"/>
          <w:szCs w:val="24"/>
        </w:rPr>
        <w:t>4</w:t>
      </w:r>
      <w:r w:rsidR="00A41D73">
        <w:rPr>
          <w:rFonts w:ascii="Calibri" w:hAnsi="Calibri" w:cs="Calibri"/>
          <w:sz w:val="24"/>
          <w:szCs w:val="24"/>
        </w:rPr>
        <w:t>pm</w:t>
      </w:r>
      <w:r w:rsidRPr="00A300C3" w:rsidR="006E4063">
        <w:rPr>
          <w:rFonts w:ascii="Calibri" w:hAnsi="Calibri" w:cs="Calibri"/>
          <w:sz w:val="24"/>
          <w:szCs w:val="24"/>
        </w:rPr>
        <w:t xml:space="preserve"> or </w:t>
      </w:r>
      <w:r w:rsidR="00A41D73">
        <w:rPr>
          <w:rFonts w:ascii="Calibri" w:hAnsi="Calibri" w:cs="Calibri"/>
          <w:sz w:val="24"/>
          <w:szCs w:val="24"/>
        </w:rPr>
        <w:t xml:space="preserve">more usually at </w:t>
      </w:r>
      <w:r w:rsidRPr="00A300C3" w:rsidR="006E4063">
        <w:rPr>
          <w:rFonts w:ascii="Calibri" w:hAnsi="Calibri" w:cs="Calibri"/>
          <w:sz w:val="24"/>
          <w:szCs w:val="24"/>
        </w:rPr>
        <w:t>5</w:t>
      </w:r>
      <w:r w:rsidRPr="00A300C3">
        <w:rPr>
          <w:rFonts w:ascii="Calibri" w:hAnsi="Calibri" w:cs="Calibri"/>
          <w:sz w:val="24"/>
          <w:szCs w:val="24"/>
        </w:rPr>
        <w:t xml:space="preserve">pm.  Saturday sessions commence at 9am and end </w:t>
      </w:r>
      <w:r w:rsidR="00601A4B">
        <w:rPr>
          <w:rFonts w:ascii="Calibri" w:hAnsi="Calibri" w:cs="Calibri"/>
          <w:sz w:val="24"/>
          <w:szCs w:val="24"/>
        </w:rPr>
        <w:t xml:space="preserve">no later than </w:t>
      </w:r>
      <w:r w:rsidR="00B91907">
        <w:rPr>
          <w:rFonts w:ascii="Calibri" w:hAnsi="Calibri" w:cs="Calibri"/>
          <w:sz w:val="24"/>
          <w:szCs w:val="24"/>
        </w:rPr>
        <w:t>4</w:t>
      </w:r>
      <w:r w:rsidR="00601A4B">
        <w:rPr>
          <w:rFonts w:ascii="Calibri" w:hAnsi="Calibri" w:cs="Calibri"/>
          <w:sz w:val="24"/>
          <w:szCs w:val="24"/>
        </w:rPr>
        <w:t>pm</w:t>
      </w:r>
      <w:r w:rsidRPr="00A300C3">
        <w:rPr>
          <w:rFonts w:ascii="Calibri" w:hAnsi="Calibri" w:cs="Calibri"/>
          <w:sz w:val="24"/>
          <w:szCs w:val="24"/>
        </w:rPr>
        <w:t xml:space="preserve">.  </w:t>
      </w:r>
    </w:p>
    <w:p w:rsidR="00601A4B" w:rsidP="00A300C3" w:rsidRDefault="00601A4B" w14:paraId="4CF8F1A2" w14:textId="77777777">
      <w:pPr>
        <w:spacing w:line="276" w:lineRule="auto"/>
        <w:rPr>
          <w:rFonts w:ascii="Calibri" w:hAnsi="Calibri" w:cs="Calibri"/>
          <w:sz w:val="24"/>
          <w:szCs w:val="24"/>
        </w:rPr>
      </w:pPr>
    </w:p>
    <w:p w:rsidR="00E77214" w:rsidP="00A300C3" w:rsidRDefault="00E77214" w14:paraId="5A6FEF53" w14:textId="35801FF2">
      <w:pPr>
        <w:spacing w:line="276" w:lineRule="auto"/>
        <w:rPr>
          <w:rFonts w:ascii="Calibri" w:hAnsi="Calibri" w:cs="Calibri"/>
          <w:sz w:val="24"/>
          <w:szCs w:val="24"/>
        </w:rPr>
      </w:pPr>
      <w:r w:rsidRPr="00A300C3">
        <w:rPr>
          <w:rFonts w:ascii="Calibri" w:hAnsi="Calibri" w:cs="Calibri"/>
          <w:sz w:val="24"/>
          <w:szCs w:val="24"/>
        </w:rPr>
        <w:t xml:space="preserve">There will be guest speakers at some of the weekends. </w:t>
      </w:r>
      <w:r w:rsidR="00601A4B">
        <w:rPr>
          <w:rFonts w:ascii="Calibri" w:hAnsi="Calibri" w:cs="Calibri"/>
          <w:sz w:val="24"/>
          <w:szCs w:val="24"/>
        </w:rPr>
        <w:t>All</w:t>
      </w:r>
      <w:r w:rsidRPr="00A300C3" w:rsidR="00453353">
        <w:rPr>
          <w:rFonts w:ascii="Calibri" w:hAnsi="Calibri" w:cs="Calibri"/>
          <w:sz w:val="24"/>
          <w:szCs w:val="24"/>
        </w:rPr>
        <w:t xml:space="preserve"> times </w:t>
      </w:r>
      <w:r w:rsidR="00ED5634">
        <w:rPr>
          <w:rFonts w:ascii="Calibri" w:hAnsi="Calibri" w:cs="Calibri"/>
          <w:sz w:val="24"/>
          <w:szCs w:val="24"/>
        </w:rPr>
        <w:t>may</w:t>
      </w:r>
      <w:r w:rsidRPr="00A300C3" w:rsidR="00453353">
        <w:rPr>
          <w:rFonts w:ascii="Calibri" w:hAnsi="Calibri" w:cs="Calibri"/>
          <w:sz w:val="24"/>
          <w:szCs w:val="24"/>
        </w:rPr>
        <w:t xml:space="preserve"> be flexible with consideration to breaks required </w:t>
      </w:r>
      <w:r w:rsidR="00ED5634">
        <w:rPr>
          <w:rFonts w:ascii="Calibri" w:hAnsi="Calibri" w:cs="Calibri"/>
          <w:sz w:val="24"/>
          <w:szCs w:val="24"/>
        </w:rPr>
        <w:t>and negotiated with the group</w:t>
      </w:r>
      <w:r w:rsidRPr="00A300C3" w:rsidR="00453353">
        <w:rPr>
          <w:rFonts w:ascii="Calibri" w:hAnsi="Calibri" w:cs="Calibri"/>
          <w:sz w:val="24"/>
          <w:szCs w:val="24"/>
        </w:rPr>
        <w:t xml:space="preserve">. </w:t>
      </w:r>
      <w:r w:rsidRPr="00A300C3" w:rsidR="009C5684">
        <w:rPr>
          <w:rFonts w:ascii="Calibri" w:hAnsi="Calibri" w:cs="Calibri"/>
          <w:sz w:val="24"/>
          <w:szCs w:val="24"/>
        </w:rPr>
        <w:t xml:space="preserve"> </w:t>
      </w:r>
      <w:r w:rsidRPr="00A300C3" w:rsidR="00FA42C0">
        <w:rPr>
          <w:rFonts w:ascii="Calibri" w:hAnsi="Calibri" w:cs="Calibri"/>
          <w:sz w:val="24"/>
          <w:szCs w:val="24"/>
        </w:rPr>
        <w:t xml:space="preserve">We will </w:t>
      </w:r>
      <w:r w:rsidRPr="00A300C3" w:rsidR="00B91907">
        <w:rPr>
          <w:rFonts w:ascii="Calibri" w:hAnsi="Calibri" w:cs="Calibri"/>
          <w:sz w:val="24"/>
          <w:szCs w:val="24"/>
        </w:rPr>
        <w:t xml:space="preserve">also </w:t>
      </w:r>
      <w:r w:rsidRPr="00A300C3" w:rsidR="00FA42C0">
        <w:rPr>
          <w:rFonts w:ascii="Calibri" w:hAnsi="Calibri" w:cs="Calibri"/>
          <w:sz w:val="24"/>
          <w:szCs w:val="24"/>
        </w:rPr>
        <w:t xml:space="preserve">be holding </w:t>
      </w:r>
      <w:r w:rsidR="00B91907">
        <w:rPr>
          <w:rFonts w:ascii="Calibri" w:hAnsi="Calibri" w:cs="Calibri"/>
          <w:sz w:val="24"/>
          <w:szCs w:val="24"/>
        </w:rPr>
        <w:t>‘</w:t>
      </w:r>
      <w:r w:rsidRPr="00A300C3" w:rsidR="00FA42C0">
        <w:rPr>
          <w:rFonts w:ascii="Calibri" w:hAnsi="Calibri" w:cs="Calibri"/>
          <w:sz w:val="24"/>
          <w:szCs w:val="24"/>
        </w:rPr>
        <w:t>philosophical discussions</w:t>
      </w:r>
      <w:r w:rsidR="00B91907">
        <w:rPr>
          <w:rFonts w:ascii="Calibri" w:hAnsi="Calibri" w:cs="Calibri"/>
          <w:sz w:val="24"/>
          <w:szCs w:val="24"/>
        </w:rPr>
        <w:t>’</w:t>
      </w:r>
      <w:r w:rsidRPr="00A300C3" w:rsidR="00FA42C0">
        <w:rPr>
          <w:rFonts w:ascii="Calibri" w:hAnsi="Calibri" w:cs="Calibri"/>
          <w:sz w:val="24"/>
          <w:szCs w:val="24"/>
        </w:rPr>
        <w:t>, at the Alexander Popes, Twickenham</w:t>
      </w:r>
      <w:r w:rsidR="00B91907">
        <w:rPr>
          <w:rFonts w:ascii="Calibri" w:hAnsi="Calibri" w:cs="Calibri"/>
          <w:sz w:val="24"/>
          <w:szCs w:val="24"/>
        </w:rPr>
        <w:t xml:space="preserve"> (10 mins walk from campus)</w:t>
      </w:r>
      <w:r w:rsidRPr="00A300C3" w:rsidR="00FA42C0">
        <w:rPr>
          <w:rFonts w:ascii="Calibri" w:hAnsi="Calibri" w:cs="Calibri"/>
          <w:sz w:val="24"/>
          <w:szCs w:val="24"/>
        </w:rPr>
        <w:t xml:space="preserve"> </w:t>
      </w:r>
      <w:r w:rsidR="00B91907">
        <w:rPr>
          <w:rFonts w:ascii="Calibri" w:hAnsi="Calibri" w:cs="Calibri"/>
          <w:sz w:val="24"/>
          <w:szCs w:val="24"/>
        </w:rPr>
        <w:t>after the Friday evening session</w:t>
      </w:r>
      <w:r w:rsidRPr="00A300C3" w:rsidR="00987150">
        <w:rPr>
          <w:rFonts w:ascii="Calibri" w:hAnsi="Calibri" w:cs="Calibri"/>
          <w:sz w:val="24"/>
          <w:szCs w:val="24"/>
        </w:rPr>
        <w:t xml:space="preserve"> – please join us if you can</w:t>
      </w:r>
      <w:r w:rsidRPr="00A300C3" w:rsidR="00FA42C0">
        <w:rPr>
          <w:rFonts w:ascii="Calibri" w:hAnsi="Calibri" w:cs="Calibri"/>
          <w:sz w:val="24"/>
          <w:szCs w:val="24"/>
        </w:rPr>
        <w:t xml:space="preserve">.  </w:t>
      </w:r>
    </w:p>
    <w:p w:rsidR="00B91907" w:rsidP="00690E68" w:rsidRDefault="00B91907" w14:paraId="12902A1C" w14:textId="77777777">
      <w:pPr>
        <w:spacing w:line="276" w:lineRule="auto"/>
        <w:rPr>
          <w:rFonts w:ascii="Calibri" w:hAnsi="Calibri" w:cs="Calibri"/>
        </w:rPr>
      </w:pPr>
      <w:bookmarkStart w:name="_Hlk84241745" w:id="47"/>
    </w:p>
    <w:p w:rsidR="00987150" w:rsidP="00690E68" w:rsidRDefault="00987150" w14:paraId="2B5AAF08" w14:textId="0F7B91AC">
      <w:pPr>
        <w:spacing w:line="276" w:lineRule="auto"/>
        <w:rPr>
          <w:rFonts w:ascii="Corbel" w:hAnsi="Corbel" w:eastAsiaTheme="majorEastAsia" w:cstheme="majorBidi"/>
          <w:sz w:val="32"/>
          <w:szCs w:val="32"/>
        </w:rPr>
      </w:pPr>
      <w:r>
        <w:rPr>
          <w:rFonts w:ascii="Corbel" w:hAnsi="Corbel"/>
        </w:rPr>
        <w:br w:type="page"/>
      </w:r>
    </w:p>
    <w:bookmarkEnd w:id="47"/>
    <w:p w:rsidRPr="00FB6CBD" w:rsidR="00FB6CBD" w:rsidP="00690E68" w:rsidRDefault="00FB6CBD" w14:paraId="6AE2CC34" w14:textId="77777777">
      <w:pPr>
        <w:pStyle w:val="Heading1"/>
        <w:spacing w:line="276" w:lineRule="auto"/>
        <w:rPr>
          <w:rFonts w:ascii="Corbel" w:hAnsi="Corbel"/>
        </w:rPr>
        <w:sectPr w:rsidRPr="00FB6CBD" w:rsidR="00FB6CBD" w:rsidSect="00FB6CBD">
          <w:footerReference w:type="default" r:id="rId37"/>
          <w:pgSz w:w="11906" w:h="16838"/>
          <w:pgMar w:top="1440" w:right="1440" w:bottom="1440" w:left="1440" w:header="708" w:footer="708" w:gutter="0"/>
          <w:cols w:space="708"/>
          <w:docGrid w:linePitch="360"/>
        </w:sectPr>
      </w:pPr>
    </w:p>
    <w:p w:rsidRPr="00ED5634" w:rsidR="00FB6CBD" w:rsidP="00FB6CBD" w:rsidRDefault="00FB6CBD" w14:paraId="1FD4A6DC" w14:textId="7EA825FB">
      <w:pPr>
        <w:pStyle w:val="Heading1"/>
        <w:rPr>
          <w:rFonts w:asciiTheme="minorHAnsi" w:hAnsiTheme="minorHAnsi" w:cstheme="minorHAnsi"/>
          <w:b/>
          <w:bCs/>
          <w:color w:val="0070C0"/>
        </w:rPr>
      </w:pPr>
      <w:bookmarkStart w:name="_Toc240579455" w:id="48"/>
      <w:r w:rsidRPr="00ED5634">
        <w:rPr>
          <w:rFonts w:asciiTheme="minorHAnsi" w:hAnsiTheme="minorHAnsi" w:cstheme="minorHAnsi"/>
          <w:b/>
          <w:bCs/>
          <w:color w:val="0070C0"/>
        </w:rPr>
        <w:lastRenderedPageBreak/>
        <w:t xml:space="preserve">Marking </w:t>
      </w:r>
      <w:r w:rsidRPr="00ED5634" w:rsidR="00ED5634">
        <w:rPr>
          <w:rFonts w:asciiTheme="minorHAnsi" w:hAnsiTheme="minorHAnsi" w:cstheme="minorHAnsi"/>
          <w:b/>
          <w:bCs/>
          <w:color w:val="0070C0"/>
        </w:rPr>
        <w:t>c</w:t>
      </w:r>
      <w:r w:rsidRPr="00ED5634">
        <w:rPr>
          <w:rFonts w:asciiTheme="minorHAnsi" w:hAnsiTheme="minorHAnsi" w:cstheme="minorHAnsi"/>
          <w:b/>
          <w:bCs/>
          <w:color w:val="0070C0"/>
        </w:rPr>
        <w:t>riteria</w:t>
      </w:r>
      <w:bookmarkEnd w:id="48"/>
      <w:r w:rsidRPr="00ED5634">
        <w:rPr>
          <w:rFonts w:asciiTheme="minorHAnsi" w:hAnsiTheme="minorHAnsi" w:cstheme="minorHAnsi"/>
          <w:b/>
          <w:bCs/>
          <w:color w:val="0070C0"/>
        </w:rPr>
        <w:t xml:space="preserve"> </w:t>
      </w:r>
    </w:p>
    <w:p w:rsidRPr="00ED5634" w:rsidR="00ED5634" w:rsidP="00FB6CBD" w:rsidRDefault="00ED5634" w14:paraId="19D31F74" w14:textId="77777777">
      <w:pPr>
        <w:autoSpaceDE w:val="0"/>
        <w:autoSpaceDN w:val="0"/>
        <w:adjustRightInd w:val="0"/>
        <w:rPr>
          <w:rFonts w:asciiTheme="minorHAnsi" w:hAnsiTheme="minorHAnsi" w:cstheme="minorHAnsi"/>
          <w:bCs/>
          <w:sz w:val="12"/>
          <w:szCs w:val="12"/>
        </w:rPr>
      </w:pPr>
    </w:p>
    <w:p w:rsidRPr="00ED5634" w:rsidR="00FB6CBD" w:rsidP="00ED5634" w:rsidRDefault="00FB6CBD" w14:paraId="3C121160" w14:textId="12B626A2">
      <w:pPr>
        <w:autoSpaceDE w:val="0"/>
        <w:autoSpaceDN w:val="0"/>
        <w:adjustRightInd w:val="0"/>
        <w:spacing w:line="276" w:lineRule="auto"/>
        <w:rPr>
          <w:rFonts w:asciiTheme="minorHAnsi" w:hAnsiTheme="minorHAnsi" w:cstheme="minorHAnsi"/>
          <w:bCs/>
          <w:sz w:val="24"/>
          <w:szCs w:val="24"/>
        </w:rPr>
      </w:pPr>
      <w:r w:rsidRPr="00ED5634">
        <w:rPr>
          <w:rFonts w:asciiTheme="minorHAnsi" w:hAnsiTheme="minorHAnsi" w:cstheme="minorHAnsi"/>
          <w:bCs/>
          <w:sz w:val="24"/>
          <w:szCs w:val="24"/>
        </w:rPr>
        <w:t xml:space="preserve">Assessment </w:t>
      </w:r>
      <w:r w:rsidR="00ED5634">
        <w:rPr>
          <w:rFonts w:asciiTheme="minorHAnsi" w:hAnsiTheme="minorHAnsi" w:cstheme="minorHAnsi"/>
          <w:bCs/>
          <w:sz w:val="24"/>
          <w:szCs w:val="24"/>
        </w:rPr>
        <w:t>tasks</w:t>
      </w:r>
      <w:r w:rsidRPr="00ED5634">
        <w:rPr>
          <w:rFonts w:asciiTheme="minorHAnsi" w:hAnsiTheme="minorHAnsi" w:cstheme="minorHAnsi"/>
          <w:bCs/>
          <w:sz w:val="24"/>
          <w:szCs w:val="24"/>
        </w:rPr>
        <w:t xml:space="preserve"> have requisite learning outcomes that are assessed by tutors.  Grade descriptors for the various assessment items are shown below.  These descriptions guide the tutors in establishing an agreed grade for your piece of work.  </w:t>
      </w:r>
      <w:r w:rsidR="00ED5634">
        <w:rPr>
          <w:rFonts w:asciiTheme="minorHAnsi" w:hAnsiTheme="minorHAnsi" w:cstheme="minorHAnsi"/>
          <w:bCs/>
          <w:sz w:val="24"/>
          <w:szCs w:val="24"/>
        </w:rPr>
        <w:t>Further details and assessment guidance are offered by module leaders in preparation for completion of assessment tasks.</w:t>
      </w:r>
    </w:p>
    <w:p w:rsidRPr="00A41D73" w:rsidR="000B33EB" w:rsidP="000B33EB" w:rsidRDefault="000B33EB" w14:paraId="314EE24A" w14:textId="77777777">
      <w:pPr>
        <w:rPr>
          <w:rFonts w:ascii="Corbel" w:hAnsi="Corbel"/>
          <w:sz w:val="12"/>
          <w:szCs w:val="12"/>
        </w:rPr>
      </w:pPr>
    </w:p>
    <w:p w:rsidRPr="00ED5634" w:rsidR="00FB6CBD" w:rsidP="00FB6CBD" w:rsidRDefault="00FB6CBD" w14:paraId="4F4174C0" w14:textId="77777777">
      <w:pPr>
        <w:pStyle w:val="Heading1"/>
        <w:rPr>
          <w:rFonts w:asciiTheme="minorHAnsi" w:hAnsiTheme="minorHAnsi" w:cstheme="minorHAnsi"/>
          <w:b/>
          <w:bCs/>
          <w:color w:val="0070C0"/>
        </w:rPr>
      </w:pPr>
      <w:bookmarkStart w:name="_Ref534728943" w:id="49"/>
      <w:bookmarkStart w:name="_Toc240579456" w:id="50"/>
      <w:r w:rsidRPr="00ED5634">
        <w:rPr>
          <w:rFonts w:asciiTheme="minorHAnsi" w:hAnsiTheme="minorHAnsi" w:cstheme="minorHAnsi"/>
          <w:b/>
          <w:bCs/>
          <w:color w:val="0070C0"/>
        </w:rPr>
        <w:t>University Assessment Criteria – Coursework Essays - FHEQ Level 7</w:t>
      </w:r>
      <w:bookmarkEnd w:id="49"/>
      <w:bookmarkEnd w:id="50"/>
    </w:p>
    <w:p w:rsidR="00FB6CBD" w:rsidP="00FB6CBD" w:rsidRDefault="00FB6CBD" w14:paraId="1D28B9C7" w14:textId="43637A46">
      <w:pPr>
        <w:pStyle w:val="Heading2"/>
        <w:rPr>
          <w:rFonts w:asciiTheme="minorHAnsi" w:hAnsiTheme="minorHAnsi" w:cstheme="minorHAnsi"/>
          <w:color w:val="0070C0"/>
        </w:rPr>
      </w:pPr>
      <w:bookmarkStart w:name="_Toc240579457" w:id="51"/>
      <w:r w:rsidRPr="00ED5634">
        <w:rPr>
          <w:rFonts w:asciiTheme="minorHAnsi" w:hAnsiTheme="minorHAnsi" w:cstheme="minorHAnsi"/>
          <w:color w:val="0070C0"/>
        </w:rPr>
        <w:t>Relevant Assessment: EDD7001, EDD7005</w:t>
      </w:r>
      <w:bookmarkEnd w:id="51"/>
    </w:p>
    <w:p w:rsidRPr="00ED5634" w:rsidR="00ED5634" w:rsidP="00ED5634" w:rsidRDefault="00ED5634" w14:paraId="3ADA7BF0" w14:textId="77777777">
      <w:pPr>
        <w:rPr>
          <w:sz w:val="12"/>
          <w:szCs w:val="12"/>
        </w:rPr>
      </w:pPr>
    </w:p>
    <w:tbl>
      <w:tblPr>
        <w:tblStyle w:val="TableGrid2"/>
        <w:tblW w:w="0" w:type="auto"/>
        <w:tblInd w:w="0" w:type="dxa"/>
        <w:tblLook w:val="04A0" w:firstRow="1" w:lastRow="0" w:firstColumn="1" w:lastColumn="0" w:noHBand="0" w:noVBand="1"/>
      </w:tblPr>
      <w:tblGrid>
        <w:gridCol w:w="1178"/>
        <w:gridCol w:w="2002"/>
        <w:gridCol w:w="1952"/>
        <w:gridCol w:w="2673"/>
        <w:gridCol w:w="2497"/>
        <w:gridCol w:w="3646"/>
      </w:tblGrid>
      <w:tr w:rsidRPr="00ED5634" w:rsidR="00FB6CBD" w:rsidTr="006B51AB" w14:paraId="7D6ADB20" w14:textId="77777777">
        <w:trPr>
          <w:trHeight w:val="751"/>
        </w:trPr>
        <w:tc>
          <w:tcPr>
            <w:tcW w:w="1206" w:type="dxa"/>
            <w:tcBorders>
              <w:top w:val="single" w:color="auto" w:sz="4" w:space="0"/>
              <w:left w:val="single" w:color="auto" w:sz="4" w:space="0"/>
              <w:bottom w:val="single" w:color="auto" w:sz="4" w:space="0"/>
              <w:right w:val="single" w:color="auto" w:sz="4" w:space="0"/>
            </w:tcBorders>
            <w:hideMark/>
          </w:tcPr>
          <w:p w:rsidRPr="00ED5634" w:rsidR="00FB6CBD" w:rsidP="00ED5634" w:rsidRDefault="00FB6CBD" w14:paraId="3E6BBA78" w14:textId="77777777">
            <w:pPr>
              <w:rPr>
                <w:rFonts w:asciiTheme="minorHAnsi" w:hAnsiTheme="minorHAnsi" w:cstheme="minorHAnsi"/>
                <w:b/>
                <w:sz w:val="18"/>
                <w:szCs w:val="18"/>
              </w:rPr>
            </w:pPr>
            <w:r w:rsidRPr="00ED5634">
              <w:rPr>
                <w:rFonts w:asciiTheme="minorHAnsi" w:hAnsiTheme="minorHAnsi" w:cstheme="minorHAnsi"/>
                <w:b/>
                <w:sz w:val="18"/>
                <w:szCs w:val="18"/>
              </w:rPr>
              <w:t>Grading criteria</w:t>
            </w:r>
          </w:p>
        </w:tc>
        <w:tc>
          <w:tcPr>
            <w:tcW w:w="2178" w:type="dxa"/>
            <w:tcBorders>
              <w:top w:val="single" w:color="auto" w:sz="4" w:space="0"/>
              <w:left w:val="single" w:color="auto" w:sz="4" w:space="0"/>
              <w:bottom w:val="single" w:color="auto" w:sz="4" w:space="0"/>
              <w:right w:val="single" w:color="auto" w:sz="4" w:space="0"/>
            </w:tcBorders>
            <w:hideMark/>
          </w:tcPr>
          <w:p w:rsidRPr="00ED5634" w:rsidR="00FB6CBD" w:rsidP="00ED5634" w:rsidRDefault="00FB6CBD" w14:paraId="45DD69C1" w14:textId="77777777">
            <w:pPr>
              <w:rPr>
                <w:rFonts w:asciiTheme="minorHAnsi" w:hAnsiTheme="minorHAnsi" w:cstheme="minorHAnsi"/>
                <w:b/>
                <w:sz w:val="18"/>
                <w:szCs w:val="18"/>
              </w:rPr>
            </w:pPr>
            <w:r w:rsidRPr="00ED5634">
              <w:rPr>
                <w:rFonts w:asciiTheme="minorHAnsi" w:hAnsiTheme="minorHAnsi" w:cstheme="minorHAnsi"/>
                <w:b/>
                <w:sz w:val="18"/>
                <w:szCs w:val="18"/>
              </w:rPr>
              <w:t xml:space="preserve">Knowledge and </w:t>
            </w:r>
            <w:proofErr w:type="gramStart"/>
            <w:r w:rsidRPr="00ED5634">
              <w:rPr>
                <w:rFonts w:asciiTheme="minorHAnsi" w:hAnsiTheme="minorHAnsi" w:cstheme="minorHAnsi"/>
                <w:b/>
                <w:sz w:val="18"/>
                <w:szCs w:val="18"/>
              </w:rPr>
              <w:t>Understanding</w:t>
            </w:r>
            <w:proofErr w:type="gramEnd"/>
          </w:p>
        </w:tc>
        <w:tc>
          <w:tcPr>
            <w:tcW w:w="2125" w:type="dxa"/>
            <w:tcBorders>
              <w:top w:val="single" w:color="auto" w:sz="4" w:space="0"/>
              <w:left w:val="single" w:color="auto" w:sz="4" w:space="0"/>
              <w:bottom w:val="single" w:color="auto" w:sz="4" w:space="0"/>
              <w:right w:val="single" w:color="auto" w:sz="4" w:space="0"/>
            </w:tcBorders>
            <w:hideMark/>
          </w:tcPr>
          <w:p w:rsidRPr="00ED5634" w:rsidR="00FB6CBD" w:rsidP="00ED5634" w:rsidRDefault="00FB6CBD" w14:paraId="5A2EFAFC" w14:textId="77777777">
            <w:pPr>
              <w:rPr>
                <w:rFonts w:asciiTheme="minorHAnsi" w:hAnsiTheme="minorHAnsi" w:cstheme="minorHAnsi"/>
                <w:b/>
                <w:sz w:val="18"/>
                <w:szCs w:val="18"/>
              </w:rPr>
            </w:pPr>
            <w:r w:rsidRPr="00ED5634">
              <w:rPr>
                <w:rFonts w:asciiTheme="minorHAnsi" w:hAnsiTheme="minorHAnsi" w:cstheme="minorHAnsi"/>
                <w:b/>
                <w:sz w:val="18"/>
                <w:szCs w:val="18"/>
              </w:rPr>
              <w:t>Intellectual skills</w:t>
            </w:r>
          </w:p>
        </w:tc>
        <w:tc>
          <w:tcPr>
            <w:tcW w:w="2975" w:type="dxa"/>
            <w:tcBorders>
              <w:top w:val="single" w:color="auto" w:sz="4" w:space="0"/>
              <w:left w:val="single" w:color="auto" w:sz="4" w:space="0"/>
              <w:bottom w:val="single" w:color="auto" w:sz="4" w:space="0"/>
              <w:right w:val="single" w:color="auto" w:sz="4" w:space="0"/>
            </w:tcBorders>
            <w:hideMark/>
          </w:tcPr>
          <w:p w:rsidRPr="00ED5634" w:rsidR="00FB6CBD" w:rsidP="00ED5634" w:rsidRDefault="00FB6CBD" w14:paraId="575F88A3" w14:textId="77777777">
            <w:pPr>
              <w:rPr>
                <w:rFonts w:asciiTheme="minorHAnsi" w:hAnsiTheme="minorHAnsi" w:cstheme="minorHAnsi"/>
                <w:b/>
                <w:sz w:val="18"/>
                <w:szCs w:val="18"/>
              </w:rPr>
            </w:pPr>
            <w:r w:rsidRPr="00ED5634">
              <w:rPr>
                <w:rFonts w:asciiTheme="minorHAnsi" w:hAnsiTheme="minorHAnsi" w:cstheme="minorHAnsi"/>
                <w:b/>
                <w:sz w:val="18"/>
                <w:szCs w:val="18"/>
              </w:rPr>
              <w:t>Scholarly practices</w:t>
            </w:r>
          </w:p>
        </w:tc>
        <w:tc>
          <w:tcPr>
            <w:tcW w:w="2833" w:type="dxa"/>
            <w:tcBorders>
              <w:top w:val="single" w:color="auto" w:sz="4" w:space="0"/>
              <w:left w:val="single" w:color="auto" w:sz="4" w:space="0"/>
              <w:bottom w:val="single" w:color="auto" w:sz="4" w:space="0"/>
              <w:right w:val="single" w:color="auto" w:sz="4" w:space="0"/>
            </w:tcBorders>
          </w:tcPr>
          <w:p w:rsidRPr="00ED5634" w:rsidR="00FB6CBD" w:rsidP="00ED5634" w:rsidRDefault="00FB6CBD" w14:paraId="0709AF0F" w14:textId="77777777">
            <w:pPr>
              <w:rPr>
                <w:rFonts w:asciiTheme="minorHAnsi" w:hAnsiTheme="minorHAnsi" w:cstheme="minorHAnsi"/>
                <w:b/>
                <w:sz w:val="18"/>
                <w:szCs w:val="18"/>
              </w:rPr>
            </w:pPr>
            <w:r w:rsidRPr="00ED5634">
              <w:rPr>
                <w:rFonts w:asciiTheme="minorHAnsi" w:hAnsiTheme="minorHAnsi" w:cstheme="minorHAnsi"/>
                <w:b/>
                <w:sz w:val="18"/>
                <w:szCs w:val="18"/>
              </w:rPr>
              <w:t>Enquiry and research skills</w:t>
            </w:r>
          </w:p>
          <w:p w:rsidRPr="00ED5634" w:rsidR="00FB6CBD" w:rsidP="00ED5634" w:rsidRDefault="00FB6CBD" w14:paraId="198D7DC3" w14:textId="77777777">
            <w:pPr>
              <w:rPr>
                <w:rFonts w:asciiTheme="minorHAnsi" w:hAnsiTheme="minorHAnsi" w:cstheme="minorHAnsi"/>
                <w:b/>
                <w:sz w:val="18"/>
                <w:szCs w:val="18"/>
              </w:rPr>
            </w:pPr>
          </w:p>
        </w:tc>
        <w:tc>
          <w:tcPr>
            <w:tcW w:w="4297" w:type="dxa"/>
            <w:tcBorders>
              <w:top w:val="single" w:color="auto" w:sz="4" w:space="0"/>
              <w:left w:val="single" w:color="auto" w:sz="4" w:space="0"/>
              <w:bottom w:val="single" w:color="auto" w:sz="4" w:space="0"/>
              <w:right w:val="single" w:color="auto" w:sz="4" w:space="0"/>
            </w:tcBorders>
            <w:hideMark/>
          </w:tcPr>
          <w:p w:rsidRPr="00ED5634" w:rsidR="00FB6CBD" w:rsidP="00ED5634" w:rsidRDefault="00FB6CBD" w14:paraId="641E54DD" w14:textId="77777777">
            <w:pPr>
              <w:rPr>
                <w:rFonts w:asciiTheme="minorHAnsi" w:hAnsiTheme="minorHAnsi" w:cstheme="minorHAnsi"/>
                <w:b/>
                <w:color w:val="1F3864" w:themeColor="accent5" w:themeShade="80"/>
                <w:sz w:val="18"/>
                <w:szCs w:val="18"/>
              </w:rPr>
            </w:pPr>
            <w:r w:rsidRPr="00ED5634">
              <w:rPr>
                <w:rFonts w:asciiTheme="minorHAnsi" w:hAnsiTheme="minorHAnsi" w:cstheme="minorHAnsi"/>
                <w:b/>
                <w:color w:val="1F3864" w:themeColor="accent5" w:themeShade="80"/>
                <w:sz w:val="18"/>
                <w:szCs w:val="18"/>
              </w:rPr>
              <w:t>Doctoral skills</w:t>
            </w:r>
          </w:p>
          <w:p w:rsidRPr="00ED5634" w:rsidR="00FB6CBD" w:rsidP="00ED5634" w:rsidRDefault="00FB6CBD" w14:paraId="7AAA96DF" w14:textId="77777777">
            <w:pPr>
              <w:rPr>
                <w:rFonts w:asciiTheme="minorHAnsi" w:hAnsiTheme="minorHAnsi" w:cstheme="minorHAnsi"/>
                <w:b/>
                <w:color w:val="1F3864" w:themeColor="accent5" w:themeShade="80"/>
                <w:sz w:val="18"/>
                <w:szCs w:val="18"/>
              </w:rPr>
            </w:pPr>
            <w:r w:rsidRPr="00ED5634">
              <w:rPr>
                <w:rFonts w:asciiTheme="minorHAnsi" w:hAnsiTheme="minorHAnsi" w:cstheme="minorHAnsi"/>
                <w:b/>
                <w:color w:val="1F3864" w:themeColor="accent5" w:themeShade="80"/>
                <w:sz w:val="18"/>
                <w:szCs w:val="18"/>
              </w:rPr>
              <w:t xml:space="preserve"> </w:t>
            </w:r>
          </w:p>
        </w:tc>
      </w:tr>
      <w:tr w:rsidRPr="00ED5634" w:rsidR="00FB6CBD" w:rsidTr="006B51AB" w14:paraId="4AE3E17C" w14:textId="77777777">
        <w:tc>
          <w:tcPr>
            <w:tcW w:w="1206" w:type="dxa"/>
            <w:tcBorders>
              <w:top w:val="single" w:color="auto" w:sz="4" w:space="0"/>
              <w:left w:val="single" w:color="auto" w:sz="4" w:space="0"/>
              <w:bottom w:val="single" w:color="auto" w:sz="4" w:space="0"/>
              <w:right w:val="single" w:color="auto" w:sz="4" w:space="0"/>
            </w:tcBorders>
            <w:hideMark/>
          </w:tcPr>
          <w:p w:rsidRPr="00ED5634" w:rsidR="00FB6CBD" w:rsidP="006B51AB" w:rsidRDefault="00FB6CBD" w14:paraId="07654D0B" w14:textId="77777777">
            <w:pPr>
              <w:rPr>
                <w:rFonts w:asciiTheme="minorHAnsi" w:hAnsiTheme="minorHAnsi" w:cstheme="minorHAnsi"/>
                <w:b/>
                <w:sz w:val="18"/>
              </w:rPr>
            </w:pPr>
            <w:r w:rsidRPr="00ED5634">
              <w:rPr>
                <w:rFonts w:asciiTheme="minorHAnsi" w:hAnsiTheme="minorHAnsi" w:cstheme="minorHAnsi"/>
                <w:b/>
                <w:sz w:val="18"/>
              </w:rPr>
              <w:t>0-39: Fail</w:t>
            </w:r>
          </w:p>
        </w:tc>
        <w:tc>
          <w:tcPr>
            <w:tcW w:w="2178" w:type="dxa"/>
            <w:tcBorders>
              <w:top w:val="single" w:color="auto" w:sz="4" w:space="0"/>
              <w:left w:val="single" w:color="auto" w:sz="4" w:space="0"/>
              <w:bottom w:val="single" w:color="auto" w:sz="4" w:space="0"/>
              <w:right w:val="single" w:color="auto" w:sz="4" w:space="0"/>
            </w:tcBorders>
          </w:tcPr>
          <w:p w:rsidRPr="00ED5634" w:rsidR="00FB6CBD" w:rsidP="006B51AB" w:rsidRDefault="00FB6CBD" w14:paraId="5449608F" w14:textId="77777777">
            <w:pPr>
              <w:contextualSpacing/>
              <w:rPr>
                <w:rFonts w:asciiTheme="minorHAnsi" w:hAnsiTheme="minorHAnsi" w:cstheme="minorHAnsi"/>
                <w:sz w:val="18"/>
                <w:szCs w:val="18"/>
              </w:rPr>
            </w:pPr>
            <w:r w:rsidRPr="00ED5634">
              <w:rPr>
                <w:rFonts w:asciiTheme="minorHAnsi" w:hAnsiTheme="minorHAnsi" w:cstheme="minorHAnsi"/>
                <w:sz w:val="18"/>
                <w:szCs w:val="18"/>
              </w:rPr>
              <w:t>Demonstrates little knowledge or understanding of the field. Demonstrates significant weaknesses in the knowledge base, and/or simply reproduces knowledge without evidence of understanding.</w:t>
            </w:r>
          </w:p>
          <w:p w:rsidRPr="00ED5634" w:rsidR="00FB6CBD" w:rsidP="006B51AB" w:rsidRDefault="00FB6CBD" w14:paraId="1E0A2551" w14:textId="77777777">
            <w:pPr>
              <w:rPr>
                <w:rFonts w:asciiTheme="minorHAnsi" w:hAnsiTheme="minorHAnsi" w:cstheme="minorHAnsi"/>
                <w:sz w:val="18"/>
                <w:szCs w:val="18"/>
              </w:rPr>
            </w:pPr>
          </w:p>
        </w:tc>
        <w:tc>
          <w:tcPr>
            <w:tcW w:w="2125" w:type="dxa"/>
            <w:tcBorders>
              <w:top w:val="single" w:color="auto" w:sz="4" w:space="0"/>
              <w:left w:val="single" w:color="auto" w:sz="4" w:space="0"/>
              <w:bottom w:val="single" w:color="auto" w:sz="4" w:space="0"/>
              <w:right w:val="single" w:color="auto" w:sz="4" w:space="0"/>
            </w:tcBorders>
            <w:hideMark/>
          </w:tcPr>
          <w:p w:rsidRPr="00ED5634" w:rsidR="00FB6CBD" w:rsidP="006B51AB" w:rsidRDefault="00FB6CBD" w14:paraId="06466654" w14:textId="77777777">
            <w:pPr>
              <w:contextualSpacing/>
              <w:rPr>
                <w:rFonts w:asciiTheme="minorHAnsi" w:hAnsiTheme="minorHAnsi" w:cstheme="minorHAnsi"/>
                <w:sz w:val="18"/>
                <w:szCs w:val="18"/>
              </w:rPr>
            </w:pPr>
            <w:r w:rsidRPr="00ED5634">
              <w:rPr>
                <w:rFonts w:asciiTheme="minorHAnsi" w:hAnsiTheme="minorHAnsi" w:cstheme="minorHAnsi"/>
                <w:sz w:val="18"/>
                <w:szCs w:val="18"/>
              </w:rPr>
              <w:t>Very little or no critical ability. Poor, inconsistent analysis.</w:t>
            </w:r>
          </w:p>
        </w:tc>
        <w:tc>
          <w:tcPr>
            <w:tcW w:w="2975" w:type="dxa"/>
            <w:tcBorders>
              <w:top w:val="single" w:color="auto" w:sz="4" w:space="0"/>
              <w:left w:val="single" w:color="auto" w:sz="4" w:space="0"/>
              <w:bottom w:val="single" w:color="auto" w:sz="4" w:space="0"/>
              <w:right w:val="single" w:color="auto" w:sz="4" w:space="0"/>
            </w:tcBorders>
          </w:tcPr>
          <w:p w:rsidRPr="00ED5634" w:rsidR="00FB6CBD" w:rsidP="006B51AB" w:rsidRDefault="00FB6CBD" w14:paraId="55D04615" w14:textId="77777777">
            <w:pPr>
              <w:contextualSpacing/>
              <w:rPr>
                <w:rFonts w:asciiTheme="minorHAnsi" w:hAnsiTheme="minorHAnsi" w:cstheme="minorHAnsi"/>
                <w:sz w:val="18"/>
                <w:szCs w:val="18"/>
              </w:rPr>
            </w:pPr>
            <w:r w:rsidRPr="00ED5634">
              <w:rPr>
                <w:rFonts w:asciiTheme="minorHAnsi" w:hAnsiTheme="minorHAnsi" w:cstheme="minorHAnsi"/>
                <w:sz w:val="18"/>
                <w:szCs w:val="18"/>
              </w:rPr>
              <w:t>Failure to evidence or discuss/apply appropriate examples of literature relating to current research and advanced scholarship in the field</w:t>
            </w:r>
          </w:p>
          <w:p w:rsidRPr="00ED5634" w:rsidR="00FB6CBD" w:rsidP="006B51AB" w:rsidRDefault="00FB6CBD" w14:paraId="321D7BDB" w14:textId="77777777">
            <w:pPr>
              <w:contextualSpacing/>
              <w:rPr>
                <w:rFonts w:asciiTheme="minorHAnsi" w:hAnsiTheme="minorHAnsi" w:cstheme="minorHAnsi"/>
                <w:sz w:val="18"/>
                <w:szCs w:val="18"/>
              </w:rPr>
            </w:pPr>
            <w:r w:rsidRPr="00ED5634">
              <w:rPr>
                <w:rFonts w:asciiTheme="minorHAnsi" w:hAnsiTheme="minorHAnsi" w:cstheme="minorHAnsi"/>
                <w:sz w:val="18"/>
                <w:szCs w:val="18"/>
              </w:rPr>
              <w:t>References to literature/evidence and use of academic conventions are flawed, and/or inconsistent</w:t>
            </w:r>
          </w:p>
          <w:p w:rsidRPr="00ED5634" w:rsidR="00FB6CBD" w:rsidP="006B51AB" w:rsidRDefault="00FB6CBD" w14:paraId="30254D70" w14:textId="77777777">
            <w:pPr>
              <w:contextualSpacing/>
              <w:rPr>
                <w:rFonts w:asciiTheme="minorHAnsi" w:hAnsiTheme="minorHAnsi" w:cstheme="minorHAnsi"/>
                <w:sz w:val="18"/>
                <w:szCs w:val="18"/>
              </w:rPr>
            </w:pPr>
            <w:r w:rsidRPr="00ED5634">
              <w:rPr>
                <w:rFonts w:asciiTheme="minorHAnsi" w:hAnsiTheme="minorHAnsi" w:cstheme="minorHAnsi"/>
                <w:sz w:val="18"/>
                <w:szCs w:val="18"/>
              </w:rPr>
              <w:t xml:space="preserve">Argument </w:t>
            </w:r>
            <w:proofErr w:type="gramStart"/>
            <w:r w:rsidRPr="00ED5634">
              <w:rPr>
                <w:rFonts w:asciiTheme="minorHAnsi" w:hAnsiTheme="minorHAnsi" w:cstheme="minorHAnsi"/>
                <w:sz w:val="18"/>
                <w:szCs w:val="18"/>
              </w:rPr>
              <w:t>absent, or</w:t>
            </w:r>
            <w:proofErr w:type="gramEnd"/>
            <w:r w:rsidRPr="00ED5634">
              <w:rPr>
                <w:rFonts w:asciiTheme="minorHAnsi" w:hAnsiTheme="minorHAnsi" w:cstheme="minorHAnsi"/>
                <w:sz w:val="18"/>
                <w:szCs w:val="18"/>
              </w:rPr>
              <w:t xml:space="preserve"> lacking any clarity and/or logic.</w:t>
            </w:r>
          </w:p>
          <w:p w:rsidRPr="00ED5634" w:rsidR="00FB6CBD" w:rsidP="006B51AB" w:rsidRDefault="00FB6CBD" w14:paraId="2218831A" w14:textId="77777777">
            <w:pPr>
              <w:contextualSpacing/>
              <w:rPr>
                <w:rFonts w:asciiTheme="minorHAnsi" w:hAnsiTheme="minorHAnsi" w:cstheme="minorHAnsi"/>
                <w:sz w:val="18"/>
                <w:szCs w:val="18"/>
              </w:rPr>
            </w:pPr>
          </w:p>
        </w:tc>
        <w:tc>
          <w:tcPr>
            <w:tcW w:w="2833" w:type="dxa"/>
            <w:tcBorders>
              <w:top w:val="single" w:color="auto" w:sz="4" w:space="0"/>
              <w:left w:val="single" w:color="auto" w:sz="4" w:space="0"/>
              <w:bottom w:val="single" w:color="auto" w:sz="4" w:space="0"/>
              <w:right w:val="single" w:color="auto" w:sz="4" w:space="0"/>
            </w:tcBorders>
          </w:tcPr>
          <w:p w:rsidRPr="00ED5634" w:rsidR="00FB6CBD" w:rsidP="006B51AB" w:rsidRDefault="00FB6CBD" w14:paraId="216A45E1" w14:textId="77777777">
            <w:pPr>
              <w:contextualSpacing/>
              <w:rPr>
                <w:rFonts w:asciiTheme="minorHAnsi" w:hAnsiTheme="minorHAnsi" w:cstheme="minorHAnsi"/>
                <w:sz w:val="18"/>
                <w:szCs w:val="18"/>
              </w:rPr>
            </w:pPr>
            <w:r w:rsidRPr="00ED5634">
              <w:rPr>
                <w:rFonts w:asciiTheme="minorHAnsi" w:hAnsiTheme="minorHAnsi" w:cstheme="minorHAnsi"/>
                <w:sz w:val="18"/>
                <w:szCs w:val="18"/>
              </w:rPr>
              <w:t>Demonstrates little or no skill in selected techniques applicable to own research or advanced scholarship. Lacks any understanding of how established techniques of research and enquiry are used to create and interpret knowledge.</w:t>
            </w:r>
          </w:p>
          <w:p w:rsidRPr="00ED5634" w:rsidR="00FB6CBD" w:rsidP="006B51AB" w:rsidRDefault="00FB6CBD" w14:paraId="05077C85" w14:textId="77777777">
            <w:pPr>
              <w:contextualSpacing/>
              <w:rPr>
                <w:rFonts w:asciiTheme="minorHAnsi" w:hAnsiTheme="minorHAnsi" w:cstheme="minorHAnsi"/>
                <w:sz w:val="18"/>
                <w:szCs w:val="18"/>
              </w:rPr>
            </w:pPr>
          </w:p>
        </w:tc>
        <w:tc>
          <w:tcPr>
            <w:tcW w:w="4297" w:type="dxa"/>
            <w:tcBorders>
              <w:top w:val="single" w:color="auto" w:sz="4" w:space="0"/>
              <w:left w:val="single" w:color="auto" w:sz="4" w:space="0"/>
              <w:bottom w:val="single" w:color="auto" w:sz="4" w:space="0"/>
              <w:right w:val="single" w:color="auto" w:sz="4" w:space="0"/>
            </w:tcBorders>
          </w:tcPr>
          <w:p w:rsidRPr="00ED5634" w:rsidR="00FB6CBD" w:rsidP="006B51AB" w:rsidRDefault="00FB6CBD" w14:paraId="0B409B23" w14:textId="77777777">
            <w:pPr>
              <w:contextualSpacing/>
              <w:rPr>
                <w:rFonts w:asciiTheme="minorHAnsi" w:hAnsiTheme="minorHAnsi" w:cstheme="minorHAnsi"/>
                <w:color w:val="1F3864" w:themeColor="accent5" w:themeShade="80"/>
                <w:sz w:val="18"/>
                <w:szCs w:val="18"/>
              </w:rPr>
            </w:pPr>
            <w:r w:rsidRPr="00ED5634">
              <w:rPr>
                <w:rFonts w:asciiTheme="minorHAnsi" w:hAnsiTheme="minorHAnsi" w:cstheme="minorHAnsi"/>
                <w:color w:val="1F3864" w:themeColor="accent5" w:themeShade="80"/>
                <w:sz w:val="18"/>
                <w:szCs w:val="18"/>
              </w:rPr>
              <w:t xml:space="preserve">Significant weaknesses evident in key areas such as communication, problem-solving and project management. Inability to adapt.  </w:t>
            </w:r>
          </w:p>
          <w:p w:rsidRPr="00ED5634" w:rsidR="00FB6CBD" w:rsidP="006B51AB" w:rsidRDefault="00FB6CBD" w14:paraId="488C569F" w14:textId="77777777">
            <w:pPr>
              <w:contextualSpacing/>
              <w:rPr>
                <w:rFonts w:asciiTheme="minorHAnsi" w:hAnsiTheme="minorHAnsi" w:cstheme="minorHAnsi"/>
                <w:color w:val="1F3864" w:themeColor="accent5" w:themeShade="80"/>
                <w:sz w:val="18"/>
                <w:szCs w:val="18"/>
              </w:rPr>
            </w:pPr>
          </w:p>
        </w:tc>
      </w:tr>
      <w:tr w:rsidRPr="00ED5634" w:rsidR="00FB6CBD" w:rsidTr="006B51AB" w14:paraId="3A1E2B2C" w14:textId="77777777">
        <w:tc>
          <w:tcPr>
            <w:tcW w:w="1206" w:type="dxa"/>
            <w:tcBorders>
              <w:top w:val="single" w:color="auto" w:sz="4" w:space="0"/>
              <w:left w:val="single" w:color="auto" w:sz="4" w:space="0"/>
              <w:bottom w:val="single" w:color="auto" w:sz="4" w:space="0"/>
              <w:right w:val="single" w:color="auto" w:sz="4" w:space="0"/>
            </w:tcBorders>
            <w:hideMark/>
          </w:tcPr>
          <w:p w:rsidRPr="00ED5634" w:rsidR="00FB6CBD" w:rsidP="006B51AB" w:rsidRDefault="00FB6CBD" w14:paraId="234E3614" w14:textId="77777777">
            <w:pPr>
              <w:rPr>
                <w:rFonts w:asciiTheme="minorHAnsi" w:hAnsiTheme="minorHAnsi" w:cstheme="minorHAnsi"/>
                <w:b/>
                <w:sz w:val="18"/>
              </w:rPr>
            </w:pPr>
            <w:r w:rsidRPr="00ED5634">
              <w:rPr>
                <w:rFonts w:asciiTheme="minorHAnsi" w:hAnsiTheme="minorHAnsi" w:cstheme="minorHAnsi"/>
                <w:b/>
                <w:sz w:val="18"/>
              </w:rPr>
              <w:t xml:space="preserve">40-49: </w:t>
            </w:r>
          </w:p>
          <w:p w:rsidRPr="00ED5634" w:rsidR="00FB6CBD" w:rsidP="006B51AB" w:rsidRDefault="00FB6CBD" w14:paraId="0A7D638D" w14:textId="77777777">
            <w:pPr>
              <w:rPr>
                <w:rFonts w:asciiTheme="minorHAnsi" w:hAnsiTheme="minorHAnsi" w:cstheme="minorHAnsi"/>
                <w:b/>
                <w:sz w:val="18"/>
              </w:rPr>
            </w:pPr>
            <w:r w:rsidRPr="00ED5634">
              <w:rPr>
                <w:rFonts w:asciiTheme="minorHAnsi" w:hAnsiTheme="minorHAnsi" w:cstheme="minorHAnsi"/>
                <w:b/>
                <w:sz w:val="18"/>
              </w:rPr>
              <w:t>Fail</w:t>
            </w:r>
          </w:p>
        </w:tc>
        <w:tc>
          <w:tcPr>
            <w:tcW w:w="2178" w:type="dxa"/>
            <w:tcBorders>
              <w:top w:val="single" w:color="auto" w:sz="4" w:space="0"/>
              <w:left w:val="single" w:color="auto" w:sz="4" w:space="0"/>
              <w:bottom w:val="single" w:color="auto" w:sz="4" w:space="0"/>
              <w:right w:val="single" w:color="auto" w:sz="4" w:space="0"/>
            </w:tcBorders>
          </w:tcPr>
          <w:p w:rsidRPr="00ED5634" w:rsidR="00FB6CBD" w:rsidP="006B51AB" w:rsidRDefault="00FB6CBD" w14:paraId="0760DA3D" w14:textId="77777777">
            <w:pPr>
              <w:contextualSpacing/>
              <w:rPr>
                <w:rFonts w:asciiTheme="minorHAnsi" w:hAnsiTheme="minorHAnsi" w:cstheme="minorHAnsi"/>
                <w:sz w:val="18"/>
                <w:szCs w:val="18"/>
              </w:rPr>
            </w:pPr>
            <w:r w:rsidRPr="00ED5634">
              <w:rPr>
                <w:rFonts w:asciiTheme="minorHAnsi" w:hAnsiTheme="minorHAnsi" w:cstheme="minorHAnsi"/>
                <w:sz w:val="18"/>
                <w:szCs w:val="18"/>
              </w:rPr>
              <w:t>Demonstrates knowledge of the field and awareness of current evidence and issues, but with some notable weaknesses</w:t>
            </w:r>
            <w:r w:rsidRPr="00ED5634">
              <w:rPr>
                <w:rFonts w:asciiTheme="minorHAnsi" w:hAnsiTheme="minorHAnsi" w:cstheme="minorHAnsi"/>
                <w:sz w:val="18"/>
                <w:szCs w:val="18"/>
              </w:rPr>
              <w:br/>
              <w:t>Lacks knowledge and understanding of some key areas.</w:t>
            </w:r>
          </w:p>
          <w:p w:rsidRPr="00ED5634" w:rsidR="00FB6CBD" w:rsidP="006B51AB" w:rsidRDefault="00FB6CBD" w14:paraId="29A10A9D" w14:textId="77777777">
            <w:pPr>
              <w:rPr>
                <w:rFonts w:asciiTheme="minorHAnsi" w:hAnsiTheme="minorHAnsi" w:cstheme="minorHAnsi"/>
                <w:sz w:val="18"/>
                <w:szCs w:val="18"/>
              </w:rPr>
            </w:pPr>
          </w:p>
        </w:tc>
        <w:tc>
          <w:tcPr>
            <w:tcW w:w="2125" w:type="dxa"/>
            <w:tcBorders>
              <w:top w:val="single" w:color="auto" w:sz="4" w:space="0"/>
              <w:left w:val="single" w:color="auto" w:sz="4" w:space="0"/>
              <w:bottom w:val="single" w:color="auto" w:sz="4" w:space="0"/>
              <w:right w:val="single" w:color="auto" w:sz="4" w:space="0"/>
            </w:tcBorders>
          </w:tcPr>
          <w:p w:rsidRPr="00ED5634" w:rsidR="00FB6CBD" w:rsidP="006B51AB" w:rsidRDefault="00FB6CBD" w14:paraId="2220E235" w14:textId="77777777">
            <w:pPr>
              <w:contextualSpacing/>
              <w:rPr>
                <w:rFonts w:asciiTheme="minorHAnsi" w:hAnsiTheme="minorHAnsi" w:cstheme="minorHAnsi"/>
                <w:sz w:val="18"/>
                <w:szCs w:val="18"/>
              </w:rPr>
            </w:pPr>
            <w:r w:rsidRPr="00ED5634">
              <w:rPr>
                <w:rFonts w:asciiTheme="minorHAnsi" w:hAnsiTheme="minorHAnsi" w:cstheme="minorHAnsi"/>
                <w:sz w:val="18"/>
                <w:szCs w:val="18"/>
              </w:rPr>
              <w:t>Some appropriate analysis, but some significant inconsistencies which affect the soundness of argument and/or conclusions. Demonstrates very limited critical ability.</w:t>
            </w:r>
          </w:p>
        </w:tc>
        <w:tc>
          <w:tcPr>
            <w:tcW w:w="2975" w:type="dxa"/>
            <w:tcBorders>
              <w:top w:val="single" w:color="auto" w:sz="4" w:space="0"/>
              <w:left w:val="single" w:color="auto" w:sz="4" w:space="0"/>
              <w:bottom w:val="single" w:color="auto" w:sz="4" w:space="0"/>
              <w:right w:val="single" w:color="auto" w:sz="4" w:space="0"/>
            </w:tcBorders>
          </w:tcPr>
          <w:p w:rsidRPr="00ED5634" w:rsidR="00FB6CBD" w:rsidP="006B51AB" w:rsidRDefault="00FB6CBD" w14:paraId="6292D56E" w14:textId="77777777">
            <w:pPr>
              <w:contextualSpacing/>
              <w:rPr>
                <w:rFonts w:asciiTheme="minorHAnsi" w:hAnsiTheme="minorHAnsi" w:cstheme="minorHAnsi"/>
                <w:sz w:val="18"/>
                <w:szCs w:val="18"/>
              </w:rPr>
            </w:pPr>
            <w:r w:rsidRPr="00ED5634">
              <w:rPr>
                <w:rFonts w:asciiTheme="minorHAnsi" w:hAnsiTheme="minorHAnsi" w:cstheme="minorHAnsi"/>
                <w:sz w:val="18"/>
                <w:szCs w:val="18"/>
              </w:rPr>
              <w:t xml:space="preserve">Can evidence and discuss/apply examples of literature relating to current research but lacks critical engagement. References to appropriate literature/evidence and use of academic conventions are insufficient and/or inconsistent. Argument is </w:t>
            </w:r>
            <w:proofErr w:type="gramStart"/>
            <w:r w:rsidRPr="00ED5634">
              <w:rPr>
                <w:rFonts w:asciiTheme="minorHAnsi" w:hAnsiTheme="minorHAnsi" w:cstheme="minorHAnsi"/>
                <w:sz w:val="18"/>
                <w:szCs w:val="18"/>
              </w:rPr>
              <w:t>attempted, but</w:t>
            </w:r>
            <w:proofErr w:type="gramEnd"/>
            <w:r w:rsidRPr="00ED5634">
              <w:rPr>
                <w:rFonts w:asciiTheme="minorHAnsi" w:hAnsiTheme="minorHAnsi" w:cstheme="minorHAnsi"/>
                <w:sz w:val="18"/>
                <w:szCs w:val="18"/>
              </w:rPr>
              <w:t xml:space="preserve"> lacks in clarity and/or logic.</w:t>
            </w:r>
          </w:p>
          <w:p w:rsidRPr="00ED5634" w:rsidR="00FB6CBD" w:rsidP="006B51AB" w:rsidRDefault="00FB6CBD" w14:paraId="3612D66C" w14:textId="77777777">
            <w:pPr>
              <w:contextualSpacing/>
              <w:rPr>
                <w:rFonts w:asciiTheme="minorHAnsi" w:hAnsiTheme="minorHAnsi" w:cstheme="minorHAnsi"/>
                <w:sz w:val="18"/>
                <w:szCs w:val="18"/>
              </w:rPr>
            </w:pPr>
          </w:p>
        </w:tc>
        <w:tc>
          <w:tcPr>
            <w:tcW w:w="2833" w:type="dxa"/>
            <w:tcBorders>
              <w:top w:val="single" w:color="auto" w:sz="4" w:space="0"/>
              <w:left w:val="single" w:color="auto" w:sz="4" w:space="0"/>
              <w:bottom w:val="single" w:color="auto" w:sz="4" w:space="0"/>
              <w:right w:val="single" w:color="auto" w:sz="4" w:space="0"/>
            </w:tcBorders>
          </w:tcPr>
          <w:p w:rsidRPr="00ED5634" w:rsidR="00FB6CBD" w:rsidP="006B51AB" w:rsidRDefault="00FB6CBD" w14:paraId="0BB8B193" w14:textId="77777777">
            <w:pPr>
              <w:contextualSpacing/>
              <w:rPr>
                <w:rFonts w:asciiTheme="minorHAnsi" w:hAnsiTheme="minorHAnsi" w:cstheme="minorHAnsi"/>
                <w:sz w:val="18"/>
                <w:szCs w:val="18"/>
              </w:rPr>
            </w:pPr>
            <w:r w:rsidRPr="00ED5634">
              <w:rPr>
                <w:rFonts w:asciiTheme="minorHAnsi" w:hAnsiTheme="minorHAnsi" w:cstheme="minorHAnsi"/>
                <w:sz w:val="18"/>
                <w:szCs w:val="18"/>
              </w:rPr>
              <w:t>Demonstrates some skill in selected techniques applicable to own research or advanced scholarship, but with significant areas of weakness. Lacks sufficient understanding of how established techniques of research and enquiry are used to create and interpret knowledge.</w:t>
            </w:r>
          </w:p>
        </w:tc>
        <w:tc>
          <w:tcPr>
            <w:tcW w:w="4297" w:type="dxa"/>
            <w:tcBorders>
              <w:top w:val="single" w:color="auto" w:sz="4" w:space="0"/>
              <w:left w:val="single" w:color="auto" w:sz="4" w:space="0"/>
              <w:bottom w:val="single" w:color="auto" w:sz="4" w:space="0"/>
              <w:right w:val="single" w:color="auto" w:sz="4" w:space="0"/>
            </w:tcBorders>
          </w:tcPr>
          <w:p w:rsidRPr="00ED5634" w:rsidR="00FB6CBD" w:rsidP="006B51AB" w:rsidRDefault="00FB6CBD" w14:paraId="4780FAB1" w14:textId="77777777">
            <w:pPr>
              <w:contextualSpacing/>
              <w:rPr>
                <w:rFonts w:asciiTheme="minorHAnsi" w:hAnsiTheme="minorHAnsi" w:cstheme="minorHAnsi"/>
                <w:color w:val="1F3864" w:themeColor="accent5" w:themeShade="80"/>
                <w:sz w:val="18"/>
                <w:szCs w:val="18"/>
              </w:rPr>
            </w:pPr>
            <w:r w:rsidRPr="00ED5634">
              <w:rPr>
                <w:rFonts w:asciiTheme="minorHAnsi" w:hAnsiTheme="minorHAnsi" w:cstheme="minorHAnsi"/>
                <w:color w:val="1F3864" w:themeColor="accent5" w:themeShade="80"/>
                <w:sz w:val="18"/>
                <w:szCs w:val="18"/>
              </w:rPr>
              <w:t xml:space="preserve">Demonstrates generally effective   communication and problem-solving skills, but with some problematic areas of weakness. Limited ability to adapt.   </w:t>
            </w:r>
          </w:p>
        </w:tc>
      </w:tr>
      <w:tr w:rsidRPr="00ED5634" w:rsidR="00FB6CBD" w:rsidTr="006B51AB" w14:paraId="3A3D16CC" w14:textId="77777777">
        <w:tc>
          <w:tcPr>
            <w:tcW w:w="1206" w:type="dxa"/>
            <w:tcBorders>
              <w:top w:val="single" w:color="auto" w:sz="4" w:space="0"/>
              <w:left w:val="single" w:color="auto" w:sz="4" w:space="0"/>
              <w:bottom w:val="single" w:color="auto" w:sz="4" w:space="0"/>
              <w:right w:val="single" w:color="auto" w:sz="4" w:space="0"/>
            </w:tcBorders>
            <w:hideMark/>
          </w:tcPr>
          <w:p w:rsidRPr="00ED5634" w:rsidR="00FB6CBD" w:rsidP="006B51AB" w:rsidRDefault="00FB6CBD" w14:paraId="326B0CC7" w14:textId="77777777">
            <w:pPr>
              <w:rPr>
                <w:rFonts w:asciiTheme="minorHAnsi" w:hAnsiTheme="minorHAnsi" w:cstheme="minorHAnsi"/>
                <w:b/>
                <w:sz w:val="18"/>
              </w:rPr>
            </w:pPr>
            <w:r w:rsidRPr="00ED5634">
              <w:rPr>
                <w:rFonts w:asciiTheme="minorHAnsi" w:hAnsiTheme="minorHAnsi" w:cstheme="minorHAnsi"/>
                <w:b/>
                <w:sz w:val="18"/>
              </w:rPr>
              <w:lastRenderedPageBreak/>
              <w:t xml:space="preserve">50-59: </w:t>
            </w:r>
          </w:p>
          <w:p w:rsidRPr="00ED5634" w:rsidR="00FB6CBD" w:rsidP="006B51AB" w:rsidRDefault="00FB6CBD" w14:paraId="4FD6074F" w14:textId="77777777">
            <w:pPr>
              <w:rPr>
                <w:rFonts w:asciiTheme="minorHAnsi" w:hAnsiTheme="minorHAnsi" w:cstheme="minorHAnsi"/>
                <w:b/>
                <w:sz w:val="18"/>
              </w:rPr>
            </w:pPr>
            <w:r w:rsidRPr="00ED5634">
              <w:rPr>
                <w:rFonts w:asciiTheme="minorHAnsi" w:hAnsiTheme="minorHAnsi" w:cstheme="minorHAnsi"/>
                <w:b/>
                <w:sz w:val="18"/>
              </w:rPr>
              <w:t xml:space="preserve">Pass </w:t>
            </w:r>
          </w:p>
        </w:tc>
        <w:tc>
          <w:tcPr>
            <w:tcW w:w="2178" w:type="dxa"/>
            <w:tcBorders>
              <w:top w:val="single" w:color="auto" w:sz="4" w:space="0"/>
              <w:left w:val="single" w:color="auto" w:sz="4" w:space="0"/>
              <w:bottom w:val="single" w:color="auto" w:sz="4" w:space="0"/>
              <w:right w:val="single" w:color="auto" w:sz="4" w:space="0"/>
            </w:tcBorders>
          </w:tcPr>
          <w:p w:rsidRPr="00ED5634" w:rsidR="00FB6CBD" w:rsidP="006B51AB" w:rsidRDefault="00FB6CBD" w14:paraId="60E33372" w14:textId="77777777">
            <w:pPr>
              <w:contextualSpacing/>
              <w:rPr>
                <w:rFonts w:asciiTheme="minorHAnsi" w:hAnsiTheme="minorHAnsi" w:cstheme="minorHAnsi"/>
                <w:sz w:val="18"/>
                <w:szCs w:val="18"/>
              </w:rPr>
            </w:pPr>
            <w:r w:rsidRPr="00ED5634">
              <w:rPr>
                <w:rFonts w:asciiTheme="minorHAnsi" w:hAnsiTheme="minorHAnsi" w:cstheme="minorHAnsi"/>
                <w:sz w:val="18"/>
                <w:szCs w:val="18"/>
              </w:rPr>
              <w:t xml:space="preserve">Demonstrates a sound knowledge and understanding of material within a specialised field of study. Demonstrates an understanding of current theoretical and methodological approaches and how these affect the way the knowledge base is interpreted. </w:t>
            </w:r>
          </w:p>
          <w:p w:rsidRPr="00ED5634" w:rsidR="00FB6CBD" w:rsidP="006B51AB" w:rsidRDefault="00FB6CBD" w14:paraId="07397CC7" w14:textId="77777777">
            <w:pPr>
              <w:rPr>
                <w:rFonts w:asciiTheme="minorHAnsi" w:hAnsiTheme="minorHAnsi" w:cstheme="minorHAnsi"/>
                <w:sz w:val="18"/>
                <w:szCs w:val="18"/>
              </w:rPr>
            </w:pPr>
          </w:p>
        </w:tc>
        <w:tc>
          <w:tcPr>
            <w:tcW w:w="2125" w:type="dxa"/>
            <w:tcBorders>
              <w:top w:val="single" w:color="auto" w:sz="4" w:space="0"/>
              <w:left w:val="single" w:color="auto" w:sz="4" w:space="0"/>
              <w:bottom w:val="single" w:color="auto" w:sz="4" w:space="0"/>
              <w:right w:val="single" w:color="auto" w:sz="4" w:space="0"/>
            </w:tcBorders>
          </w:tcPr>
          <w:p w:rsidRPr="00ED5634" w:rsidR="00FB6CBD" w:rsidP="006B51AB" w:rsidRDefault="00FB6CBD" w14:paraId="43748209" w14:textId="77777777">
            <w:pPr>
              <w:contextualSpacing/>
              <w:rPr>
                <w:rFonts w:asciiTheme="minorHAnsi" w:hAnsiTheme="minorHAnsi" w:cstheme="minorHAnsi"/>
                <w:sz w:val="18"/>
                <w:szCs w:val="18"/>
              </w:rPr>
            </w:pPr>
            <w:r w:rsidRPr="00ED5634">
              <w:rPr>
                <w:rFonts w:asciiTheme="minorHAnsi" w:hAnsiTheme="minorHAnsi" w:cstheme="minorHAnsi"/>
                <w:sz w:val="18"/>
                <w:szCs w:val="18"/>
              </w:rPr>
              <w:t xml:space="preserve">Provides evidence of relevant and sound analysis within the specialised area, with some ability to evaluate critically. </w:t>
            </w:r>
            <w:proofErr w:type="gramStart"/>
            <w:r w:rsidRPr="00ED5634">
              <w:rPr>
                <w:rFonts w:asciiTheme="minorHAnsi" w:hAnsiTheme="minorHAnsi" w:cstheme="minorHAnsi"/>
                <w:sz w:val="18"/>
                <w:szCs w:val="18"/>
              </w:rPr>
              <w:t>Is able to</w:t>
            </w:r>
            <w:proofErr w:type="gramEnd"/>
            <w:r w:rsidRPr="00ED5634">
              <w:rPr>
                <w:rFonts w:asciiTheme="minorHAnsi" w:hAnsiTheme="minorHAnsi" w:cstheme="minorHAnsi"/>
                <w:sz w:val="18"/>
                <w:szCs w:val="18"/>
              </w:rPr>
              <w:t xml:space="preserve"> analyse complex issues and make appropriate judgements.</w:t>
            </w:r>
          </w:p>
          <w:p w:rsidRPr="00ED5634" w:rsidR="00FB6CBD" w:rsidP="006B51AB" w:rsidRDefault="00FB6CBD" w14:paraId="67AD5F65" w14:textId="77777777">
            <w:pPr>
              <w:ind w:hanging="320"/>
              <w:rPr>
                <w:rFonts w:asciiTheme="minorHAnsi" w:hAnsiTheme="minorHAnsi" w:cstheme="minorHAnsi"/>
                <w:sz w:val="18"/>
                <w:szCs w:val="18"/>
              </w:rPr>
            </w:pPr>
          </w:p>
          <w:p w:rsidRPr="00ED5634" w:rsidR="00FB6CBD" w:rsidP="006B51AB" w:rsidRDefault="00FB6CBD" w14:paraId="01319484" w14:textId="77777777">
            <w:pPr>
              <w:rPr>
                <w:rFonts w:asciiTheme="minorHAnsi" w:hAnsiTheme="minorHAnsi" w:cstheme="minorHAnsi"/>
                <w:sz w:val="18"/>
                <w:szCs w:val="18"/>
              </w:rPr>
            </w:pPr>
          </w:p>
        </w:tc>
        <w:tc>
          <w:tcPr>
            <w:tcW w:w="2975" w:type="dxa"/>
            <w:tcBorders>
              <w:top w:val="single" w:color="auto" w:sz="4" w:space="0"/>
              <w:left w:val="single" w:color="auto" w:sz="4" w:space="0"/>
              <w:bottom w:val="single" w:color="auto" w:sz="4" w:space="0"/>
              <w:right w:val="single" w:color="auto" w:sz="4" w:space="0"/>
            </w:tcBorders>
          </w:tcPr>
          <w:p w:rsidRPr="00ED5634" w:rsidR="00FB6CBD" w:rsidP="006B51AB" w:rsidRDefault="00FB6CBD" w14:paraId="661B31DD" w14:textId="77777777">
            <w:pPr>
              <w:contextualSpacing/>
              <w:rPr>
                <w:rFonts w:asciiTheme="minorHAnsi" w:hAnsiTheme="minorHAnsi" w:cstheme="minorHAnsi"/>
                <w:sz w:val="18"/>
                <w:szCs w:val="18"/>
              </w:rPr>
            </w:pPr>
            <w:r w:rsidRPr="00ED5634">
              <w:rPr>
                <w:rFonts w:asciiTheme="minorHAnsi" w:hAnsiTheme="minorHAnsi" w:cstheme="minorHAnsi"/>
                <w:sz w:val="18"/>
                <w:szCs w:val="18"/>
              </w:rPr>
              <w:t>Can evaluate critically examples of literature relating to current research and advanced scholarship in the field. Makes consistently sound use of appropriate academic conventions and academic honesty. Able to communicate argument, evidence and conclusions clearly to specialist and non-specialist audiences.</w:t>
            </w:r>
          </w:p>
          <w:p w:rsidRPr="00ED5634" w:rsidR="00FB6CBD" w:rsidP="006B51AB" w:rsidRDefault="00FB6CBD" w14:paraId="3C54E80B" w14:textId="77777777">
            <w:pPr>
              <w:contextualSpacing/>
              <w:rPr>
                <w:rFonts w:asciiTheme="minorHAnsi" w:hAnsiTheme="minorHAnsi" w:cstheme="minorHAnsi"/>
                <w:sz w:val="18"/>
                <w:szCs w:val="18"/>
              </w:rPr>
            </w:pPr>
          </w:p>
        </w:tc>
        <w:tc>
          <w:tcPr>
            <w:tcW w:w="2833" w:type="dxa"/>
            <w:tcBorders>
              <w:top w:val="single" w:color="auto" w:sz="4" w:space="0"/>
              <w:left w:val="single" w:color="auto" w:sz="4" w:space="0"/>
              <w:bottom w:val="single" w:color="auto" w:sz="4" w:space="0"/>
              <w:right w:val="single" w:color="auto" w:sz="4" w:space="0"/>
            </w:tcBorders>
          </w:tcPr>
          <w:p w:rsidRPr="00ED5634" w:rsidR="00FB6CBD" w:rsidP="006B51AB" w:rsidRDefault="00FB6CBD" w14:paraId="2056BD7F" w14:textId="77777777">
            <w:pPr>
              <w:contextualSpacing/>
              <w:rPr>
                <w:rFonts w:asciiTheme="minorHAnsi" w:hAnsiTheme="minorHAnsi" w:cstheme="minorHAnsi"/>
                <w:sz w:val="18"/>
                <w:szCs w:val="18"/>
              </w:rPr>
            </w:pPr>
            <w:r w:rsidRPr="00ED5634">
              <w:rPr>
                <w:rFonts w:asciiTheme="minorHAnsi" w:hAnsiTheme="minorHAnsi" w:cstheme="minorHAnsi"/>
                <w:sz w:val="18"/>
                <w:szCs w:val="18"/>
              </w:rPr>
              <w:t>Demonstrates understanding of and skills in selected techniques applicable to own research or advanced scholarship. Shows some originality in the application of knowledge, and some understanding of how established techniques of research and enquiry are used to create and interpret knowledge in the discipline.</w:t>
            </w:r>
          </w:p>
        </w:tc>
        <w:tc>
          <w:tcPr>
            <w:tcW w:w="4297" w:type="dxa"/>
            <w:tcBorders>
              <w:top w:val="single" w:color="auto" w:sz="4" w:space="0"/>
              <w:left w:val="single" w:color="auto" w:sz="4" w:space="0"/>
              <w:bottom w:val="single" w:color="auto" w:sz="4" w:space="0"/>
              <w:right w:val="single" w:color="auto" w:sz="4" w:space="0"/>
            </w:tcBorders>
          </w:tcPr>
          <w:p w:rsidRPr="00ED5634" w:rsidR="00FB6CBD" w:rsidP="006B51AB" w:rsidRDefault="00FB6CBD" w14:paraId="3AB08043" w14:textId="77777777">
            <w:pPr>
              <w:contextualSpacing/>
              <w:rPr>
                <w:rFonts w:asciiTheme="minorHAnsi" w:hAnsiTheme="minorHAnsi" w:cstheme="minorHAnsi"/>
                <w:color w:val="1F3864" w:themeColor="accent5" w:themeShade="80"/>
                <w:sz w:val="18"/>
                <w:szCs w:val="18"/>
              </w:rPr>
            </w:pPr>
            <w:r w:rsidRPr="00ED5634">
              <w:rPr>
                <w:rFonts w:asciiTheme="minorHAnsi" w:hAnsiTheme="minorHAnsi" w:cstheme="minorHAnsi"/>
                <w:color w:val="1F3864" w:themeColor="accent5" w:themeShade="80"/>
                <w:sz w:val="18"/>
                <w:szCs w:val="18"/>
              </w:rPr>
              <w:t xml:space="preserve">Demonstrates capabilities to support effective communication in a range of complex and specialised contexts. Shows consistent ability in tackling and solving demanding problems. Can plan and direct own learning. Demonstrates ability to advance own knowledge and understanding, and to develop new skills. Demonstrates the independent learning ability required for continuing doctoral development. </w:t>
            </w:r>
          </w:p>
          <w:p w:rsidRPr="00ED5634" w:rsidR="00FB6CBD" w:rsidP="006B51AB" w:rsidRDefault="00FB6CBD" w14:paraId="20355CFD" w14:textId="77777777">
            <w:pPr>
              <w:contextualSpacing/>
              <w:rPr>
                <w:rFonts w:asciiTheme="minorHAnsi" w:hAnsiTheme="minorHAnsi" w:cstheme="minorHAnsi"/>
                <w:color w:val="1F3864" w:themeColor="accent5" w:themeShade="80"/>
                <w:sz w:val="18"/>
                <w:szCs w:val="18"/>
              </w:rPr>
            </w:pPr>
          </w:p>
        </w:tc>
      </w:tr>
      <w:tr w:rsidRPr="00ED5634" w:rsidR="00FB6CBD" w:rsidTr="006B51AB" w14:paraId="2920A7A0" w14:textId="77777777">
        <w:tc>
          <w:tcPr>
            <w:tcW w:w="1206" w:type="dxa"/>
            <w:tcBorders>
              <w:top w:val="single" w:color="auto" w:sz="4" w:space="0"/>
              <w:left w:val="single" w:color="auto" w:sz="4" w:space="0"/>
              <w:bottom w:val="single" w:color="auto" w:sz="4" w:space="0"/>
              <w:right w:val="single" w:color="auto" w:sz="4" w:space="0"/>
            </w:tcBorders>
            <w:hideMark/>
          </w:tcPr>
          <w:p w:rsidRPr="00ED5634" w:rsidR="00FB6CBD" w:rsidP="006B51AB" w:rsidRDefault="00FB6CBD" w14:paraId="54A0757D" w14:textId="77777777">
            <w:pPr>
              <w:rPr>
                <w:rFonts w:asciiTheme="minorHAnsi" w:hAnsiTheme="minorHAnsi" w:cstheme="minorHAnsi"/>
                <w:b/>
                <w:sz w:val="18"/>
              </w:rPr>
            </w:pPr>
            <w:r w:rsidRPr="00ED5634">
              <w:rPr>
                <w:rFonts w:asciiTheme="minorHAnsi" w:hAnsiTheme="minorHAnsi" w:cstheme="minorHAnsi"/>
                <w:b/>
                <w:sz w:val="18"/>
              </w:rPr>
              <w:t xml:space="preserve">60-69: </w:t>
            </w:r>
          </w:p>
          <w:p w:rsidRPr="00ED5634" w:rsidR="00FB6CBD" w:rsidP="006B51AB" w:rsidRDefault="00FB6CBD" w14:paraId="2AC80D09" w14:textId="77777777">
            <w:pPr>
              <w:rPr>
                <w:rFonts w:asciiTheme="minorHAnsi" w:hAnsiTheme="minorHAnsi" w:cstheme="minorHAnsi"/>
                <w:b/>
                <w:sz w:val="18"/>
              </w:rPr>
            </w:pPr>
            <w:r w:rsidRPr="00ED5634">
              <w:rPr>
                <w:rFonts w:asciiTheme="minorHAnsi" w:hAnsiTheme="minorHAnsi" w:cstheme="minorHAnsi"/>
                <w:b/>
                <w:sz w:val="18"/>
              </w:rPr>
              <w:t>Pass (with Merit)</w:t>
            </w:r>
          </w:p>
        </w:tc>
        <w:tc>
          <w:tcPr>
            <w:tcW w:w="2178" w:type="dxa"/>
            <w:tcBorders>
              <w:top w:val="single" w:color="auto" w:sz="4" w:space="0"/>
              <w:left w:val="single" w:color="auto" w:sz="4" w:space="0"/>
              <w:bottom w:val="single" w:color="auto" w:sz="4" w:space="0"/>
              <w:right w:val="single" w:color="auto" w:sz="4" w:space="0"/>
            </w:tcBorders>
          </w:tcPr>
          <w:p w:rsidRPr="00ED5634" w:rsidR="00FB6CBD" w:rsidP="006B51AB" w:rsidRDefault="00FB6CBD" w14:paraId="57A8D6D4" w14:textId="77777777">
            <w:pPr>
              <w:contextualSpacing/>
              <w:rPr>
                <w:rFonts w:asciiTheme="minorHAnsi" w:hAnsiTheme="minorHAnsi" w:cstheme="minorHAnsi"/>
                <w:sz w:val="18"/>
                <w:szCs w:val="18"/>
              </w:rPr>
            </w:pPr>
            <w:r w:rsidRPr="00ED5634">
              <w:rPr>
                <w:rFonts w:asciiTheme="minorHAnsi" w:hAnsiTheme="minorHAnsi" w:cstheme="minorHAnsi"/>
                <w:sz w:val="18"/>
                <w:szCs w:val="18"/>
              </w:rPr>
              <w:t>Produces work with a well-defined focus. Demonstrates a systematic knowledge, understanding and critical awareness of current problems and/or new insights, much of which is at, or informed by, the forefront of the academic discipline, field of study or area of professional practice.</w:t>
            </w:r>
          </w:p>
        </w:tc>
        <w:tc>
          <w:tcPr>
            <w:tcW w:w="2125" w:type="dxa"/>
            <w:tcBorders>
              <w:top w:val="single" w:color="auto" w:sz="4" w:space="0"/>
              <w:left w:val="single" w:color="auto" w:sz="4" w:space="0"/>
              <w:bottom w:val="single" w:color="auto" w:sz="4" w:space="0"/>
              <w:right w:val="single" w:color="auto" w:sz="4" w:space="0"/>
            </w:tcBorders>
            <w:hideMark/>
          </w:tcPr>
          <w:p w:rsidRPr="00ED5634" w:rsidR="00FB6CBD" w:rsidP="006B51AB" w:rsidRDefault="00FB6CBD" w14:paraId="03466494" w14:textId="77777777">
            <w:pPr>
              <w:contextualSpacing/>
              <w:rPr>
                <w:rFonts w:asciiTheme="minorHAnsi" w:hAnsiTheme="minorHAnsi" w:cstheme="minorHAnsi"/>
                <w:sz w:val="18"/>
                <w:szCs w:val="18"/>
              </w:rPr>
            </w:pPr>
            <w:proofErr w:type="gramStart"/>
            <w:r w:rsidRPr="00ED5634">
              <w:rPr>
                <w:rFonts w:asciiTheme="minorHAnsi" w:hAnsiTheme="minorHAnsi" w:cstheme="minorHAnsi"/>
                <w:sz w:val="18"/>
                <w:szCs w:val="18"/>
              </w:rPr>
              <w:t>Is able to</w:t>
            </w:r>
            <w:proofErr w:type="gramEnd"/>
            <w:r w:rsidRPr="00ED5634">
              <w:rPr>
                <w:rFonts w:asciiTheme="minorHAnsi" w:hAnsiTheme="minorHAnsi" w:cstheme="minorHAnsi"/>
                <w:sz w:val="18"/>
                <w:szCs w:val="18"/>
              </w:rPr>
              <w:t xml:space="preserve"> evaluate methodologies critically and, where appropriate, to propose new hypotheses. </w:t>
            </w:r>
            <w:proofErr w:type="gramStart"/>
            <w:r w:rsidRPr="00ED5634">
              <w:rPr>
                <w:rFonts w:asciiTheme="minorHAnsi" w:hAnsiTheme="minorHAnsi" w:cstheme="minorHAnsi"/>
                <w:sz w:val="18"/>
                <w:szCs w:val="18"/>
              </w:rPr>
              <w:t>Is able to</w:t>
            </w:r>
            <w:proofErr w:type="gramEnd"/>
            <w:r w:rsidRPr="00ED5634">
              <w:rPr>
                <w:rFonts w:asciiTheme="minorHAnsi" w:hAnsiTheme="minorHAnsi" w:cstheme="minorHAnsi"/>
                <w:sz w:val="18"/>
                <w:szCs w:val="18"/>
              </w:rPr>
              <w:t xml:space="preserve"> deal with complex issues both systematically and creatively, making sound judgements in the absence of complete data.</w:t>
            </w:r>
          </w:p>
        </w:tc>
        <w:tc>
          <w:tcPr>
            <w:tcW w:w="2975" w:type="dxa"/>
            <w:tcBorders>
              <w:top w:val="single" w:color="auto" w:sz="4" w:space="0"/>
              <w:left w:val="single" w:color="auto" w:sz="4" w:space="0"/>
              <w:bottom w:val="single" w:color="auto" w:sz="4" w:space="0"/>
              <w:right w:val="single" w:color="auto" w:sz="4" w:space="0"/>
            </w:tcBorders>
          </w:tcPr>
          <w:p w:rsidRPr="00ED5634" w:rsidR="00FB6CBD" w:rsidP="006B51AB" w:rsidRDefault="00FB6CBD" w14:paraId="3E8D21E9" w14:textId="77777777">
            <w:pPr>
              <w:contextualSpacing/>
              <w:rPr>
                <w:rFonts w:asciiTheme="minorHAnsi" w:hAnsiTheme="minorHAnsi" w:cstheme="minorHAnsi"/>
                <w:sz w:val="18"/>
                <w:szCs w:val="18"/>
              </w:rPr>
            </w:pPr>
            <w:proofErr w:type="gramStart"/>
            <w:r w:rsidRPr="00ED5634">
              <w:rPr>
                <w:rFonts w:asciiTheme="minorHAnsi" w:hAnsiTheme="minorHAnsi" w:cstheme="minorHAnsi"/>
                <w:sz w:val="18"/>
                <w:szCs w:val="18"/>
              </w:rPr>
              <w:t>Is able to</w:t>
            </w:r>
            <w:proofErr w:type="gramEnd"/>
            <w:r w:rsidRPr="00ED5634">
              <w:rPr>
                <w:rFonts w:asciiTheme="minorHAnsi" w:hAnsiTheme="minorHAnsi" w:cstheme="minorHAnsi"/>
                <w:sz w:val="18"/>
                <w:szCs w:val="18"/>
              </w:rPr>
              <w:t xml:space="preserve"> evaluate critically a range of literature relating to current research and advanced scholarship in the discipline. Makes consistently good use of appropriate academic conventions and academic honesty. Able to communicate very effectively arguments, evidence and conclusions to specialist and non-specialist audiences.</w:t>
            </w:r>
          </w:p>
        </w:tc>
        <w:tc>
          <w:tcPr>
            <w:tcW w:w="2833" w:type="dxa"/>
            <w:tcBorders>
              <w:top w:val="single" w:color="auto" w:sz="4" w:space="0"/>
              <w:left w:val="single" w:color="auto" w:sz="4" w:space="0"/>
              <w:bottom w:val="single" w:color="auto" w:sz="4" w:space="0"/>
              <w:right w:val="single" w:color="auto" w:sz="4" w:space="0"/>
            </w:tcBorders>
          </w:tcPr>
          <w:p w:rsidRPr="00ED5634" w:rsidR="00FB6CBD" w:rsidP="006B51AB" w:rsidRDefault="00FB6CBD" w14:paraId="475ABE90" w14:textId="77777777">
            <w:pPr>
              <w:contextualSpacing/>
              <w:rPr>
                <w:rFonts w:asciiTheme="minorHAnsi" w:hAnsiTheme="minorHAnsi" w:cstheme="minorHAnsi"/>
                <w:sz w:val="18"/>
                <w:szCs w:val="18"/>
              </w:rPr>
            </w:pPr>
            <w:r w:rsidRPr="00ED5634">
              <w:rPr>
                <w:rFonts w:asciiTheme="minorHAnsi" w:hAnsiTheme="minorHAnsi" w:cstheme="minorHAnsi"/>
                <w:sz w:val="18"/>
                <w:szCs w:val="18"/>
              </w:rPr>
              <w:t xml:space="preserve">Displays a comprehensive understanding of and skills in techniques applicable to own research or advanced scholarship. Shows originality in the application of knowledge, together with a good understanding of how established techniques of research and enquiry are used to create and interpret knowledge in the discipline. </w:t>
            </w:r>
          </w:p>
          <w:p w:rsidRPr="00ED5634" w:rsidR="00FB6CBD" w:rsidP="006B51AB" w:rsidRDefault="00FB6CBD" w14:paraId="7F4D7FC3" w14:textId="77777777">
            <w:pPr>
              <w:contextualSpacing/>
              <w:rPr>
                <w:rFonts w:asciiTheme="minorHAnsi" w:hAnsiTheme="minorHAnsi" w:cstheme="minorHAnsi"/>
                <w:sz w:val="18"/>
                <w:szCs w:val="18"/>
              </w:rPr>
            </w:pPr>
          </w:p>
        </w:tc>
        <w:tc>
          <w:tcPr>
            <w:tcW w:w="4297" w:type="dxa"/>
            <w:tcBorders>
              <w:top w:val="single" w:color="auto" w:sz="4" w:space="0"/>
              <w:left w:val="single" w:color="auto" w:sz="4" w:space="0"/>
              <w:bottom w:val="single" w:color="auto" w:sz="4" w:space="0"/>
              <w:right w:val="single" w:color="auto" w:sz="4" w:space="0"/>
            </w:tcBorders>
          </w:tcPr>
          <w:p w:rsidRPr="00ED5634" w:rsidR="00FB6CBD" w:rsidP="006B51AB" w:rsidRDefault="00FB6CBD" w14:paraId="5B2B59CB" w14:textId="77777777">
            <w:pPr>
              <w:contextualSpacing/>
              <w:rPr>
                <w:rFonts w:asciiTheme="minorHAnsi" w:hAnsiTheme="minorHAnsi" w:cstheme="minorHAnsi"/>
                <w:color w:val="1F3864" w:themeColor="accent5" w:themeShade="80"/>
                <w:sz w:val="18"/>
                <w:szCs w:val="18"/>
              </w:rPr>
            </w:pPr>
            <w:r w:rsidRPr="00ED5634">
              <w:rPr>
                <w:rFonts w:asciiTheme="minorHAnsi" w:hAnsiTheme="minorHAnsi" w:cstheme="minorHAnsi"/>
                <w:color w:val="1F3864" w:themeColor="accent5" w:themeShade="80"/>
                <w:sz w:val="18"/>
                <w:szCs w:val="18"/>
              </w:rPr>
              <w:t>Demonstrates very effective communication in a range of complex and specialised contexts. Demonstrates self-direction and some originality in tackling and solving demanding problems. Can act autonomously in planning and implementing tasks at a professional or equivalent level. Demonstrates the skills and attitudes needed to advance own knowledge and understanding, and to develop new skills. Demonstrates the independent learning ability required for continuing doctoral development.</w:t>
            </w:r>
          </w:p>
        </w:tc>
      </w:tr>
      <w:tr w:rsidRPr="00ED5634" w:rsidR="00FB6CBD" w:rsidTr="006B51AB" w14:paraId="613F23E9" w14:textId="77777777">
        <w:tc>
          <w:tcPr>
            <w:tcW w:w="1206" w:type="dxa"/>
            <w:tcBorders>
              <w:top w:val="single" w:color="auto" w:sz="4" w:space="0"/>
              <w:left w:val="single" w:color="auto" w:sz="4" w:space="0"/>
              <w:bottom w:val="single" w:color="auto" w:sz="4" w:space="0"/>
              <w:right w:val="single" w:color="auto" w:sz="4" w:space="0"/>
            </w:tcBorders>
            <w:hideMark/>
          </w:tcPr>
          <w:p w:rsidRPr="00ED5634" w:rsidR="00FB6CBD" w:rsidP="006B51AB" w:rsidRDefault="00FB6CBD" w14:paraId="64CB67A9" w14:textId="77777777">
            <w:pPr>
              <w:rPr>
                <w:rFonts w:asciiTheme="minorHAnsi" w:hAnsiTheme="minorHAnsi" w:cstheme="minorHAnsi"/>
                <w:b/>
                <w:sz w:val="18"/>
              </w:rPr>
            </w:pPr>
            <w:r w:rsidRPr="00ED5634">
              <w:rPr>
                <w:rFonts w:asciiTheme="minorHAnsi" w:hAnsiTheme="minorHAnsi" w:cstheme="minorHAnsi"/>
                <w:b/>
                <w:sz w:val="18"/>
              </w:rPr>
              <w:t xml:space="preserve">70-79: </w:t>
            </w:r>
          </w:p>
          <w:p w:rsidRPr="00ED5634" w:rsidR="00FB6CBD" w:rsidP="006B51AB" w:rsidRDefault="00FB6CBD" w14:paraId="6A54A39F" w14:textId="77777777">
            <w:pPr>
              <w:rPr>
                <w:rFonts w:asciiTheme="minorHAnsi" w:hAnsiTheme="minorHAnsi" w:cstheme="minorHAnsi"/>
                <w:b/>
                <w:sz w:val="18"/>
              </w:rPr>
            </w:pPr>
            <w:r w:rsidRPr="00ED5634">
              <w:rPr>
                <w:rFonts w:asciiTheme="minorHAnsi" w:hAnsiTheme="minorHAnsi" w:cstheme="minorHAnsi"/>
                <w:b/>
                <w:sz w:val="18"/>
              </w:rPr>
              <w:t>Pass (with Distinction)</w:t>
            </w:r>
          </w:p>
        </w:tc>
        <w:tc>
          <w:tcPr>
            <w:tcW w:w="2178" w:type="dxa"/>
            <w:tcBorders>
              <w:top w:val="single" w:color="auto" w:sz="4" w:space="0"/>
              <w:left w:val="single" w:color="auto" w:sz="4" w:space="0"/>
              <w:bottom w:val="single" w:color="auto" w:sz="4" w:space="0"/>
              <w:right w:val="single" w:color="auto" w:sz="4" w:space="0"/>
            </w:tcBorders>
          </w:tcPr>
          <w:p w:rsidRPr="00ED5634" w:rsidR="00FB6CBD" w:rsidP="006B51AB" w:rsidRDefault="00FB6CBD" w14:paraId="4C15F3D0" w14:textId="77777777">
            <w:pPr>
              <w:contextualSpacing/>
              <w:rPr>
                <w:rFonts w:asciiTheme="minorHAnsi" w:hAnsiTheme="minorHAnsi" w:cstheme="minorHAnsi"/>
                <w:sz w:val="18"/>
                <w:szCs w:val="18"/>
              </w:rPr>
            </w:pPr>
            <w:r w:rsidRPr="00ED5634">
              <w:rPr>
                <w:rFonts w:asciiTheme="minorHAnsi" w:hAnsiTheme="minorHAnsi" w:cstheme="minorHAnsi"/>
                <w:sz w:val="18"/>
                <w:szCs w:val="18"/>
              </w:rPr>
              <w:t xml:space="preserve">Produces work of exceptional standard, reflecting outstanding knowledge and understanding of material. Displays exceptional mastery of a complex and specialised area of knowledge and skills, with an exceptional critical awareness of </w:t>
            </w:r>
            <w:r w:rsidRPr="00ED5634">
              <w:rPr>
                <w:rFonts w:asciiTheme="minorHAnsi" w:hAnsiTheme="minorHAnsi" w:cstheme="minorHAnsi"/>
                <w:sz w:val="18"/>
                <w:szCs w:val="18"/>
              </w:rPr>
              <w:lastRenderedPageBreak/>
              <w:t>current problems and/or new insights at the forefront of the field.</w:t>
            </w:r>
          </w:p>
        </w:tc>
        <w:tc>
          <w:tcPr>
            <w:tcW w:w="2125" w:type="dxa"/>
            <w:tcBorders>
              <w:top w:val="single" w:color="auto" w:sz="4" w:space="0"/>
              <w:left w:val="single" w:color="auto" w:sz="4" w:space="0"/>
              <w:bottom w:val="single" w:color="auto" w:sz="4" w:space="0"/>
              <w:right w:val="single" w:color="auto" w:sz="4" w:space="0"/>
            </w:tcBorders>
          </w:tcPr>
          <w:p w:rsidRPr="00ED5634" w:rsidR="00FB6CBD" w:rsidP="006B51AB" w:rsidRDefault="00FB6CBD" w14:paraId="01373F5E" w14:textId="77777777">
            <w:pPr>
              <w:contextualSpacing/>
              <w:rPr>
                <w:rFonts w:asciiTheme="minorHAnsi" w:hAnsiTheme="minorHAnsi" w:cstheme="minorHAnsi"/>
                <w:sz w:val="18"/>
                <w:szCs w:val="18"/>
              </w:rPr>
            </w:pPr>
            <w:r w:rsidRPr="00ED5634">
              <w:rPr>
                <w:rFonts w:asciiTheme="minorHAnsi" w:hAnsiTheme="minorHAnsi" w:cstheme="minorHAnsi"/>
                <w:sz w:val="18"/>
                <w:szCs w:val="18"/>
              </w:rPr>
              <w:lastRenderedPageBreak/>
              <w:t xml:space="preserve">Shows outstanding ability to evaluate methodologies critically and, where appropriate, to propose new hypotheses. </w:t>
            </w:r>
            <w:proofErr w:type="gramStart"/>
            <w:r w:rsidRPr="00ED5634">
              <w:rPr>
                <w:rFonts w:asciiTheme="minorHAnsi" w:hAnsiTheme="minorHAnsi" w:cstheme="minorHAnsi"/>
                <w:sz w:val="18"/>
                <w:szCs w:val="18"/>
              </w:rPr>
              <w:t>Is able to</w:t>
            </w:r>
            <w:proofErr w:type="gramEnd"/>
            <w:r w:rsidRPr="00ED5634">
              <w:rPr>
                <w:rFonts w:asciiTheme="minorHAnsi" w:hAnsiTheme="minorHAnsi" w:cstheme="minorHAnsi"/>
                <w:sz w:val="18"/>
                <w:szCs w:val="18"/>
              </w:rPr>
              <w:t xml:space="preserve"> deal with a range of complex issues both systematically and creatively, making excellent judgements </w:t>
            </w:r>
            <w:r w:rsidRPr="00ED5634">
              <w:rPr>
                <w:rFonts w:asciiTheme="minorHAnsi" w:hAnsiTheme="minorHAnsi" w:cstheme="minorHAnsi"/>
                <w:sz w:val="18"/>
                <w:szCs w:val="18"/>
              </w:rPr>
              <w:lastRenderedPageBreak/>
              <w:t>in the absence of complete data.</w:t>
            </w:r>
          </w:p>
          <w:p w:rsidRPr="00ED5634" w:rsidR="00FB6CBD" w:rsidP="006B51AB" w:rsidRDefault="00FB6CBD" w14:paraId="3F86B398" w14:textId="77777777">
            <w:pPr>
              <w:contextualSpacing/>
              <w:rPr>
                <w:rFonts w:asciiTheme="minorHAnsi" w:hAnsiTheme="minorHAnsi" w:cstheme="minorHAnsi"/>
                <w:sz w:val="18"/>
                <w:szCs w:val="18"/>
              </w:rPr>
            </w:pPr>
          </w:p>
        </w:tc>
        <w:tc>
          <w:tcPr>
            <w:tcW w:w="2975" w:type="dxa"/>
            <w:tcBorders>
              <w:top w:val="single" w:color="auto" w:sz="4" w:space="0"/>
              <w:left w:val="single" w:color="auto" w:sz="4" w:space="0"/>
              <w:bottom w:val="single" w:color="auto" w:sz="4" w:space="0"/>
              <w:right w:val="single" w:color="auto" w:sz="4" w:space="0"/>
            </w:tcBorders>
          </w:tcPr>
          <w:p w:rsidRPr="00ED5634" w:rsidR="00FB6CBD" w:rsidP="006B51AB" w:rsidRDefault="00FB6CBD" w14:paraId="2DA49BC6" w14:textId="77777777">
            <w:pPr>
              <w:contextualSpacing/>
              <w:rPr>
                <w:rFonts w:asciiTheme="minorHAnsi" w:hAnsiTheme="minorHAnsi" w:cstheme="minorHAnsi"/>
                <w:sz w:val="18"/>
                <w:szCs w:val="18"/>
              </w:rPr>
            </w:pPr>
            <w:proofErr w:type="gramStart"/>
            <w:r w:rsidRPr="00ED5634">
              <w:rPr>
                <w:rFonts w:asciiTheme="minorHAnsi" w:hAnsiTheme="minorHAnsi" w:cstheme="minorHAnsi"/>
                <w:sz w:val="18"/>
                <w:szCs w:val="18"/>
              </w:rPr>
              <w:lastRenderedPageBreak/>
              <w:t>Is able to</w:t>
            </w:r>
            <w:proofErr w:type="gramEnd"/>
            <w:r w:rsidRPr="00ED5634">
              <w:rPr>
                <w:rFonts w:asciiTheme="minorHAnsi" w:hAnsiTheme="minorHAnsi" w:cstheme="minorHAnsi"/>
                <w:sz w:val="18"/>
                <w:szCs w:val="18"/>
              </w:rPr>
              <w:t xml:space="preserve"> evaluate critically, with exceptional insight, a range of literature relating to current research and advanced scholarship in the discipline. Makes consistently excellent use of appropriate academic conventions and academic honesty. Able to communicate at a very </w:t>
            </w:r>
            <w:proofErr w:type="gramStart"/>
            <w:r w:rsidRPr="00ED5634">
              <w:rPr>
                <w:rFonts w:asciiTheme="minorHAnsi" w:hAnsiTheme="minorHAnsi" w:cstheme="minorHAnsi"/>
                <w:sz w:val="18"/>
                <w:szCs w:val="18"/>
              </w:rPr>
              <w:t>high level</w:t>
            </w:r>
            <w:proofErr w:type="gramEnd"/>
            <w:r w:rsidRPr="00ED5634">
              <w:rPr>
                <w:rFonts w:asciiTheme="minorHAnsi" w:hAnsiTheme="minorHAnsi" w:cstheme="minorHAnsi"/>
                <w:sz w:val="18"/>
                <w:szCs w:val="18"/>
              </w:rPr>
              <w:t xml:space="preserve"> arguments, evidence and conclusions to </w:t>
            </w:r>
            <w:r w:rsidRPr="00ED5634">
              <w:rPr>
                <w:rFonts w:asciiTheme="minorHAnsi" w:hAnsiTheme="minorHAnsi" w:cstheme="minorHAnsi"/>
                <w:sz w:val="18"/>
                <w:szCs w:val="18"/>
              </w:rPr>
              <w:lastRenderedPageBreak/>
              <w:t>specialist and non-specialist audiences.</w:t>
            </w:r>
          </w:p>
        </w:tc>
        <w:tc>
          <w:tcPr>
            <w:tcW w:w="2833" w:type="dxa"/>
            <w:tcBorders>
              <w:top w:val="single" w:color="auto" w:sz="4" w:space="0"/>
              <w:left w:val="single" w:color="auto" w:sz="4" w:space="0"/>
              <w:bottom w:val="single" w:color="auto" w:sz="4" w:space="0"/>
              <w:right w:val="single" w:color="auto" w:sz="4" w:space="0"/>
            </w:tcBorders>
          </w:tcPr>
          <w:p w:rsidRPr="00ED5634" w:rsidR="00FB6CBD" w:rsidP="006B51AB" w:rsidRDefault="00FB6CBD" w14:paraId="1EF8B9CC" w14:textId="77777777">
            <w:pPr>
              <w:contextualSpacing/>
              <w:rPr>
                <w:rFonts w:asciiTheme="minorHAnsi" w:hAnsiTheme="minorHAnsi" w:cstheme="minorHAnsi"/>
                <w:sz w:val="18"/>
                <w:szCs w:val="18"/>
              </w:rPr>
            </w:pPr>
            <w:r w:rsidRPr="00ED5634">
              <w:rPr>
                <w:rFonts w:asciiTheme="minorHAnsi" w:hAnsiTheme="minorHAnsi" w:cstheme="minorHAnsi"/>
                <w:sz w:val="18"/>
                <w:szCs w:val="18"/>
              </w:rPr>
              <w:lastRenderedPageBreak/>
              <w:t xml:space="preserve">Employs advanced skills to conduct research and, where appropriate, advanced technical or professional activity, accepting accountability for related decision making. Displays an exceptional grasp of techniques applicable to own research or advanced scholarship. Shows originality in application of knowledge, </w:t>
            </w:r>
            <w:r w:rsidRPr="00ED5634">
              <w:rPr>
                <w:rFonts w:asciiTheme="minorHAnsi" w:hAnsiTheme="minorHAnsi" w:cstheme="minorHAnsi"/>
                <w:sz w:val="18"/>
                <w:szCs w:val="18"/>
              </w:rPr>
              <w:lastRenderedPageBreak/>
              <w:t xml:space="preserve">and excellent understanding of how established techniques of enquiry create and interpret knowledge in the discipline </w:t>
            </w:r>
          </w:p>
        </w:tc>
        <w:tc>
          <w:tcPr>
            <w:tcW w:w="4297" w:type="dxa"/>
            <w:tcBorders>
              <w:top w:val="single" w:color="auto" w:sz="4" w:space="0"/>
              <w:left w:val="single" w:color="auto" w:sz="4" w:space="0"/>
              <w:bottom w:val="single" w:color="auto" w:sz="4" w:space="0"/>
              <w:right w:val="single" w:color="auto" w:sz="4" w:space="0"/>
            </w:tcBorders>
          </w:tcPr>
          <w:p w:rsidRPr="00ED5634" w:rsidR="00FB6CBD" w:rsidP="006B51AB" w:rsidRDefault="00FB6CBD" w14:paraId="46FC89CC" w14:textId="271EEE8F">
            <w:pPr>
              <w:contextualSpacing/>
              <w:rPr>
                <w:rFonts w:asciiTheme="minorHAnsi" w:hAnsiTheme="minorHAnsi" w:cstheme="minorHAnsi"/>
                <w:color w:val="1F3864" w:themeColor="accent5" w:themeShade="80"/>
                <w:sz w:val="18"/>
                <w:szCs w:val="18"/>
              </w:rPr>
            </w:pPr>
            <w:r w:rsidRPr="00ED5634">
              <w:rPr>
                <w:rFonts w:asciiTheme="minorHAnsi" w:hAnsiTheme="minorHAnsi" w:cstheme="minorHAnsi"/>
                <w:color w:val="1F3864" w:themeColor="accent5" w:themeShade="80"/>
                <w:sz w:val="18"/>
                <w:szCs w:val="18"/>
              </w:rPr>
              <w:lastRenderedPageBreak/>
              <w:t xml:space="preserve">Demonstrates very </w:t>
            </w:r>
            <w:r w:rsidRPr="00ED5634" w:rsidR="001B6663">
              <w:rPr>
                <w:rFonts w:asciiTheme="minorHAnsi" w:hAnsiTheme="minorHAnsi" w:cstheme="minorHAnsi"/>
                <w:color w:val="1F3864" w:themeColor="accent5" w:themeShade="80"/>
                <w:sz w:val="18"/>
                <w:szCs w:val="18"/>
              </w:rPr>
              <w:t>high-level</w:t>
            </w:r>
            <w:r w:rsidRPr="00ED5634">
              <w:rPr>
                <w:rFonts w:asciiTheme="minorHAnsi" w:hAnsiTheme="minorHAnsi" w:cstheme="minorHAnsi"/>
                <w:color w:val="1F3864" w:themeColor="accent5" w:themeShade="80"/>
                <w:sz w:val="18"/>
                <w:szCs w:val="18"/>
              </w:rPr>
              <w:t xml:space="preserve"> communication skills in a range of complex contexts, and ability to write at publishable standard. Demonstrates autonomy and notable originality in tackling and solving demanding problems. Shows a high level of consistency and autonomy in planning and implementing tasks at a professional or equivalent level. Demonstrates the skills and attitudes needed to advance own knowledge and understanding, and to develop new skills to a high level. Demonstrates the independent </w:t>
            </w:r>
            <w:r w:rsidRPr="00ED5634">
              <w:rPr>
                <w:rFonts w:asciiTheme="minorHAnsi" w:hAnsiTheme="minorHAnsi" w:cstheme="minorHAnsi"/>
                <w:color w:val="1F3864" w:themeColor="accent5" w:themeShade="80"/>
                <w:sz w:val="18"/>
                <w:szCs w:val="18"/>
              </w:rPr>
              <w:lastRenderedPageBreak/>
              <w:t>learning ability required for continuing doctoral development.</w:t>
            </w:r>
          </w:p>
        </w:tc>
      </w:tr>
      <w:tr w:rsidRPr="00ED5634" w:rsidR="00FB6CBD" w:rsidTr="006B51AB" w14:paraId="4A6C6493" w14:textId="77777777">
        <w:tc>
          <w:tcPr>
            <w:tcW w:w="1206" w:type="dxa"/>
            <w:tcBorders>
              <w:top w:val="single" w:color="auto" w:sz="4" w:space="0"/>
              <w:left w:val="single" w:color="auto" w:sz="4" w:space="0"/>
              <w:bottom w:val="single" w:color="auto" w:sz="4" w:space="0"/>
              <w:right w:val="single" w:color="auto" w:sz="4" w:space="0"/>
            </w:tcBorders>
          </w:tcPr>
          <w:p w:rsidRPr="00ED5634" w:rsidR="00FB6CBD" w:rsidP="006B51AB" w:rsidRDefault="00FB6CBD" w14:paraId="4E518274" w14:textId="77777777">
            <w:pPr>
              <w:rPr>
                <w:rFonts w:asciiTheme="minorHAnsi" w:hAnsiTheme="minorHAnsi" w:cstheme="minorHAnsi"/>
                <w:b/>
                <w:sz w:val="18"/>
              </w:rPr>
            </w:pPr>
            <w:r w:rsidRPr="00ED5634">
              <w:rPr>
                <w:rFonts w:asciiTheme="minorHAnsi" w:hAnsiTheme="minorHAnsi" w:cstheme="minorHAnsi"/>
                <w:b/>
                <w:sz w:val="18"/>
              </w:rPr>
              <w:lastRenderedPageBreak/>
              <w:t>80-100: Pass (with Distinction)</w:t>
            </w:r>
          </w:p>
        </w:tc>
        <w:tc>
          <w:tcPr>
            <w:tcW w:w="2178" w:type="dxa"/>
            <w:tcBorders>
              <w:top w:val="single" w:color="auto" w:sz="4" w:space="0"/>
              <w:left w:val="single" w:color="auto" w:sz="4" w:space="0"/>
              <w:bottom w:val="single" w:color="auto" w:sz="4" w:space="0"/>
              <w:right w:val="single" w:color="auto" w:sz="4" w:space="0"/>
            </w:tcBorders>
          </w:tcPr>
          <w:p w:rsidRPr="00ED5634" w:rsidR="00FB6CBD" w:rsidP="006B51AB" w:rsidRDefault="00FB6CBD" w14:paraId="280669B1" w14:textId="77777777">
            <w:pPr>
              <w:contextualSpacing/>
              <w:rPr>
                <w:rFonts w:asciiTheme="minorHAnsi" w:hAnsiTheme="minorHAnsi" w:cstheme="minorHAnsi"/>
                <w:sz w:val="18"/>
                <w:szCs w:val="18"/>
              </w:rPr>
            </w:pPr>
            <w:r w:rsidRPr="00ED5634">
              <w:rPr>
                <w:rFonts w:asciiTheme="minorHAnsi" w:hAnsiTheme="minorHAnsi" w:cstheme="minorHAnsi"/>
                <w:sz w:val="18"/>
                <w:szCs w:val="18"/>
              </w:rPr>
              <w:t xml:space="preserve">Produces work of exceptional standard with clear potential for publication, reflecting outstanding knowledge and understanding of material. Displays exceptional mastery of a complex and specialised area of knowledge and skills, critical insight into leading-edge thought, and advances new conceptual understandings. </w:t>
            </w:r>
          </w:p>
        </w:tc>
        <w:tc>
          <w:tcPr>
            <w:tcW w:w="2125" w:type="dxa"/>
            <w:tcBorders>
              <w:top w:val="single" w:color="auto" w:sz="4" w:space="0"/>
              <w:left w:val="single" w:color="auto" w:sz="4" w:space="0"/>
              <w:bottom w:val="single" w:color="auto" w:sz="4" w:space="0"/>
              <w:right w:val="single" w:color="auto" w:sz="4" w:space="0"/>
            </w:tcBorders>
          </w:tcPr>
          <w:p w:rsidRPr="00ED5634" w:rsidR="00FB6CBD" w:rsidP="006B51AB" w:rsidRDefault="00FB6CBD" w14:paraId="19118511" w14:textId="77777777">
            <w:pPr>
              <w:contextualSpacing/>
              <w:rPr>
                <w:rFonts w:asciiTheme="minorHAnsi" w:hAnsiTheme="minorHAnsi" w:cstheme="minorHAnsi"/>
                <w:sz w:val="18"/>
                <w:szCs w:val="18"/>
              </w:rPr>
            </w:pPr>
            <w:r w:rsidRPr="00ED5634">
              <w:rPr>
                <w:rFonts w:asciiTheme="minorHAnsi" w:hAnsiTheme="minorHAnsi" w:cstheme="minorHAnsi"/>
                <w:sz w:val="18"/>
                <w:szCs w:val="18"/>
              </w:rPr>
              <w:t xml:space="preserve">Shows outstanding ability to evaluate methodologies critically and, where appropriate, to propose new hypotheses and/or methodological approaches. </w:t>
            </w:r>
            <w:proofErr w:type="gramStart"/>
            <w:r w:rsidRPr="00ED5634">
              <w:rPr>
                <w:rFonts w:asciiTheme="minorHAnsi" w:hAnsiTheme="minorHAnsi" w:cstheme="minorHAnsi"/>
                <w:sz w:val="18"/>
                <w:szCs w:val="18"/>
              </w:rPr>
              <w:t>Is able to</w:t>
            </w:r>
            <w:proofErr w:type="gramEnd"/>
            <w:r w:rsidRPr="00ED5634">
              <w:rPr>
                <w:rFonts w:asciiTheme="minorHAnsi" w:hAnsiTheme="minorHAnsi" w:cstheme="minorHAnsi"/>
                <w:sz w:val="18"/>
                <w:szCs w:val="18"/>
              </w:rPr>
              <w:t xml:space="preserve"> deal with a range of complex issues both systematically and creatively, making excellent judgements in the absence of complete data.</w:t>
            </w:r>
          </w:p>
          <w:p w:rsidRPr="00ED5634" w:rsidR="00FB6CBD" w:rsidP="006B51AB" w:rsidRDefault="00FB6CBD" w14:paraId="502AA7E1" w14:textId="77777777">
            <w:pPr>
              <w:contextualSpacing/>
              <w:rPr>
                <w:rFonts w:asciiTheme="minorHAnsi" w:hAnsiTheme="minorHAnsi" w:cstheme="minorHAnsi"/>
                <w:sz w:val="18"/>
                <w:szCs w:val="18"/>
              </w:rPr>
            </w:pPr>
          </w:p>
        </w:tc>
        <w:tc>
          <w:tcPr>
            <w:tcW w:w="2975" w:type="dxa"/>
            <w:tcBorders>
              <w:top w:val="single" w:color="auto" w:sz="4" w:space="0"/>
              <w:left w:val="single" w:color="auto" w:sz="4" w:space="0"/>
              <w:bottom w:val="single" w:color="auto" w:sz="4" w:space="0"/>
              <w:right w:val="single" w:color="auto" w:sz="4" w:space="0"/>
            </w:tcBorders>
          </w:tcPr>
          <w:p w:rsidRPr="00ED5634" w:rsidR="00FB6CBD" w:rsidP="006B51AB" w:rsidRDefault="00FB6CBD" w14:paraId="0F774041" w14:textId="2F31C314">
            <w:pPr>
              <w:contextualSpacing/>
              <w:rPr>
                <w:rFonts w:asciiTheme="minorHAnsi" w:hAnsiTheme="minorHAnsi" w:cstheme="minorHAnsi"/>
                <w:sz w:val="18"/>
                <w:szCs w:val="18"/>
              </w:rPr>
            </w:pPr>
            <w:proofErr w:type="gramStart"/>
            <w:r w:rsidRPr="00ED5634">
              <w:rPr>
                <w:rFonts w:asciiTheme="minorHAnsi" w:hAnsiTheme="minorHAnsi" w:cstheme="minorHAnsi"/>
                <w:sz w:val="18"/>
                <w:szCs w:val="18"/>
              </w:rPr>
              <w:t>Is able to</w:t>
            </w:r>
            <w:proofErr w:type="gramEnd"/>
            <w:r w:rsidRPr="00ED5634">
              <w:rPr>
                <w:rFonts w:asciiTheme="minorHAnsi" w:hAnsiTheme="minorHAnsi" w:cstheme="minorHAnsi"/>
                <w:sz w:val="18"/>
                <w:szCs w:val="18"/>
              </w:rPr>
              <w:t xml:space="preserve"> evaluate critically, with exceptional insight, a range of literature relating to current research and advanced scholarship in the discipline. Makes consistently excellent use of appropriate academic conventions and academic honesty. Able to communicate at a very </w:t>
            </w:r>
            <w:r w:rsidRPr="00ED5634" w:rsidR="00A41D73">
              <w:rPr>
                <w:rFonts w:asciiTheme="minorHAnsi" w:hAnsiTheme="minorHAnsi" w:cstheme="minorHAnsi"/>
                <w:sz w:val="18"/>
                <w:szCs w:val="18"/>
              </w:rPr>
              <w:t>high-level</w:t>
            </w:r>
            <w:r w:rsidRPr="00ED5634">
              <w:rPr>
                <w:rFonts w:asciiTheme="minorHAnsi" w:hAnsiTheme="minorHAnsi" w:cstheme="minorHAnsi"/>
                <w:sz w:val="18"/>
                <w:szCs w:val="18"/>
              </w:rPr>
              <w:t xml:space="preserve"> arguments, evidence and conclusions to specialist and non-specialist audiences. Skills are commensurate with published peer-reviewed literature. </w:t>
            </w:r>
          </w:p>
        </w:tc>
        <w:tc>
          <w:tcPr>
            <w:tcW w:w="2833" w:type="dxa"/>
            <w:tcBorders>
              <w:top w:val="single" w:color="auto" w:sz="4" w:space="0"/>
              <w:left w:val="single" w:color="auto" w:sz="4" w:space="0"/>
              <w:bottom w:val="single" w:color="auto" w:sz="4" w:space="0"/>
              <w:right w:val="single" w:color="auto" w:sz="4" w:space="0"/>
            </w:tcBorders>
          </w:tcPr>
          <w:p w:rsidRPr="00ED5634" w:rsidR="00FB6CBD" w:rsidP="006B51AB" w:rsidRDefault="00FB6CBD" w14:paraId="6CE8A519" w14:textId="77777777">
            <w:pPr>
              <w:contextualSpacing/>
              <w:rPr>
                <w:rFonts w:asciiTheme="minorHAnsi" w:hAnsiTheme="minorHAnsi" w:cstheme="minorHAnsi"/>
                <w:sz w:val="18"/>
                <w:szCs w:val="18"/>
              </w:rPr>
            </w:pPr>
            <w:r w:rsidRPr="00ED5634">
              <w:rPr>
                <w:rFonts w:asciiTheme="minorHAnsi" w:hAnsiTheme="minorHAnsi" w:cstheme="minorHAnsi"/>
                <w:sz w:val="18"/>
                <w:szCs w:val="18"/>
              </w:rPr>
              <w:t>Demonstrates very highly developed research skills across a range of appropriate technical and professional domains. Displays an exceptional grasp of techniques applicable to own research or advanced scholarship. Shows originality in application of knowledge, and outstanding understanding of how established techniques of enquiry create and interpret knowledge in the discipline to a level commensurate with published peer-review literature.</w:t>
            </w:r>
          </w:p>
        </w:tc>
        <w:tc>
          <w:tcPr>
            <w:tcW w:w="4297" w:type="dxa"/>
            <w:tcBorders>
              <w:top w:val="single" w:color="auto" w:sz="4" w:space="0"/>
              <w:left w:val="single" w:color="auto" w:sz="4" w:space="0"/>
              <w:bottom w:val="single" w:color="auto" w:sz="4" w:space="0"/>
              <w:right w:val="single" w:color="auto" w:sz="4" w:space="0"/>
            </w:tcBorders>
          </w:tcPr>
          <w:p w:rsidRPr="00ED5634" w:rsidR="00FB6CBD" w:rsidP="006B51AB" w:rsidRDefault="00FB6CBD" w14:paraId="3412A5B8" w14:textId="2BA38601">
            <w:pPr>
              <w:contextualSpacing/>
              <w:rPr>
                <w:rFonts w:asciiTheme="minorHAnsi" w:hAnsiTheme="minorHAnsi" w:cstheme="minorHAnsi"/>
                <w:color w:val="1F3864" w:themeColor="accent5" w:themeShade="80"/>
                <w:sz w:val="18"/>
                <w:szCs w:val="18"/>
              </w:rPr>
            </w:pPr>
            <w:r w:rsidRPr="00ED5634">
              <w:rPr>
                <w:rFonts w:asciiTheme="minorHAnsi" w:hAnsiTheme="minorHAnsi" w:cstheme="minorHAnsi"/>
                <w:color w:val="1F3864" w:themeColor="accent5" w:themeShade="80"/>
                <w:sz w:val="18"/>
                <w:szCs w:val="18"/>
              </w:rPr>
              <w:t xml:space="preserve">Demonstrates very </w:t>
            </w:r>
            <w:r w:rsidRPr="00ED5634" w:rsidR="001B6663">
              <w:rPr>
                <w:rFonts w:asciiTheme="minorHAnsi" w:hAnsiTheme="minorHAnsi" w:cstheme="minorHAnsi"/>
                <w:color w:val="1F3864" w:themeColor="accent5" w:themeShade="80"/>
                <w:sz w:val="18"/>
                <w:szCs w:val="18"/>
              </w:rPr>
              <w:t>high-level</w:t>
            </w:r>
            <w:r w:rsidRPr="00ED5634">
              <w:rPr>
                <w:rFonts w:asciiTheme="minorHAnsi" w:hAnsiTheme="minorHAnsi" w:cstheme="minorHAnsi"/>
                <w:color w:val="1F3864" w:themeColor="accent5" w:themeShade="80"/>
                <w:sz w:val="18"/>
                <w:szCs w:val="18"/>
              </w:rPr>
              <w:t xml:space="preserve"> communication skills in a range of complex contexts, and ability to write at publishable standard or commensurate with professional practice. Demonstrates very high autonomy and notable originality in tackling and solving demanding problems. Shows an exceptional level of consistency and autonomy in planning and implementing tasks at a professional or equivalent level. Demonstrates the skills and attitudes needed to advance own knowledge and understanding, and to develop new skills to a high level. Demonstrates the independent learning ability required for continuing doctoral development.</w:t>
            </w:r>
          </w:p>
        </w:tc>
      </w:tr>
    </w:tbl>
    <w:p w:rsidRPr="00FB6CBD" w:rsidR="00FB6CBD" w:rsidP="00FB6CBD" w:rsidRDefault="00FB6CBD" w14:paraId="3B5B4859" w14:textId="77777777">
      <w:pPr>
        <w:tabs>
          <w:tab w:val="left" w:pos="2509"/>
        </w:tabs>
        <w:rPr>
          <w:rFonts w:ascii="Corbel" w:hAnsi="Corbel" w:cs="Arial"/>
          <w:b/>
          <w:sz w:val="18"/>
          <w:szCs w:val="18"/>
        </w:rPr>
      </w:pPr>
      <w:r w:rsidRPr="00FB6CBD">
        <w:rPr>
          <w:rFonts w:ascii="Corbel" w:hAnsi="Corbel" w:cs="Arial"/>
          <w:b/>
          <w:sz w:val="18"/>
          <w:szCs w:val="18"/>
        </w:rPr>
        <w:tab/>
      </w:r>
    </w:p>
    <w:p w:rsidRPr="00FB6CBD" w:rsidR="00FB6CBD" w:rsidP="00FB6CBD" w:rsidRDefault="00FB6CBD" w14:paraId="37F35C38" w14:textId="77777777">
      <w:pPr>
        <w:rPr>
          <w:rFonts w:ascii="Corbel" w:hAnsi="Corbel" w:cs="Arial"/>
          <w:b/>
          <w:sz w:val="18"/>
          <w:szCs w:val="18"/>
        </w:rPr>
      </w:pPr>
    </w:p>
    <w:p w:rsidR="00ED5634" w:rsidRDefault="00ED5634" w14:paraId="026AF69E" w14:textId="77777777">
      <w:pPr>
        <w:rPr>
          <w:rFonts w:asciiTheme="minorHAnsi" w:hAnsiTheme="minorHAnsi" w:eastAsiaTheme="majorEastAsia" w:cstheme="minorHAnsi"/>
          <w:b/>
          <w:bCs/>
          <w:color w:val="0070C0"/>
          <w:sz w:val="32"/>
          <w:szCs w:val="32"/>
        </w:rPr>
      </w:pPr>
      <w:bookmarkStart w:name="_Ref529540203" w:id="52"/>
      <w:r>
        <w:rPr>
          <w:rFonts w:asciiTheme="minorHAnsi" w:hAnsiTheme="minorHAnsi" w:cstheme="minorHAnsi"/>
          <w:b/>
          <w:bCs/>
          <w:color w:val="0070C0"/>
        </w:rPr>
        <w:br w:type="page"/>
      </w:r>
    </w:p>
    <w:p w:rsidRPr="00ED5634" w:rsidR="00FB6CBD" w:rsidP="00FB6CBD" w:rsidRDefault="00FB6CBD" w14:paraId="53AB9984" w14:textId="1B17FDA9">
      <w:pPr>
        <w:pStyle w:val="Heading1"/>
        <w:rPr>
          <w:rFonts w:asciiTheme="minorHAnsi" w:hAnsiTheme="minorHAnsi" w:cstheme="minorHAnsi"/>
          <w:b/>
          <w:bCs/>
          <w:color w:val="0070C0"/>
        </w:rPr>
      </w:pPr>
      <w:bookmarkStart w:name="_Toc240579458" w:id="53"/>
      <w:r w:rsidRPr="00ED5634">
        <w:rPr>
          <w:rFonts w:asciiTheme="minorHAnsi" w:hAnsiTheme="minorHAnsi" w:cstheme="minorHAnsi"/>
          <w:b/>
          <w:bCs/>
          <w:color w:val="0070C0"/>
        </w:rPr>
        <w:lastRenderedPageBreak/>
        <w:t>University Assessment Criteria – Reports - FHEQ Level 7</w:t>
      </w:r>
      <w:bookmarkEnd w:id="52"/>
      <w:bookmarkEnd w:id="53"/>
      <w:r w:rsidRPr="00ED5634">
        <w:rPr>
          <w:rFonts w:asciiTheme="minorHAnsi" w:hAnsiTheme="minorHAnsi" w:cstheme="minorHAnsi"/>
          <w:b/>
          <w:bCs/>
          <w:color w:val="0070C0"/>
        </w:rPr>
        <w:tab/>
      </w:r>
    </w:p>
    <w:p w:rsidR="00FB6CBD" w:rsidP="00FB6CBD" w:rsidRDefault="00FB6CBD" w14:paraId="792D3F68" w14:textId="682F2E98">
      <w:pPr>
        <w:pStyle w:val="Heading2"/>
        <w:rPr>
          <w:rFonts w:asciiTheme="minorHAnsi" w:hAnsiTheme="minorHAnsi" w:cstheme="minorHAnsi"/>
          <w:color w:val="0070C0"/>
        </w:rPr>
      </w:pPr>
      <w:bookmarkStart w:name="_Toc240579459" w:id="54"/>
      <w:r w:rsidRPr="00ED5634">
        <w:rPr>
          <w:rFonts w:asciiTheme="minorHAnsi" w:hAnsiTheme="minorHAnsi" w:cstheme="minorHAnsi"/>
          <w:color w:val="0070C0"/>
        </w:rPr>
        <w:t xml:space="preserve">Relevant Assessment: EDD7002, EDD7003A, EDD7003B, EDD7004 </w:t>
      </w:r>
      <w:r w:rsidR="00CA5D25">
        <w:rPr>
          <w:rFonts w:asciiTheme="minorHAnsi" w:hAnsiTheme="minorHAnsi" w:cstheme="minorHAnsi"/>
          <w:color w:val="0070C0"/>
        </w:rPr>
        <w:t>written tasks</w:t>
      </w:r>
      <w:bookmarkEnd w:id="54"/>
    </w:p>
    <w:p w:rsidRPr="00ED5634" w:rsidR="00ED5634" w:rsidP="00ED5634" w:rsidRDefault="00ED5634" w14:paraId="64894AAC" w14:textId="77777777">
      <w:pPr>
        <w:rPr>
          <w:sz w:val="12"/>
          <w:szCs w:val="12"/>
        </w:rPr>
      </w:pPr>
    </w:p>
    <w:tbl>
      <w:tblPr>
        <w:tblStyle w:val="TableGrid"/>
        <w:tblW w:w="0" w:type="auto"/>
        <w:tblLook w:val="04A0" w:firstRow="1" w:lastRow="0" w:firstColumn="1" w:lastColumn="0" w:noHBand="0" w:noVBand="1"/>
      </w:tblPr>
      <w:tblGrid>
        <w:gridCol w:w="1317"/>
        <w:gridCol w:w="2087"/>
        <w:gridCol w:w="2847"/>
        <w:gridCol w:w="2173"/>
        <w:gridCol w:w="2628"/>
        <w:gridCol w:w="2896"/>
      </w:tblGrid>
      <w:tr w:rsidRPr="00ED5634" w:rsidR="00FB6CBD" w:rsidTr="00A41D73" w14:paraId="278501DD" w14:textId="77777777">
        <w:tc>
          <w:tcPr>
            <w:tcW w:w="1317" w:type="dxa"/>
          </w:tcPr>
          <w:p w:rsidRPr="00ED5634" w:rsidR="00FB6CBD" w:rsidP="00ED5634" w:rsidRDefault="00FB6CBD" w14:paraId="57E66C8B" w14:textId="77777777">
            <w:pPr>
              <w:rPr>
                <w:rFonts w:asciiTheme="minorHAnsi" w:hAnsiTheme="minorHAnsi" w:cstheme="minorHAnsi"/>
                <w:b/>
                <w:color w:val="000000" w:themeColor="text1"/>
                <w:sz w:val="18"/>
              </w:rPr>
            </w:pPr>
            <w:r w:rsidRPr="00ED5634">
              <w:rPr>
                <w:rFonts w:asciiTheme="minorHAnsi" w:hAnsiTheme="minorHAnsi" w:cstheme="minorHAnsi"/>
                <w:b/>
                <w:color w:val="000000" w:themeColor="text1"/>
                <w:sz w:val="18"/>
              </w:rPr>
              <w:t xml:space="preserve">Grading criteria </w:t>
            </w:r>
          </w:p>
        </w:tc>
        <w:tc>
          <w:tcPr>
            <w:tcW w:w="2087" w:type="dxa"/>
          </w:tcPr>
          <w:p w:rsidRPr="00ED5634" w:rsidR="00FB6CBD" w:rsidP="006B51AB" w:rsidRDefault="00FB6CBD" w14:paraId="3DDF02C3" w14:textId="77777777">
            <w:pPr>
              <w:rPr>
                <w:rFonts w:asciiTheme="minorHAnsi" w:hAnsiTheme="minorHAnsi" w:cstheme="minorHAnsi"/>
                <w:b/>
                <w:color w:val="000000" w:themeColor="text1"/>
                <w:sz w:val="18"/>
              </w:rPr>
            </w:pPr>
            <w:r w:rsidRPr="00ED5634">
              <w:rPr>
                <w:rFonts w:asciiTheme="minorHAnsi" w:hAnsiTheme="minorHAnsi" w:cstheme="minorHAnsi"/>
                <w:b/>
                <w:color w:val="000000" w:themeColor="text1"/>
                <w:sz w:val="18"/>
              </w:rPr>
              <w:t xml:space="preserve">Knowledge and </w:t>
            </w:r>
            <w:proofErr w:type="gramStart"/>
            <w:r w:rsidRPr="00ED5634">
              <w:rPr>
                <w:rFonts w:asciiTheme="minorHAnsi" w:hAnsiTheme="minorHAnsi" w:cstheme="minorHAnsi"/>
                <w:b/>
                <w:color w:val="000000" w:themeColor="text1"/>
                <w:sz w:val="18"/>
              </w:rPr>
              <w:t>Understanding</w:t>
            </w:r>
            <w:proofErr w:type="gramEnd"/>
          </w:p>
        </w:tc>
        <w:tc>
          <w:tcPr>
            <w:tcW w:w="2847" w:type="dxa"/>
          </w:tcPr>
          <w:p w:rsidRPr="00ED5634" w:rsidR="00FB6CBD" w:rsidP="006B51AB" w:rsidRDefault="00FB6CBD" w14:paraId="2F79CCC1" w14:textId="77777777">
            <w:pPr>
              <w:rPr>
                <w:rFonts w:asciiTheme="minorHAnsi" w:hAnsiTheme="minorHAnsi" w:cstheme="minorHAnsi"/>
                <w:b/>
                <w:color w:val="000000" w:themeColor="text1"/>
                <w:sz w:val="18"/>
              </w:rPr>
            </w:pPr>
            <w:r w:rsidRPr="00ED5634">
              <w:rPr>
                <w:rFonts w:asciiTheme="minorHAnsi" w:hAnsiTheme="minorHAnsi" w:cstheme="minorHAnsi"/>
                <w:b/>
                <w:color w:val="000000" w:themeColor="text1"/>
                <w:sz w:val="18"/>
              </w:rPr>
              <w:t>Intellectual skills</w:t>
            </w:r>
          </w:p>
        </w:tc>
        <w:tc>
          <w:tcPr>
            <w:tcW w:w="2173" w:type="dxa"/>
          </w:tcPr>
          <w:p w:rsidRPr="00ED5634" w:rsidR="00FB6CBD" w:rsidP="006B51AB" w:rsidRDefault="00FB6CBD" w14:paraId="6EB0E0C0" w14:textId="77777777">
            <w:pPr>
              <w:rPr>
                <w:rFonts w:asciiTheme="minorHAnsi" w:hAnsiTheme="minorHAnsi" w:cstheme="minorHAnsi"/>
                <w:b/>
                <w:color w:val="000000" w:themeColor="text1"/>
                <w:sz w:val="18"/>
              </w:rPr>
            </w:pPr>
            <w:r w:rsidRPr="00ED5634">
              <w:rPr>
                <w:rFonts w:asciiTheme="minorHAnsi" w:hAnsiTheme="minorHAnsi" w:cstheme="minorHAnsi"/>
                <w:b/>
                <w:color w:val="000000" w:themeColor="text1"/>
                <w:sz w:val="18"/>
              </w:rPr>
              <w:t>Scholarly practices</w:t>
            </w:r>
          </w:p>
        </w:tc>
        <w:tc>
          <w:tcPr>
            <w:tcW w:w="2628" w:type="dxa"/>
          </w:tcPr>
          <w:p w:rsidRPr="00ED5634" w:rsidR="00FB6CBD" w:rsidP="006B51AB" w:rsidRDefault="00FB6CBD" w14:paraId="12AB2163" w14:textId="77777777">
            <w:pPr>
              <w:rPr>
                <w:rFonts w:asciiTheme="minorHAnsi" w:hAnsiTheme="minorHAnsi" w:cstheme="minorHAnsi"/>
                <w:b/>
                <w:color w:val="000000" w:themeColor="text1"/>
                <w:sz w:val="18"/>
              </w:rPr>
            </w:pPr>
            <w:r w:rsidRPr="00ED5634">
              <w:rPr>
                <w:rFonts w:asciiTheme="minorHAnsi" w:hAnsiTheme="minorHAnsi" w:cstheme="minorHAnsi"/>
                <w:b/>
                <w:color w:val="000000" w:themeColor="text1"/>
                <w:sz w:val="18"/>
              </w:rPr>
              <w:t>Enquiry and research skills</w:t>
            </w:r>
          </w:p>
        </w:tc>
        <w:tc>
          <w:tcPr>
            <w:tcW w:w="2896" w:type="dxa"/>
          </w:tcPr>
          <w:p w:rsidRPr="00ED5634" w:rsidR="00FB6CBD" w:rsidP="006B51AB" w:rsidRDefault="00FB6CBD" w14:paraId="4A2C7B5A" w14:textId="77777777">
            <w:pPr>
              <w:rPr>
                <w:rFonts w:asciiTheme="minorHAnsi" w:hAnsiTheme="minorHAnsi" w:cstheme="minorHAnsi"/>
                <w:b/>
                <w:color w:val="1F3864" w:themeColor="accent5" w:themeShade="80"/>
                <w:sz w:val="18"/>
              </w:rPr>
            </w:pPr>
            <w:r w:rsidRPr="00ED5634">
              <w:rPr>
                <w:rFonts w:asciiTheme="minorHAnsi" w:hAnsiTheme="minorHAnsi" w:cstheme="minorHAnsi"/>
                <w:b/>
                <w:color w:val="1F3864" w:themeColor="accent5" w:themeShade="80"/>
                <w:sz w:val="18"/>
              </w:rPr>
              <w:t>Doctoral skills</w:t>
            </w:r>
          </w:p>
        </w:tc>
      </w:tr>
      <w:tr w:rsidRPr="00ED5634" w:rsidR="00FB6CBD" w:rsidTr="00A41D73" w14:paraId="7C11AF48" w14:textId="77777777">
        <w:tc>
          <w:tcPr>
            <w:tcW w:w="1317" w:type="dxa"/>
          </w:tcPr>
          <w:p w:rsidRPr="00ED5634" w:rsidR="00FB6CBD" w:rsidP="006B51AB" w:rsidRDefault="00FB6CBD" w14:paraId="34A550C8" w14:textId="77777777">
            <w:pPr>
              <w:jc w:val="both"/>
              <w:rPr>
                <w:rFonts w:asciiTheme="minorHAnsi" w:hAnsiTheme="minorHAnsi" w:cstheme="minorHAnsi"/>
                <w:b/>
                <w:color w:val="000000" w:themeColor="text1"/>
                <w:sz w:val="18"/>
              </w:rPr>
            </w:pPr>
            <w:r w:rsidRPr="00ED5634">
              <w:rPr>
                <w:rFonts w:asciiTheme="minorHAnsi" w:hAnsiTheme="minorHAnsi" w:cstheme="minorHAnsi"/>
                <w:b/>
                <w:color w:val="000000" w:themeColor="text1"/>
                <w:sz w:val="18"/>
              </w:rPr>
              <w:t>Mark band</w:t>
            </w:r>
          </w:p>
        </w:tc>
        <w:tc>
          <w:tcPr>
            <w:tcW w:w="2087" w:type="dxa"/>
          </w:tcPr>
          <w:p w:rsidRPr="00ED5634" w:rsidR="00FB6CBD" w:rsidP="006B51AB" w:rsidRDefault="00FB6CBD" w14:paraId="4518C5CC" w14:textId="77777777">
            <w:pPr>
              <w:pStyle w:val="Default"/>
              <w:rPr>
                <w:rFonts w:asciiTheme="minorHAnsi" w:hAnsiTheme="minorHAnsi" w:cstheme="minorHAnsi"/>
                <w:color w:val="000000" w:themeColor="text1"/>
                <w:sz w:val="18"/>
                <w:szCs w:val="22"/>
              </w:rPr>
            </w:pPr>
          </w:p>
        </w:tc>
        <w:tc>
          <w:tcPr>
            <w:tcW w:w="2847" w:type="dxa"/>
          </w:tcPr>
          <w:p w:rsidRPr="00ED5634" w:rsidR="00FB6CBD" w:rsidP="006B51AB" w:rsidRDefault="00FB6CBD" w14:paraId="62690557" w14:textId="77777777">
            <w:pPr>
              <w:rPr>
                <w:rFonts w:asciiTheme="minorHAnsi" w:hAnsiTheme="minorHAnsi" w:cstheme="minorHAnsi"/>
                <w:color w:val="000000" w:themeColor="text1"/>
                <w:sz w:val="18"/>
              </w:rPr>
            </w:pPr>
          </w:p>
        </w:tc>
        <w:tc>
          <w:tcPr>
            <w:tcW w:w="2173" w:type="dxa"/>
          </w:tcPr>
          <w:p w:rsidRPr="00ED5634" w:rsidR="00FB6CBD" w:rsidP="006B51AB" w:rsidRDefault="00FB6CBD" w14:paraId="71FEB976" w14:textId="77777777">
            <w:pPr>
              <w:rPr>
                <w:rFonts w:asciiTheme="minorHAnsi" w:hAnsiTheme="minorHAnsi" w:cstheme="minorHAnsi"/>
                <w:color w:val="000000" w:themeColor="text1"/>
                <w:sz w:val="18"/>
              </w:rPr>
            </w:pPr>
          </w:p>
        </w:tc>
        <w:tc>
          <w:tcPr>
            <w:tcW w:w="2628" w:type="dxa"/>
          </w:tcPr>
          <w:p w:rsidRPr="00ED5634" w:rsidR="00FB6CBD" w:rsidP="006B51AB" w:rsidRDefault="00FB6CBD" w14:paraId="541DE26C" w14:textId="77777777">
            <w:pPr>
              <w:rPr>
                <w:rFonts w:asciiTheme="minorHAnsi" w:hAnsiTheme="minorHAnsi" w:cstheme="minorHAnsi"/>
                <w:b/>
                <w:color w:val="000000" w:themeColor="text1"/>
                <w:sz w:val="18"/>
              </w:rPr>
            </w:pPr>
          </w:p>
        </w:tc>
        <w:tc>
          <w:tcPr>
            <w:tcW w:w="2896" w:type="dxa"/>
          </w:tcPr>
          <w:p w:rsidRPr="00ED5634" w:rsidR="00FB6CBD" w:rsidP="006B51AB" w:rsidRDefault="00FB6CBD" w14:paraId="19841B22" w14:textId="77777777">
            <w:pPr>
              <w:rPr>
                <w:rFonts w:asciiTheme="minorHAnsi" w:hAnsiTheme="minorHAnsi" w:cstheme="minorHAnsi"/>
                <w:color w:val="1F3864" w:themeColor="accent5" w:themeShade="80"/>
                <w:sz w:val="18"/>
              </w:rPr>
            </w:pPr>
          </w:p>
        </w:tc>
      </w:tr>
      <w:tr w:rsidRPr="00ED5634" w:rsidR="00FB6CBD" w:rsidTr="00A41D73" w14:paraId="39948011" w14:textId="77777777">
        <w:tc>
          <w:tcPr>
            <w:tcW w:w="1317" w:type="dxa"/>
          </w:tcPr>
          <w:p w:rsidRPr="00ED5634" w:rsidR="00FB6CBD" w:rsidP="006B51AB" w:rsidRDefault="00FB6CBD" w14:paraId="4D7E4562" w14:textId="77777777">
            <w:pPr>
              <w:rPr>
                <w:rFonts w:asciiTheme="minorHAnsi" w:hAnsiTheme="minorHAnsi" w:cstheme="minorHAnsi"/>
                <w:b/>
                <w:color w:val="000000" w:themeColor="text1"/>
                <w:sz w:val="18"/>
              </w:rPr>
            </w:pPr>
            <w:r w:rsidRPr="00ED5634">
              <w:rPr>
                <w:rFonts w:asciiTheme="minorHAnsi" w:hAnsiTheme="minorHAnsi" w:cstheme="minorHAnsi"/>
                <w:b/>
                <w:color w:val="000000" w:themeColor="text1"/>
                <w:sz w:val="18"/>
              </w:rPr>
              <w:t>0-39: Fail</w:t>
            </w:r>
          </w:p>
        </w:tc>
        <w:tc>
          <w:tcPr>
            <w:tcW w:w="2087" w:type="dxa"/>
          </w:tcPr>
          <w:p w:rsidRPr="00ED5634" w:rsidR="00FB6CBD" w:rsidP="006B51AB" w:rsidRDefault="00FB6CBD" w14:paraId="00388D8F" w14:textId="77777777">
            <w:pPr>
              <w:pStyle w:val="Default"/>
              <w:rPr>
                <w:rFonts w:asciiTheme="minorHAnsi" w:hAnsiTheme="minorHAnsi" w:cstheme="minorHAnsi"/>
                <w:color w:val="000000" w:themeColor="text1"/>
                <w:sz w:val="18"/>
                <w:szCs w:val="22"/>
              </w:rPr>
            </w:pPr>
            <w:r w:rsidRPr="00ED5634">
              <w:rPr>
                <w:rFonts w:asciiTheme="minorHAnsi" w:hAnsiTheme="minorHAnsi" w:cstheme="minorHAnsi"/>
                <w:color w:val="000000" w:themeColor="text1"/>
                <w:sz w:val="18"/>
                <w:szCs w:val="22"/>
              </w:rPr>
              <w:t>Gaps in systematic understanding of specialised field of study and interrelationship with other relevant disciplines. Some inaccuracies in the understanding of current theoretical and methodological approaches and its use in interpreting the knowledge base.</w:t>
            </w:r>
          </w:p>
          <w:p w:rsidRPr="00ED5634" w:rsidR="00FB6CBD" w:rsidP="006B51AB" w:rsidRDefault="00FB6CBD" w14:paraId="149B48F8" w14:textId="77777777">
            <w:pPr>
              <w:rPr>
                <w:rFonts w:asciiTheme="minorHAnsi" w:hAnsiTheme="minorHAnsi" w:cstheme="minorHAnsi"/>
                <w:color w:val="000000" w:themeColor="text1"/>
                <w:sz w:val="18"/>
              </w:rPr>
            </w:pPr>
          </w:p>
        </w:tc>
        <w:tc>
          <w:tcPr>
            <w:tcW w:w="2847" w:type="dxa"/>
          </w:tcPr>
          <w:p w:rsidRPr="00ED5634" w:rsidR="00FB6CBD" w:rsidP="006B51AB" w:rsidRDefault="00FB6CBD" w14:paraId="244B1768"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Some evidence of analytical intellectual skills, but for the most part descriptive. Language and structure inappropriate. Gaps in evidence of using ideas at a high level of abstraction. Ideas/findings sometimes illogical and contradictory. Generalized statements made with scant evidence. Significant errors or omissions in statistics or their interpretations. Conclusions lack relevance. Gaps in critical responses to theoretical discourses</w:t>
            </w:r>
          </w:p>
        </w:tc>
        <w:tc>
          <w:tcPr>
            <w:tcW w:w="2173" w:type="dxa"/>
          </w:tcPr>
          <w:p w:rsidRPr="00ED5634" w:rsidR="00FB6CBD" w:rsidP="006B51AB" w:rsidRDefault="00FB6CBD" w14:paraId="6FCDB34C"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 xml:space="preserve">Evidence of little reading and/or of reliance on inappropriate sources, and/or indiscriminate use of sources. Gaps in evidence of substantial investigations to address areas of theory or practice. Academic conventions used inconsistently and significant weaknesses in referencing. </w:t>
            </w:r>
          </w:p>
        </w:tc>
        <w:tc>
          <w:tcPr>
            <w:tcW w:w="2628" w:type="dxa"/>
          </w:tcPr>
          <w:p w:rsidRPr="00ED5634" w:rsidR="00FB6CBD" w:rsidP="006B51AB" w:rsidRDefault="00FB6CBD" w14:paraId="416457B5"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Limited evidence of the research skills identified in the programme specification. Significant weaknesses evident, which suggest that the candidate has not yet gained the research skills required. Limited ability to apply knowledge to unfamiliar contexts, synthesise ideas and information in innovative ways and generate transformative solutions.</w:t>
            </w:r>
          </w:p>
        </w:tc>
        <w:tc>
          <w:tcPr>
            <w:tcW w:w="2896" w:type="dxa"/>
          </w:tcPr>
          <w:p w:rsidRPr="00ED5634" w:rsidR="00FB6CBD" w:rsidP="006B51AB" w:rsidRDefault="00FB6CBD" w14:paraId="41858036" w14:textId="77777777">
            <w:pPr>
              <w:rPr>
                <w:rFonts w:asciiTheme="minorHAnsi" w:hAnsiTheme="minorHAnsi" w:cstheme="minorHAnsi"/>
                <w:color w:val="1F3864" w:themeColor="accent5" w:themeShade="80"/>
                <w:sz w:val="18"/>
              </w:rPr>
            </w:pPr>
            <w:r w:rsidRPr="00ED5634">
              <w:rPr>
                <w:rFonts w:asciiTheme="minorHAnsi" w:hAnsiTheme="minorHAnsi" w:cstheme="minorHAnsi"/>
                <w:color w:val="1F3864" w:themeColor="accent5" w:themeShade="80"/>
                <w:sz w:val="18"/>
              </w:rPr>
              <w:t>Limited evidence of adaptation of making connections between known and unknown areas. Limited identification, evaluation and capability supporting effective communication in a range of complex and specialised contexts</w:t>
            </w:r>
          </w:p>
        </w:tc>
      </w:tr>
      <w:tr w:rsidRPr="00ED5634" w:rsidR="00FB6CBD" w:rsidTr="00A41D73" w14:paraId="438CC970" w14:textId="77777777">
        <w:tc>
          <w:tcPr>
            <w:tcW w:w="1317" w:type="dxa"/>
          </w:tcPr>
          <w:p w:rsidRPr="00ED5634" w:rsidR="00FB6CBD" w:rsidP="006B51AB" w:rsidRDefault="00FB6CBD" w14:paraId="1101EDF6" w14:textId="77777777">
            <w:pPr>
              <w:rPr>
                <w:rFonts w:asciiTheme="minorHAnsi" w:hAnsiTheme="minorHAnsi" w:cstheme="minorHAnsi"/>
                <w:b/>
                <w:color w:val="000000" w:themeColor="text1"/>
                <w:sz w:val="18"/>
              </w:rPr>
            </w:pPr>
            <w:r w:rsidRPr="00ED5634">
              <w:rPr>
                <w:rFonts w:asciiTheme="minorHAnsi" w:hAnsiTheme="minorHAnsi" w:cstheme="minorHAnsi"/>
                <w:b/>
                <w:color w:val="000000" w:themeColor="text1"/>
                <w:sz w:val="18"/>
              </w:rPr>
              <w:t xml:space="preserve">40-49: </w:t>
            </w:r>
          </w:p>
          <w:p w:rsidRPr="00ED5634" w:rsidR="00FB6CBD" w:rsidP="006B51AB" w:rsidRDefault="00FB6CBD" w14:paraId="1212AB6B" w14:textId="77777777">
            <w:pPr>
              <w:rPr>
                <w:rFonts w:asciiTheme="minorHAnsi" w:hAnsiTheme="minorHAnsi" w:cstheme="minorHAnsi"/>
                <w:b/>
                <w:color w:val="000000" w:themeColor="text1"/>
                <w:sz w:val="18"/>
              </w:rPr>
            </w:pPr>
            <w:r w:rsidRPr="00ED5634">
              <w:rPr>
                <w:rFonts w:asciiTheme="minorHAnsi" w:hAnsiTheme="minorHAnsi" w:cstheme="minorHAnsi"/>
                <w:b/>
                <w:color w:val="000000" w:themeColor="text1"/>
                <w:sz w:val="18"/>
              </w:rPr>
              <w:t>Fail</w:t>
            </w:r>
          </w:p>
          <w:p w:rsidRPr="00ED5634" w:rsidR="00FB6CBD" w:rsidP="006B51AB" w:rsidRDefault="00FB6CBD" w14:paraId="7146F26C" w14:textId="77777777">
            <w:pPr>
              <w:rPr>
                <w:rFonts w:asciiTheme="minorHAnsi" w:hAnsiTheme="minorHAnsi" w:cstheme="minorHAnsi"/>
                <w:b/>
                <w:color w:val="000000" w:themeColor="text1"/>
                <w:sz w:val="18"/>
              </w:rPr>
            </w:pPr>
          </w:p>
        </w:tc>
        <w:tc>
          <w:tcPr>
            <w:tcW w:w="2087" w:type="dxa"/>
          </w:tcPr>
          <w:p w:rsidRPr="00ED5634" w:rsidR="00FB6CBD" w:rsidP="006B51AB" w:rsidRDefault="00FB6CBD" w14:paraId="49CF0F2C" w14:textId="77777777">
            <w:pPr>
              <w:pStyle w:val="Default"/>
              <w:rPr>
                <w:rFonts w:asciiTheme="minorHAnsi" w:hAnsiTheme="minorHAnsi" w:cstheme="minorHAnsi"/>
                <w:color w:val="000000" w:themeColor="text1"/>
                <w:sz w:val="18"/>
                <w:szCs w:val="22"/>
              </w:rPr>
            </w:pPr>
            <w:r w:rsidRPr="00ED5634">
              <w:rPr>
                <w:rFonts w:asciiTheme="minorHAnsi" w:hAnsiTheme="minorHAnsi" w:cstheme="minorHAnsi"/>
                <w:color w:val="000000" w:themeColor="text1"/>
                <w:sz w:val="18"/>
                <w:szCs w:val="22"/>
              </w:rPr>
              <w:t>Unsatisfactory systematic understanding of specialised field of study and interrelationship with other relevant disciplines. Unsatisfactory understanding of current theoretical and methodological approaches and its use in interpreting the knowledge base.</w:t>
            </w:r>
          </w:p>
          <w:p w:rsidRPr="00ED5634" w:rsidR="00FB6CBD" w:rsidP="006B51AB" w:rsidRDefault="00FB6CBD" w14:paraId="2785E13B" w14:textId="77777777">
            <w:pPr>
              <w:rPr>
                <w:rFonts w:asciiTheme="minorHAnsi" w:hAnsiTheme="minorHAnsi" w:cstheme="minorHAnsi"/>
                <w:color w:val="000000" w:themeColor="text1"/>
                <w:sz w:val="18"/>
              </w:rPr>
            </w:pPr>
          </w:p>
        </w:tc>
        <w:tc>
          <w:tcPr>
            <w:tcW w:w="2847" w:type="dxa"/>
          </w:tcPr>
          <w:p w:rsidRPr="00ED5634" w:rsidR="00FB6CBD" w:rsidP="006B51AB" w:rsidRDefault="00FB6CBD" w14:paraId="561E4A88"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Unsatisfactory evidence to support findings/views, but evidence not consistently interpreted. Language and structure inappropriate. Unsatisfactory of using ideas at a high level of abstraction. Unsatisfactory critical responses in theoretical discourses. Statistics when used show areas of weakness. Some relevant conclusions.</w:t>
            </w:r>
          </w:p>
        </w:tc>
        <w:tc>
          <w:tcPr>
            <w:tcW w:w="2173" w:type="dxa"/>
          </w:tcPr>
          <w:p w:rsidRPr="00ED5634" w:rsidR="00FB6CBD" w:rsidP="006B51AB" w:rsidRDefault="00FB6CBD" w14:paraId="631E22CA"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References to a few relevant sources. Some omissions and minor errors. Basic level academic conventions evident and largely inconsistent, with lapses. Unsatisfactory evidence of substantial investigations to address areas of theory or practice. Referencing conventions generally followed although some weaknesses.</w:t>
            </w:r>
          </w:p>
        </w:tc>
        <w:tc>
          <w:tcPr>
            <w:tcW w:w="2628" w:type="dxa"/>
          </w:tcPr>
          <w:p w:rsidRPr="00ED5634" w:rsidR="00FB6CBD" w:rsidP="006B51AB" w:rsidRDefault="00FB6CBD" w14:paraId="162981FE" w14:textId="77777777">
            <w:pPr>
              <w:rPr>
                <w:rFonts w:asciiTheme="minorHAnsi" w:hAnsiTheme="minorHAnsi" w:cstheme="minorHAnsi"/>
                <w:color w:val="000000" w:themeColor="text1"/>
                <w:sz w:val="18"/>
              </w:rPr>
            </w:pPr>
            <w:r w:rsidRPr="00ED5634">
              <w:rPr>
                <w:rFonts w:asciiTheme="minorHAnsi" w:hAnsiTheme="minorHAnsi" w:cstheme="minorHAnsi"/>
                <w:b/>
                <w:color w:val="000000" w:themeColor="text1"/>
                <w:sz w:val="18"/>
              </w:rPr>
              <w:t xml:space="preserve">E&amp;R skills: </w:t>
            </w:r>
            <w:r w:rsidRPr="00ED5634">
              <w:rPr>
                <w:rFonts w:asciiTheme="minorHAnsi" w:hAnsiTheme="minorHAnsi" w:cstheme="minorHAnsi"/>
                <w:color w:val="000000" w:themeColor="text1"/>
                <w:sz w:val="18"/>
              </w:rPr>
              <w:t xml:space="preserve">Unsatisfactory undertake reasonably straightforward research tasks with minimum guidance. Unsatisfactorily </w:t>
            </w:r>
            <w:r w:rsidRPr="00ED5634">
              <w:rPr>
                <w:rFonts w:asciiTheme="minorHAnsi" w:hAnsiTheme="minorHAnsi" w:cstheme="minorHAnsi"/>
                <w:b/>
                <w:color w:val="000000" w:themeColor="text1"/>
                <w:sz w:val="18"/>
              </w:rPr>
              <w:t>communicated</w:t>
            </w:r>
            <w:r w:rsidRPr="00ED5634">
              <w:rPr>
                <w:rFonts w:asciiTheme="minorHAnsi" w:hAnsiTheme="minorHAnsi" w:cstheme="minorHAnsi"/>
                <w:color w:val="000000" w:themeColor="text1"/>
                <w:sz w:val="18"/>
              </w:rPr>
              <w:t xml:space="preserve"> in writing at a standard appropriate for graduate-level employment, and with limited weaknesses. Work is presented with areas of weakness in supporting graphs, tables and other resources.</w:t>
            </w:r>
          </w:p>
          <w:p w:rsidRPr="00ED5634" w:rsidR="00FB6CBD" w:rsidP="006B51AB" w:rsidRDefault="00FB6CBD" w14:paraId="516CA23F"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Unsatisfactory ability to apply knowledge to unfamiliar contexts, synthesise ideas and information in innovative ways and generate transformative solutions.</w:t>
            </w:r>
          </w:p>
        </w:tc>
        <w:tc>
          <w:tcPr>
            <w:tcW w:w="2896" w:type="dxa"/>
          </w:tcPr>
          <w:p w:rsidRPr="00ED5634" w:rsidR="00FB6CBD" w:rsidP="006B51AB" w:rsidRDefault="00FB6CBD" w14:paraId="4F9934D6" w14:textId="77777777">
            <w:pPr>
              <w:rPr>
                <w:rFonts w:asciiTheme="minorHAnsi" w:hAnsiTheme="minorHAnsi" w:cstheme="minorHAnsi"/>
                <w:color w:val="1F3864" w:themeColor="accent5" w:themeShade="80"/>
                <w:sz w:val="18"/>
              </w:rPr>
            </w:pPr>
            <w:r w:rsidRPr="00ED5634">
              <w:rPr>
                <w:rFonts w:asciiTheme="minorHAnsi" w:hAnsiTheme="minorHAnsi" w:cstheme="minorHAnsi"/>
                <w:color w:val="1F3864" w:themeColor="accent5" w:themeShade="80"/>
                <w:sz w:val="18"/>
              </w:rPr>
              <w:t>Unsatisfactory evidence of adaptation of making connections between known and unknown areas. Unsatisfactory evidence of identification, evaluation and capability supporting effective communication in a range of complex and specialised contexts</w:t>
            </w:r>
          </w:p>
        </w:tc>
      </w:tr>
      <w:tr w:rsidRPr="00ED5634" w:rsidR="00FB6CBD" w:rsidTr="00A41D73" w14:paraId="6F773B50" w14:textId="77777777">
        <w:tc>
          <w:tcPr>
            <w:tcW w:w="1317" w:type="dxa"/>
          </w:tcPr>
          <w:p w:rsidRPr="00ED5634" w:rsidR="00FB6CBD" w:rsidP="006B51AB" w:rsidRDefault="00FB6CBD" w14:paraId="0B18A369" w14:textId="77777777">
            <w:pPr>
              <w:rPr>
                <w:rFonts w:asciiTheme="minorHAnsi" w:hAnsiTheme="minorHAnsi" w:cstheme="minorHAnsi"/>
                <w:b/>
                <w:color w:val="000000" w:themeColor="text1"/>
                <w:sz w:val="18"/>
              </w:rPr>
            </w:pPr>
            <w:r w:rsidRPr="00ED5634">
              <w:rPr>
                <w:rFonts w:asciiTheme="minorHAnsi" w:hAnsiTheme="minorHAnsi" w:cstheme="minorHAnsi"/>
                <w:b/>
                <w:color w:val="000000" w:themeColor="text1"/>
                <w:sz w:val="18"/>
              </w:rPr>
              <w:lastRenderedPageBreak/>
              <w:t xml:space="preserve">50-59: </w:t>
            </w:r>
          </w:p>
          <w:p w:rsidRPr="00ED5634" w:rsidR="00FB6CBD" w:rsidP="006B51AB" w:rsidRDefault="00FB6CBD" w14:paraId="4B419ED4" w14:textId="77777777">
            <w:pPr>
              <w:rPr>
                <w:rFonts w:asciiTheme="minorHAnsi" w:hAnsiTheme="minorHAnsi" w:cstheme="minorHAnsi"/>
                <w:b/>
                <w:color w:val="000000" w:themeColor="text1"/>
                <w:sz w:val="18"/>
              </w:rPr>
            </w:pPr>
            <w:r w:rsidRPr="00ED5634">
              <w:rPr>
                <w:rFonts w:asciiTheme="minorHAnsi" w:hAnsiTheme="minorHAnsi" w:cstheme="minorHAnsi"/>
                <w:b/>
                <w:color w:val="000000" w:themeColor="text1"/>
                <w:sz w:val="18"/>
              </w:rPr>
              <w:t>Pass</w:t>
            </w:r>
          </w:p>
        </w:tc>
        <w:tc>
          <w:tcPr>
            <w:tcW w:w="2087" w:type="dxa"/>
          </w:tcPr>
          <w:p w:rsidRPr="00ED5634" w:rsidR="00FB6CBD" w:rsidP="006B51AB" w:rsidRDefault="00FB6CBD" w14:paraId="2F7700E3" w14:textId="77777777">
            <w:pPr>
              <w:pStyle w:val="Default"/>
              <w:rPr>
                <w:rFonts w:asciiTheme="minorHAnsi" w:hAnsiTheme="minorHAnsi" w:cstheme="minorHAnsi"/>
                <w:color w:val="000000" w:themeColor="text1"/>
                <w:sz w:val="18"/>
                <w:szCs w:val="22"/>
              </w:rPr>
            </w:pPr>
            <w:r w:rsidRPr="00ED5634">
              <w:rPr>
                <w:rFonts w:asciiTheme="minorHAnsi" w:hAnsiTheme="minorHAnsi" w:cstheme="minorHAnsi"/>
                <w:color w:val="000000" w:themeColor="text1"/>
                <w:sz w:val="18"/>
                <w:szCs w:val="22"/>
              </w:rPr>
              <w:t>Evidence of systematic understanding of specialised field of study and interrelationship with other relevant disciplines. Evidence of understanding of current theoretical and methodological approaches and its use in interpreting the knowledge base.</w:t>
            </w:r>
          </w:p>
          <w:p w:rsidRPr="00ED5634" w:rsidR="00FB6CBD" w:rsidP="006B51AB" w:rsidRDefault="00FB6CBD" w14:paraId="0369BE17"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 xml:space="preserve">. </w:t>
            </w:r>
          </w:p>
        </w:tc>
        <w:tc>
          <w:tcPr>
            <w:tcW w:w="2847" w:type="dxa"/>
          </w:tcPr>
          <w:p w:rsidRPr="00ED5634" w:rsidR="00FB6CBD" w:rsidP="006B51AB" w:rsidRDefault="00FB6CBD" w14:paraId="0AAE1F9F"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Evidence of some logical, analytical thinking and synthesis. Language and structure appropriate. Can analyse new and/or abstract data and situations without guidance. Use of statistical analysis and accurate reporting of statistics where appropriate. An emerging awareness of different stances and ability to use evidence to support the argument. Evidence of using ideas at a high level of abstraction. Evidence of critical responses in theoretical discourses. Valid conclusions.</w:t>
            </w:r>
          </w:p>
        </w:tc>
        <w:tc>
          <w:tcPr>
            <w:tcW w:w="2173" w:type="dxa"/>
          </w:tcPr>
          <w:p w:rsidRPr="00ED5634" w:rsidR="00FB6CBD" w:rsidP="006B51AB" w:rsidRDefault="00FB6CBD" w14:paraId="54FFD121"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Knowledge, analysis and evaluation of a range of research-informed literature, including sources retrieved, analysed independently. Evidence of some investigations to address areas of theory or practice Academic skills applied. Referencing conventions generally followed accurately.</w:t>
            </w:r>
          </w:p>
        </w:tc>
        <w:tc>
          <w:tcPr>
            <w:tcW w:w="2628" w:type="dxa"/>
          </w:tcPr>
          <w:p w:rsidRPr="00ED5634" w:rsidR="00FB6CBD" w:rsidP="006B51AB" w:rsidRDefault="00FB6CBD" w14:paraId="7506CBEE" w14:textId="77777777">
            <w:pPr>
              <w:rPr>
                <w:rFonts w:asciiTheme="minorHAnsi" w:hAnsiTheme="minorHAnsi" w:cstheme="minorHAnsi"/>
                <w:color w:val="000000" w:themeColor="text1"/>
                <w:sz w:val="18"/>
              </w:rPr>
            </w:pPr>
            <w:r w:rsidRPr="00ED5634">
              <w:rPr>
                <w:rFonts w:asciiTheme="minorHAnsi" w:hAnsiTheme="minorHAnsi" w:cstheme="minorHAnsi"/>
                <w:b/>
                <w:color w:val="000000" w:themeColor="text1"/>
                <w:sz w:val="18"/>
              </w:rPr>
              <w:t xml:space="preserve">E&amp;R skills: </w:t>
            </w:r>
            <w:r w:rsidRPr="00ED5634">
              <w:rPr>
                <w:rFonts w:asciiTheme="minorHAnsi" w:hAnsiTheme="minorHAnsi" w:cstheme="minorHAnsi"/>
                <w:color w:val="000000" w:themeColor="text1"/>
                <w:sz w:val="18"/>
              </w:rPr>
              <w:t xml:space="preserve">Can undertake reasonably straightforward research tasks with minimum guidance. Can </w:t>
            </w:r>
            <w:r w:rsidRPr="00ED5634">
              <w:rPr>
                <w:rFonts w:asciiTheme="minorHAnsi" w:hAnsiTheme="minorHAnsi" w:cstheme="minorHAnsi"/>
                <w:b/>
                <w:color w:val="000000" w:themeColor="text1"/>
                <w:sz w:val="18"/>
              </w:rPr>
              <w:t>communicate</w:t>
            </w:r>
            <w:r w:rsidRPr="00ED5634">
              <w:rPr>
                <w:rFonts w:asciiTheme="minorHAnsi" w:hAnsiTheme="minorHAnsi" w:cstheme="minorHAnsi"/>
                <w:color w:val="000000" w:themeColor="text1"/>
                <w:sz w:val="18"/>
              </w:rPr>
              <w:t xml:space="preserve"> in writing, at a standard appropriate for graduate-level employment. Adopts style and register appropriate for audience. Work is presented satisfactorily, embedding graphs, tables and other resources when required.</w:t>
            </w:r>
          </w:p>
          <w:p w:rsidRPr="00ED5634" w:rsidR="00FB6CBD" w:rsidP="006B51AB" w:rsidRDefault="00FB6CBD" w14:paraId="20CA6DB6"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Evidence of ability to apply knowledge to unfamiliar contexts, synthesise ideas and information in innovative ways and generate transformative solutions.</w:t>
            </w:r>
          </w:p>
        </w:tc>
        <w:tc>
          <w:tcPr>
            <w:tcW w:w="2896" w:type="dxa"/>
          </w:tcPr>
          <w:p w:rsidRPr="00ED5634" w:rsidR="00FB6CBD" w:rsidP="006B51AB" w:rsidRDefault="00FB6CBD" w14:paraId="10DFA986" w14:textId="77777777">
            <w:pPr>
              <w:rPr>
                <w:rFonts w:asciiTheme="minorHAnsi" w:hAnsiTheme="minorHAnsi" w:cstheme="minorHAnsi"/>
                <w:color w:val="1F3864" w:themeColor="accent5" w:themeShade="80"/>
                <w:sz w:val="18"/>
              </w:rPr>
            </w:pPr>
            <w:r w:rsidRPr="00ED5634">
              <w:rPr>
                <w:rFonts w:asciiTheme="minorHAnsi" w:hAnsiTheme="minorHAnsi" w:cstheme="minorHAnsi"/>
                <w:color w:val="1F3864" w:themeColor="accent5" w:themeShade="80"/>
                <w:sz w:val="18"/>
              </w:rPr>
              <w:t>Evidence of adaptation of making connections between known and unknown areas. Identification, evaluation and capability supporting effective communication in a range of complex and specialised contexts</w:t>
            </w:r>
          </w:p>
        </w:tc>
      </w:tr>
      <w:tr w:rsidRPr="00ED5634" w:rsidR="00FB6CBD" w:rsidTr="00A41D73" w14:paraId="592CC40E" w14:textId="77777777">
        <w:tc>
          <w:tcPr>
            <w:tcW w:w="1317" w:type="dxa"/>
          </w:tcPr>
          <w:p w:rsidRPr="00ED5634" w:rsidR="00FB6CBD" w:rsidP="006B51AB" w:rsidRDefault="00FB6CBD" w14:paraId="4C2B70C3" w14:textId="77777777">
            <w:pPr>
              <w:rPr>
                <w:rFonts w:asciiTheme="minorHAnsi" w:hAnsiTheme="minorHAnsi" w:cstheme="minorHAnsi"/>
                <w:b/>
                <w:color w:val="000000" w:themeColor="text1"/>
                <w:sz w:val="18"/>
              </w:rPr>
            </w:pPr>
            <w:r w:rsidRPr="00ED5634">
              <w:rPr>
                <w:rFonts w:asciiTheme="minorHAnsi" w:hAnsiTheme="minorHAnsi" w:cstheme="minorHAnsi"/>
                <w:b/>
                <w:color w:val="000000" w:themeColor="text1"/>
                <w:sz w:val="18"/>
              </w:rPr>
              <w:t xml:space="preserve">60-69: </w:t>
            </w:r>
          </w:p>
          <w:p w:rsidRPr="00ED5634" w:rsidR="00FB6CBD" w:rsidP="006B51AB" w:rsidRDefault="00FB6CBD" w14:paraId="3991B6B1" w14:textId="77777777">
            <w:pPr>
              <w:rPr>
                <w:rFonts w:asciiTheme="minorHAnsi" w:hAnsiTheme="minorHAnsi" w:cstheme="minorHAnsi"/>
                <w:b/>
                <w:color w:val="000000" w:themeColor="text1"/>
                <w:sz w:val="18"/>
              </w:rPr>
            </w:pPr>
            <w:r w:rsidRPr="00ED5634">
              <w:rPr>
                <w:rFonts w:asciiTheme="minorHAnsi" w:hAnsiTheme="minorHAnsi" w:cstheme="minorHAnsi"/>
                <w:b/>
                <w:color w:val="000000" w:themeColor="text1"/>
                <w:sz w:val="18"/>
              </w:rPr>
              <w:t>Pass (with Merit)</w:t>
            </w:r>
          </w:p>
        </w:tc>
        <w:tc>
          <w:tcPr>
            <w:tcW w:w="2087" w:type="dxa"/>
          </w:tcPr>
          <w:p w:rsidRPr="00ED5634" w:rsidR="00FB6CBD" w:rsidP="006B51AB" w:rsidRDefault="00FB6CBD" w14:paraId="261A7394" w14:textId="77777777">
            <w:pPr>
              <w:pStyle w:val="Default"/>
              <w:rPr>
                <w:rFonts w:asciiTheme="minorHAnsi" w:hAnsiTheme="minorHAnsi" w:cstheme="minorHAnsi"/>
                <w:color w:val="000000" w:themeColor="text1"/>
                <w:sz w:val="18"/>
                <w:szCs w:val="22"/>
              </w:rPr>
            </w:pPr>
            <w:r w:rsidRPr="00ED5634">
              <w:rPr>
                <w:rFonts w:asciiTheme="minorHAnsi" w:hAnsiTheme="minorHAnsi" w:cstheme="minorHAnsi"/>
                <w:color w:val="000000" w:themeColor="text1"/>
                <w:sz w:val="18"/>
                <w:szCs w:val="22"/>
              </w:rPr>
              <w:t>Good systematic understanding of specialised field of study and interrelationship with other relevant disciplines. Good understanding of current theoretical and methodological approaches and its use in interpreting the knowledge base.</w:t>
            </w:r>
          </w:p>
          <w:p w:rsidRPr="00ED5634" w:rsidR="00FB6CBD" w:rsidP="006B51AB" w:rsidRDefault="00FB6CBD" w14:paraId="5FD0AEFC" w14:textId="77777777">
            <w:pPr>
              <w:rPr>
                <w:rFonts w:asciiTheme="minorHAnsi" w:hAnsiTheme="minorHAnsi" w:cstheme="minorHAnsi"/>
                <w:color w:val="000000" w:themeColor="text1"/>
                <w:sz w:val="18"/>
              </w:rPr>
            </w:pPr>
          </w:p>
        </w:tc>
        <w:tc>
          <w:tcPr>
            <w:tcW w:w="2847" w:type="dxa"/>
          </w:tcPr>
          <w:p w:rsidRPr="00ED5634" w:rsidR="00FB6CBD" w:rsidP="006B51AB" w:rsidRDefault="00FB6CBD" w14:paraId="63D5D88E"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Sound, logical, analytical thinking, synthesis and evaluation. Very clear language and structure. Ability to devise and sustain persuasive arguments, and to review the reliability, validity and significance of evidence. Independent use of statistical analysis and insightful and accurate reporting of statistics where appropriate. Ability to communicate ideas and evidence accurately and convincingly. Good evidence of using ideas at a high level of abstraction. Good evidence of critical responses in theoretical discourses Sound, convincing conclusions.</w:t>
            </w:r>
          </w:p>
        </w:tc>
        <w:tc>
          <w:tcPr>
            <w:tcW w:w="2173" w:type="dxa"/>
          </w:tcPr>
          <w:p w:rsidRPr="00ED5634" w:rsidR="00FB6CBD" w:rsidP="006B51AB" w:rsidRDefault="00FB6CBD" w14:paraId="1DE1A5B7"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 xml:space="preserve">Good knowledge, analysis and evaluation of a range of research-informed literature, including sources retrieved, analysed independently with accuracy and assurance. </w:t>
            </w:r>
            <w:proofErr w:type="gramStart"/>
            <w:r w:rsidRPr="00ED5634">
              <w:rPr>
                <w:rFonts w:asciiTheme="minorHAnsi" w:hAnsiTheme="minorHAnsi" w:cstheme="minorHAnsi"/>
                <w:color w:val="000000" w:themeColor="text1"/>
                <w:sz w:val="18"/>
              </w:rPr>
              <w:t>Good academic skills,</w:t>
            </w:r>
            <w:proofErr w:type="gramEnd"/>
            <w:r w:rsidRPr="00ED5634">
              <w:rPr>
                <w:rFonts w:asciiTheme="minorHAnsi" w:hAnsiTheme="minorHAnsi" w:cstheme="minorHAnsi"/>
                <w:color w:val="000000" w:themeColor="text1"/>
                <w:sz w:val="18"/>
              </w:rPr>
              <w:t xml:space="preserve"> consistently applied. Good evidence of substantial investigations to address areas of theory or practice. Referencing conventions followed accurately and consistently throughout.</w:t>
            </w:r>
          </w:p>
        </w:tc>
        <w:tc>
          <w:tcPr>
            <w:tcW w:w="2628" w:type="dxa"/>
          </w:tcPr>
          <w:p w:rsidRPr="00ED5634" w:rsidR="00FB6CBD" w:rsidP="006B51AB" w:rsidRDefault="00FB6CBD" w14:paraId="749F270F" w14:textId="77777777">
            <w:pPr>
              <w:rPr>
                <w:rFonts w:asciiTheme="minorHAnsi" w:hAnsiTheme="minorHAnsi" w:cstheme="minorHAnsi"/>
                <w:color w:val="000000" w:themeColor="text1"/>
                <w:sz w:val="18"/>
              </w:rPr>
            </w:pPr>
            <w:r w:rsidRPr="00ED5634">
              <w:rPr>
                <w:rFonts w:asciiTheme="minorHAnsi" w:hAnsiTheme="minorHAnsi" w:cstheme="minorHAnsi"/>
                <w:b/>
                <w:color w:val="000000" w:themeColor="text1"/>
                <w:sz w:val="18"/>
              </w:rPr>
              <w:t xml:space="preserve">E&amp;R skills: </w:t>
            </w:r>
            <w:r w:rsidRPr="00ED5634">
              <w:rPr>
                <w:rFonts w:asciiTheme="minorHAnsi" w:hAnsiTheme="minorHAnsi" w:cstheme="minorHAnsi"/>
                <w:color w:val="000000" w:themeColor="text1"/>
                <w:sz w:val="18"/>
              </w:rPr>
              <w:t xml:space="preserve">Can successfully complete a range of research-like tasks, including evaluation, with very limited external guidance. Can </w:t>
            </w:r>
            <w:r w:rsidRPr="00ED5634">
              <w:rPr>
                <w:rFonts w:asciiTheme="minorHAnsi" w:hAnsiTheme="minorHAnsi" w:cstheme="minorHAnsi"/>
                <w:b/>
                <w:color w:val="000000" w:themeColor="text1"/>
                <w:sz w:val="18"/>
              </w:rPr>
              <w:t>communicate</w:t>
            </w:r>
            <w:r w:rsidRPr="00ED5634">
              <w:rPr>
                <w:rFonts w:asciiTheme="minorHAnsi" w:hAnsiTheme="minorHAnsi" w:cstheme="minorHAnsi"/>
                <w:color w:val="000000" w:themeColor="text1"/>
                <w:sz w:val="18"/>
              </w:rPr>
              <w:t xml:space="preserve"> well in writing and at a standard appropriate for graduate-level employment. Adopts style and register to engage audience(s). Work is presented effectively and professionally, embedding graphs, tables and other resources effectively when required.</w:t>
            </w:r>
          </w:p>
        </w:tc>
        <w:tc>
          <w:tcPr>
            <w:tcW w:w="2896" w:type="dxa"/>
          </w:tcPr>
          <w:p w:rsidRPr="00ED5634" w:rsidR="00FB6CBD" w:rsidP="006B51AB" w:rsidRDefault="00FB6CBD" w14:paraId="18AA5287" w14:textId="77777777">
            <w:pPr>
              <w:rPr>
                <w:rFonts w:asciiTheme="minorHAnsi" w:hAnsiTheme="minorHAnsi" w:cstheme="minorHAnsi"/>
                <w:color w:val="1F3864" w:themeColor="accent5" w:themeShade="80"/>
                <w:sz w:val="18"/>
              </w:rPr>
            </w:pPr>
            <w:r w:rsidRPr="00ED5634">
              <w:rPr>
                <w:rFonts w:asciiTheme="minorHAnsi" w:hAnsiTheme="minorHAnsi" w:cstheme="minorHAnsi"/>
                <w:color w:val="1F3864" w:themeColor="accent5" w:themeShade="80"/>
                <w:sz w:val="18"/>
              </w:rPr>
              <w:t>Good evidence of adaptation of making connections between known and unknown areas. Good identification, evaluation and capability supporting effective communication in a range of complex and specialised contexts</w:t>
            </w:r>
          </w:p>
        </w:tc>
      </w:tr>
      <w:tr w:rsidRPr="00ED5634" w:rsidR="00FB6CBD" w:rsidTr="00A41D73" w14:paraId="44F5AEA6" w14:textId="77777777">
        <w:tc>
          <w:tcPr>
            <w:tcW w:w="1317" w:type="dxa"/>
          </w:tcPr>
          <w:p w:rsidRPr="00ED5634" w:rsidR="00FB6CBD" w:rsidP="006B51AB" w:rsidRDefault="00FB6CBD" w14:paraId="256A4413" w14:textId="77777777">
            <w:pPr>
              <w:rPr>
                <w:rFonts w:asciiTheme="minorHAnsi" w:hAnsiTheme="minorHAnsi" w:cstheme="minorHAnsi"/>
                <w:b/>
                <w:color w:val="000000" w:themeColor="text1"/>
                <w:sz w:val="18"/>
              </w:rPr>
            </w:pPr>
            <w:r w:rsidRPr="00ED5634">
              <w:rPr>
                <w:rFonts w:asciiTheme="minorHAnsi" w:hAnsiTheme="minorHAnsi" w:cstheme="minorHAnsi"/>
                <w:b/>
                <w:color w:val="000000" w:themeColor="text1"/>
                <w:sz w:val="18"/>
              </w:rPr>
              <w:t xml:space="preserve">70-79: </w:t>
            </w:r>
          </w:p>
          <w:p w:rsidRPr="00ED5634" w:rsidR="00FB6CBD" w:rsidP="006B51AB" w:rsidRDefault="00FB6CBD" w14:paraId="78C25175" w14:textId="77777777">
            <w:pPr>
              <w:rPr>
                <w:rFonts w:asciiTheme="minorHAnsi" w:hAnsiTheme="minorHAnsi" w:cstheme="minorHAnsi"/>
                <w:b/>
                <w:color w:val="000000" w:themeColor="text1"/>
                <w:sz w:val="18"/>
              </w:rPr>
            </w:pPr>
            <w:r w:rsidRPr="00ED5634">
              <w:rPr>
                <w:rFonts w:asciiTheme="minorHAnsi" w:hAnsiTheme="minorHAnsi" w:cstheme="minorHAnsi"/>
                <w:b/>
                <w:color w:val="000000" w:themeColor="text1"/>
                <w:sz w:val="18"/>
              </w:rPr>
              <w:t>Pass (with Distinction)</w:t>
            </w:r>
          </w:p>
        </w:tc>
        <w:tc>
          <w:tcPr>
            <w:tcW w:w="2087" w:type="dxa"/>
          </w:tcPr>
          <w:p w:rsidRPr="00ED5634" w:rsidR="00FB6CBD" w:rsidP="006B51AB" w:rsidRDefault="00FB6CBD" w14:paraId="51BBFD6C" w14:textId="77777777">
            <w:pPr>
              <w:pStyle w:val="Default"/>
              <w:rPr>
                <w:rFonts w:asciiTheme="minorHAnsi" w:hAnsiTheme="minorHAnsi" w:cstheme="minorHAnsi"/>
                <w:color w:val="000000" w:themeColor="text1"/>
                <w:sz w:val="18"/>
                <w:szCs w:val="22"/>
              </w:rPr>
            </w:pPr>
            <w:r w:rsidRPr="00ED5634">
              <w:rPr>
                <w:rFonts w:asciiTheme="minorHAnsi" w:hAnsiTheme="minorHAnsi" w:cstheme="minorHAnsi"/>
                <w:color w:val="000000" w:themeColor="text1"/>
                <w:sz w:val="18"/>
                <w:szCs w:val="22"/>
              </w:rPr>
              <w:t xml:space="preserve">Excellent systematic understanding of specialised field of study and interrelationship with other relevant </w:t>
            </w:r>
            <w:r w:rsidRPr="00ED5634">
              <w:rPr>
                <w:rFonts w:asciiTheme="minorHAnsi" w:hAnsiTheme="minorHAnsi" w:cstheme="minorHAnsi"/>
                <w:color w:val="000000" w:themeColor="text1"/>
                <w:sz w:val="18"/>
                <w:szCs w:val="22"/>
              </w:rPr>
              <w:lastRenderedPageBreak/>
              <w:t>disciplines. Excellent understanding of current theoretical and methodological approaches and its use in interpreting the knowledge base.</w:t>
            </w:r>
          </w:p>
          <w:p w:rsidRPr="00ED5634" w:rsidR="00FB6CBD" w:rsidP="006B51AB" w:rsidRDefault="00FB6CBD" w14:paraId="33F60542" w14:textId="77777777">
            <w:pPr>
              <w:rPr>
                <w:rFonts w:asciiTheme="minorHAnsi" w:hAnsiTheme="minorHAnsi" w:cstheme="minorHAnsi"/>
                <w:color w:val="000000" w:themeColor="text1"/>
                <w:sz w:val="18"/>
              </w:rPr>
            </w:pPr>
          </w:p>
        </w:tc>
        <w:tc>
          <w:tcPr>
            <w:tcW w:w="2847" w:type="dxa"/>
          </w:tcPr>
          <w:p w:rsidRPr="00ED5634" w:rsidR="00FB6CBD" w:rsidP="006B51AB" w:rsidRDefault="00FB6CBD" w14:paraId="00347379"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lastRenderedPageBreak/>
              <w:t xml:space="preserve">Thoroughly logical work, supported by judiciously selected and evaluated evidence. Excellent language and structure. </w:t>
            </w:r>
            <w:proofErr w:type="gramStart"/>
            <w:r w:rsidRPr="00ED5634">
              <w:rPr>
                <w:rFonts w:asciiTheme="minorHAnsi" w:hAnsiTheme="minorHAnsi" w:cstheme="minorHAnsi"/>
                <w:color w:val="000000" w:themeColor="text1"/>
                <w:sz w:val="18"/>
              </w:rPr>
              <w:t>High quality</w:t>
            </w:r>
            <w:proofErr w:type="gramEnd"/>
            <w:r w:rsidRPr="00ED5634">
              <w:rPr>
                <w:rFonts w:asciiTheme="minorHAnsi" w:hAnsiTheme="minorHAnsi" w:cstheme="minorHAnsi"/>
                <w:color w:val="000000" w:themeColor="text1"/>
                <w:sz w:val="18"/>
              </w:rPr>
              <w:t xml:space="preserve"> analysis, developed </w:t>
            </w:r>
            <w:r w:rsidRPr="00ED5634">
              <w:rPr>
                <w:rFonts w:asciiTheme="minorHAnsi" w:hAnsiTheme="minorHAnsi" w:cstheme="minorHAnsi"/>
                <w:color w:val="000000" w:themeColor="text1"/>
                <w:sz w:val="18"/>
              </w:rPr>
              <w:lastRenderedPageBreak/>
              <w:t>independently or through effective collaboration. Independent use of advanced statistical analysis and insightful and accurate reporting of statistics where appropriate. Ability to investigate contradictory information and identify reasons for contradictions. Excellent evidence of using ideas at a high level of abstraction. Excellent evidence of critical responses in theoretical discourses Strong conclusions.</w:t>
            </w:r>
          </w:p>
        </w:tc>
        <w:tc>
          <w:tcPr>
            <w:tcW w:w="2173" w:type="dxa"/>
          </w:tcPr>
          <w:p w:rsidRPr="00ED5634" w:rsidR="00FB6CBD" w:rsidP="006B51AB" w:rsidRDefault="00FB6CBD" w14:paraId="773E88CC"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lastRenderedPageBreak/>
              <w:t xml:space="preserve">Excellent knowledge of research informed literature embedded in the work. Consistent analysis and evaluation of </w:t>
            </w:r>
            <w:r w:rsidRPr="00ED5634">
              <w:rPr>
                <w:rFonts w:asciiTheme="minorHAnsi" w:hAnsiTheme="minorHAnsi" w:cstheme="minorHAnsi"/>
                <w:color w:val="000000" w:themeColor="text1"/>
                <w:sz w:val="18"/>
              </w:rPr>
              <w:lastRenderedPageBreak/>
              <w:t xml:space="preserve">sources. High-level academic skills consistently applied. Excellent evidence of substantial investigations to address areas of theory or practice. Referencing conventions followed accurately and consistently throughout. </w:t>
            </w:r>
          </w:p>
        </w:tc>
        <w:tc>
          <w:tcPr>
            <w:tcW w:w="2628" w:type="dxa"/>
          </w:tcPr>
          <w:p w:rsidRPr="00ED5634" w:rsidR="00FB6CBD" w:rsidP="006B51AB" w:rsidRDefault="00FB6CBD" w14:paraId="351301E2" w14:textId="77777777">
            <w:pPr>
              <w:rPr>
                <w:rFonts w:asciiTheme="minorHAnsi" w:hAnsiTheme="minorHAnsi" w:cstheme="minorHAnsi"/>
                <w:color w:val="000000" w:themeColor="text1"/>
                <w:sz w:val="18"/>
              </w:rPr>
            </w:pPr>
            <w:r w:rsidRPr="00ED5634">
              <w:rPr>
                <w:rFonts w:asciiTheme="minorHAnsi" w:hAnsiTheme="minorHAnsi" w:cstheme="minorHAnsi"/>
                <w:b/>
                <w:color w:val="000000" w:themeColor="text1"/>
                <w:sz w:val="18"/>
              </w:rPr>
              <w:lastRenderedPageBreak/>
              <w:t xml:space="preserve">E&amp;R skills: </w:t>
            </w:r>
            <w:r w:rsidRPr="00ED5634">
              <w:rPr>
                <w:rFonts w:asciiTheme="minorHAnsi" w:hAnsiTheme="minorHAnsi" w:cstheme="minorHAnsi"/>
                <w:color w:val="000000" w:themeColor="text1"/>
                <w:sz w:val="18"/>
              </w:rPr>
              <w:t xml:space="preserve">Can very successfully complete a range of research-like tasks, including evaluation, with a significant degree of autonomy. Can </w:t>
            </w:r>
            <w:r w:rsidRPr="00ED5634">
              <w:rPr>
                <w:rFonts w:asciiTheme="minorHAnsi" w:hAnsiTheme="minorHAnsi" w:cstheme="minorHAnsi"/>
                <w:b/>
                <w:color w:val="000000" w:themeColor="text1"/>
                <w:sz w:val="18"/>
              </w:rPr>
              <w:t>communicate</w:t>
            </w:r>
            <w:r w:rsidRPr="00ED5634">
              <w:rPr>
                <w:rFonts w:asciiTheme="minorHAnsi" w:hAnsiTheme="minorHAnsi" w:cstheme="minorHAnsi"/>
                <w:color w:val="000000" w:themeColor="text1"/>
                <w:sz w:val="18"/>
              </w:rPr>
              <w:t xml:space="preserve"> in </w:t>
            </w:r>
            <w:r w:rsidRPr="00ED5634">
              <w:rPr>
                <w:rFonts w:asciiTheme="minorHAnsi" w:hAnsiTheme="minorHAnsi" w:cstheme="minorHAnsi"/>
                <w:color w:val="000000" w:themeColor="text1"/>
                <w:sz w:val="18"/>
              </w:rPr>
              <w:lastRenderedPageBreak/>
              <w:t xml:space="preserve">writing professionally and confidently for diverse audiences, at a high standard appropriate for graduate-level employment. Work is presented very effectively and professionally, embedding </w:t>
            </w:r>
            <w:proofErr w:type="gramStart"/>
            <w:r w:rsidRPr="00ED5634">
              <w:rPr>
                <w:rFonts w:asciiTheme="minorHAnsi" w:hAnsiTheme="minorHAnsi" w:cstheme="minorHAnsi"/>
                <w:color w:val="000000" w:themeColor="text1"/>
                <w:sz w:val="18"/>
              </w:rPr>
              <w:t>high quality</w:t>
            </w:r>
            <w:proofErr w:type="gramEnd"/>
            <w:r w:rsidRPr="00ED5634">
              <w:rPr>
                <w:rFonts w:asciiTheme="minorHAnsi" w:hAnsiTheme="minorHAnsi" w:cstheme="minorHAnsi"/>
                <w:color w:val="000000" w:themeColor="text1"/>
                <w:sz w:val="18"/>
              </w:rPr>
              <w:t xml:space="preserve"> graphs, tables and other resources effectively when required. </w:t>
            </w:r>
          </w:p>
          <w:p w:rsidRPr="00ED5634" w:rsidR="00FB6CBD" w:rsidP="006B51AB" w:rsidRDefault="00FB6CBD" w14:paraId="353C020F"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Excellent ability to apply knowledge to unfamiliar contexts, synthesise ideas and information in innovative ways and generate transformative solutions.</w:t>
            </w:r>
          </w:p>
        </w:tc>
        <w:tc>
          <w:tcPr>
            <w:tcW w:w="2896" w:type="dxa"/>
          </w:tcPr>
          <w:p w:rsidRPr="00ED5634" w:rsidR="00FB6CBD" w:rsidP="006B51AB" w:rsidRDefault="00FB6CBD" w14:paraId="5A27D3D0" w14:textId="77777777">
            <w:pPr>
              <w:rPr>
                <w:rFonts w:asciiTheme="minorHAnsi" w:hAnsiTheme="minorHAnsi" w:cstheme="minorHAnsi"/>
                <w:color w:val="1F3864" w:themeColor="accent5" w:themeShade="80"/>
                <w:sz w:val="18"/>
              </w:rPr>
            </w:pPr>
            <w:r w:rsidRPr="00ED5634">
              <w:rPr>
                <w:rFonts w:asciiTheme="minorHAnsi" w:hAnsiTheme="minorHAnsi" w:cstheme="minorHAnsi"/>
                <w:color w:val="1F3864" w:themeColor="accent5" w:themeShade="80"/>
                <w:sz w:val="18"/>
              </w:rPr>
              <w:lastRenderedPageBreak/>
              <w:t xml:space="preserve">Excellent evidence of adaptation of making connections between known and unknown areas. Excellent identification, evaluation and capability supporting effective </w:t>
            </w:r>
            <w:r w:rsidRPr="00ED5634">
              <w:rPr>
                <w:rFonts w:asciiTheme="minorHAnsi" w:hAnsiTheme="minorHAnsi" w:cstheme="minorHAnsi"/>
                <w:color w:val="1F3864" w:themeColor="accent5" w:themeShade="80"/>
                <w:sz w:val="18"/>
              </w:rPr>
              <w:lastRenderedPageBreak/>
              <w:t>communication in a range of complex and specialised contexts</w:t>
            </w:r>
          </w:p>
        </w:tc>
      </w:tr>
      <w:tr w:rsidRPr="00ED5634" w:rsidR="00FB6CBD" w:rsidTr="00A41D73" w14:paraId="19E29861" w14:textId="77777777">
        <w:tc>
          <w:tcPr>
            <w:tcW w:w="1317" w:type="dxa"/>
          </w:tcPr>
          <w:p w:rsidRPr="00ED5634" w:rsidR="00FB6CBD" w:rsidP="006B51AB" w:rsidRDefault="00FB6CBD" w14:paraId="2039F936" w14:textId="77777777">
            <w:pPr>
              <w:rPr>
                <w:rFonts w:asciiTheme="minorHAnsi" w:hAnsiTheme="minorHAnsi" w:cstheme="minorHAnsi"/>
                <w:b/>
                <w:color w:val="000000" w:themeColor="text1"/>
                <w:sz w:val="18"/>
              </w:rPr>
            </w:pPr>
            <w:r w:rsidRPr="00ED5634">
              <w:rPr>
                <w:rFonts w:asciiTheme="minorHAnsi" w:hAnsiTheme="minorHAnsi" w:cstheme="minorHAnsi"/>
                <w:b/>
                <w:color w:val="000000" w:themeColor="text1"/>
                <w:sz w:val="18"/>
              </w:rPr>
              <w:lastRenderedPageBreak/>
              <w:t>80-100: Pass (with Distinction)</w:t>
            </w:r>
          </w:p>
        </w:tc>
        <w:tc>
          <w:tcPr>
            <w:tcW w:w="2087" w:type="dxa"/>
          </w:tcPr>
          <w:p w:rsidRPr="00ED5634" w:rsidR="00FB6CBD" w:rsidP="006B51AB" w:rsidRDefault="00FB6CBD" w14:paraId="6B1A5D76" w14:textId="77777777">
            <w:pPr>
              <w:pStyle w:val="Default"/>
              <w:rPr>
                <w:rFonts w:asciiTheme="minorHAnsi" w:hAnsiTheme="minorHAnsi" w:cstheme="minorHAnsi"/>
                <w:color w:val="000000" w:themeColor="text1"/>
                <w:sz w:val="18"/>
                <w:szCs w:val="22"/>
              </w:rPr>
            </w:pPr>
            <w:r w:rsidRPr="00ED5634">
              <w:rPr>
                <w:rFonts w:asciiTheme="minorHAnsi" w:hAnsiTheme="minorHAnsi" w:cstheme="minorHAnsi"/>
                <w:color w:val="000000" w:themeColor="text1"/>
                <w:sz w:val="18"/>
                <w:szCs w:val="22"/>
              </w:rPr>
              <w:t>Exceptional systematic understanding of specialised field of study and interrelationship with other relevant disciplines. Exceptional understanding of current theoretical and methodological approaches and its use in interpreting the knowledge base.</w:t>
            </w:r>
          </w:p>
          <w:p w:rsidRPr="00ED5634" w:rsidR="00FB6CBD" w:rsidP="006B51AB" w:rsidRDefault="00FB6CBD" w14:paraId="6D8077B1"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w:t>
            </w:r>
          </w:p>
          <w:p w:rsidRPr="00ED5634" w:rsidR="00FB6CBD" w:rsidP="006B51AB" w:rsidRDefault="00FB6CBD" w14:paraId="747CBD01" w14:textId="77777777">
            <w:pPr>
              <w:rPr>
                <w:rFonts w:asciiTheme="minorHAnsi" w:hAnsiTheme="minorHAnsi" w:cstheme="minorHAnsi"/>
                <w:color w:val="000000" w:themeColor="text1"/>
                <w:sz w:val="18"/>
              </w:rPr>
            </w:pPr>
          </w:p>
        </w:tc>
        <w:tc>
          <w:tcPr>
            <w:tcW w:w="2847" w:type="dxa"/>
          </w:tcPr>
          <w:p w:rsidRPr="00ED5634" w:rsidR="00FB6CBD" w:rsidP="006B51AB" w:rsidRDefault="00FB6CBD" w14:paraId="706BCB5E" w14:textId="0ECA500C">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 xml:space="preserve">Exceptional work; judiciously selected and evaluated evidence. Very clear structure and language. </w:t>
            </w:r>
            <w:proofErr w:type="gramStart"/>
            <w:r w:rsidRPr="00ED5634">
              <w:rPr>
                <w:rFonts w:asciiTheme="minorHAnsi" w:hAnsiTheme="minorHAnsi" w:cstheme="minorHAnsi"/>
                <w:color w:val="000000" w:themeColor="text1"/>
                <w:sz w:val="18"/>
              </w:rPr>
              <w:t xml:space="preserve">Very </w:t>
            </w:r>
            <w:r w:rsidRPr="00ED5634" w:rsidR="00ED5634">
              <w:rPr>
                <w:rFonts w:asciiTheme="minorHAnsi" w:hAnsiTheme="minorHAnsi" w:cstheme="minorHAnsi"/>
                <w:color w:val="000000" w:themeColor="text1"/>
                <w:sz w:val="18"/>
              </w:rPr>
              <w:t>high-quality</w:t>
            </w:r>
            <w:r w:rsidRPr="00ED5634">
              <w:rPr>
                <w:rFonts w:asciiTheme="minorHAnsi" w:hAnsiTheme="minorHAnsi" w:cstheme="minorHAnsi"/>
                <w:color w:val="000000" w:themeColor="text1"/>
                <w:sz w:val="18"/>
              </w:rPr>
              <w:t xml:space="preserve"> analysis,</w:t>
            </w:r>
            <w:proofErr w:type="gramEnd"/>
            <w:r w:rsidRPr="00ED5634">
              <w:rPr>
                <w:rFonts w:asciiTheme="minorHAnsi" w:hAnsiTheme="minorHAnsi" w:cstheme="minorHAnsi"/>
                <w:color w:val="000000" w:themeColor="text1"/>
                <w:sz w:val="18"/>
              </w:rPr>
              <w:t xml:space="preserve"> developed independently or through effective collaboration. Independent use of advanced statistical analysis and insightful and accurate reporting of statistics where appropriate. Ability to investigate contradictory information and identify reasons for contradictions. Exceptional evidence of using ideas at a high level of abstraction. Exceptional evidence of critical responses in theoretical discourses Highly persuasive conclusions.</w:t>
            </w:r>
          </w:p>
        </w:tc>
        <w:tc>
          <w:tcPr>
            <w:tcW w:w="2173" w:type="dxa"/>
          </w:tcPr>
          <w:p w:rsidRPr="00ED5634" w:rsidR="00FB6CBD" w:rsidP="006B51AB" w:rsidRDefault="00FB6CBD" w14:paraId="7265C6A9"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Outstanding knowledge of research-informed literature embedded in the work. Consistent analysis and evaluation of sources. High-level academic skills consistently and professionally applied. Exceptional evidence of substantial investigations to address areas of theory or practice. Referencing conventions followed accurately and consistently throughout.</w:t>
            </w:r>
          </w:p>
        </w:tc>
        <w:tc>
          <w:tcPr>
            <w:tcW w:w="2628" w:type="dxa"/>
          </w:tcPr>
          <w:p w:rsidRPr="00ED5634" w:rsidR="00FB6CBD" w:rsidP="006B51AB" w:rsidRDefault="00FB6CBD" w14:paraId="458348CA" w14:textId="77777777">
            <w:pPr>
              <w:rPr>
                <w:rFonts w:asciiTheme="minorHAnsi" w:hAnsiTheme="minorHAnsi" w:cstheme="minorHAnsi"/>
                <w:color w:val="000000" w:themeColor="text1"/>
                <w:sz w:val="18"/>
              </w:rPr>
            </w:pPr>
            <w:r w:rsidRPr="00ED5634">
              <w:rPr>
                <w:rFonts w:asciiTheme="minorHAnsi" w:hAnsiTheme="minorHAnsi" w:cstheme="minorHAnsi"/>
                <w:b/>
                <w:color w:val="000000" w:themeColor="text1"/>
                <w:sz w:val="18"/>
              </w:rPr>
              <w:t>E&amp;R skills:</w:t>
            </w:r>
            <w:r w:rsidRPr="00ED5634">
              <w:rPr>
                <w:rFonts w:asciiTheme="minorHAnsi" w:hAnsiTheme="minorHAnsi" w:cstheme="minorHAnsi"/>
                <w:color w:val="000000" w:themeColor="text1"/>
                <w:sz w:val="18"/>
              </w:rPr>
              <w:t xml:space="preserve"> Impressive ability to draw on own research, and that of others, to formulate meaningful research questions. Exceptionally successful in a wide range of research tasks, including evaluation, with a high degree of autonomy. Can </w:t>
            </w:r>
            <w:r w:rsidRPr="00ED5634">
              <w:rPr>
                <w:rFonts w:asciiTheme="minorHAnsi" w:hAnsiTheme="minorHAnsi" w:cstheme="minorHAnsi"/>
                <w:b/>
                <w:color w:val="000000" w:themeColor="text1"/>
                <w:sz w:val="18"/>
              </w:rPr>
              <w:t>communicate</w:t>
            </w:r>
            <w:r w:rsidRPr="00ED5634">
              <w:rPr>
                <w:rFonts w:asciiTheme="minorHAnsi" w:hAnsiTheme="minorHAnsi" w:cstheme="minorHAnsi"/>
                <w:color w:val="000000" w:themeColor="text1"/>
                <w:sz w:val="18"/>
              </w:rPr>
              <w:t xml:space="preserve"> findings with real professionalism, adapting writing style easily for given audiences. Presentation of work of an extremely high quality, embedding </w:t>
            </w:r>
            <w:proofErr w:type="gramStart"/>
            <w:r w:rsidRPr="00ED5634">
              <w:rPr>
                <w:rFonts w:asciiTheme="minorHAnsi" w:hAnsiTheme="minorHAnsi" w:cstheme="minorHAnsi"/>
                <w:color w:val="000000" w:themeColor="text1"/>
                <w:sz w:val="18"/>
              </w:rPr>
              <w:t>high quality</w:t>
            </w:r>
            <w:proofErr w:type="gramEnd"/>
            <w:r w:rsidRPr="00ED5634">
              <w:rPr>
                <w:rFonts w:asciiTheme="minorHAnsi" w:hAnsiTheme="minorHAnsi" w:cstheme="minorHAnsi"/>
                <w:color w:val="000000" w:themeColor="text1"/>
                <w:sz w:val="18"/>
              </w:rPr>
              <w:t xml:space="preserve"> graphs, tables and other resources effectively when required. Exceptional ability to apply knowledge to unfamiliar contexts, synthesise ideas and information in innovative ways and generate transformative solutions.</w:t>
            </w:r>
          </w:p>
        </w:tc>
        <w:tc>
          <w:tcPr>
            <w:tcW w:w="2896" w:type="dxa"/>
          </w:tcPr>
          <w:p w:rsidRPr="00ED5634" w:rsidR="00FB6CBD" w:rsidP="006B51AB" w:rsidRDefault="00FB6CBD" w14:paraId="588C4FEA" w14:textId="77777777">
            <w:pPr>
              <w:rPr>
                <w:rFonts w:asciiTheme="minorHAnsi" w:hAnsiTheme="minorHAnsi" w:cstheme="minorHAnsi"/>
                <w:color w:val="1F3864" w:themeColor="accent5" w:themeShade="80"/>
                <w:sz w:val="18"/>
              </w:rPr>
            </w:pPr>
            <w:r w:rsidRPr="00ED5634">
              <w:rPr>
                <w:rFonts w:asciiTheme="minorHAnsi" w:hAnsiTheme="minorHAnsi" w:cstheme="minorHAnsi"/>
                <w:color w:val="1F3864" w:themeColor="accent5" w:themeShade="80"/>
                <w:sz w:val="18"/>
              </w:rPr>
              <w:t>Exceptional evidence of adaptation of making connections between known and unknown areas. Exceptional, evaluation and capability supporting effective communication in a range of complex and specialised contexts.</w:t>
            </w:r>
          </w:p>
        </w:tc>
      </w:tr>
    </w:tbl>
    <w:p w:rsidRPr="00FB6CBD" w:rsidR="00FB6CBD" w:rsidP="00FB6CBD" w:rsidRDefault="00FB6CBD" w14:paraId="24FC88F2" w14:textId="77777777">
      <w:pPr>
        <w:rPr>
          <w:rFonts w:ascii="Corbel" w:hAnsi="Corbel"/>
        </w:rPr>
      </w:pPr>
    </w:p>
    <w:p w:rsidRPr="00ED5634" w:rsidR="00FB6CBD" w:rsidP="00FB6CBD" w:rsidRDefault="00FB6CBD" w14:paraId="3803FA0A" w14:textId="5C83C40B">
      <w:pPr>
        <w:pStyle w:val="Heading1"/>
        <w:rPr>
          <w:rFonts w:asciiTheme="minorHAnsi" w:hAnsiTheme="minorHAnsi" w:cstheme="minorHAnsi"/>
          <w:b/>
          <w:bCs/>
          <w:color w:val="0070C0"/>
        </w:rPr>
      </w:pPr>
      <w:bookmarkStart w:name="_Ref529540214" w:id="55"/>
      <w:bookmarkStart w:name="_Toc240579460" w:id="56"/>
      <w:r w:rsidRPr="00ED5634">
        <w:rPr>
          <w:rFonts w:asciiTheme="minorHAnsi" w:hAnsiTheme="minorHAnsi" w:cstheme="minorHAnsi"/>
          <w:b/>
          <w:bCs/>
          <w:color w:val="0070C0"/>
        </w:rPr>
        <w:lastRenderedPageBreak/>
        <w:t>University Assessment Criteria – Presentations - FHEQ Level 7</w:t>
      </w:r>
      <w:bookmarkEnd w:id="55"/>
      <w:bookmarkEnd w:id="56"/>
    </w:p>
    <w:p w:rsidR="00FB6CBD" w:rsidP="00FB6CBD" w:rsidRDefault="00FB6CBD" w14:paraId="0B9C11ED" w14:textId="77777777">
      <w:pPr>
        <w:pStyle w:val="Heading2"/>
        <w:rPr>
          <w:rFonts w:asciiTheme="minorHAnsi" w:hAnsiTheme="minorHAnsi" w:cstheme="minorHAnsi"/>
          <w:color w:val="0070C0"/>
        </w:rPr>
      </w:pPr>
      <w:bookmarkStart w:name="_Toc240579461" w:id="57"/>
      <w:r w:rsidRPr="00ED5634">
        <w:rPr>
          <w:rFonts w:asciiTheme="minorHAnsi" w:hAnsiTheme="minorHAnsi" w:cstheme="minorHAnsi"/>
          <w:color w:val="0070C0"/>
        </w:rPr>
        <w:t>Relevant Assessment: EDD7002 and EDD7004 presentations</w:t>
      </w:r>
      <w:bookmarkEnd w:id="57"/>
      <w:r w:rsidRPr="00ED5634">
        <w:rPr>
          <w:rFonts w:asciiTheme="minorHAnsi" w:hAnsiTheme="minorHAnsi" w:cstheme="minorHAnsi"/>
          <w:color w:val="0070C0"/>
        </w:rPr>
        <w:t xml:space="preserve"> </w:t>
      </w:r>
    </w:p>
    <w:p w:rsidRPr="00ED5634" w:rsidR="00ED5634" w:rsidP="00ED5634" w:rsidRDefault="00ED5634" w14:paraId="021CC162" w14:textId="77777777">
      <w:pPr>
        <w:rPr>
          <w:sz w:val="12"/>
          <w:szCs w:val="12"/>
        </w:rPr>
      </w:pPr>
    </w:p>
    <w:tbl>
      <w:tblPr>
        <w:tblStyle w:val="TableGrid"/>
        <w:tblW w:w="14312" w:type="dxa"/>
        <w:tblLook w:val="04A0" w:firstRow="1" w:lastRow="0" w:firstColumn="1" w:lastColumn="0" w:noHBand="0" w:noVBand="1"/>
      </w:tblPr>
      <w:tblGrid>
        <w:gridCol w:w="1384"/>
        <w:gridCol w:w="2580"/>
        <w:gridCol w:w="2977"/>
        <w:gridCol w:w="2693"/>
        <w:gridCol w:w="2552"/>
        <w:gridCol w:w="2126"/>
      </w:tblGrid>
      <w:tr w:rsidRPr="00ED5634" w:rsidR="00FB6CBD" w:rsidTr="00A41D73" w14:paraId="20C8BE8E" w14:textId="77777777">
        <w:tc>
          <w:tcPr>
            <w:tcW w:w="1384" w:type="dxa"/>
          </w:tcPr>
          <w:p w:rsidRPr="00ED5634" w:rsidR="00FB6CBD" w:rsidP="00ED5634" w:rsidRDefault="00FB6CBD" w14:paraId="7D685EBA" w14:textId="77777777">
            <w:pPr>
              <w:rPr>
                <w:rFonts w:asciiTheme="minorHAnsi" w:hAnsiTheme="minorHAnsi" w:cstheme="minorHAnsi"/>
                <w:b/>
                <w:color w:val="000000" w:themeColor="text1"/>
                <w:sz w:val="18"/>
              </w:rPr>
            </w:pPr>
            <w:r w:rsidRPr="00ED5634">
              <w:rPr>
                <w:rFonts w:asciiTheme="minorHAnsi" w:hAnsiTheme="minorHAnsi" w:cstheme="minorHAnsi"/>
                <w:b/>
                <w:color w:val="000000" w:themeColor="text1"/>
                <w:sz w:val="18"/>
              </w:rPr>
              <w:t xml:space="preserve">Grading criteria </w:t>
            </w:r>
          </w:p>
        </w:tc>
        <w:tc>
          <w:tcPr>
            <w:tcW w:w="2580" w:type="dxa"/>
          </w:tcPr>
          <w:p w:rsidRPr="00ED5634" w:rsidR="00FB6CBD" w:rsidP="00ED5634" w:rsidRDefault="00FB6CBD" w14:paraId="2806F72A" w14:textId="77777777">
            <w:pPr>
              <w:rPr>
                <w:rFonts w:asciiTheme="minorHAnsi" w:hAnsiTheme="minorHAnsi" w:cstheme="minorHAnsi"/>
                <w:b/>
                <w:color w:val="000000" w:themeColor="text1"/>
                <w:sz w:val="18"/>
              </w:rPr>
            </w:pPr>
            <w:r w:rsidRPr="00ED5634">
              <w:rPr>
                <w:rFonts w:asciiTheme="minorHAnsi" w:hAnsiTheme="minorHAnsi" w:cstheme="minorHAnsi"/>
                <w:b/>
                <w:color w:val="000000" w:themeColor="text1"/>
                <w:sz w:val="18"/>
              </w:rPr>
              <w:t xml:space="preserve">Knowledge and </w:t>
            </w:r>
            <w:proofErr w:type="gramStart"/>
            <w:r w:rsidRPr="00ED5634">
              <w:rPr>
                <w:rFonts w:asciiTheme="minorHAnsi" w:hAnsiTheme="minorHAnsi" w:cstheme="minorHAnsi"/>
                <w:b/>
                <w:color w:val="000000" w:themeColor="text1"/>
                <w:sz w:val="18"/>
              </w:rPr>
              <w:t>Understanding</w:t>
            </w:r>
            <w:proofErr w:type="gramEnd"/>
          </w:p>
        </w:tc>
        <w:tc>
          <w:tcPr>
            <w:tcW w:w="2977" w:type="dxa"/>
          </w:tcPr>
          <w:p w:rsidRPr="00ED5634" w:rsidR="00FB6CBD" w:rsidP="00ED5634" w:rsidRDefault="00FB6CBD" w14:paraId="2E44C7D2" w14:textId="77777777">
            <w:pPr>
              <w:rPr>
                <w:rFonts w:asciiTheme="minorHAnsi" w:hAnsiTheme="minorHAnsi" w:cstheme="minorHAnsi"/>
                <w:b/>
                <w:color w:val="000000" w:themeColor="text1"/>
                <w:sz w:val="18"/>
              </w:rPr>
            </w:pPr>
            <w:r w:rsidRPr="00ED5634">
              <w:rPr>
                <w:rFonts w:asciiTheme="minorHAnsi" w:hAnsiTheme="minorHAnsi" w:cstheme="minorHAnsi"/>
                <w:b/>
                <w:color w:val="000000" w:themeColor="text1"/>
                <w:sz w:val="18"/>
              </w:rPr>
              <w:t>Intellectual skills</w:t>
            </w:r>
          </w:p>
        </w:tc>
        <w:tc>
          <w:tcPr>
            <w:tcW w:w="2693" w:type="dxa"/>
          </w:tcPr>
          <w:p w:rsidRPr="00ED5634" w:rsidR="00FB6CBD" w:rsidP="00ED5634" w:rsidRDefault="00FB6CBD" w14:paraId="1FB29AA8" w14:textId="77777777">
            <w:pPr>
              <w:rPr>
                <w:rFonts w:asciiTheme="minorHAnsi" w:hAnsiTheme="minorHAnsi" w:cstheme="minorHAnsi"/>
                <w:b/>
                <w:color w:val="000000" w:themeColor="text1"/>
                <w:sz w:val="18"/>
              </w:rPr>
            </w:pPr>
            <w:r w:rsidRPr="00ED5634">
              <w:rPr>
                <w:rFonts w:asciiTheme="minorHAnsi" w:hAnsiTheme="minorHAnsi" w:cstheme="minorHAnsi"/>
                <w:b/>
                <w:color w:val="000000" w:themeColor="text1"/>
                <w:sz w:val="18"/>
              </w:rPr>
              <w:t>Scholarly practices</w:t>
            </w:r>
          </w:p>
        </w:tc>
        <w:tc>
          <w:tcPr>
            <w:tcW w:w="2552" w:type="dxa"/>
          </w:tcPr>
          <w:p w:rsidRPr="00ED5634" w:rsidR="00FB6CBD" w:rsidP="00ED5634" w:rsidRDefault="00FB6CBD" w14:paraId="21E3F0EE" w14:textId="77777777">
            <w:pPr>
              <w:rPr>
                <w:rFonts w:asciiTheme="minorHAnsi" w:hAnsiTheme="minorHAnsi" w:cstheme="minorHAnsi"/>
                <w:b/>
                <w:color w:val="000000" w:themeColor="text1"/>
                <w:sz w:val="18"/>
              </w:rPr>
            </w:pPr>
            <w:r w:rsidRPr="00ED5634">
              <w:rPr>
                <w:rFonts w:asciiTheme="minorHAnsi" w:hAnsiTheme="minorHAnsi" w:cstheme="minorHAnsi"/>
                <w:b/>
                <w:color w:val="000000" w:themeColor="text1"/>
                <w:sz w:val="18"/>
              </w:rPr>
              <w:t>Enquiry and research skills</w:t>
            </w:r>
          </w:p>
        </w:tc>
        <w:tc>
          <w:tcPr>
            <w:tcW w:w="2126" w:type="dxa"/>
          </w:tcPr>
          <w:p w:rsidRPr="00ED5634" w:rsidR="00FB6CBD" w:rsidP="00ED5634" w:rsidRDefault="00FB6CBD" w14:paraId="409EA264" w14:textId="77777777">
            <w:pPr>
              <w:rPr>
                <w:rFonts w:asciiTheme="minorHAnsi" w:hAnsiTheme="minorHAnsi" w:cstheme="minorHAnsi"/>
                <w:b/>
                <w:color w:val="000000" w:themeColor="text1"/>
                <w:sz w:val="18"/>
              </w:rPr>
            </w:pPr>
            <w:r w:rsidRPr="00ED5634">
              <w:rPr>
                <w:rFonts w:asciiTheme="minorHAnsi" w:hAnsiTheme="minorHAnsi" w:cstheme="minorHAnsi"/>
                <w:b/>
                <w:color w:val="000000" w:themeColor="text1"/>
                <w:sz w:val="18"/>
              </w:rPr>
              <w:t>Presentation skills</w:t>
            </w:r>
          </w:p>
        </w:tc>
      </w:tr>
      <w:tr w:rsidRPr="00ED5634" w:rsidR="00FB6CBD" w:rsidTr="00A41D73" w14:paraId="2B4C0110" w14:textId="77777777">
        <w:tc>
          <w:tcPr>
            <w:tcW w:w="1384" w:type="dxa"/>
          </w:tcPr>
          <w:p w:rsidRPr="00ED5634" w:rsidR="00FB6CBD" w:rsidP="006B51AB" w:rsidRDefault="00FB6CBD" w14:paraId="50431A76" w14:textId="77777777">
            <w:pPr>
              <w:jc w:val="both"/>
              <w:rPr>
                <w:rFonts w:asciiTheme="minorHAnsi" w:hAnsiTheme="minorHAnsi" w:cstheme="minorHAnsi"/>
                <w:b/>
                <w:color w:val="000000" w:themeColor="text1"/>
                <w:sz w:val="18"/>
              </w:rPr>
            </w:pPr>
            <w:r w:rsidRPr="00ED5634">
              <w:rPr>
                <w:rFonts w:asciiTheme="minorHAnsi" w:hAnsiTheme="minorHAnsi" w:cstheme="minorHAnsi"/>
                <w:b/>
                <w:color w:val="000000" w:themeColor="text1"/>
                <w:sz w:val="18"/>
              </w:rPr>
              <w:t>Mark band</w:t>
            </w:r>
          </w:p>
        </w:tc>
        <w:tc>
          <w:tcPr>
            <w:tcW w:w="2580" w:type="dxa"/>
          </w:tcPr>
          <w:p w:rsidRPr="00ED5634" w:rsidR="00FB6CBD" w:rsidP="006B51AB" w:rsidRDefault="00FB6CBD" w14:paraId="395B08A5" w14:textId="77777777">
            <w:pPr>
              <w:pStyle w:val="Default"/>
              <w:rPr>
                <w:rFonts w:asciiTheme="minorHAnsi" w:hAnsiTheme="minorHAnsi" w:cstheme="minorHAnsi"/>
                <w:color w:val="000000" w:themeColor="text1"/>
                <w:sz w:val="18"/>
                <w:szCs w:val="22"/>
              </w:rPr>
            </w:pPr>
          </w:p>
        </w:tc>
        <w:tc>
          <w:tcPr>
            <w:tcW w:w="2977" w:type="dxa"/>
          </w:tcPr>
          <w:p w:rsidRPr="00ED5634" w:rsidR="00FB6CBD" w:rsidP="006B51AB" w:rsidRDefault="00FB6CBD" w14:paraId="74676B5E" w14:textId="77777777">
            <w:pPr>
              <w:rPr>
                <w:rFonts w:asciiTheme="minorHAnsi" w:hAnsiTheme="minorHAnsi" w:cstheme="minorHAnsi"/>
                <w:color w:val="000000" w:themeColor="text1"/>
                <w:sz w:val="18"/>
              </w:rPr>
            </w:pPr>
          </w:p>
        </w:tc>
        <w:tc>
          <w:tcPr>
            <w:tcW w:w="2693" w:type="dxa"/>
          </w:tcPr>
          <w:p w:rsidRPr="00ED5634" w:rsidR="00FB6CBD" w:rsidP="006B51AB" w:rsidRDefault="00FB6CBD" w14:paraId="3E8EF5A7" w14:textId="77777777">
            <w:pPr>
              <w:rPr>
                <w:rFonts w:asciiTheme="minorHAnsi" w:hAnsiTheme="minorHAnsi" w:cstheme="minorHAnsi"/>
                <w:color w:val="000000" w:themeColor="text1"/>
                <w:sz w:val="18"/>
              </w:rPr>
            </w:pPr>
          </w:p>
        </w:tc>
        <w:tc>
          <w:tcPr>
            <w:tcW w:w="2552" w:type="dxa"/>
          </w:tcPr>
          <w:p w:rsidRPr="00ED5634" w:rsidR="00FB6CBD" w:rsidP="006B51AB" w:rsidRDefault="00FB6CBD" w14:paraId="0D72CEEE" w14:textId="77777777">
            <w:pPr>
              <w:rPr>
                <w:rFonts w:asciiTheme="minorHAnsi" w:hAnsiTheme="minorHAnsi" w:cstheme="minorHAnsi"/>
                <w:b/>
                <w:color w:val="000000" w:themeColor="text1"/>
                <w:sz w:val="18"/>
              </w:rPr>
            </w:pPr>
          </w:p>
        </w:tc>
        <w:tc>
          <w:tcPr>
            <w:tcW w:w="2126" w:type="dxa"/>
          </w:tcPr>
          <w:p w:rsidRPr="00ED5634" w:rsidR="00FB6CBD" w:rsidP="006B51AB" w:rsidRDefault="00FB6CBD" w14:paraId="087929FA" w14:textId="77777777">
            <w:pPr>
              <w:rPr>
                <w:rFonts w:asciiTheme="minorHAnsi" w:hAnsiTheme="minorHAnsi" w:cstheme="minorHAnsi"/>
                <w:color w:val="000000" w:themeColor="text1"/>
                <w:sz w:val="18"/>
              </w:rPr>
            </w:pPr>
          </w:p>
        </w:tc>
      </w:tr>
      <w:tr w:rsidRPr="00ED5634" w:rsidR="00FB6CBD" w:rsidTr="00A41D73" w14:paraId="4F8A4CBE" w14:textId="77777777">
        <w:tc>
          <w:tcPr>
            <w:tcW w:w="1384" w:type="dxa"/>
          </w:tcPr>
          <w:p w:rsidRPr="00ED5634" w:rsidR="00FB6CBD" w:rsidP="006B51AB" w:rsidRDefault="00FB6CBD" w14:paraId="1DD180DB" w14:textId="77777777">
            <w:pPr>
              <w:rPr>
                <w:rFonts w:asciiTheme="minorHAnsi" w:hAnsiTheme="minorHAnsi" w:cstheme="minorHAnsi"/>
                <w:b/>
                <w:color w:val="000000" w:themeColor="text1"/>
                <w:sz w:val="18"/>
              </w:rPr>
            </w:pPr>
            <w:r w:rsidRPr="00ED5634">
              <w:rPr>
                <w:rFonts w:asciiTheme="minorHAnsi" w:hAnsiTheme="minorHAnsi" w:cstheme="minorHAnsi"/>
                <w:b/>
                <w:color w:val="000000" w:themeColor="text1"/>
                <w:sz w:val="18"/>
              </w:rPr>
              <w:t>0-39: Fail</w:t>
            </w:r>
          </w:p>
        </w:tc>
        <w:tc>
          <w:tcPr>
            <w:tcW w:w="2580" w:type="dxa"/>
          </w:tcPr>
          <w:p w:rsidRPr="00ED5634" w:rsidR="00FB6CBD" w:rsidP="006B51AB" w:rsidRDefault="00FB6CBD" w14:paraId="09491453" w14:textId="77777777">
            <w:pPr>
              <w:pStyle w:val="Default"/>
              <w:rPr>
                <w:rFonts w:asciiTheme="minorHAnsi" w:hAnsiTheme="minorHAnsi" w:cstheme="minorHAnsi"/>
                <w:color w:val="000000" w:themeColor="text1"/>
                <w:sz w:val="18"/>
                <w:szCs w:val="22"/>
              </w:rPr>
            </w:pPr>
            <w:r w:rsidRPr="00ED5634">
              <w:rPr>
                <w:rFonts w:asciiTheme="minorHAnsi" w:hAnsiTheme="minorHAnsi" w:cstheme="minorHAnsi"/>
                <w:color w:val="000000" w:themeColor="text1"/>
                <w:sz w:val="18"/>
                <w:szCs w:val="22"/>
              </w:rPr>
              <w:t>Gaps in systematic understanding of specialised field of study and interrelationship with other relevant disciplines. Some inaccuracies in the understanding of current theoretical and methodological approaches and its use in interpreting the knowledge base.</w:t>
            </w:r>
          </w:p>
          <w:p w:rsidRPr="00ED5634" w:rsidR="00FB6CBD" w:rsidP="006B51AB" w:rsidRDefault="00FB6CBD" w14:paraId="539D618F" w14:textId="77777777">
            <w:pPr>
              <w:rPr>
                <w:rFonts w:asciiTheme="minorHAnsi" w:hAnsiTheme="minorHAnsi" w:cstheme="minorHAnsi"/>
                <w:color w:val="000000" w:themeColor="text1"/>
                <w:sz w:val="18"/>
              </w:rPr>
            </w:pPr>
          </w:p>
        </w:tc>
        <w:tc>
          <w:tcPr>
            <w:tcW w:w="2977" w:type="dxa"/>
          </w:tcPr>
          <w:p w:rsidRPr="00ED5634" w:rsidR="00FB6CBD" w:rsidP="006B51AB" w:rsidRDefault="00FB6CBD" w14:paraId="57B487A2"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Some evidence of analytical intellectual skills, but for the most part descriptive. Gaps in evidence of using ideas at a high level of abstraction. Ideas/findings sometimes illogical and contradictory. Generalized statements made with scant evidence. Significant errors or omissions in statistics or their interpretations. Conclusions lack relevance. Gaps in critical responses to theoretical discourses.</w:t>
            </w:r>
          </w:p>
        </w:tc>
        <w:tc>
          <w:tcPr>
            <w:tcW w:w="2693" w:type="dxa"/>
          </w:tcPr>
          <w:p w:rsidRPr="00ED5634" w:rsidR="00FB6CBD" w:rsidP="006B51AB" w:rsidRDefault="00FB6CBD" w14:paraId="43C44624"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Evidence of little reading and/or of reliance on inappropriate sources, and/or indiscriminate use of sources. Gaps in evidence of substantial investigations to address areas of theory or practice Academic conventions used inconsistently.</w:t>
            </w:r>
          </w:p>
        </w:tc>
        <w:tc>
          <w:tcPr>
            <w:tcW w:w="2552" w:type="dxa"/>
          </w:tcPr>
          <w:p w:rsidRPr="00ED5634" w:rsidR="00FB6CBD" w:rsidP="006B51AB" w:rsidRDefault="00FB6CBD" w14:paraId="5BC3A952"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Poor evidence of ability to undertake research-related tasks even with external guidance. Poor evidence of depth of research and critical ability to assess information and make clear deductions.</w:t>
            </w:r>
          </w:p>
          <w:p w:rsidRPr="00ED5634" w:rsidR="00FB6CBD" w:rsidP="006B51AB" w:rsidRDefault="00FB6CBD" w14:paraId="7C438B3F"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Little evidence of ability to analyse the appropriateness of the enquiry methodologies used.</w:t>
            </w:r>
          </w:p>
          <w:p w:rsidRPr="00ED5634" w:rsidR="00FB6CBD" w:rsidP="006B51AB" w:rsidRDefault="00FB6CBD" w14:paraId="4641F5A2" w14:textId="77777777">
            <w:pPr>
              <w:rPr>
                <w:rFonts w:asciiTheme="minorHAnsi" w:hAnsiTheme="minorHAnsi" w:cstheme="minorHAnsi"/>
                <w:color w:val="000000" w:themeColor="text1"/>
                <w:sz w:val="18"/>
              </w:rPr>
            </w:pPr>
          </w:p>
        </w:tc>
        <w:tc>
          <w:tcPr>
            <w:tcW w:w="2126" w:type="dxa"/>
          </w:tcPr>
          <w:p w:rsidRPr="00ED5634" w:rsidR="00FB6CBD" w:rsidP="006B51AB" w:rsidRDefault="00FB6CBD" w14:paraId="6B792A88" w14:textId="790875D0">
            <w:pPr>
              <w:rPr>
                <w:rFonts w:asciiTheme="minorHAnsi" w:hAnsiTheme="minorHAnsi" w:cstheme="minorHAnsi"/>
                <w:sz w:val="18"/>
              </w:rPr>
            </w:pPr>
            <w:r w:rsidRPr="00ED5634">
              <w:rPr>
                <w:rFonts w:asciiTheme="minorHAnsi" w:hAnsiTheme="minorHAnsi" w:cstheme="minorHAnsi"/>
                <w:sz w:val="18"/>
              </w:rPr>
              <w:t xml:space="preserve">Dull or otherwise </w:t>
            </w:r>
            <w:r w:rsidRPr="00ED5634" w:rsidR="001B6663">
              <w:rPr>
                <w:rFonts w:asciiTheme="minorHAnsi" w:hAnsiTheme="minorHAnsi" w:cstheme="minorHAnsi"/>
                <w:sz w:val="18"/>
              </w:rPr>
              <w:t xml:space="preserve">not very </w:t>
            </w:r>
            <w:r w:rsidRPr="00ED5634">
              <w:rPr>
                <w:rFonts w:asciiTheme="minorHAnsi" w:hAnsiTheme="minorHAnsi" w:cstheme="minorHAnsi"/>
                <w:sz w:val="18"/>
              </w:rPr>
              <w:t>inspirational presentation. Does not effectively engage audience.</w:t>
            </w:r>
          </w:p>
          <w:p w:rsidRPr="00ED5634" w:rsidR="00FB6CBD" w:rsidP="006B51AB" w:rsidRDefault="00FB6CBD" w14:paraId="226185B7" w14:textId="77777777">
            <w:pPr>
              <w:rPr>
                <w:rFonts w:asciiTheme="minorHAnsi" w:hAnsiTheme="minorHAnsi" w:cstheme="minorHAnsi"/>
                <w:sz w:val="18"/>
              </w:rPr>
            </w:pPr>
            <w:r w:rsidRPr="00ED5634">
              <w:rPr>
                <w:rFonts w:asciiTheme="minorHAnsi" w:hAnsiTheme="minorHAnsi" w:cstheme="minorHAnsi"/>
                <w:sz w:val="18"/>
              </w:rPr>
              <w:t>Poor or weak use of presentation tools e.g. AV.</w:t>
            </w:r>
          </w:p>
          <w:p w:rsidRPr="00ED5634" w:rsidR="00FB6CBD" w:rsidP="006B51AB" w:rsidRDefault="00FB6CBD" w14:paraId="12537CF3" w14:textId="77777777">
            <w:pPr>
              <w:rPr>
                <w:rFonts w:asciiTheme="minorHAnsi" w:hAnsiTheme="minorHAnsi" w:cstheme="minorHAnsi"/>
                <w:sz w:val="18"/>
              </w:rPr>
            </w:pPr>
            <w:r w:rsidRPr="00ED5634">
              <w:rPr>
                <w:rFonts w:asciiTheme="minorHAnsi" w:hAnsiTheme="minorHAnsi" w:cstheme="minorHAnsi"/>
                <w:sz w:val="18"/>
              </w:rPr>
              <w:t>Poorly timed.</w:t>
            </w:r>
          </w:p>
          <w:p w:rsidRPr="00ED5634" w:rsidR="00FB6CBD" w:rsidP="006B51AB" w:rsidRDefault="00FB6CBD" w14:paraId="27ED23FC" w14:textId="77777777">
            <w:pPr>
              <w:rPr>
                <w:rFonts w:asciiTheme="minorHAnsi" w:hAnsiTheme="minorHAnsi" w:cstheme="minorHAnsi"/>
                <w:sz w:val="18"/>
              </w:rPr>
            </w:pPr>
          </w:p>
        </w:tc>
      </w:tr>
      <w:tr w:rsidRPr="00ED5634" w:rsidR="00FB6CBD" w:rsidTr="00A41D73" w14:paraId="2E388884" w14:textId="77777777">
        <w:tc>
          <w:tcPr>
            <w:tcW w:w="1384" w:type="dxa"/>
          </w:tcPr>
          <w:p w:rsidRPr="00ED5634" w:rsidR="00FB6CBD" w:rsidP="006B51AB" w:rsidRDefault="00FB6CBD" w14:paraId="07AEF8D5" w14:textId="77777777">
            <w:pPr>
              <w:rPr>
                <w:rFonts w:asciiTheme="minorHAnsi" w:hAnsiTheme="minorHAnsi" w:cstheme="minorHAnsi"/>
                <w:b/>
                <w:color w:val="000000" w:themeColor="text1"/>
                <w:sz w:val="18"/>
              </w:rPr>
            </w:pPr>
            <w:r w:rsidRPr="00ED5634">
              <w:rPr>
                <w:rFonts w:asciiTheme="minorHAnsi" w:hAnsiTheme="minorHAnsi" w:cstheme="minorHAnsi"/>
                <w:b/>
                <w:color w:val="000000" w:themeColor="text1"/>
                <w:sz w:val="18"/>
              </w:rPr>
              <w:t xml:space="preserve">40-49: </w:t>
            </w:r>
          </w:p>
          <w:p w:rsidRPr="00ED5634" w:rsidR="00FB6CBD" w:rsidP="006B51AB" w:rsidRDefault="00FB6CBD" w14:paraId="5E8CB4C1" w14:textId="77777777">
            <w:pPr>
              <w:rPr>
                <w:rFonts w:asciiTheme="minorHAnsi" w:hAnsiTheme="minorHAnsi" w:cstheme="minorHAnsi"/>
                <w:b/>
                <w:color w:val="000000" w:themeColor="text1"/>
                <w:sz w:val="18"/>
              </w:rPr>
            </w:pPr>
            <w:r w:rsidRPr="00ED5634">
              <w:rPr>
                <w:rFonts w:asciiTheme="minorHAnsi" w:hAnsiTheme="minorHAnsi" w:cstheme="minorHAnsi"/>
                <w:b/>
                <w:color w:val="000000" w:themeColor="text1"/>
                <w:sz w:val="18"/>
              </w:rPr>
              <w:t>Fail</w:t>
            </w:r>
          </w:p>
        </w:tc>
        <w:tc>
          <w:tcPr>
            <w:tcW w:w="2580" w:type="dxa"/>
          </w:tcPr>
          <w:p w:rsidRPr="00ED5634" w:rsidR="00FB6CBD" w:rsidP="006B51AB" w:rsidRDefault="00FB6CBD" w14:paraId="56FF44DA" w14:textId="77777777">
            <w:pPr>
              <w:pStyle w:val="Default"/>
              <w:rPr>
                <w:rFonts w:asciiTheme="minorHAnsi" w:hAnsiTheme="minorHAnsi" w:cstheme="minorHAnsi"/>
                <w:color w:val="000000" w:themeColor="text1"/>
                <w:sz w:val="18"/>
                <w:szCs w:val="22"/>
              </w:rPr>
            </w:pPr>
            <w:r w:rsidRPr="00ED5634">
              <w:rPr>
                <w:rFonts w:asciiTheme="minorHAnsi" w:hAnsiTheme="minorHAnsi" w:cstheme="minorHAnsi"/>
                <w:color w:val="000000" w:themeColor="text1"/>
                <w:sz w:val="18"/>
                <w:szCs w:val="22"/>
              </w:rPr>
              <w:t>Unsatisfactory systematic understanding of specialised field of study and interrelationship with other relevant disciplines. Unsatisfactory understanding of current theoretical and methodological approaches and its use in interpreting the knowledge base.</w:t>
            </w:r>
          </w:p>
          <w:p w:rsidRPr="00ED5634" w:rsidR="00FB6CBD" w:rsidP="006B51AB" w:rsidRDefault="00FB6CBD" w14:paraId="1A0138E3" w14:textId="77777777">
            <w:pPr>
              <w:rPr>
                <w:rFonts w:asciiTheme="minorHAnsi" w:hAnsiTheme="minorHAnsi" w:cstheme="minorHAnsi"/>
                <w:color w:val="000000" w:themeColor="text1"/>
                <w:sz w:val="18"/>
              </w:rPr>
            </w:pPr>
          </w:p>
        </w:tc>
        <w:tc>
          <w:tcPr>
            <w:tcW w:w="2977" w:type="dxa"/>
          </w:tcPr>
          <w:p w:rsidRPr="00ED5634" w:rsidR="00FB6CBD" w:rsidP="006B51AB" w:rsidRDefault="00FB6CBD" w14:paraId="3BF02033"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Evidence of some logical, analytical thinking and some attempts to synthesise, albeit with some weaknesses. Unsatisfactory evidence to support findings/views, but evidence not consistently interpreted. Unsatisfactory of using ideas at a high level of abstraction. Unsatisfactory critical responses in theoretical discourses</w:t>
            </w:r>
          </w:p>
        </w:tc>
        <w:tc>
          <w:tcPr>
            <w:tcW w:w="2693" w:type="dxa"/>
          </w:tcPr>
          <w:p w:rsidRPr="00ED5634" w:rsidR="00FB6CBD" w:rsidP="006B51AB" w:rsidRDefault="00FB6CBD" w14:paraId="0610262A"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References to a few relevant sources. Some omissions and minor errors. Basic level academic conventions evident and largely inconsistent, with lapses. Unsatisfactory evidence of substantial investigations to address areas of theory or practice Referencing conventions generally followed although some weaknesses.</w:t>
            </w:r>
          </w:p>
        </w:tc>
        <w:tc>
          <w:tcPr>
            <w:tcW w:w="2552" w:type="dxa"/>
          </w:tcPr>
          <w:p w:rsidRPr="00ED5634" w:rsidR="00FB6CBD" w:rsidP="006B51AB" w:rsidRDefault="00FB6CBD" w14:paraId="3494C05F"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Basic evidence of ability to undertake research-related tasks even with external guidance. Basic evidence of depth of research and critical ability to assess information and make clear deductions.</w:t>
            </w:r>
          </w:p>
          <w:p w:rsidRPr="00ED5634" w:rsidR="00FB6CBD" w:rsidP="006B51AB" w:rsidRDefault="00FB6CBD" w14:paraId="49A4CF4F"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Insufficient evidence of ability to analyse the appropriateness of the enquiry methodologies used.</w:t>
            </w:r>
          </w:p>
          <w:p w:rsidRPr="00ED5634" w:rsidR="00FB6CBD" w:rsidP="006B51AB" w:rsidRDefault="00FB6CBD" w14:paraId="52B1D886"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w:t>
            </w:r>
          </w:p>
        </w:tc>
        <w:tc>
          <w:tcPr>
            <w:tcW w:w="2126" w:type="dxa"/>
          </w:tcPr>
          <w:p w:rsidRPr="00ED5634" w:rsidR="00FB6CBD" w:rsidP="006B51AB" w:rsidRDefault="001B6663" w14:paraId="0BCC69D2" w14:textId="55DF88A3">
            <w:pPr>
              <w:rPr>
                <w:rFonts w:asciiTheme="minorHAnsi" w:hAnsiTheme="minorHAnsi" w:cstheme="minorHAnsi"/>
                <w:sz w:val="18"/>
              </w:rPr>
            </w:pPr>
            <w:r w:rsidRPr="00ED5634">
              <w:rPr>
                <w:rFonts w:asciiTheme="minorHAnsi" w:hAnsiTheme="minorHAnsi" w:cstheme="minorHAnsi"/>
                <w:sz w:val="18"/>
              </w:rPr>
              <w:t xml:space="preserve">Not very </w:t>
            </w:r>
            <w:r w:rsidRPr="00ED5634" w:rsidR="00FB6CBD">
              <w:rPr>
                <w:rFonts w:asciiTheme="minorHAnsi" w:hAnsiTheme="minorHAnsi" w:cstheme="minorHAnsi"/>
                <w:sz w:val="18"/>
              </w:rPr>
              <w:t>inspirational presentation that does not effectively engage audience.</w:t>
            </w:r>
          </w:p>
          <w:p w:rsidRPr="00ED5634" w:rsidR="00FB6CBD" w:rsidP="006B51AB" w:rsidRDefault="00FB6CBD" w14:paraId="3C04484C" w14:textId="77777777">
            <w:pPr>
              <w:rPr>
                <w:rFonts w:asciiTheme="minorHAnsi" w:hAnsiTheme="minorHAnsi" w:cstheme="minorHAnsi"/>
                <w:sz w:val="18"/>
              </w:rPr>
            </w:pPr>
            <w:r w:rsidRPr="00ED5634">
              <w:rPr>
                <w:rFonts w:asciiTheme="minorHAnsi" w:hAnsiTheme="minorHAnsi" w:cstheme="minorHAnsi"/>
                <w:sz w:val="18"/>
              </w:rPr>
              <w:t>Poor or weak use of presentation tools e.g. AV.</w:t>
            </w:r>
          </w:p>
          <w:p w:rsidRPr="00ED5634" w:rsidR="00FB6CBD" w:rsidP="006B51AB" w:rsidRDefault="00FB6CBD" w14:paraId="0B566F7E" w14:textId="77777777">
            <w:pPr>
              <w:rPr>
                <w:rFonts w:asciiTheme="minorHAnsi" w:hAnsiTheme="minorHAnsi" w:cstheme="minorHAnsi"/>
                <w:sz w:val="18"/>
              </w:rPr>
            </w:pPr>
            <w:r w:rsidRPr="00ED5634">
              <w:rPr>
                <w:rFonts w:asciiTheme="minorHAnsi" w:hAnsiTheme="minorHAnsi" w:cstheme="minorHAnsi"/>
                <w:sz w:val="18"/>
              </w:rPr>
              <w:t>Poorly timed.</w:t>
            </w:r>
          </w:p>
          <w:p w:rsidRPr="00ED5634" w:rsidR="00FB6CBD" w:rsidP="006B51AB" w:rsidRDefault="00FB6CBD" w14:paraId="0DFFED1F" w14:textId="77777777">
            <w:pPr>
              <w:rPr>
                <w:rFonts w:asciiTheme="minorHAnsi" w:hAnsiTheme="minorHAnsi" w:cstheme="minorHAnsi"/>
                <w:sz w:val="18"/>
              </w:rPr>
            </w:pPr>
          </w:p>
        </w:tc>
      </w:tr>
      <w:tr w:rsidRPr="00ED5634" w:rsidR="00FB6CBD" w:rsidTr="00A41D73" w14:paraId="53029E87" w14:textId="77777777">
        <w:tc>
          <w:tcPr>
            <w:tcW w:w="1384" w:type="dxa"/>
          </w:tcPr>
          <w:p w:rsidRPr="00ED5634" w:rsidR="00FB6CBD" w:rsidP="006B51AB" w:rsidRDefault="00FB6CBD" w14:paraId="49DA0A04" w14:textId="77777777">
            <w:pPr>
              <w:rPr>
                <w:rFonts w:asciiTheme="minorHAnsi" w:hAnsiTheme="minorHAnsi" w:cstheme="minorHAnsi"/>
                <w:b/>
                <w:color w:val="000000" w:themeColor="text1"/>
                <w:sz w:val="18"/>
              </w:rPr>
            </w:pPr>
            <w:r w:rsidRPr="00ED5634">
              <w:rPr>
                <w:rFonts w:asciiTheme="minorHAnsi" w:hAnsiTheme="minorHAnsi" w:cstheme="minorHAnsi"/>
                <w:b/>
                <w:color w:val="000000" w:themeColor="text1"/>
                <w:sz w:val="18"/>
              </w:rPr>
              <w:t xml:space="preserve">50-59: </w:t>
            </w:r>
          </w:p>
          <w:p w:rsidRPr="00ED5634" w:rsidR="00FB6CBD" w:rsidP="006B51AB" w:rsidRDefault="00FB6CBD" w14:paraId="4CBF2208" w14:textId="77777777">
            <w:pPr>
              <w:rPr>
                <w:rFonts w:asciiTheme="minorHAnsi" w:hAnsiTheme="minorHAnsi" w:cstheme="minorHAnsi"/>
                <w:b/>
                <w:color w:val="000000" w:themeColor="text1"/>
                <w:sz w:val="18"/>
              </w:rPr>
            </w:pPr>
            <w:r w:rsidRPr="00ED5634">
              <w:rPr>
                <w:rFonts w:asciiTheme="minorHAnsi" w:hAnsiTheme="minorHAnsi" w:cstheme="minorHAnsi"/>
                <w:b/>
                <w:color w:val="000000" w:themeColor="text1"/>
                <w:sz w:val="18"/>
              </w:rPr>
              <w:t xml:space="preserve">Pass </w:t>
            </w:r>
          </w:p>
          <w:p w:rsidRPr="00ED5634" w:rsidR="00FB6CBD" w:rsidP="006B51AB" w:rsidRDefault="00FB6CBD" w14:paraId="5B8959EE" w14:textId="77777777">
            <w:pPr>
              <w:rPr>
                <w:rFonts w:asciiTheme="minorHAnsi" w:hAnsiTheme="minorHAnsi" w:cstheme="minorHAnsi"/>
                <w:b/>
                <w:color w:val="000000" w:themeColor="text1"/>
                <w:sz w:val="18"/>
              </w:rPr>
            </w:pPr>
            <w:r w:rsidRPr="00ED5634">
              <w:rPr>
                <w:rFonts w:asciiTheme="minorHAnsi" w:hAnsiTheme="minorHAnsi" w:cstheme="minorHAnsi"/>
                <w:b/>
                <w:color w:val="000000" w:themeColor="text1"/>
                <w:sz w:val="18"/>
              </w:rPr>
              <w:t xml:space="preserve"> (</w:t>
            </w:r>
            <w:r w:rsidRPr="00ED5634">
              <w:rPr>
                <w:rFonts w:asciiTheme="minorHAnsi" w:hAnsiTheme="minorHAnsi" w:cstheme="minorHAnsi"/>
                <w:b/>
                <w:i/>
                <w:color w:val="000000" w:themeColor="text1"/>
                <w:sz w:val="18"/>
              </w:rPr>
              <w:t>Threshold</w:t>
            </w:r>
            <w:r w:rsidRPr="00ED5634">
              <w:rPr>
                <w:rFonts w:asciiTheme="minorHAnsi" w:hAnsiTheme="minorHAnsi" w:cstheme="minorHAnsi"/>
                <w:b/>
                <w:color w:val="000000" w:themeColor="text1"/>
                <w:sz w:val="18"/>
              </w:rPr>
              <w:t>)</w:t>
            </w:r>
          </w:p>
        </w:tc>
        <w:tc>
          <w:tcPr>
            <w:tcW w:w="2580" w:type="dxa"/>
          </w:tcPr>
          <w:p w:rsidRPr="00ED5634" w:rsidR="00FB6CBD" w:rsidP="006B51AB" w:rsidRDefault="00FB6CBD" w14:paraId="3F4BF52C" w14:textId="77777777">
            <w:pPr>
              <w:pStyle w:val="Default"/>
              <w:rPr>
                <w:rFonts w:asciiTheme="minorHAnsi" w:hAnsiTheme="minorHAnsi" w:cstheme="minorHAnsi"/>
                <w:color w:val="000000" w:themeColor="text1"/>
                <w:sz w:val="18"/>
                <w:szCs w:val="22"/>
              </w:rPr>
            </w:pPr>
            <w:r w:rsidRPr="00ED5634">
              <w:rPr>
                <w:rFonts w:asciiTheme="minorHAnsi" w:hAnsiTheme="minorHAnsi" w:cstheme="minorHAnsi"/>
                <w:color w:val="000000" w:themeColor="text1"/>
                <w:sz w:val="18"/>
                <w:szCs w:val="22"/>
              </w:rPr>
              <w:t xml:space="preserve">Evidence of systematic understanding of specialised field of study and interrelationship with other relevant disciplines. Evidence of understanding of current theoretical and methodological approaches and its use in </w:t>
            </w:r>
            <w:r w:rsidRPr="00ED5634">
              <w:rPr>
                <w:rFonts w:asciiTheme="minorHAnsi" w:hAnsiTheme="minorHAnsi" w:cstheme="minorHAnsi"/>
                <w:color w:val="000000" w:themeColor="text1"/>
                <w:sz w:val="18"/>
                <w:szCs w:val="22"/>
              </w:rPr>
              <w:lastRenderedPageBreak/>
              <w:t>interpreting the knowledge base.</w:t>
            </w:r>
          </w:p>
          <w:p w:rsidRPr="00ED5634" w:rsidR="00FB6CBD" w:rsidP="006B51AB" w:rsidRDefault="00FB6CBD" w14:paraId="60098089" w14:textId="77777777">
            <w:pPr>
              <w:rPr>
                <w:rFonts w:asciiTheme="minorHAnsi" w:hAnsiTheme="minorHAnsi" w:cstheme="minorHAnsi"/>
                <w:color w:val="000000" w:themeColor="text1"/>
                <w:sz w:val="18"/>
              </w:rPr>
            </w:pPr>
          </w:p>
        </w:tc>
        <w:tc>
          <w:tcPr>
            <w:tcW w:w="2977" w:type="dxa"/>
          </w:tcPr>
          <w:p w:rsidRPr="00ED5634" w:rsidR="00FB6CBD" w:rsidP="006B51AB" w:rsidRDefault="00FB6CBD" w14:paraId="6794E2A8"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lastRenderedPageBreak/>
              <w:t xml:space="preserve">Evidence of some logical, analytical thinking and synthesis. Can analyse new and/or abstract data and situations without guidance. An emerging awareness of different stances and ability to use evidence to support the argument. Evidence of using ideas at a high level of abstraction. Evidence of critical </w:t>
            </w:r>
            <w:r w:rsidRPr="00ED5634">
              <w:rPr>
                <w:rFonts w:asciiTheme="minorHAnsi" w:hAnsiTheme="minorHAnsi" w:cstheme="minorHAnsi"/>
                <w:color w:val="000000" w:themeColor="text1"/>
                <w:sz w:val="18"/>
              </w:rPr>
              <w:lastRenderedPageBreak/>
              <w:t>responses in theoretical discourses. Valid conclusions.</w:t>
            </w:r>
          </w:p>
        </w:tc>
        <w:tc>
          <w:tcPr>
            <w:tcW w:w="2693" w:type="dxa"/>
          </w:tcPr>
          <w:p w:rsidRPr="00ED5634" w:rsidR="00FB6CBD" w:rsidP="006B51AB" w:rsidRDefault="00FB6CBD" w14:paraId="55C82D88"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lastRenderedPageBreak/>
              <w:t xml:space="preserve">Knowledge, analysis and evaluation of a range of research-informed literature, including sources retrieved, analysed independently. </w:t>
            </w:r>
          </w:p>
          <w:p w:rsidRPr="00ED5634" w:rsidR="00FB6CBD" w:rsidP="006B51AB" w:rsidRDefault="00FB6CBD" w14:paraId="7B87A6D3"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Evidence of some investigations to address areas of theory or practice Academic skills generally applied.</w:t>
            </w:r>
          </w:p>
        </w:tc>
        <w:tc>
          <w:tcPr>
            <w:tcW w:w="2552" w:type="dxa"/>
          </w:tcPr>
          <w:p w:rsidRPr="00ED5634" w:rsidR="00FB6CBD" w:rsidP="006B51AB" w:rsidRDefault="00FB6CBD" w14:paraId="1E17E67D"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Adequate evidence of ability to undertake research-related tasks even with external guidance. Adequate evidence of depth of research and critical ability to assess information and make clear deductions.</w:t>
            </w:r>
          </w:p>
          <w:p w:rsidRPr="00ED5634" w:rsidR="00FB6CBD" w:rsidP="006B51AB" w:rsidRDefault="00FB6CBD" w14:paraId="15F20A60"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 xml:space="preserve">Adequate evidence of ability to analyse the appropriateness of </w:t>
            </w:r>
            <w:r w:rsidRPr="00ED5634">
              <w:rPr>
                <w:rFonts w:asciiTheme="minorHAnsi" w:hAnsiTheme="minorHAnsi" w:cstheme="minorHAnsi"/>
                <w:color w:val="000000" w:themeColor="text1"/>
                <w:sz w:val="18"/>
              </w:rPr>
              <w:lastRenderedPageBreak/>
              <w:t>the enquiry methodologies used.</w:t>
            </w:r>
          </w:p>
        </w:tc>
        <w:tc>
          <w:tcPr>
            <w:tcW w:w="2126" w:type="dxa"/>
          </w:tcPr>
          <w:p w:rsidRPr="00ED5634" w:rsidR="00FB6CBD" w:rsidP="006B51AB" w:rsidRDefault="001B6663" w14:paraId="0184CADD" w14:textId="6E4A637D">
            <w:pPr>
              <w:rPr>
                <w:rFonts w:asciiTheme="minorHAnsi" w:hAnsiTheme="minorHAnsi" w:cstheme="minorHAnsi"/>
                <w:sz w:val="18"/>
              </w:rPr>
            </w:pPr>
            <w:r w:rsidRPr="00ED5634">
              <w:rPr>
                <w:rFonts w:asciiTheme="minorHAnsi" w:hAnsiTheme="minorHAnsi" w:cstheme="minorHAnsi"/>
                <w:sz w:val="18"/>
              </w:rPr>
              <w:lastRenderedPageBreak/>
              <w:t xml:space="preserve">Not very </w:t>
            </w:r>
            <w:r w:rsidRPr="00ED5634" w:rsidR="00FB6CBD">
              <w:rPr>
                <w:rFonts w:asciiTheme="minorHAnsi" w:hAnsiTheme="minorHAnsi" w:cstheme="minorHAnsi"/>
                <w:sz w:val="18"/>
              </w:rPr>
              <w:t>inspirational but adequate presentation. Audience generally engaged.</w:t>
            </w:r>
          </w:p>
          <w:p w:rsidRPr="00ED5634" w:rsidR="00FB6CBD" w:rsidP="006B51AB" w:rsidRDefault="00FB6CBD" w14:paraId="5E67266C" w14:textId="77777777">
            <w:pPr>
              <w:rPr>
                <w:rFonts w:asciiTheme="minorHAnsi" w:hAnsiTheme="minorHAnsi" w:cstheme="minorHAnsi"/>
                <w:sz w:val="18"/>
              </w:rPr>
            </w:pPr>
            <w:r w:rsidRPr="00ED5634">
              <w:rPr>
                <w:rFonts w:asciiTheme="minorHAnsi" w:hAnsiTheme="minorHAnsi" w:cstheme="minorHAnsi"/>
                <w:sz w:val="18"/>
              </w:rPr>
              <w:t>Weak use of presentation tools e.g. AV.</w:t>
            </w:r>
          </w:p>
          <w:p w:rsidRPr="00ED5634" w:rsidR="00FB6CBD" w:rsidP="006B51AB" w:rsidRDefault="00FB6CBD" w14:paraId="3639E889" w14:textId="77777777">
            <w:pPr>
              <w:rPr>
                <w:rFonts w:asciiTheme="minorHAnsi" w:hAnsiTheme="minorHAnsi" w:cstheme="minorHAnsi"/>
                <w:sz w:val="18"/>
              </w:rPr>
            </w:pPr>
            <w:r w:rsidRPr="00ED5634">
              <w:rPr>
                <w:rFonts w:asciiTheme="minorHAnsi" w:hAnsiTheme="minorHAnsi" w:cstheme="minorHAnsi"/>
                <w:sz w:val="18"/>
              </w:rPr>
              <w:t xml:space="preserve">Some minor errors in timing. </w:t>
            </w:r>
          </w:p>
          <w:p w:rsidRPr="00ED5634" w:rsidR="00FB6CBD" w:rsidP="006B51AB" w:rsidRDefault="00FB6CBD" w14:paraId="669A92E7" w14:textId="77777777">
            <w:pPr>
              <w:rPr>
                <w:rFonts w:asciiTheme="minorHAnsi" w:hAnsiTheme="minorHAnsi" w:cstheme="minorHAnsi"/>
                <w:sz w:val="18"/>
              </w:rPr>
            </w:pPr>
          </w:p>
        </w:tc>
      </w:tr>
      <w:tr w:rsidRPr="00ED5634" w:rsidR="00FB6CBD" w:rsidTr="00A41D73" w14:paraId="6D18A677" w14:textId="77777777">
        <w:tc>
          <w:tcPr>
            <w:tcW w:w="1384" w:type="dxa"/>
          </w:tcPr>
          <w:p w:rsidRPr="00ED5634" w:rsidR="00FB6CBD" w:rsidP="006B51AB" w:rsidRDefault="00FB6CBD" w14:paraId="26888F7D" w14:textId="77777777">
            <w:pPr>
              <w:rPr>
                <w:rFonts w:asciiTheme="minorHAnsi" w:hAnsiTheme="minorHAnsi" w:cstheme="minorHAnsi"/>
                <w:b/>
                <w:color w:val="000000" w:themeColor="text1"/>
                <w:sz w:val="18"/>
              </w:rPr>
            </w:pPr>
            <w:r w:rsidRPr="00ED5634">
              <w:rPr>
                <w:rFonts w:asciiTheme="minorHAnsi" w:hAnsiTheme="minorHAnsi" w:cstheme="minorHAnsi"/>
                <w:b/>
                <w:color w:val="000000" w:themeColor="text1"/>
                <w:sz w:val="18"/>
              </w:rPr>
              <w:t xml:space="preserve">60-69: </w:t>
            </w:r>
          </w:p>
          <w:p w:rsidRPr="00ED5634" w:rsidR="00FB6CBD" w:rsidP="006B51AB" w:rsidRDefault="00FB6CBD" w14:paraId="5FF57E35" w14:textId="77777777">
            <w:pPr>
              <w:rPr>
                <w:rFonts w:asciiTheme="minorHAnsi" w:hAnsiTheme="minorHAnsi" w:cstheme="minorHAnsi"/>
                <w:b/>
                <w:color w:val="000000" w:themeColor="text1"/>
                <w:sz w:val="18"/>
              </w:rPr>
            </w:pPr>
            <w:r w:rsidRPr="00ED5634">
              <w:rPr>
                <w:rFonts w:asciiTheme="minorHAnsi" w:hAnsiTheme="minorHAnsi" w:cstheme="minorHAnsi"/>
                <w:b/>
                <w:color w:val="000000" w:themeColor="text1"/>
                <w:sz w:val="18"/>
              </w:rPr>
              <w:t>Pass (with Merit)</w:t>
            </w:r>
          </w:p>
        </w:tc>
        <w:tc>
          <w:tcPr>
            <w:tcW w:w="2580" w:type="dxa"/>
          </w:tcPr>
          <w:p w:rsidRPr="00ED5634" w:rsidR="00FB6CBD" w:rsidP="006B51AB" w:rsidRDefault="00FB6CBD" w14:paraId="67F7A240" w14:textId="77777777">
            <w:pPr>
              <w:pStyle w:val="Default"/>
              <w:rPr>
                <w:rFonts w:asciiTheme="minorHAnsi" w:hAnsiTheme="minorHAnsi" w:cstheme="minorHAnsi"/>
                <w:color w:val="000000" w:themeColor="text1"/>
                <w:sz w:val="18"/>
                <w:szCs w:val="22"/>
              </w:rPr>
            </w:pPr>
            <w:r w:rsidRPr="00ED5634">
              <w:rPr>
                <w:rFonts w:asciiTheme="minorHAnsi" w:hAnsiTheme="minorHAnsi" w:cstheme="minorHAnsi"/>
                <w:color w:val="000000" w:themeColor="text1"/>
                <w:sz w:val="18"/>
                <w:szCs w:val="22"/>
              </w:rPr>
              <w:t>Good systematic understanding of specialised field of study and interrelationship with other relevant disciplines. Good understanding of current theoretical and methodological approaches and its use in interpreting the knowledge base.</w:t>
            </w:r>
          </w:p>
          <w:p w:rsidRPr="00ED5634" w:rsidR="00FB6CBD" w:rsidP="006B51AB" w:rsidRDefault="00FB6CBD" w14:paraId="221859C7" w14:textId="77777777">
            <w:pPr>
              <w:rPr>
                <w:rFonts w:asciiTheme="minorHAnsi" w:hAnsiTheme="minorHAnsi" w:cstheme="minorHAnsi"/>
                <w:color w:val="000000" w:themeColor="text1"/>
                <w:sz w:val="18"/>
              </w:rPr>
            </w:pPr>
          </w:p>
        </w:tc>
        <w:tc>
          <w:tcPr>
            <w:tcW w:w="2977" w:type="dxa"/>
          </w:tcPr>
          <w:p w:rsidRPr="00ED5634" w:rsidR="00FB6CBD" w:rsidP="006B51AB" w:rsidRDefault="00FB6CBD" w14:paraId="1B38E9AF"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Sound, logical, analytical thing; synthesis and evaluation. Ability to devise and sustain persuasive arguments, and to review the reliability, validity &amp; significance of evidence. Ability to communicate ideas and evidence accurately and convincingly. Good evidence of using ideas at a high level of abstraction. Good evidence of critical responses in theoretical discourses Sound, convincing conclusions.</w:t>
            </w:r>
          </w:p>
        </w:tc>
        <w:tc>
          <w:tcPr>
            <w:tcW w:w="2693" w:type="dxa"/>
          </w:tcPr>
          <w:p w:rsidRPr="00ED5634" w:rsidR="00FB6CBD" w:rsidP="006B51AB" w:rsidRDefault="00FB6CBD" w14:paraId="71698F80"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Good knowledge, analysis and evaluation of a range of research-informed literature, including sources retrieved, analysed independently with accuracy and assurance. Good evidence of substantial investigations to address areas of theory or practice Good academic skills, consistently applied.</w:t>
            </w:r>
          </w:p>
        </w:tc>
        <w:tc>
          <w:tcPr>
            <w:tcW w:w="2552" w:type="dxa"/>
          </w:tcPr>
          <w:p w:rsidRPr="00ED5634" w:rsidR="00FB6CBD" w:rsidP="006B51AB" w:rsidRDefault="00FB6CBD" w14:paraId="79B312CA"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Good evidence of ability to undertake research-related tasks even with external guidance. Good evidence of depth of research and critical ability to assess information and make clear deductions.</w:t>
            </w:r>
          </w:p>
          <w:p w:rsidRPr="00ED5634" w:rsidR="00FB6CBD" w:rsidP="006B51AB" w:rsidRDefault="00FB6CBD" w14:paraId="65E4C1CC"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Good evidence of ability to analyse the appropriateness of the enquiry methodologies used.</w:t>
            </w:r>
          </w:p>
        </w:tc>
        <w:tc>
          <w:tcPr>
            <w:tcW w:w="2126" w:type="dxa"/>
          </w:tcPr>
          <w:p w:rsidRPr="00ED5634" w:rsidR="00FB6CBD" w:rsidP="006B51AB" w:rsidRDefault="00FB6CBD" w14:paraId="13EB970A" w14:textId="77777777">
            <w:pPr>
              <w:rPr>
                <w:rFonts w:asciiTheme="minorHAnsi" w:hAnsiTheme="minorHAnsi" w:cstheme="minorHAnsi"/>
                <w:sz w:val="18"/>
              </w:rPr>
            </w:pPr>
            <w:r w:rsidRPr="00ED5634">
              <w:rPr>
                <w:rFonts w:asciiTheme="minorHAnsi" w:hAnsiTheme="minorHAnsi" w:cstheme="minorHAnsi"/>
                <w:sz w:val="18"/>
              </w:rPr>
              <w:t>Presentation engages audience effectively through stylish and well delivered material. Good use of presentation tools e.g. AV to creatively enhance the delivery.</w:t>
            </w:r>
          </w:p>
          <w:p w:rsidRPr="00ED5634" w:rsidR="00FB6CBD" w:rsidP="006B51AB" w:rsidRDefault="00FB6CBD" w14:paraId="500E0BA3" w14:textId="77777777">
            <w:pPr>
              <w:rPr>
                <w:rFonts w:asciiTheme="minorHAnsi" w:hAnsiTheme="minorHAnsi" w:cstheme="minorHAnsi"/>
                <w:sz w:val="18"/>
              </w:rPr>
            </w:pPr>
            <w:r w:rsidRPr="00ED5634">
              <w:rPr>
                <w:rFonts w:asciiTheme="minorHAnsi" w:hAnsiTheme="minorHAnsi" w:cstheme="minorHAnsi"/>
                <w:sz w:val="18"/>
              </w:rPr>
              <w:t xml:space="preserve">Presentation well-timed according to the requirements of the task. </w:t>
            </w:r>
          </w:p>
          <w:p w:rsidRPr="00ED5634" w:rsidR="00FB6CBD" w:rsidP="006B51AB" w:rsidRDefault="00FB6CBD" w14:paraId="45E13E1D" w14:textId="77777777">
            <w:pPr>
              <w:rPr>
                <w:rFonts w:asciiTheme="minorHAnsi" w:hAnsiTheme="minorHAnsi" w:cstheme="minorHAnsi"/>
                <w:sz w:val="18"/>
              </w:rPr>
            </w:pPr>
          </w:p>
        </w:tc>
      </w:tr>
      <w:tr w:rsidRPr="00ED5634" w:rsidR="00FB6CBD" w:rsidTr="00A41D73" w14:paraId="47C8F2E0" w14:textId="77777777">
        <w:tc>
          <w:tcPr>
            <w:tcW w:w="1384" w:type="dxa"/>
          </w:tcPr>
          <w:p w:rsidRPr="00ED5634" w:rsidR="00FB6CBD" w:rsidP="006B51AB" w:rsidRDefault="00FB6CBD" w14:paraId="65B70B74" w14:textId="77777777">
            <w:pPr>
              <w:rPr>
                <w:rFonts w:asciiTheme="minorHAnsi" w:hAnsiTheme="minorHAnsi" w:cstheme="minorHAnsi"/>
                <w:b/>
                <w:color w:val="000000" w:themeColor="text1"/>
                <w:sz w:val="18"/>
              </w:rPr>
            </w:pPr>
            <w:r w:rsidRPr="00ED5634">
              <w:rPr>
                <w:rFonts w:asciiTheme="minorHAnsi" w:hAnsiTheme="minorHAnsi" w:cstheme="minorHAnsi"/>
                <w:b/>
                <w:color w:val="000000" w:themeColor="text1"/>
                <w:sz w:val="18"/>
              </w:rPr>
              <w:t xml:space="preserve">70-79: </w:t>
            </w:r>
          </w:p>
          <w:p w:rsidRPr="00ED5634" w:rsidR="00FB6CBD" w:rsidP="006B51AB" w:rsidRDefault="00FB6CBD" w14:paraId="3A3F5475" w14:textId="77777777">
            <w:pPr>
              <w:rPr>
                <w:rFonts w:asciiTheme="minorHAnsi" w:hAnsiTheme="minorHAnsi" w:cstheme="minorHAnsi"/>
                <w:b/>
                <w:color w:val="000000" w:themeColor="text1"/>
                <w:sz w:val="18"/>
              </w:rPr>
            </w:pPr>
            <w:r w:rsidRPr="00ED5634">
              <w:rPr>
                <w:rFonts w:asciiTheme="minorHAnsi" w:hAnsiTheme="minorHAnsi" w:cstheme="minorHAnsi"/>
                <w:b/>
                <w:color w:val="000000" w:themeColor="text1"/>
                <w:sz w:val="18"/>
              </w:rPr>
              <w:t>Pass (with Distinction)</w:t>
            </w:r>
          </w:p>
        </w:tc>
        <w:tc>
          <w:tcPr>
            <w:tcW w:w="2580" w:type="dxa"/>
          </w:tcPr>
          <w:p w:rsidRPr="00ED5634" w:rsidR="00FB6CBD" w:rsidP="006B51AB" w:rsidRDefault="00FB6CBD" w14:paraId="2A97D4E3" w14:textId="77777777">
            <w:pPr>
              <w:pStyle w:val="Default"/>
              <w:rPr>
                <w:rFonts w:asciiTheme="minorHAnsi" w:hAnsiTheme="minorHAnsi" w:cstheme="minorHAnsi"/>
                <w:color w:val="000000" w:themeColor="text1"/>
                <w:sz w:val="18"/>
                <w:szCs w:val="22"/>
              </w:rPr>
            </w:pPr>
            <w:r w:rsidRPr="00ED5634">
              <w:rPr>
                <w:rFonts w:asciiTheme="minorHAnsi" w:hAnsiTheme="minorHAnsi" w:cstheme="minorHAnsi"/>
                <w:color w:val="000000" w:themeColor="text1"/>
                <w:sz w:val="18"/>
                <w:szCs w:val="22"/>
              </w:rPr>
              <w:t>Excellent systematic understanding of specialised field of study and interrelationship with other relevant disciplines. Excellent understanding of current theoretical and methodological approaches and its use in interpreting the knowledge base.</w:t>
            </w:r>
          </w:p>
          <w:p w:rsidRPr="00ED5634" w:rsidR="00FB6CBD" w:rsidP="006B51AB" w:rsidRDefault="00FB6CBD" w14:paraId="1DCECDC7" w14:textId="77777777">
            <w:pPr>
              <w:rPr>
                <w:rFonts w:asciiTheme="minorHAnsi" w:hAnsiTheme="minorHAnsi" w:cstheme="minorHAnsi"/>
                <w:color w:val="000000" w:themeColor="text1"/>
                <w:sz w:val="18"/>
              </w:rPr>
            </w:pPr>
          </w:p>
        </w:tc>
        <w:tc>
          <w:tcPr>
            <w:tcW w:w="2977" w:type="dxa"/>
          </w:tcPr>
          <w:p w:rsidRPr="00ED5634" w:rsidR="00FB6CBD" w:rsidP="006B51AB" w:rsidRDefault="00FB6CBD" w14:paraId="21B8FF72"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 xml:space="preserve">Thoroughly logical work, supported by judiciously selected and evaluated evidence. </w:t>
            </w:r>
            <w:proofErr w:type="gramStart"/>
            <w:r w:rsidRPr="00ED5634">
              <w:rPr>
                <w:rFonts w:asciiTheme="minorHAnsi" w:hAnsiTheme="minorHAnsi" w:cstheme="minorHAnsi"/>
                <w:color w:val="000000" w:themeColor="text1"/>
                <w:sz w:val="18"/>
              </w:rPr>
              <w:t>High quality</w:t>
            </w:r>
            <w:proofErr w:type="gramEnd"/>
            <w:r w:rsidRPr="00ED5634">
              <w:rPr>
                <w:rFonts w:asciiTheme="minorHAnsi" w:hAnsiTheme="minorHAnsi" w:cstheme="minorHAnsi"/>
                <w:color w:val="000000" w:themeColor="text1"/>
                <w:sz w:val="18"/>
              </w:rPr>
              <w:t xml:space="preserve"> analysis, developed independently or through effective collaboration. Ability to investigate contradictory information and identify reasons for contradictions. Excellent evidence of using ideas at a high level of abstraction. Excellent evidence of critical responses in theoretical discourses Strong conclusions.</w:t>
            </w:r>
          </w:p>
        </w:tc>
        <w:tc>
          <w:tcPr>
            <w:tcW w:w="2693" w:type="dxa"/>
          </w:tcPr>
          <w:p w:rsidRPr="00ED5634" w:rsidR="00FB6CBD" w:rsidP="006B51AB" w:rsidRDefault="00FB6CBD" w14:paraId="512C7C13"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Excellent knowledge of research informed literature embedded in the work. Excellent evidence of substantial investigations to address areas of theory or practice Consistent analysis and evaluation of sources. High-level academic skills consistently applied.</w:t>
            </w:r>
          </w:p>
        </w:tc>
        <w:tc>
          <w:tcPr>
            <w:tcW w:w="2552" w:type="dxa"/>
          </w:tcPr>
          <w:p w:rsidRPr="00ED5634" w:rsidR="00FB6CBD" w:rsidP="006B51AB" w:rsidRDefault="00FB6CBD" w14:paraId="32A0BF91"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Very good evidence of ability to undertake research-related tasks even with external guidance. Very good evidence of depth of research and critical ability to assess information and make clear deductions.</w:t>
            </w:r>
          </w:p>
          <w:p w:rsidRPr="00ED5634" w:rsidR="00FB6CBD" w:rsidP="006B51AB" w:rsidRDefault="00FB6CBD" w14:paraId="5BE1EF45"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Excellent evidence of ability to analyse the appropriateness of the enquiry methodologies used.</w:t>
            </w:r>
          </w:p>
        </w:tc>
        <w:tc>
          <w:tcPr>
            <w:tcW w:w="2126" w:type="dxa"/>
          </w:tcPr>
          <w:p w:rsidRPr="00ED5634" w:rsidR="00FB6CBD" w:rsidP="006B51AB" w:rsidRDefault="00FB6CBD" w14:paraId="05A522DB" w14:textId="77777777">
            <w:pPr>
              <w:rPr>
                <w:rFonts w:asciiTheme="minorHAnsi" w:hAnsiTheme="minorHAnsi" w:cstheme="minorHAnsi"/>
                <w:sz w:val="18"/>
              </w:rPr>
            </w:pPr>
            <w:r w:rsidRPr="00ED5634">
              <w:rPr>
                <w:rFonts w:asciiTheme="minorHAnsi" w:hAnsiTheme="minorHAnsi" w:cstheme="minorHAnsi"/>
                <w:sz w:val="18"/>
              </w:rPr>
              <w:t>Presentation engages audience very effectively through stylish and well delivered material. Diverse approach to delivery using well-chosen presentation tools creatively.</w:t>
            </w:r>
          </w:p>
          <w:p w:rsidRPr="00ED5634" w:rsidR="00FB6CBD" w:rsidP="006B51AB" w:rsidRDefault="00FB6CBD" w14:paraId="2B36D78B" w14:textId="77777777">
            <w:pPr>
              <w:rPr>
                <w:rFonts w:asciiTheme="minorHAnsi" w:hAnsiTheme="minorHAnsi" w:cstheme="minorHAnsi"/>
                <w:sz w:val="18"/>
              </w:rPr>
            </w:pPr>
            <w:r w:rsidRPr="00ED5634">
              <w:rPr>
                <w:rFonts w:asciiTheme="minorHAnsi" w:hAnsiTheme="minorHAnsi" w:cstheme="minorHAnsi"/>
                <w:sz w:val="18"/>
              </w:rPr>
              <w:t xml:space="preserve">Presentation well-timed according to the requirements of the task. </w:t>
            </w:r>
          </w:p>
          <w:p w:rsidRPr="00ED5634" w:rsidR="00FB6CBD" w:rsidP="006B51AB" w:rsidRDefault="00FB6CBD" w14:paraId="71F7BADF" w14:textId="77777777">
            <w:pPr>
              <w:rPr>
                <w:rFonts w:asciiTheme="minorHAnsi" w:hAnsiTheme="minorHAnsi" w:cstheme="minorHAnsi"/>
                <w:sz w:val="18"/>
              </w:rPr>
            </w:pPr>
          </w:p>
        </w:tc>
      </w:tr>
      <w:tr w:rsidRPr="00ED5634" w:rsidR="00FB6CBD" w:rsidTr="00A41D73" w14:paraId="30C0FE40" w14:textId="77777777">
        <w:tc>
          <w:tcPr>
            <w:tcW w:w="1384" w:type="dxa"/>
          </w:tcPr>
          <w:p w:rsidRPr="00ED5634" w:rsidR="00FB6CBD" w:rsidP="006B51AB" w:rsidRDefault="00FB6CBD" w14:paraId="031A4A94" w14:textId="77777777">
            <w:pPr>
              <w:rPr>
                <w:rFonts w:asciiTheme="minorHAnsi" w:hAnsiTheme="minorHAnsi" w:cstheme="minorHAnsi"/>
                <w:b/>
                <w:color w:val="000000" w:themeColor="text1"/>
                <w:sz w:val="18"/>
              </w:rPr>
            </w:pPr>
            <w:r w:rsidRPr="00ED5634">
              <w:rPr>
                <w:rFonts w:asciiTheme="minorHAnsi" w:hAnsiTheme="minorHAnsi" w:cstheme="minorHAnsi"/>
                <w:b/>
                <w:color w:val="000000" w:themeColor="text1"/>
                <w:sz w:val="18"/>
              </w:rPr>
              <w:t>80-100: Pass (with Distinction)</w:t>
            </w:r>
          </w:p>
        </w:tc>
        <w:tc>
          <w:tcPr>
            <w:tcW w:w="2580" w:type="dxa"/>
          </w:tcPr>
          <w:p w:rsidRPr="00ED5634" w:rsidR="00FB6CBD" w:rsidP="006B51AB" w:rsidRDefault="00FB6CBD" w14:paraId="22ABC305" w14:textId="77777777">
            <w:pPr>
              <w:pStyle w:val="Default"/>
              <w:rPr>
                <w:rFonts w:asciiTheme="minorHAnsi" w:hAnsiTheme="minorHAnsi" w:cstheme="minorHAnsi"/>
                <w:color w:val="000000" w:themeColor="text1"/>
                <w:sz w:val="18"/>
                <w:szCs w:val="22"/>
              </w:rPr>
            </w:pPr>
            <w:r w:rsidRPr="00ED5634">
              <w:rPr>
                <w:rFonts w:asciiTheme="minorHAnsi" w:hAnsiTheme="minorHAnsi" w:cstheme="minorHAnsi"/>
                <w:color w:val="000000" w:themeColor="text1"/>
                <w:sz w:val="18"/>
                <w:szCs w:val="22"/>
              </w:rPr>
              <w:t>Exceptional systematic understanding of specialised field of study and interrelationship with other relevant disciplines. Exceptional understanding of current theoretical and methodological approaches and its use in interpreting the knowledge base.</w:t>
            </w:r>
          </w:p>
          <w:p w:rsidRPr="00ED5634" w:rsidR="00FB6CBD" w:rsidP="006B51AB" w:rsidRDefault="00FB6CBD" w14:paraId="32655396" w14:textId="77777777">
            <w:pPr>
              <w:rPr>
                <w:rFonts w:asciiTheme="minorHAnsi" w:hAnsiTheme="minorHAnsi" w:cstheme="minorHAnsi"/>
                <w:color w:val="000000" w:themeColor="text1"/>
                <w:sz w:val="18"/>
              </w:rPr>
            </w:pPr>
          </w:p>
        </w:tc>
        <w:tc>
          <w:tcPr>
            <w:tcW w:w="2977" w:type="dxa"/>
          </w:tcPr>
          <w:p w:rsidRPr="00ED5634" w:rsidR="00FB6CBD" w:rsidP="006B51AB" w:rsidRDefault="00FB6CBD" w14:paraId="744477E2"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 xml:space="preserve">Exceptional work; judiciously selected and evaluated evidence. Very </w:t>
            </w:r>
            <w:proofErr w:type="gramStart"/>
            <w:r w:rsidRPr="00ED5634">
              <w:rPr>
                <w:rFonts w:asciiTheme="minorHAnsi" w:hAnsiTheme="minorHAnsi" w:cstheme="minorHAnsi"/>
                <w:color w:val="000000" w:themeColor="text1"/>
                <w:sz w:val="18"/>
              </w:rPr>
              <w:t>high quality</w:t>
            </w:r>
            <w:proofErr w:type="gramEnd"/>
            <w:r w:rsidRPr="00ED5634">
              <w:rPr>
                <w:rFonts w:asciiTheme="minorHAnsi" w:hAnsiTheme="minorHAnsi" w:cstheme="minorHAnsi"/>
                <w:color w:val="000000" w:themeColor="text1"/>
                <w:sz w:val="18"/>
              </w:rPr>
              <w:t xml:space="preserve"> analysis, developed independently or through effective collaboration. Ability to investigate contradictory information and identify reasons for contradictions.</w:t>
            </w:r>
          </w:p>
          <w:p w:rsidRPr="00ED5634" w:rsidR="00FB6CBD" w:rsidP="006B51AB" w:rsidRDefault="00FB6CBD" w14:paraId="01B80381"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Exceptional evidence of using ideas at a high level of abstraction. Exceptional evidence of critical responses in theoretical discourses. Highly persuasive conclusions.</w:t>
            </w:r>
          </w:p>
        </w:tc>
        <w:tc>
          <w:tcPr>
            <w:tcW w:w="2693" w:type="dxa"/>
          </w:tcPr>
          <w:p w:rsidRPr="00ED5634" w:rsidR="00FB6CBD" w:rsidP="006B51AB" w:rsidRDefault="00FB6CBD" w14:paraId="0B6B1CA5"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Outstanding knowledge of research-informed literature embedded in the work. Consistent analysis and evaluation of sources. High-level academic skills consistently and professionally applied.</w:t>
            </w:r>
          </w:p>
          <w:p w:rsidRPr="00ED5634" w:rsidR="00FB6CBD" w:rsidP="006B51AB" w:rsidRDefault="00FB6CBD" w14:paraId="2736A2F0"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Exceptional evidence of substantial investigations to address areas of theory or practice.</w:t>
            </w:r>
          </w:p>
        </w:tc>
        <w:tc>
          <w:tcPr>
            <w:tcW w:w="2552" w:type="dxa"/>
          </w:tcPr>
          <w:p w:rsidRPr="00ED5634" w:rsidR="00FB6CBD" w:rsidP="006B51AB" w:rsidRDefault="00FB6CBD" w14:paraId="7615961C"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Exceptional evidence of ability to undertake research-related tasks even with external guidance. Exceptional evidence of depth of research and critical ability to assess information and make clear deductions.</w:t>
            </w:r>
          </w:p>
          <w:p w:rsidRPr="00ED5634" w:rsidR="00FB6CBD" w:rsidP="006B51AB" w:rsidRDefault="00FB6CBD" w14:paraId="352CA553" w14:textId="77777777">
            <w:pPr>
              <w:rPr>
                <w:rFonts w:asciiTheme="minorHAnsi" w:hAnsiTheme="minorHAnsi" w:cstheme="minorHAnsi"/>
                <w:color w:val="000000" w:themeColor="text1"/>
                <w:sz w:val="18"/>
              </w:rPr>
            </w:pPr>
            <w:r w:rsidRPr="00ED5634">
              <w:rPr>
                <w:rFonts w:asciiTheme="minorHAnsi" w:hAnsiTheme="minorHAnsi" w:cstheme="minorHAnsi"/>
                <w:color w:val="000000" w:themeColor="text1"/>
                <w:sz w:val="18"/>
              </w:rPr>
              <w:t>Exceptional evidence of ability to analyse the appropriateness of the enquiry methodologies used.</w:t>
            </w:r>
          </w:p>
        </w:tc>
        <w:tc>
          <w:tcPr>
            <w:tcW w:w="2126" w:type="dxa"/>
          </w:tcPr>
          <w:p w:rsidRPr="00ED5634" w:rsidR="00FB6CBD" w:rsidP="006B51AB" w:rsidRDefault="00FB6CBD" w14:paraId="0CCF27AA" w14:textId="77777777">
            <w:pPr>
              <w:rPr>
                <w:rFonts w:asciiTheme="minorHAnsi" w:hAnsiTheme="minorHAnsi" w:cstheme="minorHAnsi"/>
                <w:sz w:val="18"/>
              </w:rPr>
            </w:pPr>
            <w:r w:rsidRPr="00ED5634">
              <w:rPr>
                <w:rFonts w:asciiTheme="minorHAnsi" w:hAnsiTheme="minorHAnsi" w:cstheme="minorHAnsi"/>
                <w:sz w:val="18"/>
              </w:rPr>
              <w:t>All audience members engaged enthusiastically through stylish and well delivered material. Diverse approach to delivery using well-chosen presentation tools creatively.</w:t>
            </w:r>
          </w:p>
          <w:p w:rsidRPr="00ED5634" w:rsidR="00FB6CBD" w:rsidP="006B51AB" w:rsidRDefault="00FB6CBD" w14:paraId="02315551" w14:textId="77777777">
            <w:pPr>
              <w:rPr>
                <w:rFonts w:asciiTheme="minorHAnsi" w:hAnsiTheme="minorHAnsi" w:cstheme="minorHAnsi"/>
                <w:sz w:val="18"/>
              </w:rPr>
            </w:pPr>
            <w:r w:rsidRPr="00ED5634">
              <w:rPr>
                <w:rFonts w:asciiTheme="minorHAnsi" w:hAnsiTheme="minorHAnsi" w:cstheme="minorHAnsi"/>
                <w:sz w:val="18"/>
              </w:rPr>
              <w:t xml:space="preserve">Presentation well-timed according to the requirements of the task. </w:t>
            </w:r>
          </w:p>
          <w:p w:rsidRPr="00ED5634" w:rsidR="00FB6CBD" w:rsidP="006B51AB" w:rsidRDefault="00FB6CBD" w14:paraId="39A2AC83" w14:textId="77777777">
            <w:pPr>
              <w:rPr>
                <w:rFonts w:asciiTheme="minorHAnsi" w:hAnsiTheme="minorHAnsi" w:cstheme="minorHAnsi"/>
                <w:sz w:val="18"/>
              </w:rPr>
            </w:pPr>
          </w:p>
        </w:tc>
      </w:tr>
    </w:tbl>
    <w:p w:rsidRPr="00ED5634" w:rsidR="00FB6CBD" w:rsidP="00FB6CBD" w:rsidRDefault="00FB6CBD" w14:paraId="76E6B3DD" w14:textId="77777777">
      <w:pPr>
        <w:pStyle w:val="Heading1"/>
        <w:rPr>
          <w:rFonts w:asciiTheme="minorHAnsi" w:hAnsiTheme="minorHAnsi" w:cstheme="minorHAnsi"/>
          <w:b/>
          <w:bCs/>
          <w:color w:val="0070C0"/>
        </w:rPr>
      </w:pPr>
      <w:bookmarkStart w:name="_Ref9251198" w:id="58"/>
      <w:bookmarkStart w:name="_Toc240579462" w:id="59"/>
      <w:r w:rsidRPr="00ED5634">
        <w:rPr>
          <w:rFonts w:asciiTheme="minorHAnsi" w:hAnsiTheme="minorHAnsi" w:cstheme="minorHAnsi"/>
          <w:b/>
          <w:bCs/>
          <w:color w:val="0070C0"/>
        </w:rPr>
        <w:lastRenderedPageBreak/>
        <w:t>University Assessment Criteria – Reflective Work - FHEQ Level 7</w:t>
      </w:r>
      <w:bookmarkEnd w:id="58"/>
      <w:bookmarkEnd w:id="59"/>
    </w:p>
    <w:p w:rsidR="00FB6CBD" w:rsidP="00FB6CBD" w:rsidRDefault="00FB6CBD" w14:paraId="0B8F2498" w14:textId="2481ECCE">
      <w:pPr>
        <w:pStyle w:val="Heading2"/>
        <w:rPr>
          <w:rFonts w:asciiTheme="minorHAnsi" w:hAnsiTheme="minorHAnsi" w:cstheme="minorHAnsi"/>
          <w:color w:val="0070C0"/>
        </w:rPr>
      </w:pPr>
      <w:bookmarkStart w:name="_Toc240579463" w:id="60"/>
      <w:r w:rsidRPr="00ED5634">
        <w:rPr>
          <w:rFonts w:asciiTheme="minorHAnsi" w:hAnsiTheme="minorHAnsi" w:cstheme="minorHAnsi"/>
          <w:color w:val="0070C0"/>
        </w:rPr>
        <w:t>Relevant Assessment: EDD7006</w:t>
      </w:r>
      <w:bookmarkEnd w:id="60"/>
      <w:r w:rsidRPr="00ED5634">
        <w:rPr>
          <w:rFonts w:asciiTheme="minorHAnsi" w:hAnsiTheme="minorHAnsi" w:cstheme="minorHAnsi"/>
          <w:color w:val="0070C0"/>
        </w:rPr>
        <w:t xml:space="preserve"> </w:t>
      </w:r>
    </w:p>
    <w:p w:rsidRPr="00ED5634" w:rsidR="00ED5634" w:rsidP="00ED5634" w:rsidRDefault="00ED5634" w14:paraId="69856CA6" w14:textId="77777777">
      <w:pPr>
        <w:rPr>
          <w:sz w:val="12"/>
          <w:szCs w:val="12"/>
        </w:rPr>
      </w:pPr>
    </w:p>
    <w:tbl>
      <w:tblPr>
        <w:tblStyle w:val="TableGrid"/>
        <w:tblW w:w="0" w:type="auto"/>
        <w:tblLook w:val="04A0" w:firstRow="1" w:lastRow="0" w:firstColumn="1" w:lastColumn="0" w:noHBand="0" w:noVBand="1"/>
      </w:tblPr>
      <w:tblGrid>
        <w:gridCol w:w="1366"/>
        <w:gridCol w:w="2679"/>
        <w:gridCol w:w="2551"/>
        <w:gridCol w:w="2663"/>
        <w:gridCol w:w="2309"/>
        <w:gridCol w:w="2380"/>
      </w:tblGrid>
      <w:tr w:rsidRPr="00ED5634" w:rsidR="00FB6CBD" w:rsidTr="006B51AB" w14:paraId="33188FBB" w14:textId="77777777">
        <w:tc>
          <w:tcPr>
            <w:tcW w:w="1366" w:type="dxa"/>
          </w:tcPr>
          <w:p w:rsidRPr="00ED5634" w:rsidR="00FB6CBD" w:rsidP="00ED5634" w:rsidRDefault="00FB6CBD" w14:paraId="0D7B7FB6" w14:textId="77777777">
            <w:pPr>
              <w:rPr>
                <w:rFonts w:asciiTheme="minorHAnsi" w:hAnsiTheme="minorHAnsi" w:cstheme="minorHAnsi"/>
                <w:b/>
                <w:sz w:val="20"/>
              </w:rPr>
            </w:pPr>
            <w:r w:rsidRPr="00ED5634">
              <w:rPr>
                <w:rFonts w:asciiTheme="minorHAnsi" w:hAnsiTheme="minorHAnsi" w:cstheme="minorHAnsi"/>
                <w:b/>
                <w:sz w:val="20"/>
              </w:rPr>
              <w:t xml:space="preserve">Grading criteria </w:t>
            </w:r>
          </w:p>
        </w:tc>
        <w:tc>
          <w:tcPr>
            <w:tcW w:w="2679" w:type="dxa"/>
          </w:tcPr>
          <w:p w:rsidRPr="00ED5634" w:rsidR="00FB6CBD" w:rsidP="00ED5634" w:rsidRDefault="00FB6CBD" w14:paraId="55DF2E33" w14:textId="77777777">
            <w:pPr>
              <w:rPr>
                <w:rFonts w:asciiTheme="minorHAnsi" w:hAnsiTheme="minorHAnsi" w:cstheme="minorHAnsi"/>
                <w:b/>
                <w:sz w:val="20"/>
              </w:rPr>
            </w:pPr>
            <w:r w:rsidRPr="00ED5634">
              <w:rPr>
                <w:rFonts w:asciiTheme="minorHAnsi" w:hAnsiTheme="minorHAnsi" w:cstheme="minorHAnsi"/>
                <w:b/>
                <w:sz w:val="20"/>
              </w:rPr>
              <w:t xml:space="preserve">Knowledge and </w:t>
            </w:r>
            <w:proofErr w:type="gramStart"/>
            <w:r w:rsidRPr="00ED5634">
              <w:rPr>
                <w:rFonts w:asciiTheme="minorHAnsi" w:hAnsiTheme="minorHAnsi" w:cstheme="minorHAnsi"/>
                <w:b/>
                <w:sz w:val="20"/>
              </w:rPr>
              <w:t>Understanding</w:t>
            </w:r>
            <w:proofErr w:type="gramEnd"/>
          </w:p>
        </w:tc>
        <w:tc>
          <w:tcPr>
            <w:tcW w:w="2551" w:type="dxa"/>
          </w:tcPr>
          <w:p w:rsidRPr="00ED5634" w:rsidR="00FB6CBD" w:rsidP="00ED5634" w:rsidRDefault="00FB6CBD" w14:paraId="6DFC467F" w14:textId="77777777">
            <w:pPr>
              <w:rPr>
                <w:rFonts w:asciiTheme="minorHAnsi" w:hAnsiTheme="minorHAnsi" w:cstheme="minorHAnsi"/>
                <w:b/>
                <w:sz w:val="20"/>
              </w:rPr>
            </w:pPr>
            <w:r w:rsidRPr="00ED5634">
              <w:rPr>
                <w:rFonts w:asciiTheme="minorHAnsi" w:hAnsiTheme="minorHAnsi" w:cstheme="minorHAnsi"/>
                <w:b/>
                <w:sz w:val="20"/>
              </w:rPr>
              <w:t>Intellectual skills</w:t>
            </w:r>
          </w:p>
        </w:tc>
        <w:tc>
          <w:tcPr>
            <w:tcW w:w="2663" w:type="dxa"/>
          </w:tcPr>
          <w:p w:rsidRPr="00ED5634" w:rsidR="00FB6CBD" w:rsidP="00ED5634" w:rsidRDefault="00FB6CBD" w14:paraId="02296C87" w14:textId="77777777">
            <w:pPr>
              <w:rPr>
                <w:rFonts w:asciiTheme="minorHAnsi" w:hAnsiTheme="minorHAnsi" w:cstheme="minorHAnsi"/>
                <w:b/>
                <w:sz w:val="20"/>
              </w:rPr>
            </w:pPr>
            <w:r w:rsidRPr="00ED5634">
              <w:rPr>
                <w:rFonts w:asciiTheme="minorHAnsi" w:hAnsiTheme="minorHAnsi" w:cstheme="minorHAnsi"/>
                <w:b/>
                <w:sz w:val="20"/>
              </w:rPr>
              <w:t>Scholarly practices</w:t>
            </w:r>
          </w:p>
        </w:tc>
        <w:tc>
          <w:tcPr>
            <w:tcW w:w="2309" w:type="dxa"/>
          </w:tcPr>
          <w:p w:rsidRPr="00ED5634" w:rsidR="00FB6CBD" w:rsidP="00ED5634" w:rsidRDefault="00FB6CBD" w14:paraId="0A352A39" w14:textId="77777777">
            <w:pPr>
              <w:rPr>
                <w:rFonts w:asciiTheme="minorHAnsi" w:hAnsiTheme="minorHAnsi" w:cstheme="minorHAnsi"/>
                <w:b/>
                <w:sz w:val="20"/>
              </w:rPr>
            </w:pPr>
            <w:r w:rsidRPr="00ED5634">
              <w:rPr>
                <w:rFonts w:asciiTheme="minorHAnsi" w:hAnsiTheme="minorHAnsi" w:cstheme="minorHAnsi"/>
                <w:b/>
                <w:sz w:val="20"/>
              </w:rPr>
              <w:t>Enquiry and research skills</w:t>
            </w:r>
          </w:p>
        </w:tc>
        <w:tc>
          <w:tcPr>
            <w:tcW w:w="2380" w:type="dxa"/>
          </w:tcPr>
          <w:p w:rsidRPr="00ED5634" w:rsidR="00FB6CBD" w:rsidP="00ED5634" w:rsidRDefault="00FB6CBD" w14:paraId="34A18282" w14:textId="77777777">
            <w:pPr>
              <w:rPr>
                <w:rFonts w:asciiTheme="minorHAnsi" w:hAnsiTheme="minorHAnsi" w:cstheme="minorHAnsi"/>
                <w:b/>
                <w:color w:val="1F3864" w:themeColor="accent5" w:themeShade="80"/>
                <w:sz w:val="20"/>
              </w:rPr>
            </w:pPr>
            <w:r w:rsidRPr="00ED5634">
              <w:rPr>
                <w:rFonts w:asciiTheme="minorHAnsi" w:hAnsiTheme="minorHAnsi" w:cstheme="minorHAnsi"/>
                <w:b/>
                <w:color w:val="1F3864" w:themeColor="accent5" w:themeShade="80"/>
                <w:sz w:val="20"/>
              </w:rPr>
              <w:t>Doctoral skills</w:t>
            </w:r>
          </w:p>
        </w:tc>
      </w:tr>
      <w:tr w:rsidRPr="00ED5634" w:rsidR="00FB6CBD" w:rsidTr="006B51AB" w14:paraId="6410EB9A" w14:textId="77777777">
        <w:tc>
          <w:tcPr>
            <w:tcW w:w="1366" w:type="dxa"/>
          </w:tcPr>
          <w:p w:rsidRPr="00ED5634" w:rsidR="00FB6CBD" w:rsidP="006B51AB" w:rsidRDefault="00FB6CBD" w14:paraId="504ED3B5" w14:textId="77777777">
            <w:pPr>
              <w:jc w:val="both"/>
              <w:rPr>
                <w:rFonts w:asciiTheme="minorHAnsi" w:hAnsiTheme="minorHAnsi" w:cstheme="minorHAnsi"/>
                <w:b/>
                <w:sz w:val="20"/>
              </w:rPr>
            </w:pPr>
            <w:r w:rsidRPr="00ED5634">
              <w:rPr>
                <w:rFonts w:asciiTheme="minorHAnsi" w:hAnsiTheme="minorHAnsi" w:cstheme="minorHAnsi"/>
                <w:b/>
                <w:sz w:val="20"/>
              </w:rPr>
              <w:t>Mark band</w:t>
            </w:r>
          </w:p>
        </w:tc>
        <w:tc>
          <w:tcPr>
            <w:tcW w:w="2679" w:type="dxa"/>
          </w:tcPr>
          <w:p w:rsidRPr="00ED5634" w:rsidR="00FB6CBD" w:rsidP="006B51AB" w:rsidRDefault="00FB6CBD" w14:paraId="7B1CB5FB" w14:textId="77777777">
            <w:pPr>
              <w:pStyle w:val="Default"/>
              <w:rPr>
                <w:rFonts w:asciiTheme="minorHAnsi" w:hAnsiTheme="minorHAnsi" w:cstheme="minorHAnsi"/>
                <w:color w:val="auto"/>
                <w:sz w:val="20"/>
                <w:szCs w:val="22"/>
              </w:rPr>
            </w:pPr>
          </w:p>
        </w:tc>
        <w:tc>
          <w:tcPr>
            <w:tcW w:w="2551" w:type="dxa"/>
          </w:tcPr>
          <w:p w:rsidRPr="00ED5634" w:rsidR="00FB6CBD" w:rsidP="006B51AB" w:rsidRDefault="00FB6CBD" w14:paraId="177E6402" w14:textId="77777777">
            <w:pPr>
              <w:rPr>
                <w:rFonts w:asciiTheme="minorHAnsi" w:hAnsiTheme="minorHAnsi" w:cstheme="minorHAnsi"/>
                <w:sz w:val="20"/>
              </w:rPr>
            </w:pPr>
          </w:p>
        </w:tc>
        <w:tc>
          <w:tcPr>
            <w:tcW w:w="2663" w:type="dxa"/>
          </w:tcPr>
          <w:p w:rsidRPr="00ED5634" w:rsidR="00FB6CBD" w:rsidP="006B51AB" w:rsidRDefault="00FB6CBD" w14:paraId="66CF6416" w14:textId="77777777">
            <w:pPr>
              <w:rPr>
                <w:rFonts w:asciiTheme="minorHAnsi" w:hAnsiTheme="minorHAnsi" w:cstheme="minorHAnsi"/>
                <w:sz w:val="20"/>
              </w:rPr>
            </w:pPr>
          </w:p>
        </w:tc>
        <w:tc>
          <w:tcPr>
            <w:tcW w:w="2309" w:type="dxa"/>
          </w:tcPr>
          <w:p w:rsidRPr="00ED5634" w:rsidR="00FB6CBD" w:rsidP="006B51AB" w:rsidRDefault="00FB6CBD" w14:paraId="3D3F8525" w14:textId="77777777">
            <w:pPr>
              <w:rPr>
                <w:rFonts w:asciiTheme="minorHAnsi" w:hAnsiTheme="minorHAnsi" w:cstheme="minorHAnsi"/>
                <w:sz w:val="20"/>
              </w:rPr>
            </w:pPr>
          </w:p>
        </w:tc>
        <w:tc>
          <w:tcPr>
            <w:tcW w:w="2380" w:type="dxa"/>
          </w:tcPr>
          <w:p w:rsidRPr="00ED5634" w:rsidR="00FB6CBD" w:rsidP="006B51AB" w:rsidRDefault="00FB6CBD" w14:paraId="48E3BE86" w14:textId="77777777">
            <w:pPr>
              <w:rPr>
                <w:rFonts w:asciiTheme="minorHAnsi" w:hAnsiTheme="minorHAnsi" w:cstheme="minorHAnsi"/>
                <w:color w:val="1F3864" w:themeColor="accent5" w:themeShade="80"/>
                <w:sz w:val="20"/>
              </w:rPr>
            </w:pPr>
          </w:p>
        </w:tc>
      </w:tr>
      <w:tr w:rsidRPr="00ED5634" w:rsidR="00FB6CBD" w:rsidTr="006B51AB" w14:paraId="6B291F25" w14:textId="77777777">
        <w:tc>
          <w:tcPr>
            <w:tcW w:w="1366" w:type="dxa"/>
          </w:tcPr>
          <w:p w:rsidRPr="00ED5634" w:rsidR="00FB6CBD" w:rsidP="006B51AB" w:rsidRDefault="00FB6CBD" w14:paraId="782B5360" w14:textId="77777777">
            <w:pPr>
              <w:rPr>
                <w:rFonts w:asciiTheme="minorHAnsi" w:hAnsiTheme="minorHAnsi" w:cstheme="minorHAnsi"/>
                <w:b/>
                <w:sz w:val="18"/>
                <w:szCs w:val="18"/>
              </w:rPr>
            </w:pPr>
            <w:r w:rsidRPr="00ED5634">
              <w:rPr>
                <w:rFonts w:asciiTheme="minorHAnsi" w:hAnsiTheme="minorHAnsi" w:cstheme="minorHAnsi"/>
                <w:b/>
                <w:sz w:val="18"/>
                <w:szCs w:val="18"/>
              </w:rPr>
              <w:t>0-29: Fail</w:t>
            </w:r>
          </w:p>
        </w:tc>
        <w:tc>
          <w:tcPr>
            <w:tcW w:w="2679" w:type="dxa"/>
          </w:tcPr>
          <w:p w:rsidRPr="00ED5634" w:rsidR="00FB6CBD" w:rsidP="006B51AB" w:rsidRDefault="00FB6CBD" w14:paraId="312A8150" w14:textId="77777777">
            <w:pPr>
              <w:rPr>
                <w:rFonts w:asciiTheme="minorHAnsi" w:hAnsiTheme="minorHAnsi" w:cstheme="minorHAnsi"/>
                <w:sz w:val="18"/>
                <w:szCs w:val="18"/>
              </w:rPr>
            </w:pPr>
            <w:r w:rsidRPr="00ED5634">
              <w:rPr>
                <w:rFonts w:asciiTheme="minorHAnsi" w:hAnsiTheme="minorHAnsi" w:cstheme="minorHAnsi"/>
                <w:sz w:val="18"/>
                <w:szCs w:val="18"/>
              </w:rPr>
              <w:t xml:space="preserve">Proposal shows learning outcomes and aims are not met, or below the threshold level. </w:t>
            </w:r>
          </w:p>
          <w:p w:rsidRPr="00ED5634" w:rsidR="00FB6CBD" w:rsidP="006B51AB" w:rsidRDefault="00FB6CBD" w14:paraId="46AFA238" w14:textId="77777777">
            <w:pPr>
              <w:rPr>
                <w:rFonts w:asciiTheme="minorHAnsi" w:hAnsiTheme="minorHAnsi" w:cstheme="minorHAnsi"/>
                <w:sz w:val="18"/>
                <w:szCs w:val="18"/>
              </w:rPr>
            </w:pPr>
            <w:r w:rsidRPr="00ED5634">
              <w:rPr>
                <w:rFonts w:asciiTheme="minorHAnsi" w:hAnsiTheme="minorHAnsi" w:cstheme="minorHAnsi"/>
                <w:sz w:val="18"/>
                <w:szCs w:val="18"/>
              </w:rPr>
              <w:t>Very poor knowledge and understanding of the main concepts/ theories of the discipline. Very poor critical awareness of the ambiguities and limitations of knowledge. Demonstrates a very poor understanding of how this influences any future analyses and interpretations based on that knowledge.</w:t>
            </w:r>
          </w:p>
          <w:p w:rsidRPr="00ED5634" w:rsidR="00FB6CBD" w:rsidP="006B51AB" w:rsidRDefault="00FB6CBD" w14:paraId="5AEF151C" w14:textId="77777777">
            <w:pPr>
              <w:rPr>
                <w:rFonts w:asciiTheme="minorHAnsi" w:hAnsiTheme="minorHAnsi" w:cstheme="minorHAnsi"/>
                <w:sz w:val="18"/>
                <w:szCs w:val="18"/>
              </w:rPr>
            </w:pPr>
          </w:p>
        </w:tc>
        <w:tc>
          <w:tcPr>
            <w:tcW w:w="2551" w:type="dxa"/>
          </w:tcPr>
          <w:p w:rsidRPr="00ED5634" w:rsidR="00FB6CBD" w:rsidP="006B51AB" w:rsidRDefault="00FB6CBD" w14:paraId="2109BA0D" w14:textId="77777777">
            <w:pPr>
              <w:rPr>
                <w:rFonts w:asciiTheme="minorHAnsi" w:hAnsiTheme="minorHAnsi" w:cstheme="minorHAnsi"/>
                <w:sz w:val="18"/>
                <w:szCs w:val="18"/>
              </w:rPr>
            </w:pPr>
            <w:r w:rsidRPr="00ED5634">
              <w:rPr>
                <w:rFonts w:asciiTheme="minorHAnsi" w:hAnsiTheme="minorHAnsi" w:cstheme="minorHAnsi"/>
                <w:sz w:val="18"/>
                <w:szCs w:val="18"/>
              </w:rPr>
              <w:t xml:space="preserve">Proposal shows very poor work with no selected and evaluated evidence.  </w:t>
            </w:r>
          </w:p>
          <w:p w:rsidRPr="00ED5634" w:rsidR="00FB6CBD" w:rsidP="006B51AB" w:rsidRDefault="00FB6CBD" w14:paraId="0D334743" w14:textId="77777777">
            <w:pPr>
              <w:rPr>
                <w:rFonts w:asciiTheme="minorHAnsi" w:hAnsiTheme="minorHAnsi" w:cstheme="minorHAnsi"/>
                <w:sz w:val="18"/>
                <w:szCs w:val="18"/>
              </w:rPr>
            </w:pPr>
            <w:r w:rsidRPr="00ED5634">
              <w:rPr>
                <w:rFonts w:asciiTheme="minorHAnsi" w:hAnsiTheme="minorHAnsi" w:cstheme="minorHAnsi"/>
                <w:sz w:val="18"/>
                <w:szCs w:val="18"/>
              </w:rPr>
              <w:t>Very poor selection of appropriate qualitative and/or quantitative analytical methods and tools. Very poor ability to highlight contradictory information and identify reasons for contradictions. Very poor conclusions.</w:t>
            </w:r>
          </w:p>
        </w:tc>
        <w:tc>
          <w:tcPr>
            <w:tcW w:w="2663" w:type="dxa"/>
          </w:tcPr>
          <w:p w:rsidRPr="00ED5634" w:rsidR="00FB6CBD" w:rsidP="006B51AB" w:rsidRDefault="00FB6CBD" w14:paraId="03419435" w14:textId="77777777">
            <w:pPr>
              <w:rPr>
                <w:rFonts w:asciiTheme="minorHAnsi" w:hAnsiTheme="minorHAnsi" w:cstheme="minorHAnsi"/>
                <w:sz w:val="18"/>
                <w:szCs w:val="18"/>
              </w:rPr>
            </w:pPr>
            <w:r w:rsidRPr="00ED5634">
              <w:rPr>
                <w:rFonts w:asciiTheme="minorHAnsi" w:hAnsiTheme="minorHAnsi" w:cstheme="minorHAnsi"/>
                <w:sz w:val="18"/>
                <w:szCs w:val="18"/>
              </w:rPr>
              <w:t>Writing and presentation skills are very poor. Very poor command of English. Very poor knowledge and use of research literature embedded in the work. Very poor analysis and evaluation of sources. Very poor academic skills. Referencing conventions followed very poorly throughout.</w:t>
            </w:r>
          </w:p>
        </w:tc>
        <w:tc>
          <w:tcPr>
            <w:tcW w:w="2309" w:type="dxa"/>
          </w:tcPr>
          <w:p w:rsidRPr="00ED5634" w:rsidR="00FB6CBD" w:rsidP="006B51AB" w:rsidRDefault="00FB6CBD" w14:paraId="05DF77F2" w14:textId="77777777">
            <w:pPr>
              <w:rPr>
                <w:rFonts w:asciiTheme="minorHAnsi" w:hAnsiTheme="minorHAnsi" w:cstheme="minorHAnsi"/>
                <w:sz w:val="18"/>
                <w:szCs w:val="18"/>
              </w:rPr>
            </w:pPr>
            <w:r w:rsidRPr="00ED5634">
              <w:rPr>
                <w:rFonts w:asciiTheme="minorHAnsi" w:hAnsiTheme="minorHAnsi" w:cstheme="minorHAnsi"/>
                <w:sz w:val="18"/>
                <w:szCs w:val="18"/>
              </w:rPr>
              <w:t xml:space="preserve">Very poor research methods and/or experimental design. Very poor ability to deploy specialist equipment and/or disciplinary research skills with minimal guidance and supervision.  Presentation of work of a very poor quality.  </w:t>
            </w:r>
          </w:p>
          <w:p w:rsidRPr="00ED5634" w:rsidR="00FB6CBD" w:rsidP="006B51AB" w:rsidRDefault="00FB6CBD" w14:paraId="6909255A" w14:textId="77777777">
            <w:pPr>
              <w:rPr>
                <w:rFonts w:asciiTheme="minorHAnsi" w:hAnsiTheme="minorHAnsi" w:cstheme="minorHAnsi"/>
                <w:sz w:val="18"/>
                <w:szCs w:val="18"/>
              </w:rPr>
            </w:pPr>
          </w:p>
        </w:tc>
        <w:tc>
          <w:tcPr>
            <w:tcW w:w="2380" w:type="dxa"/>
          </w:tcPr>
          <w:p w:rsidRPr="00ED5634" w:rsidR="00FB6CBD" w:rsidP="006B51AB" w:rsidRDefault="00FB6CBD" w14:paraId="1EEAE580" w14:textId="77777777">
            <w:pPr>
              <w:rPr>
                <w:rFonts w:asciiTheme="minorHAnsi" w:hAnsiTheme="minorHAnsi" w:cstheme="minorHAnsi"/>
                <w:color w:val="1F3864" w:themeColor="accent5" w:themeShade="80"/>
                <w:sz w:val="18"/>
                <w:szCs w:val="18"/>
              </w:rPr>
            </w:pPr>
            <w:r w:rsidRPr="00ED5634">
              <w:rPr>
                <w:rFonts w:asciiTheme="minorHAnsi" w:hAnsiTheme="minorHAnsi" w:cstheme="minorHAnsi"/>
                <w:color w:val="1F3864" w:themeColor="accent5" w:themeShade="80"/>
                <w:sz w:val="18"/>
                <w:szCs w:val="18"/>
              </w:rPr>
              <w:t>Very poor or no command of data/literature/evidence and no ability to examine the topic in some detail.</w:t>
            </w:r>
          </w:p>
          <w:p w:rsidRPr="00ED5634" w:rsidR="00FB6CBD" w:rsidP="006B51AB" w:rsidRDefault="00FB6CBD" w14:paraId="347314B3" w14:textId="77777777">
            <w:pPr>
              <w:rPr>
                <w:rFonts w:asciiTheme="minorHAnsi" w:hAnsiTheme="minorHAnsi" w:cstheme="minorHAnsi"/>
                <w:color w:val="1F3864" w:themeColor="accent5" w:themeShade="80"/>
                <w:sz w:val="18"/>
                <w:szCs w:val="18"/>
              </w:rPr>
            </w:pPr>
            <w:r w:rsidRPr="00ED5634">
              <w:rPr>
                <w:rFonts w:asciiTheme="minorHAnsi" w:hAnsiTheme="minorHAnsi" w:cstheme="minorHAnsi"/>
                <w:color w:val="1F3864" w:themeColor="accent5" w:themeShade="80"/>
                <w:sz w:val="18"/>
                <w:szCs w:val="18"/>
              </w:rPr>
              <w:t>Very poor or no evidence of self- reflection and sensitivity to the limits of evidence.</w:t>
            </w:r>
          </w:p>
          <w:p w:rsidRPr="00ED5634" w:rsidR="00FB6CBD" w:rsidP="006B51AB" w:rsidRDefault="00FB6CBD" w14:paraId="3DEDEF85" w14:textId="77777777">
            <w:pPr>
              <w:rPr>
                <w:rFonts w:asciiTheme="minorHAnsi" w:hAnsiTheme="minorHAnsi" w:cstheme="minorHAnsi"/>
                <w:color w:val="1F3864" w:themeColor="accent5" w:themeShade="80"/>
                <w:sz w:val="18"/>
                <w:szCs w:val="18"/>
              </w:rPr>
            </w:pPr>
            <w:r w:rsidRPr="00ED5634">
              <w:rPr>
                <w:rFonts w:asciiTheme="minorHAnsi" w:hAnsiTheme="minorHAnsi" w:cstheme="minorHAnsi"/>
                <w:color w:val="1F3864" w:themeColor="accent5" w:themeShade="80"/>
                <w:sz w:val="18"/>
                <w:szCs w:val="18"/>
              </w:rPr>
              <w:t>Is very poor and inflexible in autonomously defining and solving a range of complex problems.  Very poor ability to evaluate own strengths and weakness, showing no attributes for doctoral study.</w:t>
            </w:r>
          </w:p>
          <w:p w:rsidRPr="00ED5634" w:rsidR="00FB6CBD" w:rsidP="006B51AB" w:rsidRDefault="00FB6CBD" w14:paraId="6C0A88A5" w14:textId="77777777">
            <w:pPr>
              <w:rPr>
                <w:rFonts w:asciiTheme="minorHAnsi" w:hAnsiTheme="minorHAnsi" w:cstheme="minorHAnsi"/>
                <w:color w:val="1F3864" w:themeColor="accent5" w:themeShade="80"/>
                <w:sz w:val="18"/>
                <w:szCs w:val="18"/>
              </w:rPr>
            </w:pPr>
          </w:p>
        </w:tc>
      </w:tr>
      <w:tr w:rsidRPr="00ED5634" w:rsidR="00FB6CBD" w:rsidTr="006B51AB" w14:paraId="0C4F77CB" w14:textId="77777777">
        <w:tc>
          <w:tcPr>
            <w:tcW w:w="1366" w:type="dxa"/>
          </w:tcPr>
          <w:p w:rsidRPr="00ED5634" w:rsidR="00FB6CBD" w:rsidP="006B51AB" w:rsidRDefault="00FB6CBD" w14:paraId="239CBC5D" w14:textId="77777777">
            <w:pPr>
              <w:rPr>
                <w:rFonts w:asciiTheme="minorHAnsi" w:hAnsiTheme="minorHAnsi" w:cstheme="minorHAnsi"/>
                <w:b/>
                <w:sz w:val="18"/>
                <w:szCs w:val="18"/>
              </w:rPr>
            </w:pPr>
            <w:r w:rsidRPr="00ED5634">
              <w:rPr>
                <w:rFonts w:asciiTheme="minorHAnsi" w:hAnsiTheme="minorHAnsi" w:cstheme="minorHAnsi"/>
                <w:b/>
                <w:sz w:val="18"/>
                <w:szCs w:val="18"/>
              </w:rPr>
              <w:t>30-39: Fail</w:t>
            </w:r>
          </w:p>
        </w:tc>
        <w:tc>
          <w:tcPr>
            <w:tcW w:w="2679" w:type="dxa"/>
          </w:tcPr>
          <w:p w:rsidRPr="00ED5634" w:rsidR="00FB6CBD" w:rsidP="006B51AB" w:rsidRDefault="00FB6CBD" w14:paraId="4EF3013E" w14:textId="77777777">
            <w:pPr>
              <w:rPr>
                <w:rFonts w:asciiTheme="minorHAnsi" w:hAnsiTheme="minorHAnsi" w:cstheme="minorHAnsi"/>
                <w:sz w:val="18"/>
                <w:szCs w:val="18"/>
              </w:rPr>
            </w:pPr>
            <w:r w:rsidRPr="00ED5634">
              <w:rPr>
                <w:rFonts w:asciiTheme="minorHAnsi" w:hAnsiTheme="minorHAnsi" w:cstheme="minorHAnsi"/>
                <w:sz w:val="18"/>
                <w:szCs w:val="18"/>
              </w:rPr>
              <w:t>Proposal shows learning outcomes and aims are mostly not met or consistently below the threshold level.</w:t>
            </w:r>
          </w:p>
          <w:p w:rsidRPr="00ED5634" w:rsidR="00FB6CBD" w:rsidP="006B51AB" w:rsidRDefault="00FB6CBD" w14:paraId="5B838FF9" w14:textId="77777777">
            <w:pPr>
              <w:rPr>
                <w:rFonts w:asciiTheme="minorHAnsi" w:hAnsiTheme="minorHAnsi" w:cstheme="minorHAnsi"/>
                <w:sz w:val="18"/>
                <w:szCs w:val="18"/>
              </w:rPr>
            </w:pPr>
            <w:r w:rsidRPr="00ED5634">
              <w:rPr>
                <w:rFonts w:asciiTheme="minorHAnsi" w:hAnsiTheme="minorHAnsi" w:cstheme="minorHAnsi"/>
                <w:sz w:val="18"/>
                <w:szCs w:val="18"/>
              </w:rPr>
              <w:t>Poor knowledge and understanding of the main concepts/ theories of the discipline. Poor critical awareness of the ambiguities and limitations of knowledge. Demonstrates a poor understanding of how this influences any future analyses and interpretations based on that knowledge.</w:t>
            </w:r>
          </w:p>
          <w:p w:rsidRPr="00ED5634" w:rsidR="00FB6CBD" w:rsidP="006B51AB" w:rsidRDefault="00FB6CBD" w14:paraId="6137253D" w14:textId="77777777">
            <w:pPr>
              <w:rPr>
                <w:rFonts w:asciiTheme="minorHAnsi" w:hAnsiTheme="minorHAnsi" w:cstheme="minorHAnsi"/>
                <w:sz w:val="18"/>
                <w:szCs w:val="18"/>
              </w:rPr>
            </w:pPr>
          </w:p>
        </w:tc>
        <w:tc>
          <w:tcPr>
            <w:tcW w:w="2551" w:type="dxa"/>
          </w:tcPr>
          <w:p w:rsidRPr="00ED5634" w:rsidR="00FB6CBD" w:rsidP="006B51AB" w:rsidRDefault="00FB6CBD" w14:paraId="1B9C7093" w14:textId="77777777">
            <w:pPr>
              <w:rPr>
                <w:rFonts w:asciiTheme="minorHAnsi" w:hAnsiTheme="minorHAnsi" w:cstheme="minorHAnsi"/>
                <w:sz w:val="18"/>
                <w:szCs w:val="18"/>
              </w:rPr>
            </w:pPr>
            <w:r w:rsidRPr="00ED5634">
              <w:rPr>
                <w:rFonts w:asciiTheme="minorHAnsi" w:hAnsiTheme="minorHAnsi" w:cstheme="minorHAnsi"/>
                <w:sz w:val="18"/>
                <w:szCs w:val="18"/>
              </w:rPr>
              <w:t>Proposal shows poor work with very little reasonably selected and evaluated evidence.  Poor quality analysis.</w:t>
            </w:r>
          </w:p>
          <w:p w:rsidRPr="00ED5634" w:rsidR="00FB6CBD" w:rsidP="006B51AB" w:rsidRDefault="00FB6CBD" w14:paraId="5B9781F4" w14:textId="77777777">
            <w:pPr>
              <w:rPr>
                <w:rFonts w:asciiTheme="minorHAnsi" w:hAnsiTheme="minorHAnsi" w:cstheme="minorHAnsi"/>
                <w:sz w:val="18"/>
                <w:szCs w:val="18"/>
              </w:rPr>
            </w:pPr>
            <w:r w:rsidRPr="00ED5634">
              <w:rPr>
                <w:rFonts w:asciiTheme="minorHAnsi" w:hAnsiTheme="minorHAnsi" w:cstheme="minorHAnsi"/>
                <w:sz w:val="18"/>
                <w:szCs w:val="18"/>
              </w:rPr>
              <w:t>Poor selection of appropriate qualitative and/or quantitative analytical methods and tools.  Poor ability to highlight contradictory information and identify reasons for contradictions.  Poor conclusions.</w:t>
            </w:r>
          </w:p>
        </w:tc>
        <w:tc>
          <w:tcPr>
            <w:tcW w:w="2663" w:type="dxa"/>
          </w:tcPr>
          <w:p w:rsidRPr="00ED5634" w:rsidR="00FB6CBD" w:rsidP="006B51AB" w:rsidRDefault="00FB6CBD" w14:paraId="5E616394" w14:textId="77777777">
            <w:pPr>
              <w:rPr>
                <w:rFonts w:asciiTheme="minorHAnsi" w:hAnsiTheme="minorHAnsi" w:cstheme="minorHAnsi"/>
                <w:sz w:val="18"/>
                <w:szCs w:val="18"/>
              </w:rPr>
            </w:pPr>
            <w:r w:rsidRPr="00ED5634">
              <w:rPr>
                <w:rFonts w:asciiTheme="minorHAnsi" w:hAnsiTheme="minorHAnsi" w:cstheme="minorHAnsi"/>
                <w:sz w:val="18"/>
                <w:szCs w:val="18"/>
              </w:rPr>
              <w:t>Writing and presentation skills are poor. Poor command of English. Poor knowledge and use of research-informed literature embedded in the work. Poor analysis and evaluation of sources.  Poor academic skills. Referencing conventions poorly followed throughout.</w:t>
            </w:r>
          </w:p>
        </w:tc>
        <w:tc>
          <w:tcPr>
            <w:tcW w:w="2309" w:type="dxa"/>
          </w:tcPr>
          <w:p w:rsidRPr="00ED5634" w:rsidR="00FB6CBD" w:rsidP="006B51AB" w:rsidRDefault="00FB6CBD" w14:paraId="5935FADB" w14:textId="77777777">
            <w:pPr>
              <w:rPr>
                <w:rFonts w:asciiTheme="minorHAnsi" w:hAnsiTheme="minorHAnsi" w:cstheme="minorHAnsi"/>
                <w:sz w:val="18"/>
                <w:szCs w:val="18"/>
              </w:rPr>
            </w:pPr>
            <w:r w:rsidRPr="00ED5634">
              <w:rPr>
                <w:rFonts w:asciiTheme="minorHAnsi" w:hAnsiTheme="minorHAnsi" w:cstheme="minorHAnsi"/>
                <w:sz w:val="18"/>
                <w:szCs w:val="18"/>
              </w:rPr>
              <w:t xml:space="preserve">Poor methods and/or experimental design. Poor ability to deploy specialist equipment and/or disciplinary research skills and requires high level of guidance and supervision.   Presentation of work of a poor quality.   </w:t>
            </w:r>
          </w:p>
        </w:tc>
        <w:tc>
          <w:tcPr>
            <w:tcW w:w="2380" w:type="dxa"/>
          </w:tcPr>
          <w:p w:rsidRPr="00ED5634" w:rsidR="00FB6CBD" w:rsidP="006B51AB" w:rsidRDefault="00FB6CBD" w14:paraId="06E59873" w14:textId="77777777">
            <w:pPr>
              <w:rPr>
                <w:rFonts w:asciiTheme="minorHAnsi" w:hAnsiTheme="minorHAnsi" w:cstheme="minorHAnsi"/>
                <w:color w:val="1F3864" w:themeColor="accent5" w:themeShade="80"/>
                <w:sz w:val="18"/>
                <w:szCs w:val="18"/>
              </w:rPr>
            </w:pPr>
            <w:r w:rsidRPr="00ED5634">
              <w:rPr>
                <w:rFonts w:asciiTheme="minorHAnsi" w:hAnsiTheme="minorHAnsi" w:cstheme="minorHAnsi"/>
                <w:color w:val="1F3864" w:themeColor="accent5" w:themeShade="80"/>
                <w:sz w:val="18"/>
                <w:szCs w:val="18"/>
              </w:rPr>
              <w:t>Poor command of data/literature/evidence and unable to examine the topic in some detail.</w:t>
            </w:r>
          </w:p>
          <w:p w:rsidRPr="00ED5634" w:rsidR="00FB6CBD" w:rsidP="006B51AB" w:rsidRDefault="00FB6CBD" w14:paraId="3116350B" w14:textId="77777777">
            <w:pPr>
              <w:rPr>
                <w:rFonts w:asciiTheme="minorHAnsi" w:hAnsiTheme="minorHAnsi" w:cstheme="minorHAnsi"/>
                <w:color w:val="1F3864" w:themeColor="accent5" w:themeShade="80"/>
                <w:sz w:val="18"/>
                <w:szCs w:val="18"/>
              </w:rPr>
            </w:pPr>
            <w:r w:rsidRPr="00ED5634">
              <w:rPr>
                <w:rFonts w:asciiTheme="minorHAnsi" w:hAnsiTheme="minorHAnsi" w:cstheme="minorHAnsi"/>
                <w:color w:val="1F3864" w:themeColor="accent5" w:themeShade="80"/>
                <w:sz w:val="18"/>
                <w:szCs w:val="18"/>
              </w:rPr>
              <w:t xml:space="preserve">Poor level of </w:t>
            </w:r>
            <w:proofErr w:type="gramStart"/>
            <w:r w:rsidRPr="00ED5634">
              <w:rPr>
                <w:rFonts w:asciiTheme="minorHAnsi" w:hAnsiTheme="minorHAnsi" w:cstheme="minorHAnsi"/>
                <w:color w:val="1F3864" w:themeColor="accent5" w:themeShade="80"/>
                <w:sz w:val="18"/>
                <w:szCs w:val="18"/>
              </w:rPr>
              <w:t>self-reflection, and</w:t>
            </w:r>
            <w:proofErr w:type="gramEnd"/>
            <w:r w:rsidRPr="00ED5634">
              <w:rPr>
                <w:rFonts w:asciiTheme="minorHAnsi" w:hAnsiTheme="minorHAnsi" w:cstheme="minorHAnsi"/>
                <w:color w:val="1F3864" w:themeColor="accent5" w:themeShade="80"/>
                <w:sz w:val="18"/>
                <w:szCs w:val="18"/>
              </w:rPr>
              <w:t xml:space="preserve"> show insensitivity to the limits of evidence.</w:t>
            </w:r>
          </w:p>
          <w:p w:rsidRPr="00ED5634" w:rsidR="00FB6CBD" w:rsidP="006B51AB" w:rsidRDefault="00FB6CBD" w14:paraId="3BFDA27D" w14:textId="77777777">
            <w:pPr>
              <w:rPr>
                <w:rFonts w:asciiTheme="minorHAnsi" w:hAnsiTheme="minorHAnsi" w:cstheme="minorHAnsi"/>
                <w:color w:val="1F3864" w:themeColor="accent5" w:themeShade="80"/>
                <w:sz w:val="18"/>
                <w:szCs w:val="18"/>
              </w:rPr>
            </w:pPr>
            <w:r w:rsidRPr="00ED5634">
              <w:rPr>
                <w:rFonts w:asciiTheme="minorHAnsi" w:hAnsiTheme="minorHAnsi" w:cstheme="minorHAnsi"/>
                <w:color w:val="1F3864" w:themeColor="accent5" w:themeShade="80"/>
                <w:sz w:val="18"/>
                <w:szCs w:val="18"/>
              </w:rPr>
              <w:t>Is poor and not very flexible in autonomously defining and solving a range of complex problems. Poor ability to evaluate own strengths and weakness, showing poor levels of attributes for doctoral study.</w:t>
            </w:r>
          </w:p>
        </w:tc>
      </w:tr>
      <w:tr w:rsidRPr="00ED5634" w:rsidR="00FB6CBD" w:rsidTr="006B51AB" w14:paraId="1B045D59" w14:textId="77777777">
        <w:tc>
          <w:tcPr>
            <w:tcW w:w="1366" w:type="dxa"/>
          </w:tcPr>
          <w:p w:rsidRPr="00ED5634" w:rsidR="00FB6CBD" w:rsidP="006B51AB" w:rsidRDefault="00FB6CBD" w14:paraId="5FB36D2D" w14:textId="77777777">
            <w:pPr>
              <w:rPr>
                <w:rFonts w:asciiTheme="minorHAnsi" w:hAnsiTheme="minorHAnsi" w:cstheme="minorHAnsi"/>
                <w:b/>
                <w:sz w:val="18"/>
                <w:szCs w:val="18"/>
              </w:rPr>
            </w:pPr>
            <w:r w:rsidRPr="00ED5634">
              <w:rPr>
                <w:rFonts w:asciiTheme="minorHAnsi" w:hAnsiTheme="minorHAnsi" w:cstheme="minorHAnsi"/>
                <w:b/>
                <w:sz w:val="18"/>
                <w:szCs w:val="18"/>
              </w:rPr>
              <w:t xml:space="preserve">40-49: </w:t>
            </w:r>
          </w:p>
          <w:p w:rsidRPr="00ED5634" w:rsidR="00FB6CBD" w:rsidP="006B51AB" w:rsidRDefault="00FB6CBD" w14:paraId="01704DAA" w14:textId="77777777">
            <w:pPr>
              <w:rPr>
                <w:rFonts w:asciiTheme="minorHAnsi" w:hAnsiTheme="minorHAnsi" w:cstheme="minorHAnsi"/>
                <w:b/>
                <w:sz w:val="18"/>
                <w:szCs w:val="18"/>
              </w:rPr>
            </w:pPr>
            <w:r w:rsidRPr="00ED5634">
              <w:rPr>
                <w:rFonts w:asciiTheme="minorHAnsi" w:hAnsiTheme="minorHAnsi" w:cstheme="minorHAnsi"/>
                <w:b/>
                <w:sz w:val="18"/>
                <w:szCs w:val="18"/>
              </w:rPr>
              <w:t>Pass (3rd) (Threshold)</w:t>
            </w:r>
          </w:p>
        </w:tc>
        <w:tc>
          <w:tcPr>
            <w:tcW w:w="2679" w:type="dxa"/>
          </w:tcPr>
          <w:p w:rsidRPr="00ED5634" w:rsidR="00FB6CBD" w:rsidP="006B51AB" w:rsidRDefault="00FB6CBD" w14:paraId="4C601EF7" w14:textId="77777777">
            <w:pPr>
              <w:rPr>
                <w:rFonts w:asciiTheme="minorHAnsi" w:hAnsiTheme="minorHAnsi" w:cstheme="minorHAnsi"/>
                <w:sz w:val="18"/>
                <w:szCs w:val="18"/>
              </w:rPr>
            </w:pPr>
            <w:r w:rsidRPr="00ED5634">
              <w:rPr>
                <w:rFonts w:asciiTheme="minorHAnsi" w:hAnsiTheme="minorHAnsi" w:cstheme="minorHAnsi"/>
                <w:sz w:val="18"/>
                <w:szCs w:val="18"/>
              </w:rPr>
              <w:t xml:space="preserve">Proposal shows learning outcomes and aims are </w:t>
            </w:r>
            <w:r w:rsidRPr="00ED5634">
              <w:rPr>
                <w:rFonts w:asciiTheme="minorHAnsi" w:hAnsiTheme="minorHAnsi" w:cstheme="minorHAnsi"/>
                <w:sz w:val="18"/>
                <w:szCs w:val="18"/>
              </w:rPr>
              <w:lastRenderedPageBreak/>
              <w:t xml:space="preserve">demonstrated at the threshold level. </w:t>
            </w:r>
          </w:p>
          <w:p w:rsidRPr="00ED5634" w:rsidR="00FB6CBD" w:rsidP="006B51AB" w:rsidRDefault="00FB6CBD" w14:paraId="1E90CA04" w14:textId="77777777">
            <w:pPr>
              <w:rPr>
                <w:rFonts w:asciiTheme="minorHAnsi" w:hAnsiTheme="minorHAnsi" w:cstheme="minorHAnsi"/>
                <w:sz w:val="18"/>
                <w:szCs w:val="18"/>
              </w:rPr>
            </w:pPr>
            <w:r w:rsidRPr="00ED5634">
              <w:rPr>
                <w:rFonts w:asciiTheme="minorHAnsi" w:hAnsiTheme="minorHAnsi" w:cstheme="minorHAnsi"/>
                <w:sz w:val="18"/>
                <w:szCs w:val="18"/>
              </w:rPr>
              <w:t>Passable knowledge and understanding of the main concepts/ theories of the discipline. Limited critical awareness of the ambiguities and limitations of knowledge. Demonstrates a passable understanding of how this influences any future analyses and interpretations based on that knowledge.</w:t>
            </w:r>
          </w:p>
          <w:p w:rsidRPr="00ED5634" w:rsidR="00FB6CBD" w:rsidP="006B51AB" w:rsidRDefault="00FB6CBD" w14:paraId="33A2CA0E" w14:textId="77777777">
            <w:pPr>
              <w:rPr>
                <w:rFonts w:asciiTheme="minorHAnsi" w:hAnsiTheme="minorHAnsi" w:cstheme="minorHAnsi"/>
                <w:sz w:val="18"/>
                <w:szCs w:val="18"/>
              </w:rPr>
            </w:pPr>
          </w:p>
        </w:tc>
        <w:tc>
          <w:tcPr>
            <w:tcW w:w="2551" w:type="dxa"/>
          </w:tcPr>
          <w:p w:rsidRPr="00ED5634" w:rsidR="00FB6CBD" w:rsidP="006B51AB" w:rsidRDefault="00FB6CBD" w14:paraId="072E4352" w14:textId="77777777">
            <w:pPr>
              <w:rPr>
                <w:rFonts w:asciiTheme="minorHAnsi" w:hAnsiTheme="minorHAnsi" w:cstheme="minorHAnsi"/>
                <w:sz w:val="18"/>
                <w:szCs w:val="18"/>
              </w:rPr>
            </w:pPr>
            <w:r w:rsidRPr="00ED5634">
              <w:rPr>
                <w:rFonts w:asciiTheme="minorHAnsi" w:hAnsiTheme="minorHAnsi" w:cstheme="minorHAnsi"/>
                <w:sz w:val="18"/>
                <w:szCs w:val="18"/>
              </w:rPr>
              <w:lastRenderedPageBreak/>
              <w:t xml:space="preserve">Proposal shows reasonable selection and evaluation of evidence. Analysis is weakly </w:t>
            </w:r>
            <w:r w:rsidRPr="00ED5634">
              <w:rPr>
                <w:rFonts w:asciiTheme="minorHAnsi" w:hAnsiTheme="minorHAnsi" w:cstheme="minorHAnsi"/>
                <w:sz w:val="18"/>
                <w:szCs w:val="18"/>
              </w:rPr>
              <w:lastRenderedPageBreak/>
              <w:t>developed and heavily dependent on supervisory input.</w:t>
            </w:r>
          </w:p>
          <w:p w:rsidRPr="00ED5634" w:rsidR="00FB6CBD" w:rsidP="006B51AB" w:rsidRDefault="00FB6CBD" w14:paraId="14D9582A" w14:textId="77777777">
            <w:pPr>
              <w:rPr>
                <w:rFonts w:asciiTheme="minorHAnsi" w:hAnsiTheme="minorHAnsi" w:cstheme="minorHAnsi"/>
                <w:sz w:val="18"/>
                <w:szCs w:val="18"/>
              </w:rPr>
            </w:pPr>
            <w:r w:rsidRPr="00ED5634">
              <w:rPr>
                <w:rFonts w:asciiTheme="minorHAnsi" w:hAnsiTheme="minorHAnsi" w:cstheme="minorHAnsi"/>
                <w:sz w:val="18"/>
                <w:szCs w:val="18"/>
              </w:rPr>
              <w:t>Limited selection of appropriate qualitative and/or quantitative analytical methods and tools.  Passable ability to highlight contradictory information and identify reasons for contradictions. Passable conclusions.</w:t>
            </w:r>
          </w:p>
        </w:tc>
        <w:tc>
          <w:tcPr>
            <w:tcW w:w="2663" w:type="dxa"/>
          </w:tcPr>
          <w:p w:rsidRPr="00ED5634" w:rsidR="00FB6CBD" w:rsidP="006B51AB" w:rsidRDefault="00FB6CBD" w14:paraId="7117FFA6" w14:textId="77777777">
            <w:pPr>
              <w:rPr>
                <w:rFonts w:asciiTheme="minorHAnsi" w:hAnsiTheme="minorHAnsi" w:cstheme="minorHAnsi"/>
                <w:sz w:val="18"/>
                <w:szCs w:val="18"/>
              </w:rPr>
            </w:pPr>
            <w:r w:rsidRPr="00ED5634">
              <w:rPr>
                <w:rFonts w:asciiTheme="minorHAnsi" w:hAnsiTheme="minorHAnsi" w:cstheme="minorHAnsi"/>
                <w:sz w:val="18"/>
                <w:szCs w:val="18"/>
              </w:rPr>
              <w:lastRenderedPageBreak/>
              <w:t xml:space="preserve">Writing and presentation skills are weak, with major flaws and inadequacies. Knowledge and </w:t>
            </w:r>
            <w:r w:rsidRPr="00ED5634">
              <w:rPr>
                <w:rFonts w:asciiTheme="minorHAnsi" w:hAnsiTheme="minorHAnsi" w:cstheme="minorHAnsi"/>
                <w:sz w:val="18"/>
                <w:szCs w:val="18"/>
              </w:rPr>
              <w:lastRenderedPageBreak/>
              <w:t>use of research literature evident, but weak and/or misinterpreted. Passable analysis and evaluation of sources. Academic skills including referencing conventions generally followed, but with inadequacies or errors throughout.</w:t>
            </w:r>
          </w:p>
        </w:tc>
        <w:tc>
          <w:tcPr>
            <w:tcW w:w="2309" w:type="dxa"/>
          </w:tcPr>
          <w:p w:rsidRPr="00ED5634" w:rsidR="00FB6CBD" w:rsidP="006B51AB" w:rsidRDefault="00FB6CBD" w14:paraId="40B76C94" w14:textId="77777777">
            <w:pPr>
              <w:rPr>
                <w:rFonts w:asciiTheme="minorHAnsi" w:hAnsiTheme="minorHAnsi" w:cstheme="minorHAnsi"/>
                <w:sz w:val="18"/>
                <w:szCs w:val="18"/>
              </w:rPr>
            </w:pPr>
            <w:r w:rsidRPr="00ED5634">
              <w:rPr>
                <w:rFonts w:asciiTheme="minorHAnsi" w:hAnsiTheme="minorHAnsi" w:cstheme="minorHAnsi"/>
                <w:sz w:val="18"/>
                <w:szCs w:val="18"/>
              </w:rPr>
              <w:lastRenderedPageBreak/>
              <w:t xml:space="preserve">Passable chosen methods and where appropriate experimental design. Ability </w:t>
            </w:r>
            <w:r w:rsidRPr="00ED5634">
              <w:rPr>
                <w:rFonts w:asciiTheme="minorHAnsi" w:hAnsiTheme="minorHAnsi" w:cstheme="minorHAnsi"/>
                <w:sz w:val="18"/>
                <w:szCs w:val="18"/>
              </w:rPr>
              <w:lastRenderedPageBreak/>
              <w:t xml:space="preserve">to deploy specialist equipment and/or disciplinary research skills basic and requiring substantial guidance and supervision. Presentation of work adequate but lacking accuracy and style.  </w:t>
            </w:r>
          </w:p>
          <w:p w:rsidRPr="00ED5634" w:rsidR="00FB6CBD" w:rsidP="006B51AB" w:rsidRDefault="00FB6CBD" w14:paraId="57CD4B8C" w14:textId="77777777">
            <w:pPr>
              <w:rPr>
                <w:rFonts w:asciiTheme="minorHAnsi" w:hAnsiTheme="minorHAnsi" w:cstheme="minorHAnsi"/>
                <w:sz w:val="18"/>
                <w:szCs w:val="18"/>
              </w:rPr>
            </w:pPr>
          </w:p>
        </w:tc>
        <w:tc>
          <w:tcPr>
            <w:tcW w:w="2380" w:type="dxa"/>
          </w:tcPr>
          <w:p w:rsidRPr="00ED5634" w:rsidR="00FB6CBD" w:rsidP="006B51AB" w:rsidRDefault="00FB6CBD" w14:paraId="79D81545" w14:textId="77777777">
            <w:pPr>
              <w:rPr>
                <w:rFonts w:asciiTheme="minorHAnsi" w:hAnsiTheme="minorHAnsi" w:cstheme="minorHAnsi"/>
                <w:color w:val="1F3864" w:themeColor="accent5" w:themeShade="80"/>
                <w:sz w:val="18"/>
                <w:szCs w:val="18"/>
              </w:rPr>
            </w:pPr>
            <w:r w:rsidRPr="00ED5634">
              <w:rPr>
                <w:rFonts w:asciiTheme="minorHAnsi" w:hAnsiTheme="minorHAnsi" w:cstheme="minorHAnsi"/>
                <w:color w:val="1F3864" w:themeColor="accent5" w:themeShade="80"/>
                <w:sz w:val="18"/>
                <w:szCs w:val="18"/>
              </w:rPr>
              <w:lastRenderedPageBreak/>
              <w:t xml:space="preserve">Basic command of data/literature/evidence and </w:t>
            </w:r>
            <w:r w:rsidRPr="00ED5634">
              <w:rPr>
                <w:rFonts w:asciiTheme="minorHAnsi" w:hAnsiTheme="minorHAnsi" w:cstheme="minorHAnsi"/>
                <w:color w:val="1F3864" w:themeColor="accent5" w:themeShade="80"/>
                <w:sz w:val="18"/>
                <w:szCs w:val="18"/>
              </w:rPr>
              <w:lastRenderedPageBreak/>
              <w:t>able to examine the topic to a basic level only.</w:t>
            </w:r>
          </w:p>
          <w:p w:rsidRPr="00ED5634" w:rsidR="00FB6CBD" w:rsidP="006B51AB" w:rsidRDefault="00FB6CBD" w14:paraId="71B4E8FB" w14:textId="77777777">
            <w:pPr>
              <w:rPr>
                <w:rFonts w:asciiTheme="minorHAnsi" w:hAnsiTheme="minorHAnsi" w:cstheme="minorHAnsi"/>
                <w:color w:val="1F3864" w:themeColor="accent5" w:themeShade="80"/>
                <w:sz w:val="18"/>
                <w:szCs w:val="18"/>
              </w:rPr>
            </w:pPr>
            <w:r w:rsidRPr="00ED5634">
              <w:rPr>
                <w:rFonts w:asciiTheme="minorHAnsi" w:hAnsiTheme="minorHAnsi" w:cstheme="minorHAnsi"/>
                <w:color w:val="1F3864" w:themeColor="accent5" w:themeShade="80"/>
                <w:sz w:val="18"/>
                <w:szCs w:val="18"/>
              </w:rPr>
              <w:t>Basic level of self- reflection, and sensitivity to the limits of evidence.</w:t>
            </w:r>
          </w:p>
          <w:p w:rsidRPr="00ED5634" w:rsidR="00FB6CBD" w:rsidP="006B51AB" w:rsidRDefault="00FB6CBD" w14:paraId="445ADB32" w14:textId="77777777">
            <w:pPr>
              <w:rPr>
                <w:rFonts w:asciiTheme="minorHAnsi" w:hAnsiTheme="minorHAnsi" w:cstheme="minorHAnsi"/>
                <w:color w:val="1F3864" w:themeColor="accent5" w:themeShade="80"/>
                <w:sz w:val="18"/>
                <w:szCs w:val="18"/>
              </w:rPr>
            </w:pPr>
            <w:r w:rsidRPr="00ED5634">
              <w:rPr>
                <w:rFonts w:asciiTheme="minorHAnsi" w:hAnsiTheme="minorHAnsi" w:cstheme="minorHAnsi"/>
                <w:color w:val="1F3864" w:themeColor="accent5" w:themeShade="80"/>
                <w:sz w:val="18"/>
                <w:szCs w:val="18"/>
              </w:rPr>
              <w:t>Basic ability to define and solve problems. Limited ability to evaluate own strengths and weakness, showing some but limited range of attributes for doctoral study.</w:t>
            </w:r>
          </w:p>
          <w:p w:rsidRPr="00ED5634" w:rsidR="00FB6CBD" w:rsidP="006B51AB" w:rsidRDefault="00FB6CBD" w14:paraId="6C97EA4C" w14:textId="77777777">
            <w:pPr>
              <w:rPr>
                <w:rFonts w:asciiTheme="minorHAnsi" w:hAnsiTheme="minorHAnsi" w:cstheme="minorHAnsi"/>
                <w:color w:val="1F3864" w:themeColor="accent5" w:themeShade="80"/>
                <w:sz w:val="18"/>
                <w:szCs w:val="18"/>
              </w:rPr>
            </w:pPr>
          </w:p>
        </w:tc>
      </w:tr>
      <w:tr w:rsidRPr="00ED5634" w:rsidR="00FB6CBD" w:rsidTr="006B51AB" w14:paraId="06E042C3" w14:textId="77777777">
        <w:tc>
          <w:tcPr>
            <w:tcW w:w="1366" w:type="dxa"/>
          </w:tcPr>
          <w:p w:rsidRPr="00ED5634" w:rsidR="00FB6CBD" w:rsidP="006B51AB" w:rsidRDefault="00FB6CBD" w14:paraId="117DDD00" w14:textId="77777777">
            <w:pPr>
              <w:rPr>
                <w:rFonts w:asciiTheme="minorHAnsi" w:hAnsiTheme="minorHAnsi" w:cstheme="minorHAnsi"/>
                <w:b/>
                <w:sz w:val="18"/>
                <w:szCs w:val="18"/>
              </w:rPr>
            </w:pPr>
            <w:r w:rsidRPr="00ED5634">
              <w:rPr>
                <w:rFonts w:asciiTheme="minorHAnsi" w:hAnsiTheme="minorHAnsi" w:cstheme="minorHAnsi"/>
                <w:b/>
                <w:sz w:val="18"/>
                <w:szCs w:val="18"/>
              </w:rPr>
              <w:lastRenderedPageBreak/>
              <w:t xml:space="preserve">50-59: </w:t>
            </w:r>
          </w:p>
          <w:p w:rsidRPr="00ED5634" w:rsidR="00FB6CBD" w:rsidP="006B51AB" w:rsidRDefault="00FB6CBD" w14:paraId="24940F49" w14:textId="77777777">
            <w:pPr>
              <w:rPr>
                <w:rFonts w:asciiTheme="minorHAnsi" w:hAnsiTheme="minorHAnsi" w:cstheme="minorHAnsi"/>
                <w:b/>
                <w:sz w:val="18"/>
                <w:szCs w:val="18"/>
              </w:rPr>
            </w:pPr>
            <w:r w:rsidRPr="00ED5634">
              <w:rPr>
                <w:rFonts w:asciiTheme="minorHAnsi" w:hAnsiTheme="minorHAnsi" w:cstheme="minorHAnsi"/>
                <w:b/>
                <w:sz w:val="18"/>
                <w:szCs w:val="18"/>
              </w:rPr>
              <w:t>Pass (2.2)</w:t>
            </w:r>
          </w:p>
        </w:tc>
        <w:tc>
          <w:tcPr>
            <w:tcW w:w="2679" w:type="dxa"/>
          </w:tcPr>
          <w:p w:rsidRPr="00ED5634" w:rsidR="00FB6CBD" w:rsidP="006B51AB" w:rsidRDefault="00FB6CBD" w14:paraId="5F1B2588" w14:textId="77777777">
            <w:pPr>
              <w:rPr>
                <w:rFonts w:asciiTheme="minorHAnsi" w:hAnsiTheme="minorHAnsi" w:cstheme="minorHAnsi"/>
                <w:sz w:val="18"/>
                <w:szCs w:val="18"/>
              </w:rPr>
            </w:pPr>
            <w:r w:rsidRPr="00ED5634">
              <w:rPr>
                <w:rFonts w:asciiTheme="minorHAnsi" w:hAnsiTheme="minorHAnsi" w:cstheme="minorHAnsi"/>
                <w:sz w:val="18"/>
                <w:szCs w:val="18"/>
              </w:rPr>
              <w:t xml:space="preserve">Proposal shows learning outcomes and aims are to a reasonable standard. </w:t>
            </w:r>
          </w:p>
          <w:p w:rsidRPr="00ED5634" w:rsidR="00FB6CBD" w:rsidP="006B51AB" w:rsidRDefault="00FB6CBD" w14:paraId="2F7BAD38" w14:textId="77777777">
            <w:pPr>
              <w:rPr>
                <w:rFonts w:asciiTheme="minorHAnsi" w:hAnsiTheme="minorHAnsi" w:cstheme="minorHAnsi"/>
                <w:sz w:val="18"/>
                <w:szCs w:val="18"/>
              </w:rPr>
            </w:pPr>
            <w:r w:rsidRPr="00ED5634">
              <w:rPr>
                <w:rFonts w:asciiTheme="minorHAnsi" w:hAnsiTheme="minorHAnsi" w:cstheme="minorHAnsi"/>
                <w:sz w:val="18"/>
                <w:szCs w:val="18"/>
              </w:rPr>
              <w:t>Sound knowledge and understanding of the main concepts/ theories of the discipline. Some critical awareness of the ambiguities and limitations of knowledge. Demonstrates a reasonable understanding of how this influences any future analyses and interpretations based on that knowledge.</w:t>
            </w:r>
          </w:p>
          <w:p w:rsidRPr="00ED5634" w:rsidR="00FB6CBD" w:rsidP="006B51AB" w:rsidRDefault="00FB6CBD" w14:paraId="36B11CE1" w14:textId="77777777">
            <w:pPr>
              <w:rPr>
                <w:rFonts w:asciiTheme="minorHAnsi" w:hAnsiTheme="minorHAnsi" w:cstheme="minorHAnsi"/>
                <w:sz w:val="18"/>
                <w:szCs w:val="18"/>
              </w:rPr>
            </w:pPr>
          </w:p>
        </w:tc>
        <w:tc>
          <w:tcPr>
            <w:tcW w:w="2551" w:type="dxa"/>
          </w:tcPr>
          <w:p w:rsidRPr="00ED5634" w:rsidR="00FB6CBD" w:rsidP="006B51AB" w:rsidRDefault="00FB6CBD" w14:paraId="43ADADEB" w14:textId="77777777">
            <w:pPr>
              <w:rPr>
                <w:rFonts w:asciiTheme="minorHAnsi" w:hAnsiTheme="minorHAnsi" w:cstheme="minorHAnsi"/>
                <w:sz w:val="18"/>
                <w:szCs w:val="18"/>
              </w:rPr>
            </w:pPr>
            <w:r w:rsidRPr="00ED5634">
              <w:rPr>
                <w:rFonts w:asciiTheme="minorHAnsi" w:hAnsiTheme="minorHAnsi" w:cstheme="minorHAnsi"/>
                <w:sz w:val="18"/>
                <w:szCs w:val="18"/>
              </w:rPr>
              <w:t xml:space="preserve">Proposal shows reasonable work with reasonably selected and evaluated evidence.  Quality of analysis is </w:t>
            </w:r>
            <w:proofErr w:type="gramStart"/>
            <w:r w:rsidRPr="00ED5634">
              <w:rPr>
                <w:rFonts w:asciiTheme="minorHAnsi" w:hAnsiTheme="minorHAnsi" w:cstheme="minorHAnsi"/>
                <w:sz w:val="18"/>
                <w:szCs w:val="18"/>
              </w:rPr>
              <w:t>sound, and</w:t>
            </w:r>
            <w:proofErr w:type="gramEnd"/>
            <w:r w:rsidRPr="00ED5634">
              <w:rPr>
                <w:rFonts w:asciiTheme="minorHAnsi" w:hAnsiTheme="minorHAnsi" w:cstheme="minorHAnsi"/>
                <w:sz w:val="18"/>
                <w:szCs w:val="18"/>
              </w:rPr>
              <w:t xml:space="preserve"> developed with a degree of independence from supervisor.</w:t>
            </w:r>
          </w:p>
          <w:p w:rsidRPr="00ED5634" w:rsidR="00FB6CBD" w:rsidP="006B51AB" w:rsidRDefault="00FB6CBD" w14:paraId="78F5E377" w14:textId="77777777">
            <w:pPr>
              <w:rPr>
                <w:rFonts w:asciiTheme="minorHAnsi" w:hAnsiTheme="minorHAnsi" w:cstheme="minorHAnsi"/>
                <w:sz w:val="18"/>
                <w:szCs w:val="18"/>
              </w:rPr>
            </w:pPr>
            <w:r w:rsidRPr="00ED5634">
              <w:rPr>
                <w:rFonts w:asciiTheme="minorHAnsi" w:hAnsiTheme="minorHAnsi" w:cstheme="minorHAnsi"/>
                <w:sz w:val="18"/>
                <w:szCs w:val="18"/>
              </w:rPr>
              <w:t xml:space="preserve">Selection of appropriate qualitative and/or quantitative analytical methods and tools. Ability to highlight contradictory information and identify reasons for contradictions.  Conclusions </w:t>
            </w:r>
            <w:proofErr w:type="gramStart"/>
            <w:r w:rsidRPr="00ED5634">
              <w:rPr>
                <w:rFonts w:asciiTheme="minorHAnsi" w:hAnsiTheme="minorHAnsi" w:cstheme="minorHAnsi"/>
                <w:sz w:val="18"/>
                <w:szCs w:val="18"/>
              </w:rPr>
              <w:t>sounds</w:t>
            </w:r>
            <w:proofErr w:type="gramEnd"/>
            <w:r w:rsidRPr="00ED5634">
              <w:rPr>
                <w:rFonts w:asciiTheme="minorHAnsi" w:hAnsiTheme="minorHAnsi" w:cstheme="minorHAnsi"/>
                <w:sz w:val="18"/>
                <w:szCs w:val="18"/>
              </w:rPr>
              <w:t xml:space="preserve"> and show some ability to persuade reader.</w:t>
            </w:r>
          </w:p>
        </w:tc>
        <w:tc>
          <w:tcPr>
            <w:tcW w:w="2663" w:type="dxa"/>
          </w:tcPr>
          <w:p w:rsidRPr="00ED5634" w:rsidR="00FB6CBD" w:rsidP="006B51AB" w:rsidRDefault="00FB6CBD" w14:paraId="0C2436EF" w14:textId="77777777">
            <w:pPr>
              <w:rPr>
                <w:rFonts w:asciiTheme="minorHAnsi" w:hAnsiTheme="minorHAnsi" w:cstheme="minorHAnsi"/>
                <w:sz w:val="18"/>
                <w:szCs w:val="18"/>
              </w:rPr>
            </w:pPr>
            <w:r w:rsidRPr="00ED5634">
              <w:rPr>
                <w:rFonts w:asciiTheme="minorHAnsi" w:hAnsiTheme="minorHAnsi" w:cstheme="minorHAnsi"/>
                <w:sz w:val="18"/>
                <w:szCs w:val="18"/>
              </w:rPr>
              <w:t>Writing and presentation skills are sound. Reasonable command of English. Work informed by a solid knowledge of research literature. Reasonable analysis and evaluation of sources; academic skills consistently applied and generally accurate. Referencing conventions followed generally accurately and consistently throughout.</w:t>
            </w:r>
          </w:p>
        </w:tc>
        <w:tc>
          <w:tcPr>
            <w:tcW w:w="2309" w:type="dxa"/>
          </w:tcPr>
          <w:p w:rsidRPr="00ED5634" w:rsidR="00FB6CBD" w:rsidP="006B51AB" w:rsidRDefault="00FB6CBD" w14:paraId="645C151C" w14:textId="77777777">
            <w:pPr>
              <w:rPr>
                <w:rFonts w:asciiTheme="minorHAnsi" w:hAnsiTheme="minorHAnsi" w:cstheme="minorHAnsi"/>
                <w:sz w:val="18"/>
                <w:szCs w:val="18"/>
              </w:rPr>
            </w:pPr>
            <w:r w:rsidRPr="00ED5634">
              <w:rPr>
                <w:rFonts w:asciiTheme="minorHAnsi" w:hAnsiTheme="minorHAnsi" w:cstheme="minorHAnsi"/>
                <w:sz w:val="18"/>
                <w:szCs w:val="18"/>
              </w:rPr>
              <w:t xml:space="preserve">Reasonably well-chosen methods and where appropriate experimental design. Ability to deploy specialist equipment and/or disciplinary research skills with limited guidance and supervision. Presentation of work generally clear and consistent. </w:t>
            </w:r>
          </w:p>
        </w:tc>
        <w:tc>
          <w:tcPr>
            <w:tcW w:w="2380" w:type="dxa"/>
          </w:tcPr>
          <w:p w:rsidRPr="00ED5634" w:rsidR="00FB6CBD" w:rsidP="006B51AB" w:rsidRDefault="00FB6CBD" w14:paraId="3BA2CC68" w14:textId="77777777">
            <w:pPr>
              <w:rPr>
                <w:rFonts w:asciiTheme="minorHAnsi" w:hAnsiTheme="minorHAnsi" w:cstheme="minorHAnsi"/>
                <w:color w:val="1F3864" w:themeColor="accent5" w:themeShade="80"/>
                <w:sz w:val="18"/>
                <w:szCs w:val="18"/>
              </w:rPr>
            </w:pPr>
            <w:r w:rsidRPr="00ED5634">
              <w:rPr>
                <w:rFonts w:asciiTheme="minorHAnsi" w:hAnsiTheme="minorHAnsi" w:cstheme="minorHAnsi"/>
                <w:color w:val="1F3864" w:themeColor="accent5" w:themeShade="80"/>
                <w:sz w:val="18"/>
                <w:szCs w:val="18"/>
              </w:rPr>
              <w:t>Command of data/literature/evidence sufficient to examine the topic in some detail.</w:t>
            </w:r>
          </w:p>
          <w:p w:rsidRPr="00ED5634" w:rsidR="00FB6CBD" w:rsidP="006B51AB" w:rsidRDefault="00FB6CBD" w14:paraId="6F888792" w14:textId="77777777">
            <w:pPr>
              <w:rPr>
                <w:rFonts w:asciiTheme="minorHAnsi" w:hAnsiTheme="minorHAnsi" w:cstheme="minorHAnsi"/>
                <w:color w:val="1F3864" w:themeColor="accent5" w:themeShade="80"/>
                <w:sz w:val="18"/>
                <w:szCs w:val="18"/>
              </w:rPr>
            </w:pPr>
            <w:r w:rsidRPr="00ED5634">
              <w:rPr>
                <w:rFonts w:asciiTheme="minorHAnsi" w:hAnsiTheme="minorHAnsi" w:cstheme="minorHAnsi"/>
                <w:color w:val="1F3864" w:themeColor="accent5" w:themeShade="80"/>
                <w:sz w:val="18"/>
                <w:szCs w:val="18"/>
              </w:rPr>
              <w:t>Sound level of self- reflection, and sensitivity to the limits of evidence.</w:t>
            </w:r>
          </w:p>
          <w:p w:rsidRPr="00ED5634" w:rsidR="00FB6CBD" w:rsidP="006B51AB" w:rsidRDefault="00FB6CBD" w14:paraId="63C5EB6A" w14:textId="77777777">
            <w:pPr>
              <w:rPr>
                <w:rFonts w:asciiTheme="minorHAnsi" w:hAnsiTheme="minorHAnsi" w:cstheme="minorHAnsi"/>
                <w:color w:val="1F3864" w:themeColor="accent5" w:themeShade="80"/>
                <w:sz w:val="18"/>
                <w:szCs w:val="18"/>
              </w:rPr>
            </w:pPr>
            <w:r w:rsidRPr="00ED5634">
              <w:rPr>
                <w:rFonts w:asciiTheme="minorHAnsi" w:hAnsiTheme="minorHAnsi" w:cstheme="minorHAnsi"/>
                <w:color w:val="1F3864" w:themeColor="accent5" w:themeShade="80"/>
                <w:sz w:val="18"/>
                <w:szCs w:val="18"/>
              </w:rPr>
              <w:t>Professional and flexible in defining and solving a range of problems. Reasonable ability to evaluate own strengths and weakness, showing some attributes for doctoral study.</w:t>
            </w:r>
          </w:p>
          <w:p w:rsidRPr="00ED5634" w:rsidR="00FB6CBD" w:rsidP="006B51AB" w:rsidRDefault="00FB6CBD" w14:paraId="3AE5399E" w14:textId="77777777">
            <w:pPr>
              <w:rPr>
                <w:rFonts w:asciiTheme="minorHAnsi" w:hAnsiTheme="minorHAnsi" w:cstheme="minorHAnsi"/>
                <w:color w:val="1F3864" w:themeColor="accent5" w:themeShade="80"/>
                <w:sz w:val="18"/>
                <w:szCs w:val="18"/>
              </w:rPr>
            </w:pPr>
          </w:p>
        </w:tc>
      </w:tr>
      <w:tr w:rsidRPr="00ED5634" w:rsidR="00FB6CBD" w:rsidTr="006B51AB" w14:paraId="7AC1483B" w14:textId="77777777">
        <w:tc>
          <w:tcPr>
            <w:tcW w:w="1366" w:type="dxa"/>
          </w:tcPr>
          <w:p w:rsidRPr="00ED5634" w:rsidR="00FB6CBD" w:rsidP="006B51AB" w:rsidRDefault="00FB6CBD" w14:paraId="646DD694" w14:textId="77777777">
            <w:pPr>
              <w:rPr>
                <w:rFonts w:asciiTheme="minorHAnsi" w:hAnsiTheme="minorHAnsi" w:cstheme="minorHAnsi"/>
                <w:b/>
                <w:sz w:val="18"/>
                <w:szCs w:val="18"/>
              </w:rPr>
            </w:pPr>
            <w:r w:rsidRPr="00ED5634">
              <w:rPr>
                <w:rFonts w:asciiTheme="minorHAnsi" w:hAnsiTheme="minorHAnsi" w:cstheme="minorHAnsi"/>
                <w:b/>
                <w:sz w:val="18"/>
                <w:szCs w:val="18"/>
              </w:rPr>
              <w:t xml:space="preserve">60-69: </w:t>
            </w:r>
          </w:p>
          <w:p w:rsidRPr="00ED5634" w:rsidR="00FB6CBD" w:rsidP="006B51AB" w:rsidRDefault="00FB6CBD" w14:paraId="64CDDE41" w14:textId="77777777">
            <w:pPr>
              <w:rPr>
                <w:rFonts w:asciiTheme="minorHAnsi" w:hAnsiTheme="minorHAnsi" w:cstheme="minorHAnsi"/>
                <w:b/>
                <w:sz w:val="18"/>
                <w:szCs w:val="18"/>
              </w:rPr>
            </w:pPr>
            <w:r w:rsidRPr="00ED5634">
              <w:rPr>
                <w:rFonts w:asciiTheme="minorHAnsi" w:hAnsiTheme="minorHAnsi" w:cstheme="minorHAnsi"/>
                <w:b/>
                <w:sz w:val="18"/>
                <w:szCs w:val="18"/>
              </w:rPr>
              <w:t>Pass (2.1)</w:t>
            </w:r>
          </w:p>
        </w:tc>
        <w:tc>
          <w:tcPr>
            <w:tcW w:w="2679" w:type="dxa"/>
          </w:tcPr>
          <w:p w:rsidRPr="00ED5634" w:rsidR="00FB6CBD" w:rsidP="006B51AB" w:rsidRDefault="00FB6CBD" w14:paraId="48D4526F" w14:textId="77777777">
            <w:pPr>
              <w:rPr>
                <w:rFonts w:asciiTheme="minorHAnsi" w:hAnsiTheme="minorHAnsi" w:cstheme="minorHAnsi"/>
                <w:sz w:val="18"/>
                <w:szCs w:val="18"/>
              </w:rPr>
            </w:pPr>
            <w:r w:rsidRPr="00ED5634">
              <w:rPr>
                <w:rFonts w:asciiTheme="minorHAnsi" w:hAnsiTheme="minorHAnsi" w:cstheme="minorHAnsi"/>
                <w:sz w:val="18"/>
                <w:szCs w:val="18"/>
              </w:rPr>
              <w:t xml:space="preserve">Proposal shows all learning outcomes and aims are met well and to a good standard. </w:t>
            </w:r>
          </w:p>
          <w:p w:rsidRPr="00ED5634" w:rsidR="00FB6CBD" w:rsidP="006B51AB" w:rsidRDefault="00FB6CBD" w14:paraId="146B389B" w14:textId="77777777">
            <w:pPr>
              <w:rPr>
                <w:rFonts w:asciiTheme="minorHAnsi" w:hAnsiTheme="minorHAnsi" w:cstheme="minorHAnsi"/>
                <w:sz w:val="18"/>
                <w:szCs w:val="18"/>
              </w:rPr>
            </w:pPr>
            <w:r w:rsidRPr="00ED5634">
              <w:rPr>
                <w:rFonts w:asciiTheme="minorHAnsi" w:hAnsiTheme="minorHAnsi" w:cstheme="minorHAnsi"/>
                <w:sz w:val="18"/>
                <w:szCs w:val="18"/>
              </w:rPr>
              <w:t xml:space="preserve">Good knowledge and understanding of the main concepts/ theories of the discipline; strong critical awareness of the ambiguities and limitation of knowledge. Demonstrates a strong understanding of how this </w:t>
            </w:r>
            <w:r w:rsidRPr="00ED5634">
              <w:rPr>
                <w:rFonts w:asciiTheme="minorHAnsi" w:hAnsiTheme="minorHAnsi" w:cstheme="minorHAnsi"/>
                <w:sz w:val="18"/>
                <w:szCs w:val="18"/>
              </w:rPr>
              <w:lastRenderedPageBreak/>
              <w:t>influences any future analyses and interpretations based on that knowledge.</w:t>
            </w:r>
          </w:p>
          <w:p w:rsidRPr="00ED5634" w:rsidR="00FB6CBD" w:rsidP="006B51AB" w:rsidRDefault="00FB6CBD" w14:paraId="70674256" w14:textId="77777777">
            <w:pPr>
              <w:rPr>
                <w:rFonts w:asciiTheme="minorHAnsi" w:hAnsiTheme="minorHAnsi" w:cstheme="minorHAnsi"/>
                <w:sz w:val="18"/>
                <w:szCs w:val="18"/>
              </w:rPr>
            </w:pPr>
          </w:p>
        </w:tc>
        <w:tc>
          <w:tcPr>
            <w:tcW w:w="2551" w:type="dxa"/>
          </w:tcPr>
          <w:p w:rsidRPr="00ED5634" w:rsidR="00FB6CBD" w:rsidP="006B51AB" w:rsidRDefault="00FB6CBD" w14:paraId="4468C7A4" w14:textId="77777777">
            <w:pPr>
              <w:rPr>
                <w:rFonts w:asciiTheme="minorHAnsi" w:hAnsiTheme="minorHAnsi" w:cstheme="minorHAnsi"/>
                <w:sz w:val="18"/>
                <w:szCs w:val="18"/>
              </w:rPr>
            </w:pPr>
            <w:r w:rsidRPr="00ED5634">
              <w:rPr>
                <w:rFonts w:asciiTheme="minorHAnsi" w:hAnsiTheme="minorHAnsi" w:cstheme="minorHAnsi"/>
                <w:sz w:val="18"/>
                <w:szCs w:val="18"/>
              </w:rPr>
              <w:lastRenderedPageBreak/>
              <w:t>Proposal shows good work with good selected and evaluated evidence. Analysis of good quality and developed largely independently of the supervisor.</w:t>
            </w:r>
          </w:p>
          <w:p w:rsidRPr="00ED5634" w:rsidR="00FB6CBD" w:rsidP="006B51AB" w:rsidRDefault="00FB6CBD" w14:paraId="02BFB5B9" w14:textId="77777777">
            <w:pPr>
              <w:rPr>
                <w:rFonts w:asciiTheme="minorHAnsi" w:hAnsiTheme="minorHAnsi" w:cstheme="minorHAnsi"/>
                <w:sz w:val="18"/>
                <w:szCs w:val="18"/>
              </w:rPr>
            </w:pPr>
            <w:r w:rsidRPr="00ED5634">
              <w:rPr>
                <w:rFonts w:asciiTheme="minorHAnsi" w:hAnsiTheme="minorHAnsi" w:cstheme="minorHAnsi"/>
                <w:sz w:val="18"/>
                <w:szCs w:val="18"/>
              </w:rPr>
              <w:t xml:space="preserve">Independent selection of appropriate qualitative and/or quantitative analytical methods and tools. Can highlight contradictory information and </w:t>
            </w:r>
            <w:r w:rsidRPr="00ED5634">
              <w:rPr>
                <w:rFonts w:asciiTheme="minorHAnsi" w:hAnsiTheme="minorHAnsi" w:cstheme="minorHAnsi"/>
                <w:sz w:val="18"/>
                <w:szCs w:val="18"/>
              </w:rPr>
              <w:lastRenderedPageBreak/>
              <w:t>identify reasons for contradictions. Persuasive conclusions.</w:t>
            </w:r>
          </w:p>
          <w:p w:rsidRPr="00ED5634" w:rsidR="00FB6CBD" w:rsidP="006B51AB" w:rsidRDefault="00FB6CBD" w14:paraId="0FAB3734" w14:textId="77777777">
            <w:pPr>
              <w:rPr>
                <w:rFonts w:asciiTheme="minorHAnsi" w:hAnsiTheme="minorHAnsi" w:cstheme="minorHAnsi"/>
                <w:sz w:val="18"/>
                <w:szCs w:val="18"/>
              </w:rPr>
            </w:pPr>
          </w:p>
        </w:tc>
        <w:tc>
          <w:tcPr>
            <w:tcW w:w="2663" w:type="dxa"/>
          </w:tcPr>
          <w:p w:rsidRPr="00ED5634" w:rsidR="00FB6CBD" w:rsidP="006B51AB" w:rsidRDefault="00FB6CBD" w14:paraId="367173D3" w14:textId="77777777">
            <w:pPr>
              <w:rPr>
                <w:rFonts w:asciiTheme="minorHAnsi" w:hAnsiTheme="minorHAnsi" w:cstheme="minorHAnsi"/>
                <w:sz w:val="18"/>
                <w:szCs w:val="18"/>
              </w:rPr>
            </w:pPr>
            <w:r w:rsidRPr="00ED5634">
              <w:rPr>
                <w:rFonts w:asciiTheme="minorHAnsi" w:hAnsiTheme="minorHAnsi" w:cstheme="minorHAnsi"/>
                <w:sz w:val="18"/>
                <w:szCs w:val="18"/>
              </w:rPr>
              <w:lastRenderedPageBreak/>
              <w:t xml:space="preserve">Writing and presentation skills are good: stylish and well-chosen approaches. Good command of English. Good knowledge and use of research-informed literature embedded in the work with strong analysis and evaluation of sources. Good academic skills consistently applied. Referencing conventions </w:t>
            </w:r>
            <w:r w:rsidRPr="00ED5634">
              <w:rPr>
                <w:rFonts w:asciiTheme="minorHAnsi" w:hAnsiTheme="minorHAnsi" w:cstheme="minorHAnsi"/>
                <w:sz w:val="18"/>
                <w:szCs w:val="18"/>
              </w:rPr>
              <w:lastRenderedPageBreak/>
              <w:t>followed with accuracy and consistency throughout.</w:t>
            </w:r>
          </w:p>
        </w:tc>
        <w:tc>
          <w:tcPr>
            <w:tcW w:w="2309" w:type="dxa"/>
          </w:tcPr>
          <w:p w:rsidRPr="00ED5634" w:rsidR="00FB6CBD" w:rsidP="006B51AB" w:rsidRDefault="00FB6CBD" w14:paraId="39753D65" w14:textId="77777777">
            <w:pPr>
              <w:rPr>
                <w:rFonts w:asciiTheme="minorHAnsi" w:hAnsiTheme="minorHAnsi" w:cstheme="minorHAnsi"/>
                <w:sz w:val="18"/>
                <w:szCs w:val="18"/>
              </w:rPr>
            </w:pPr>
            <w:r w:rsidRPr="00ED5634">
              <w:rPr>
                <w:rFonts w:asciiTheme="minorHAnsi" w:hAnsiTheme="minorHAnsi" w:cstheme="minorHAnsi"/>
                <w:sz w:val="18"/>
                <w:szCs w:val="18"/>
              </w:rPr>
              <w:lastRenderedPageBreak/>
              <w:t xml:space="preserve">Well-chosen methods with appropriate experimental design where appropriate. Ability to deploy specialist equipment and/or disciplinary research skills with minimal guidance and supervision. Presentation of work of a good quality. </w:t>
            </w:r>
          </w:p>
        </w:tc>
        <w:tc>
          <w:tcPr>
            <w:tcW w:w="2380" w:type="dxa"/>
          </w:tcPr>
          <w:p w:rsidRPr="00ED5634" w:rsidR="00FB6CBD" w:rsidP="006B51AB" w:rsidRDefault="00FB6CBD" w14:paraId="61C11A11" w14:textId="77777777">
            <w:pPr>
              <w:rPr>
                <w:rFonts w:asciiTheme="minorHAnsi" w:hAnsiTheme="minorHAnsi" w:cstheme="minorHAnsi"/>
                <w:color w:val="1F3864" w:themeColor="accent5" w:themeShade="80"/>
                <w:sz w:val="18"/>
                <w:szCs w:val="18"/>
              </w:rPr>
            </w:pPr>
            <w:r w:rsidRPr="00ED5634">
              <w:rPr>
                <w:rFonts w:asciiTheme="minorHAnsi" w:hAnsiTheme="minorHAnsi" w:cstheme="minorHAnsi"/>
                <w:color w:val="1F3864" w:themeColor="accent5" w:themeShade="80"/>
                <w:sz w:val="18"/>
                <w:szCs w:val="18"/>
              </w:rPr>
              <w:t>Good command of data/literature/evidence and able to examine the topic in some detail.</w:t>
            </w:r>
          </w:p>
          <w:p w:rsidRPr="00ED5634" w:rsidR="00FB6CBD" w:rsidP="006B51AB" w:rsidRDefault="00FB6CBD" w14:paraId="4811D7DD" w14:textId="77777777">
            <w:pPr>
              <w:rPr>
                <w:rFonts w:asciiTheme="minorHAnsi" w:hAnsiTheme="minorHAnsi" w:cstheme="minorHAnsi"/>
                <w:color w:val="1F3864" w:themeColor="accent5" w:themeShade="80"/>
                <w:sz w:val="18"/>
                <w:szCs w:val="18"/>
              </w:rPr>
            </w:pPr>
            <w:r w:rsidRPr="00ED5634">
              <w:rPr>
                <w:rFonts w:asciiTheme="minorHAnsi" w:hAnsiTheme="minorHAnsi" w:cstheme="minorHAnsi"/>
                <w:color w:val="1F3864" w:themeColor="accent5" w:themeShade="80"/>
                <w:sz w:val="18"/>
                <w:szCs w:val="18"/>
              </w:rPr>
              <w:t>Good level of self- reflection, and sensitivity to the limits of evidence.</w:t>
            </w:r>
          </w:p>
          <w:p w:rsidRPr="00ED5634" w:rsidR="00FB6CBD" w:rsidP="006B51AB" w:rsidRDefault="00FB6CBD" w14:paraId="6F932362" w14:textId="77777777">
            <w:pPr>
              <w:rPr>
                <w:rFonts w:asciiTheme="minorHAnsi" w:hAnsiTheme="minorHAnsi" w:cstheme="minorHAnsi"/>
                <w:color w:val="1F3864" w:themeColor="accent5" w:themeShade="80"/>
                <w:sz w:val="18"/>
                <w:szCs w:val="18"/>
              </w:rPr>
            </w:pPr>
            <w:r w:rsidRPr="00ED5634">
              <w:rPr>
                <w:rFonts w:asciiTheme="minorHAnsi" w:hAnsiTheme="minorHAnsi" w:cstheme="minorHAnsi"/>
                <w:color w:val="1F3864" w:themeColor="accent5" w:themeShade="80"/>
                <w:sz w:val="18"/>
                <w:szCs w:val="18"/>
              </w:rPr>
              <w:t xml:space="preserve">Is professional and flexible in autonomously defining and solving a range of complex problems.  Good ability to </w:t>
            </w:r>
            <w:r w:rsidRPr="00ED5634">
              <w:rPr>
                <w:rFonts w:asciiTheme="minorHAnsi" w:hAnsiTheme="minorHAnsi" w:cstheme="minorHAnsi"/>
                <w:color w:val="1F3864" w:themeColor="accent5" w:themeShade="80"/>
                <w:sz w:val="18"/>
                <w:szCs w:val="18"/>
              </w:rPr>
              <w:lastRenderedPageBreak/>
              <w:t>evaluate own strengths and weakness, showing outstanding attributes for doctoral study.</w:t>
            </w:r>
          </w:p>
        </w:tc>
      </w:tr>
      <w:tr w:rsidRPr="00ED5634" w:rsidR="00FB6CBD" w:rsidTr="006B51AB" w14:paraId="463CA7E3" w14:textId="77777777">
        <w:tc>
          <w:tcPr>
            <w:tcW w:w="1366" w:type="dxa"/>
          </w:tcPr>
          <w:p w:rsidRPr="00ED5634" w:rsidR="00FB6CBD" w:rsidP="006B51AB" w:rsidRDefault="00FB6CBD" w14:paraId="63FCF359" w14:textId="77777777">
            <w:pPr>
              <w:rPr>
                <w:rFonts w:asciiTheme="minorHAnsi" w:hAnsiTheme="minorHAnsi" w:cstheme="minorHAnsi"/>
                <w:b/>
                <w:sz w:val="18"/>
                <w:szCs w:val="18"/>
              </w:rPr>
            </w:pPr>
            <w:r w:rsidRPr="00ED5634">
              <w:rPr>
                <w:rFonts w:asciiTheme="minorHAnsi" w:hAnsiTheme="minorHAnsi" w:cstheme="minorHAnsi"/>
                <w:b/>
                <w:sz w:val="18"/>
                <w:szCs w:val="18"/>
              </w:rPr>
              <w:lastRenderedPageBreak/>
              <w:t xml:space="preserve">70-79: </w:t>
            </w:r>
          </w:p>
          <w:p w:rsidRPr="00ED5634" w:rsidR="00FB6CBD" w:rsidP="006B51AB" w:rsidRDefault="00FB6CBD" w14:paraId="7A10772B" w14:textId="77777777">
            <w:pPr>
              <w:rPr>
                <w:rFonts w:asciiTheme="minorHAnsi" w:hAnsiTheme="minorHAnsi" w:cstheme="minorHAnsi"/>
                <w:b/>
                <w:sz w:val="18"/>
                <w:szCs w:val="18"/>
              </w:rPr>
            </w:pPr>
            <w:r w:rsidRPr="00ED5634">
              <w:rPr>
                <w:rFonts w:asciiTheme="minorHAnsi" w:hAnsiTheme="minorHAnsi" w:cstheme="minorHAnsi"/>
                <w:b/>
                <w:sz w:val="18"/>
                <w:szCs w:val="18"/>
              </w:rPr>
              <w:t>Pass (1st)</w:t>
            </w:r>
          </w:p>
        </w:tc>
        <w:tc>
          <w:tcPr>
            <w:tcW w:w="2679" w:type="dxa"/>
          </w:tcPr>
          <w:p w:rsidRPr="00ED5634" w:rsidR="00FB6CBD" w:rsidP="006B51AB" w:rsidRDefault="00FB6CBD" w14:paraId="64B8A4A8" w14:textId="77777777">
            <w:pPr>
              <w:rPr>
                <w:rFonts w:asciiTheme="minorHAnsi" w:hAnsiTheme="minorHAnsi" w:cstheme="minorHAnsi"/>
                <w:sz w:val="18"/>
                <w:szCs w:val="18"/>
              </w:rPr>
            </w:pPr>
            <w:r w:rsidRPr="00ED5634">
              <w:rPr>
                <w:rFonts w:asciiTheme="minorHAnsi" w:hAnsiTheme="minorHAnsi" w:cstheme="minorHAnsi"/>
                <w:sz w:val="18"/>
                <w:szCs w:val="18"/>
              </w:rPr>
              <w:t xml:space="preserve">Proposal shows learning outcomes and aims are met at a very good standard. </w:t>
            </w:r>
          </w:p>
          <w:p w:rsidRPr="00ED5634" w:rsidR="00FB6CBD" w:rsidP="006B51AB" w:rsidRDefault="00FB6CBD" w14:paraId="1A919A93" w14:textId="77777777">
            <w:pPr>
              <w:rPr>
                <w:rFonts w:asciiTheme="minorHAnsi" w:hAnsiTheme="minorHAnsi" w:cstheme="minorHAnsi"/>
                <w:sz w:val="18"/>
                <w:szCs w:val="18"/>
              </w:rPr>
            </w:pPr>
            <w:r w:rsidRPr="00ED5634">
              <w:rPr>
                <w:rFonts w:asciiTheme="minorHAnsi" w:hAnsiTheme="minorHAnsi" w:cstheme="minorHAnsi"/>
                <w:sz w:val="18"/>
                <w:szCs w:val="18"/>
              </w:rPr>
              <w:t>Very strong and critical knowledge and understanding of the main concepts/ theories of the discipline; the awareness of the ambiguities and limitations of knowledge is clear and comprehensive. Demonstrates a very good understanding of how this influences any future analyses and interpretations based on that knowledge.</w:t>
            </w:r>
          </w:p>
          <w:p w:rsidRPr="00ED5634" w:rsidR="00FB6CBD" w:rsidP="006B51AB" w:rsidRDefault="00FB6CBD" w14:paraId="5EE3AF33" w14:textId="77777777">
            <w:pPr>
              <w:rPr>
                <w:rFonts w:asciiTheme="minorHAnsi" w:hAnsiTheme="minorHAnsi" w:cstheme="minorHAnsi"/>
                <w:sz w:val="18"/>
                <w:szCs w:val="18"/>
              </w:rPr>
            </w:pPr>
          </w:p>
        </w:tc>
        <w:tc>
          <w:tcPr>
            <w:tcW w:w="2551" w:type="dxa"/>
          </w:tcPr>
          <w:p w:rsidRPr="00ED5634" w:rsidR="00FB6CBD" w:rsidP="006B51AB" w:rsidRDefault="00FB6CBD" w14:paraId="5FC52166" w14:textId="77777777">
            <w:pPr>
              <w:rPr>
                <w:rFonts w:asciiTheme="minorHAnsi" w:hAnsiTheme="minorHAnsi" w:cstheme="minorHAnsi"/>
                <w:sz w:val="18"/>
                <w:szCs w:val="18"/>
              </w:rPr>
            </w:pPr>
            <w:r w:rsidRPr="00ED5634">
              <w:rPr>
                <w:rFonts w:asciiTheme="minorHAnsi" w:hAnsiTheme="minorHAnsi" w:cstheme="minorHAnsi"/>
                <w:sz w:val="18"/>
                <w:szCs w:val="18"/>
              </w:rPr>
              <w:t>Proposal shows excellent use of evidence, with consistent evaluation. Excellent analysis, developed independently of the supervisor.</w:t>
            </w:r>
          </w:p>
          <w:p w:rsidRPr="00ED5634" w:rsidR="00FB6CBD" w:rsidP="006B51AB" w:rsidRDefault="00FB6CBD" w14:paraId="289F3925" w14:textId="421B8003">
            <w:pPr>
              <w:rPr>
                <w:rFonts w:asciiTheme="minorHAnsi" w:hAnsiTheme="minorHAnsi" w:cstheme="minorHAnsi"/>
                <w:sz w:val="18"/>
                <w:szCs w:val="18"/>
              </w:rPr>
            </w:pPr>
            <w:r w:rsidRPr="00ED5634">
              <w:rPr>
                <w:rFonts w:asciiTheme="minorHAnsi" w:hAnsiTheme="minorHAnsi" w:cstheme="minorHAnsi"/>
                <w:sz w:val="18"/>
                <w:szCs w:val="18"/>
              </w:rPr>
              <w:t xml:space="preserve">Very good independent selection of appropriate qualitative and/or quantitative analytical methods and tools.  Very good ability to highlight contradictory information and identify reasons for contradictions. Highly persuasive and </w:t>
            </w:r>
            <w:r w:rsidRPr="00ED5634" w:rsidR="001B6663">
              <w:rPr>
                <w:rFonts w:asciiTheme="minorHAnsi" w:hAnsiTheme="minorHAnsi" w:cstheme="minorHAnsi"/>
                <w:sz w:val="18"/>
                <w:szCs w:val="18"/>
              </w:rPr>
              <w:t>convincing conclusions</w:t>
            </w:r>
            <w:r w:rsidRPr="00ED5634">
              <w:rPr>
                <w:rFonts w:asciiTheme="minorHAnsi" w:hAnsiTheme="minorHAnsi" w:cstheme="minorHAnsi"/>
                <w:sz w:val="18"/>
                <w:szCs w:val="18"/>
              </w:rPr>
              <w:t>.</w:t>
            </w:r>
          </w:p>
          <w:p w:rsidRPr="00ED5634" w:rsidR="00FB6CBD" w:rsidP="006B51AB" w:rsidRDefault="00FB6CBD" w14:paraId="7F601A47" w14:textId="77777777">
            <w:pPr>
              <w:rPr>
                <w:rFonts w:asciiTheme="minorHAnsi" w:hAnsiTheme="minorHAnsi" w:cstheme="minorHAnsi"/>
                <w:sz w:val="18"/>
                <w:szCs w:val="18"/>
              </w:rPr>
            </w:pPr>
          </w:p>
        </w:tc>
        <w:tc>
          <w:tcPr>
            <w:tcW w:w="2663" w:type="dxa"/>
          </w:tcPr>
          <w:p w:rsidRPr="00ED5634" w:rsidR="00FB6CBD" w:rsidP="006B51AB" w:rsidRDefault="00FB6CBD" w14:paraId="24DD0DD5" w14:textId="77777777">
            <w:pPr>
              <w:rPr>
                <w:rFonts w:asciiTheme="minorHAnsi" w:hAnsiTheme="minorHAnsi" w:cstheme="minorHAnsi"/>
                <w:sz w:val="18"/>
                <w:szCs w:val="18"/>
              </w:rPr>
            </w:pPr>
            <w:r w:rsidRPr="00ED5634">
              <w:rPr>
                <w:rFonts w:asciiTheme="minorHAnsi" w:hAnsiTheme="minorHAnsi" w:cstheme="minorHAnsi"/>
                <w:sz w:val="18"/>
                <w:szCs w:val="18"/>
              </w:rPr>
              <w:t>Writing and presentation skills are very clear, accurate and stylish. Very good command of English. Very good knowledge and use of research-informed literature embedded in the work. Excellent academic skills throughout. Referencing conventions followed accurately and consistently throughout.</w:t>
            </w:r>
          </w:p>
        </w:tc>
        <w:tc>
          <w:tcPr>
            <w:tcW w:w="2309" w:type="dxa"/>
          </w:tcPr>
          <w:p w:rsidRPr="00ED5634" w:rsidR="00FB6CBD" w:rsidP="006B51AB" w:rsidRDefault="00FB6CBD" w14:paraId="4F68578E" w14:textId="77777777">
            <w:pPr>
              <w:rPr>
                <w:rFonts w:asciiTheme="minorHAnsi" w:hAnsiTheme="minorHAnsi" w:cstheme="minorHAnsi"/>
                <w:sz w:val="18"/>
                <w:szCs w:val="18"/>
              </w:rPr>
            </w:pPr>
            <w:r w:rsidRPr="00ED5634">
              <w:rPr>
                <w:rFonts w:asciiTheme="minorHAnsi" w:hAnsiTheme="minorHAnsi" w:cstheme="minorHAnsi"/>
                <w:sz w:val="18"/>
                <w:szCs w:val="18"/>
              </w:rPr>
              <w:t xml:space="preserve">Well-chosen methods and where appropriate, experimental design. Ability to deploy specialist equipment and/or disciplinary research skills with confidence and little guidance or supervision. Can communicate very clearly in writing with excellent presentation of work.  </w:t>
            </w:r>
          </w:p>
        </w:tc>
        <w:tc>
          <w:tcPr>
            <w:tcW w:w="2380" w:type="dxa"/>
          </w:tcPr>
          <w:p w:rsidRPr="00ED5634" w:rsidR="00FB6CBD" w:rsidP="006B51AB" w:rsidRDefault="00FB6CBD" w14:paraId="70F3BEBF" w14:textId="77777777">
            <w:pPr>
              <w:rPr>
                <w:rFonts w:asciiTheme="minorHAnsi" w:hAnsiTheme="minorHAnsi" w:cstheme="minorHAnsi"/>
                <w:color w:val="1F3864" w:themeColor="accent5" w:themeShade="80"/>
                <w:sz w:val="18"/>
                <w:szCs w:val="18"/>
              </w:rPr>
            </w:pPr>
            <w:r w:rsidRPr="00ED5634">
              <w:rPr>
                <w:rFonts w:asciiTheme="minorHAnsi" w:hAnsiTheme="minorHAnsi" w:cstheme="minorHAnsi"/>
                <w:color w:val="1F3864" w:themeColor="accent5" w:themeShade="80"/>
                <w:sz w:val="18"/>
                <w:szCs w:val="18"/>
              </w:rPr>
              <w:t>Excellent command of data/literature/evidence and able to examine the topic in some detail.</w:t>
            </w:r>
          </w:p>
          <w:p w:rsidRPr="00ED5634" w:rsidR="00FB6CBD" w:rsidP="006B51AB" w:rsidRDefault="00FB6CBD" w14:paraId="51E98F42" w14:textId="77777777">
            <w:pPr>
              <w:rPr>
                <w:rFonts w:asciiTheme="minorHAnsi" w:hAnsiTheme="minorHAnsi" w:cstheme="minorHAnsi"/>
                <w:color w:val="1F3864" w:themeColor="accent5" w:themeShade="80"/>
                <w:sz w:val="18"/>
                <w:szCs w:val="18"/>
              </w:rPr>
            </w:pPr>
            <w:r w:rsidRPr="00ED5634">
              <w:rPr>
                <w:rFonts w:asciiTheme="minorHAnsi" w:hAnsiTheme="minorHAnsi" w:cstheme="minorHAnsi"/>
                <w:color w:val="1F3864" w:themeColor="accent5" w:themeShade="80"/>
                <w:sz w:val="18"/>
                <w:szCs w:val="18"/>
              </w:rPr>
              <w:t>Highly self-reflective and acutely aware of own limitations and sensitivity to the limits of evidence.</w:t>
            </w:r>
          </w:p>
          <w:p w:rsidRPr="00ED5634" w:rsidR="00FB6CBD" w:rsidP="006B51AB" w:rsidRDefault="00FB6CBD" w14:paraId="0829CA25" w14:textId="77777777">
            <w:pPr>
              <w:rPr>
                <w:rFonts w:asciiTheme="minorHAnsi" w:hAnsiTheme="minorHAnsi" w:cstheme="minorHAnsi"/>
                <w:color w:val="1F3864" w:themeColor="accent5" w:themeShade="80"/>
                <w:sz w:val="18"/>
                <w:szCs w:val="18"/>
              </w:rPr>
            </w:pPr>
            <w:r w:rsidRPr="00ED5634">
              <w:rPr>
                <w:rFonts w:asciiTheme="minorHAnsi" w:hAnsiTheme="minorHAnsi" w:cstheme="minorHAnsi"/>
                <w:color w:val="1F3864" w:themeColor="accent5" w:themeShade="80"/>
                <w:sz w:val="18"/>
                <w:szCs w:val="18"/>
              </w:rPr>
              <w:t>Is very professional and flexible in autonomously defining and solving a range of complex problems.  Very good ability to evaluate own strengths and weakness, showing outstanding attributes for doctoral study.</w:t>
            </w:r>
          </w:p>
        </w:tc>
      </w:tr>
      <w:tr w:rsidRPr="00ED5634" w:rsidR="00FB6CBD" w:rsidTr="006B51AB" w14:paraId="161DF48A" w14:textId="77777777">
        <w:tc>
          <w:tcPr>
            <w:tcW w:w="1366" w:type="dxa"/>
          </w:tcPr>
          <w:p w:rsidRPr="00ED5634" w:rsidR="00FB6CBD" w:rsidP="006B51AB" w:rsidRDefault="00FB6CBD" w14:paraId="20017D05" w14:textId="77777777">
            <w:pPr>
              <w:rPr>
                <w:rFonts w:asciiTheme="minorHAnsi" w:hAnsiTheme="minorHAnsi" w:cstheme="minorHAnsi"/>
                <w:b/>
                <w:sz w:val="18"/>
                <w:szCs w:val="18"/>
              </w:rPr>
            </w:pPr>
            <w:r w:rsidRPr="00ED5634">
              <w:rPr>
                <w:rFonts w:asciiTheme="minorHAnsi" w:hAnsiTheme="minorHAnsi" w:cstheme="minorHAnsi"/>
                <w:b/>
                <w:sz w:val="18"/>
                <w:szCs w:val="18"/>
              </w:rPr>
              <w:t>80-100: Pass (1st)</w:t>
            </w:r>
          </w:p>
        </w:tc>
        <w:tc>
          <w:tcPr>
            <w:tcW w:w="2679" w:type="dxa"/>
          </w:tcPr>
          <w:p w:rsidRPr="00ED5634" w:rsidR="00FB6CBD" w:rsidP="006B51AB" w:rsidRDefault="00FB6CBD" w14:paraId="7425DC37" w14:textId="77777777">
            <w:pPr>
              <w:rPr>
                <w:rFonts w:asciiTheme="minorHAnsi" w:hAnsiTheme="minorHAnsi" w:cstheme="minorHAnsi"/>
                <w:sz w:val="18"/>
                <w:szCs w:val="18"/>
              </w:rPr>
            </w:pPr>
            <w:r w:rsidRPr="00ED5634">
              <w:rPr>
                <w:rFonts w:asciiTheme="minorHAnsi" w:hAnsiTheme="minorHAnsi" w:cstheme="minorHAnsi"/>
                <w:sz w:val="18"/>
                <w:szCs w:val="18"/>
              </w:rPr>
              <w:t xml:space="preserve">Proposal shows learning outcomes and aims are met to an exemplary standard. </w:t>
            </w:r>
          </w:p>
          <w:p w:rsidRPr="00ED5634" w:rsidR="00FB6CBD" w:rsidP="006B51AB" w:rsidRDefault="00FB6CBD" w14:paraId="6B7E1B0C" w14:textId="77777777">
            <w:pPr>
              <w:rPr>
                <w:rFonts w:asciiTheme="minorHAnsi" w:hAnsiTheme="minorHAnsi" w:cstheme="minorHAnsi"/>
                <w:sz w:val="18"/>
                <w:szCs w:val="18"/>
              </w:rPr>
            </w:pPr>
            <w:r w:rsidRPr="00ED5634">
              <w:rPr>
                <w:rFonts w:asciiTheme="minorHAnsi" w:hAnsiTheme="minorHAnsi" w:cstheme="minorHAnsi"/>
                <w:sz w:val="18"/>
                <w:szCs w:val="18"/>
              </w:rPr>
              <w:t>Exceptional knowledge and understanding of the main concepts/ theories of the discipline. Exceptional critical awareness of the ambiguities and limitations of knowledge. Demonstrates a very strong understanding of how this influences any future analyses and interpretations based on that knowledge.</w:t>
            </w:r>
          </w:p>
          <w:p w:rsidRPr="00ED5634" w:rsidR="00FB6CBD" w:rsidP="006B51AB" w:rsidRDefault="00FB6CBD" w14:paraId="5FE078F1" w14:textId="77777777">
            <w:pPr>
              <w:rPr>
                <w:rFonts w:asciiTheme="minorHAnsi" w:hAnsiTheme="minorHAnsi" w:cstheme="minorHAnsi"/>
                <w:sz w:val="18"/>
                <w:szCs w:val="18"/>
              </w:rPr>
            </w:pPr>
          </w:p>
        </w:tc>
        <w:tc>
          <w:tcPr>
            <w:tcW w:w="2551" w:type="dxa"/>
          </w:tcPr>
          <w:p w:rsidRPr="00ED5634" w:rsidR="00FB6CBD" w:rsidP="006B51AB" w:rsidRDefault="00FB6CBD" w14:paraId="418CB0CF" w14:textId="0B568983">
            <w:pPr>
              <w:rPr>
                <w:rFonts w:asciiTheme="minorHAnsi" w:hAnsiTheme="minorHAnsi" w:cstheme="minorHAnsi"/>
                <w:sz w:val="18"/>
                <w:szCs w:val="18"/>
              </w:rPr>
            </w:pPr>
            <w:r w:rsidRPr="00ED5634">
              <w:rPr>
                <w:rFonts w:asciiTheme="minorHAnsi" w:hAnsiTheme="minorHAnsi" w:cstheme="minorHAnsi"/>
                <w:sz w:val="18"/>
                <w:szCs w:val="18"/>
              </w:rPr>
              <w:t xml:space="preserve">Proposal shows exceptional work with well selected and evaluated evidence. Very </w:t>
            </w:r>
            <w:r w:rsidRPr="00ED5634" w:rsidR="001B6663">
              <w:rPr>
                <w:rFonts w:asciiTheme="minorHAnsi" w:hAnsiTheme="minorHAnsi" w:cstheme="minorHAnsi"/>
                <w:sz w:val="18"/>
                <w:szCs w:val="18"/>
              </w:rPr>
              <w:t>high-quality</w:t>
            </w:r>
            <w:r w:rsidRPr="00ED5634">
              <w:rPr>
                <w:rFonts w:asciiTheme="minorHAnsi" w:hAnsiTheme="minorHAnsi" w:cstheme="minorHAnsi"/>
                <w:sz w:val="18"/>
                <w:szCs w:val="18"/>
              </w:rPr>
              <w:t xml:space="preserve"> analysis, developed independently of the supervisor.</w:t>
            </w:r>
          </w:p>
          <w:p w:rsidRPr="00ED5634" w:rsidR="00FB6CBD" w:rsidP="006B51AB" w:rsidRDefault="00FB6CBD" w14:paraId="4D67C752" w14:textId="77777777">
            <w:pPr>
              <w:rPr>
                <w:rFonts w:asciiTheme="minorHAnsi" w:hAnsiTheme="minorHAnsi" w:cstheme="minorHAnsi"/>
                <w:sz w:val="18"/>
                <w:szCs w:val="18"/>
              </w:rPr>
            </w:pPr>
            <w:r w:rsidRPr="00ED5634">
              <w:rPr>
                <w:rFonts w:asciiTheme="minorHAnsi" w:hAnsiTheme="minorHAnsi" w:cstheme="minorHAnsi"/>
                <w:sz w:val="18"/>
                <w:szCs w:val="18"/>
              </w:rPr>
              <w:t>Excellent independent selection of appropriate qualitative and/or quantitative analytical methods and tools. Excellent ability to highlight contradictory information and identify reasons for contradictions.  Highly persuasive conclusions.</w:t>
            </w:r>
          </w:p>
          <w:p w:rsidRPr="00ED5634" w:rsidR="00FB6CBD" w:rsidP="006B51AB" w:rsidRDefault="00FB6CBD" w14:paraId="215671A1" w14:textId="77777777">
            <w:pPr>
              <w:rPr>
                <w:rFonts w:asciiTheme="minorHAnsi" w:hAnsiTheme="minorHAnsi" w:cstheme="minorHAnsi"/>
                <w:sz w:val="18"/>
                <w:szCs w:val="18"/>
              </w:rPr>
            </w:pPr>
          </w:p>
        </w:tc>
        <w:tc>
          <w:tcPr>
            <w:tcW w:w="2663" w:type="dxa"/>
          </w:tcPr>
          <w:p w:rsidRPr="00ED5634" w:rsidR="00FB6CBD" w:rsidP="006B51AB" w:rsidRDefault="00FB6CBD" w14:paraId="0C51E2FE" w14:textId="77777777">
            <w:pPr>
              <w:rPr>
                <w:rFonts w:asciiTheme="minorHAnsi" w:hAnsiTheme="minorHAnsi" w:cstheme="minorHAnsi"/>
                <w:sz w:val="18"/>
                <w:szCs w:val="18"/>
              </w:rPr>
            </w:pPr>
            <w:r w:rsidRPr="00ED5634">
              <w:rPr>
                <w:rFonts w:asciiTheme="minorHAnsi" w:hAnsiTheme="minorHAnsi" w:cstheme="minorHAnsi"/>
                <w:sz w:val="18"/>
                <w:szCs w:val="18"/>
              </w:rPr>
              <w:t>Writing and presentation skills are outstanding. Excellent command of English. Outstanding knowledge and use of research-informed literature embedded in the work. Excellent critical analysis and evaluation of sources. High-level academic skills consistently applied. Referencing conventions followed accurately and consistently throughout</w:t>
            </w:r>
          </w:p>
        </w:tc>
        <w:tc>
          <w:tcPr>
            <w:tcW w:w="2309" w:type="dxa"/>
          </w:tcPr>
          <w:p w:rsidRPr="00ED5634" w:rsidR="00FB6CBD" w:rsidP="006B51AB" w:rsidRDefault="00FB6CBD" w14:paraId="3C7DD1E9" w14:textId="77777777">
            <w:pPr>
              <w:rPr>
                <w:rFonts w:asciiTheme="minorHAnsi" w:hAnsiTheme="minorHAnsi" w:cstheme="minorHAnsi"/>
                <w:sz w:val="18"/>
                <w:szCs w:val="18"/>
              </w:rPr>
            </w:pPr>
            <w:r w:rsidRPr="00ED5634">
              <w:rPr>
                <w:rFonts w:asciiTheme="minorHAnsi" w:hAnsiTheme="minorHAnsi" w:cstheme="minorHAnsi"/>
                <w:sz w:val="18"/>
                <w:szCs w:val="18"/>
              </w:rPr>
              <w:t xml:space="preserve">Excellent use of well-chosen methods and where appropriate experimental design. Excellent ability to deploy specialist equipment and/or disciplinary research skills with minimal guidance and supervision. Presentation of work of an extremely high quality. </w:t>
            </w:r>
          </w:p>
        </w:tc>
        <w:tc>
          <w:tcPr>
            <w:tcW w:w="2380" w:type="dxa"/>
          </w:tcPr>
          <w:p w:rsidRPr="00ED5634" w:rsidR="00FB6CBD" w:rsidP="006B51AB" w:rsidRDefault="00FB6CBD" w14:paraId="41EAB4DB" w14:textId="77777777">
            <w:pPr>
              <w:rPr>
                <w:rFonts w:asciiTheme="minorHAnsi" w:hAnsiTheme="minorHAnsi" w:cstheme="minorHAnsi"/>
                <w:color w:val="1F3864" w:themeColor="accent5" w:themeShade="80"/>
                <w:sz w:val="18"/>
                <w:szCs w:val="18"/>
              </w:rPr>
            </w:pPr>
            <w:r w:rsidRPr="00ED5634">
              <w:rPr>
                <w:rFonts w:asciiTheme="minorHAnsi" w:hAnsiTheme="minorHAnsi" w:cstheme="minorHAnsi"/>
                <w:color w:val="1F3864" w:themeColor="accent5" w:themeShade="80"/>
                <w:sz w:val="18"/>
                <w:szCs w:val="18"/>
              </w:rPr>
              <w:t>Excellent command of data/literature/evidence and able to examine the topic in some detail.</w:t>
            </w:r>
          </w:p>
          <w:p w:rsidRPr="00ED5634" w:rsidR="00FB6CBD" w:rsidP="006B51AB" w:rsidRDefault="00FB6CBD" w14:paraId="64290DE6" w14:textId="77777777">
            <w:pPr>
              <w:rPr>
                <w:rFonts w:asciiTheme="minorHAnsi" w:hAnsiTheme="minorHAnsi" w:cstheme="minorHAnsi"/>
                <w:color w:val="1F3864" w:themeColor="accent5" w:themeShade="80"/>
                <w:sz w:val="18"/>
                <w:szCs w:val="18"/>
              </w:rPr>
            </w:pPr>
            <w:r w:rsidRPr="00ED5634">
              <w:rPr>
                <w:rFonts w:asciiTheme="minorHAnsi" w:hAnsiTheme="minorHAnsi" w:cstheme="minorHAnsi"/>
                <w:color w:val="1F3864" w:themeColor="accent5" w:themeShade="80"/>
                <w:sz w:val="18"/>
                <w:szCs w:val="18"/>
              </w:rPr>
              <w:t>High level of self-reflection, and sensitivity to the limits of evidence.</w:t>
            </w:r>
          </w:p>
          <w:p w:rsidRPr="00ED5634" w:rsidR="00FB6CBD" w:rsidP="006B51AB" w:rsidRDefault="00FB6CBD" w14:paraId="16071051" w14:textId="77777777">
            <w:pPr>
              <w:rPr>
                <w:rFonts w:asciiTheme="minorHAnsi" w:hAnsiTheme="minorHAnsi" w:cstheme="minorHAnsi"/>
                <w:color w:val="1F3864" w:themeColor="accent5" w:themeShade="80"/>
                <w:sz w:val="18"/>
                <w:szCs w:val="18"/>
              </w:rPr>
            </w:pPr>
            <w:r w:rsidRPr="00ED5634">
              <w:rPr>
                <w:rFonts w:asciiTheme="minorHAnsi" w:hAnsiTheme="minorHAnsi" w:cstheme="minorHAnsi"/>
                <w:color w:val="1F3864" w:themeColor="accent5" w:themeShade="80"/>
                <w:sz w:val="18"/>
                <w:szCs w:val="18"/>
              </w:rPr>
              <w:t>Is exceptionally professional and flexible in autonomously defining and solving a range of complex problems. Outstanding ability to evaluate own strengths and weakness, showing outstanding attributes for doctoral study.</w:t>
            </w:r>
          </w:p>
          <w:p w:rsidRPr="00ED5634" w:rsidR="00FB6CBD" w:rsidP="006B51AB" w:rsidRDefault="00FB6CBD" w14:paraId="2809AC26" w14:textId="77777777">
            <w:pPr>
              <w:rPr>
                <w:rFonts w:asciiTheme="minorHAnsi" w:hAnsiTheme="minorHAnsi" w:cstheme="minorHAnsi"/>
                <w:color w:val="1F3864" w:themeColor="accent5" w:themeShade="80"/>
                <w:sz w:val="18"/>
                <w:szCs w:val="18"/>
              </w:rPr>
            </w:pPr>
          </w:p>
        </w:tc>
      </w:tr>
    </w:tbl>
    <w:p w:rsidRPr="00FB6CBD" w:rsidR="00FB6CBD" w:rsidP="00FB6CBD" w:rsidRDefault="00FB6CBD" w14:paraId="163B1798" w14:textId="77777777">
      <w:pPr>
        <w:rPr>
          <w:rFonts w:ascii="Corbel" w:hAnsi="Corbel"/>
        </w:rPr>
      </w:pPr>
    </w:p>
    <w:p w:rsidRPr="00FB6CBD" w:rsidR="00860C99" w:rsidP="00860C99" w:rsidRDefault="00860C99" w14:paraId="76614669" w14:textId="77777777">
      <w:pPr>
        <w:rPr>
          <w:rFonts w:ascii="Corbel" w:hAnsi="Corbel" w:cs="Segoe UI"/>
        </w:rPr>
      </w:pPr>
    </w:p>
    <w:sectPr w:rsidRPr="00FB6CBD" w:rsidR="00860C99" w:rsidSect="00FB6CBD">
      <w:pgSz w:w="16838" w:h="11906" w:orient="landscape"/>
      <w:pgMar w:top="1440" w:right="1440" w:bottom="1440" w:left="1440"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665046B2" w14:textId="77777777" w:rsidR="00A97E83" w:rsidRDefault="00A97E83" w:rsidP="009907D5">
      <w:r>
        <w:separator/>
      </w:r>
    </w:p>
  </w:endnote>
  <w:endnote w:type="continuationSeparator" w:id="0">
    <w:p w14:paraId="2D4D99E9" w14:textId="77777777" w:rsidR="00A97E83" w:rsidRDefault="00A97E83" w:rsidP="009907D5">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0002AFF" w:usb1="C000247B" w:usb2="00000009" w:usb3="00000000" w:csb0="000001FF" w:csb1="00000000"/>
  </w:font>
  <w:font w:name="Aptos">
    <w:panose1 w:val="020B0004020202020204"/>
    <w:charset w:val="00"/>
    <w:family w:val="swiss"/>
    <w:pitch w:val="variable"/>
    <w:sig w:usb0="20000287" w:usb1="00000003" w:usb2="00000000" w:usb3="00000000" w:csb0="0000019F" w:csb1="00000000"/>
  </w:font>
  <w:font w:name="Palatino Linotype">
    <w:panose1 w:val="02040502050505030304"/>
    <w:charset w:val="00"/>
    <w:family w:val="roman"/>
    <w:pitch w:val="variable"/>
    <w:sig w:usb0="E0000287" w:usb1="40000013" w:usb2="00000000" w:usb3="00000000" w:csb0="0000019F" w:csb1="00000000"/>
  </w:font>
  <w:font w:name="Calibri Light">
    <w:panose1 w:val="020F0302020204030204"/>
    <w:charset w:val="00"/>
    <w:family w:val="swiss"/>
    <w:pitch w:val="variable"/>
    <w:sig w:usb0="E0002A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Helvetica">
    <w:panose1 w:val="00000000000000000000"/>
    <w:charset w:val="00"/>
    <w:family w:val="auto"/>
    <w:pitch w:val="variable"/>
    <w:sig w:usb0="E00002FF" w:usb1="5000785B" w:usb2="00000000" w:usb3="00000000" w:csb0="0000019F" w:csb1="00000000"/>
  </w:font>
  <w:font w:name="Corbel">
    <w:panose1 w:val="020B0503020204020204"/>
    <w:charset w:val="00"/>
    <w:family w:val="swiss"/>
    <w:pitch w:val="variable"/>
    <w:sig w:usb0="A00002EF" w:usb1="4000A44B" w:usb2="00000000" w:usb3="00000000" w:csb0="0000019F" w:csb1="00000000"/>
  </w:font>
  <w:font w:name="Segoe UI">
    <w:panose1 w:val="020B0604020202020204"/>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43"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rFonts w:ascii="Segoe UI" w:hAnsi="Segoe UI" w:cs="Segoe UI"/>
        <w:sz w:val="16"/>
        <w:szCs w:val="16"/>
      </w:rPr>
      <w:id w:val="1215228314"/>
      <w:docPartObj>
        <w:docPartGallery w:val="Page Numbers (Bottom of Page)"/>
        <w:docPartUnique/>
      </w:docPartObj>
    </w:sdtPr>
    <w:sdtEndPr>
      <w:rPr>
        <w:rFonts w:asciiTheme="minorHAnsi" w:hAnsiTheme="minorHAnsi"/>
        <w:color w:val="7F7F7F" w:themeColor="background1" w:themeShade="7F"/>
        <w:spacing w:val="60"/>
      </w:rPr>
    </w:sdtEndPr>
    <w:sdtContent>
      <w:p w14:paraId="29E88786" w14:textId="77777777" w:rsidR="004B6C45" w:rsidRPr="00296526" w:rsidRDefault="004B6C45">
        <w:pPr>
          <w:pStyle w:val="Footer"/>
          <w:pBdr>
            <w:top w:val="single" w:sz="4" w:space="1" w:color="D9D9D9" w:themeColor="background1" w:themeShade="D9"/>
          </w:pBdr>
          <w:jc w:val="right"/>
          <w:rPr>
            <w:rFonts w:asciiTheme="minorHAnsi" w:hAnsiTheme="minorHAnsi" w:cs="Segoe UI"/>
            <w:sz w:val="16"/>
            <w:szCs w:val="16"/>
          </w:rPr>
        </w:pPr>
        <w:r w:rsidRPr="00296526">
          <w:rPr>
            <w:rFonts w:asciiTheme="minorHAnsi" w:hAnsiTheme="minorHAnsi" w:cs="Segoe UI"/>
            <w:b/>
            <w:sz w:val="16"/>
            <w:szCs w:val="16"/>
          </w:rPr>
          <w:fldChar w:fldCharType="begin"/>
        </w:r>
        <w:r w:rsidRPr="00296526">
          <w:rPr>
            <w:rFonts w:asciiTheme="minorHAnsi" w:hAnsiTheme="minorHAnsi" w:cs="Segoe UI"/>
            <w:b/>
            <w:sz w:val="16"/>
            <w:szCs w:val="16"/>
          </w:rPr>
          <w:instrText xml:space="preserve"> PAGE   \* MERGEFORMAT </w:instrText>
        </w:r>
        <w:r w:rsidRPr="00296526">
          <w:rPr>
            <w:rFonts w:asciiTheme="minorHAnsi" w:hAnsiTheme="minorHAnsi" w:cs="Segoe UI"/>
            <w:b/>
            <w:sz w:val="16"/>
            <w:szCs w:val="16"/>
          </w:rPr>
          <w:fldChar w:fldCharType="separate"/>
        </w:r>
        <w:r w:rsidRPr="00296526">
          <w:rPr>
            <w:rFonts w:asciiTheme="minorHAnsi" w:hAnsiTheme="minorHAnsi" w:cs="Segoe UI"/>
            <w:b/>
            <w:noProof/>
            <w:sz w:val="16"/>
            <w:szCs w:val="16"/>
          </w:rPr>
          <w:t>6</w:t>
        </w:r>
        <w:r w:rsidRPr="00296526">
          <w:rPr>
            <w:rFonts w:asciiTheme="minorHAnsi" w:hAnsiTheme="minorHAnsi" w:cs="Segoe UI"/>
            <w:b/>
            <w:noProof/>
            <w:sz w:val="16"/>
            <w:szCs w:val="16"/>
          </w:rPr>
          <w:fldChar w:fldCharType="end"/>
        </w:r>
        <w:r w:rsidRPr="00296526">
          <w:rPr>
            <w:rFonts w:asciiTheme="minorHAnsi" w:hAnsiTheme="minorHAnsi" w:cs="Segoe UI"/>
            <w:sz w:val="16"/>
            <w:szCs w:val="16"/>
          </w:rPr>
          <w:t xml:space="preserve"> | </w:t>
        </w:r>
        <w:r w:rsidRPr="00296526">
          <w:rPr>
            <w:rFonts w:asciiTheme="minorHAnsi" w:hAnsiTheme="minorHAnsi" w:cs="Segoe UI"/>
            <w:color w:val="7F7F7F" w:themeColor="background1" w:themeShade="7F"/>
            <w:spacing w:val="60"/>
            <w:sz w:val="16"/>
            <w:szCs w:val="16"/>
          </w:rPr>
          <w:t>Page</w:t>
        </w:r>
      </w:p>
    </w:sdtContent>
  </w:sdt>
  <w:p w14:paraId="49F67B55" w14:textId="3BFAC7D8" w:rsidR="004B6C45" w:rsidRPr="00296526" w:rsidRDefault="004B6C45">
    <w:pPr>
      <w:pStyle w:val="Footer"/>
      <w:rPr>
        <w:rFonts w:asciiTheme="minorHAnsi" w:hAnsiTheme="minorHAnsi" w:cs="Segoe UI"/>
        <w:sz w:val="16"/>
        <w:szCs w:val="16"/>
      </w:rPr>
    </w:pPr>
    <w:r w:rsidRPr="00296526">
      <w:rPr>
        <w:rFonts w:asciiTheme="minorHAnsi" w:hAnsiTheme="minorHAnsi" w:cs="Segoe UI"/>
        <w:sz w:val="16"/>
        <w:szCs w:val="16"/>
      </w:rPr>
      <w:t>EdD Programme Handbook 202</w:t>
    </w:r>
    <w:r w:rsidR="00944137">
      <w:rPr>
        <w:rFonts w:asciiTheme="minorHAnsi" w:hAnsiTheme="minorHAnsi" w:cs="Segoe UI"/>
        <w:sz w:val="16"/>
        <w:szCs w:val="16"/>
      </w:rPr>
      <w:t>6</w:t>
    </w:r>
    <w:r w:rsidRPr="00296526">
      <w:rPr>
        <w:rFonts w:asciiTheme="minorHAnsi" w:hAnsiTheme="minorHAnsi" w:cs="Segoe UI"/>
        <w:sz w:val="16"/>
        <w:szCs w:val="16"/>
      </w:rPr>
      <w:t>/2</w:t>
    </w:r>
    <w:r w:rsidR="00944137">
      <w:rPr>
        <w:rFonts w:asciiTheme="minorHAnsi" w:hAnsiTheme="minorHAnsi" w:cs="Segoe UI"/>
        <w:sz w:val="16"/>
        <w:szCs w:val="16"/>
      </w:rPr>
      <w:t>7</w:t>
    </w:r>
  </w:p>
  <w:p w14:paraId="238CF155" w14:textId="77777777" w:rsidR="00296526" w:rsidRDefault="00296526"/>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4B4B4945" w14:textId="77777777" w:rsidR="00A97E83" w:rsidRDefault="00A97E83" w:rsidP="009907D5">
      <w:r>
        <w:separator/>
      </w:r>
    </w:p>
  </w:footnote>
  <w:footnote w:type="continuationSeparator" w:id="0">
    <w:p w14:paraId="0D9AD882" w14:textId="77777777" w:rsidR="00A97E83" w:rsidRDefault="00A97E83" w:rsidP="009907D5">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abstractNum w:abstractNumId="0" w15:restartNumberingAfterBreak="0">
    <w:nsid w:val="030D2BEE"/>
    <w:multiLevelType w:val="hybridMultilevel"/>
    <w:tmpl w:val="15F48CD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6FB6C25"/>
    <w:multiLevelType w:val="hybridMultilevel"/>
    <w:tmpl w:val="315E2BF4"/>
    <w:lvl w:ilvl="0" w:tplc="6914984A">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 w15:restartNumberingAfterBreak="0">
    <w:nsid w:val="08BF26B3"/>
    <w:multiLevelType w:val="hybridMultilevel"/>
    <w:tmpl w:val="B39CD494"/>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 w15:restartNumberingAfterBreak="0">
    <w:nsid w:val="11286896"/>
    <w:multiLevelType w:val="hybridMultilevel"/>
    <w:tmpl w:val="18CA4408"/>
    <w:lvl w:ilvl="0" w:tplc="CDEA4234">
      <w:start w:val="1"/>
      <w:numFmt w:val="decimal"/>
      <w:lvlText w:val="%1."/>
      <w:lvlJc w:val="left"/>
      <w:pPr>
        <w:ind w:left="360" w:hanging="360"/>
      </w:pPr>
      <w:rPr>
        <w:rFonts w:asciiTheme="minorHAnsi" w:hAnsiTheme="minorHAnsi" w:cstheme="minorHAnsi"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4" w15:restartNumberingAfterBreak="0">
    <w:nsid w:val="18C85551"/>
    <w:multiLevelType w:val="multilevel"/>
    <w:tmpl w:val="CFAC8E86"/>
    <w:lvl w:ilvl="0">
      <w:start w:val="1"/>
      <w:numFmt w:val="decimal"/>
      <w:lvlText w:val="%1."/>
      <w:lvlJc w:val="left"/>
      <w:pPr>
        <w:tabs>
          <w:tab w:val="num" w:pos="360"/>
        </w:tabs>
        <w:ind w:left="360" w:hanging="360"/>
      </w:pPr>
      <w:rPr>
        <w:rFonts w:hint="default"/>
      </w:rPr>
    </w:lvl>
    <w:lvl w:ilvl="1">
      <w:start w:val="1"/>
      <w:numFmt w:val="decimal"/>
      <w:lvlText w:val="%2."/>
      <w:lvlJc w:val="left"/>
      <w:pPr>
        <w:tabs>
          <w:tab w:val="num" w:pos="1080"/>
        </w:tabs>
        <w:ind w:left="1080" w:hanging="360"/>
      </w:pPr>
      <w:rPr>
        <w:rFonts w:hint="default"/>
      </w:rPr>
    </w:lvl>
    <w:lvl w:ilvl="2">
      <w:start w:val="1"/>
      <w:numFmt w:val="decimal"/>
      <w:lvlText w:val="%3."/>
      <w:lvlJc w:val="left"/>
      <w:pPr>
        <w:tabs>
          <w:tab w:val="num" w:pos="1800"/>
        </w:tabs>
        <w:ind w:left="1800" w:hanging="360"/>
      </w:pPr>
      <w:rPr>
        <w:rFonts w:hint="default"/>
      </w:rPr>
    </w:lvl>
    <w:lvl w:ilvl="3">
      <w:start w:val="1"/>
      <w:numFmt w:val="decimal"/>
      <w:lvlText w:val="%4."/>
      <w:lvlJc w:val="left"/>
      <w:pPr>
        <w:tabs>
          <w:tab w:val="num" w:pos="2520"/>
        </w:tabs>
        <w:ind w:left="2520" w:hanging="360"/>
      </w:pPr>
      <w:rPr>
        <w:rFonts w:hint="default"/>
      </w:rPr>
    </w:lvl>
    <w:lvl w:ilvl="4">
      <w:start w:val="1"/>
      <w:numFmt w:val="decimal"/>
      <w:lvlText w:val="%5."/>
      <w:lvlJc w:val="left"/>
      <w:pPr>
        <w:tabs>
          <w:tab w:val="num" w:pos="3240"/>
        </w:tabs>
        <w:ind w:left="3240" w:hanging="360"/>
      </w:pPr>
      <w:rPr>
        <w:rFonts w:hint="default"/>
      </w:rPr>
    </w:lvl>
    <w:lvl w:ilvl="5">
      <w:start w:val="1"/>
      <w:numFmt w:val="decimal"/>
      <w:lvlText w:val="%6."/>
      <w:lvlJc w:val="left"/>
      <w:pPr>
        <w:tabs>
          <w:tab w:val="num" w:pos="3960"/>
        </w:tabs>
        <w:ind w:left="3960" w:hanging="360"/>
      </w:pPr>
      <w:rPr>
        <w:rFonts w:hint="default"/>
      </w:rPr>
    </w:lvl>
    <w:lvl w:ilvl="6">
      <w:start w:val="1"/>
      <w:numFmt w:val="decimal"/>
      <w:lvlText w:val="%7."/>
      <w:lvlJc w:val="left"/>
      <w:pPr>
        <w:tabs>
          <w:tab w:val="num" w:pos="4680"/>
        </w:tabs>
        <w:ind w:left="4680" w:hanging="360"/>
      </w:pPr>
      <w:rPr>
        <w:rFonts w:hint="default"/>
      </w:rPr>
    </w:lvl>
    <w:lvl w:ilvl="7">
      <w:start w:val="1"/>
      <w:numFmt w:val="decimal"/>
      <w:lvlText w:val="%8."/>
      <w:lvlJc w:val="left"/>
      <w:pPr>
        <w:tabs>
          <w:tab w:val="num" w:pos="5400"/>
        </w:tabs>
        <w:ind w:left="5400" w:hanging="360"/>
      </w:pPr>
      <w:rPr>
        <w:rFonts w:hint="default"/>
      </w:rPr>
    </w:lvl>
    <w:lvl w:ilvl="8">
      <w:start w:val="1"/>
      <w:numFmt w:val="decimal"/>
      <w:lvlText w:val="%9."/>
      <w:lvlJc w:val="left"/>
      <w:pPr>
        <w:tabs>
          <w:tab w:val="num" w:pos="6120"/>
        </w:tabs>
        <w:ind w:left="6120" w:hanging="360"/>
      </w:pPr>
      <w:rPr>
        <w:rFonts w:hint="default"/>
      </w:rPr>
    </w:lvl>
  </w:abstractNum>
  <w:abstractNum w:abstractNumId="5" w15:restartNumberingAfterBreak="0">
    <w:nsid w:val="1AB416F5"/>
    <w:multiLevelType w:val="hybridMultilevel"/>
    <w:tmpl w:val="DD2C64F6"/>
    <w:lvl w:ilvl="0" w:tplc="6914984A">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1BC874E5"/>
    <w:multiLevelType w:val="hybridMultilevel"/>
    <w:tmpl w:val="73F6141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7" w15:restartNumberingAfterBreak="0">
    <w:nsid w:val="1EF378CF"/>
    <w:multiLevelType w:val="hybridMultilevel"/>
    <w:tmpl w:val="1B76D122"/>
    <w:lvl w:ilvl="0" w:tplc="30906222">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8" w15:restartNumberingAfterBreak="0">
    <w:nsid w:val="2CE47339"/>
    <w:multiLevelType w:val="hybridMultilevel"/>
    <w:tmpl w:val="56708BCA"/>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9" w15:restartNumberingAfterBreak="0">
    <w:nsid w:val="2E0B1E8C"/>
    <w:multiLevelType w:val="hybridMultilevel"/>
    <w:tmpl w:val="46A82D2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39BA6431"/>
    <w:multiLevelType w:val="hybridMultilevel"/>
    <w:tmpl w:val="DB4449A4"/>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1" w15:restartNumberingAfterBreak="0">
    <w:nsid w:val="3DD25FE0"/>
    <w:multiLevelType w:val="hybridMultilevel"/>
    <w:tmpl w:val="DFA0A42A"/>
    <w:lvl w:ilvl="0" w:tplc="FE98A1AC">
      <w:start w:val="9"/>
      <w:numFmt w:val="bullet"/>
      <w:lvlText w:val="-"/>
      <w:lvlJc w:val="left"/>
      <w:pPr>
        <w:ind w:left="720" w:hanging="360"/>
      </w:pPr>
      <w:rPr>
        <w:rFonts w:ascii="Aptos" w:eastAsiaTheme="minorHAnsi" w:hAnsi="Aptos" w:cstheme="min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3FF30109"/>
    <w:multiLevelType w:val="hybridMultilevel"/>
    <w:tmpl w:val="90489002"/>
    <w:lvl w:ilvl="0" w:tplc="748A46A8">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44F53FFA"/>
    <w:multiLevelType w:val="hybridMultilevel"/>
    <w:tmpl w:val="435C6CA4"/>
    <w:lvl w:ilvl="0" w:tplc="CDEA4234">
      <w:start w:val="1"/>
      <w:numFmt w:val="decimal"/>
      <w:lvlText w:val="%1."/>
      <w:lvlJc w:val="left"/>
      <w:pPr>
        <w:ind w:left="720" w:hanging="360"/>
      </w:pPr>
      <w:rPr>
        <w:rFonts w:asciiTheme="minorHAnsi" w:hAnsiTheme="minorHAnsi" w:cstheme="minorHAnsi"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 w15:restartNumberingAfterBreak="0">
    <w:nsid w:val="475302C5"/>
    <w:multiLevelType w:val="hybridMultilevel"/>
    <w:tmpl w:val="AD26FDBA"/>
    <w:lvl w:ilvl="0" w:tplc="A36C0EC2">
      <w:start w:val="1"/>
      <w:numFmt w:val="lowerRoman"/>
      <w:lvlText w:val="(%1)"/>
      <w:lvlJc w:val="left"/>
      <w:pPr>
        <w:ind w:left="720" w:hanging="72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5" w15:restartNumberingAfterBreak="0">
    <w:nsid w:val="47D62227"/>
    <w:multiLevelType w:val="hybridMultilevel"/>
    <w:tmpl w:val="569275C8"/>
    <w:lvl w:ilvl="0" w:tplc="CDEA4234">
      <w:start w:val="1"/>
      <w:numFmt w:val="decimal"/>
      <w:lvlText w:val="%1."/>
      <w:lvlJc w:val="left"/>
      <w:pPr>
        <w:ind w:left="1080" w:hanging="720"/>
      </w:pPr>
      <w:rPr>
        <w:rFonts w:asciiTheme="minorHAnsi" w:hAnsiTheme="minorHAnsi" w:cstheme="minorHAnsi"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6" w15:restartNumberingAfterBreak="0">
    <w:nsid w:val="523D2C60"/>
    <w:multiLevelType w:val="multilevel"/>
    <w:tmpl w:val="CFAC8E86"/>
    <w:lvl w:ilvl="0">
      <w:start w:val="1"/>
      <w:numFmt w:val="decimal"/>
      <w:lvlText w:val="%1."/>
      <w:lvlJc w:val="left"/>
      <w:pPr>
        <w:tabs>
          <w:tab w:val="num" w:pos="360"/>
        </w:tabs>
        <w:ind w:left="360" w:hanging="360"/>
      </w:pPr>
      <w:rPr>
        <w:rFonts w:hint="default"/>
      </w:rPr>
    </w:lvl>
    <w:lvl w:ilvl="1">
      <w:start w:val="1"/>
      <w:numFmt w:val="decimal"/>
      <w:lvlText w:val="%2."/>
      <w:lvlJc w:val="left"/>
      <w:pPr>
        <w:tabs>
          <w:tab w:val="num" w:pos="1080"/>
        </w:tabs>
        <w:ind w:left="1080" w:hanging="360"/>
      </w:pPr>
      <w:rPr>
        <w:rFonts w:hint="default"/>
      </w:rPr>
    </w:lvl>
    <w:lvl w:ilvl="2">
      <w:start w:val="1"/>
      <w:numFmt w:val="decimal"/>
      <w:lvlText w:val="%3."/>
      <w:lvlJc w:val="left"/>
      <w:pPr>
        <w:tabs>
          <w:tab w:val="num" w:pos="1800"/>
        </w:tabs>
        <w:ind w:left="1800" w:hanging="360"/>
      </w:pPr>
      <w:rPr>
        <w:rFonts w:hint="default"/>
      </w:rPr>
    </w:lvl>
    <w:lvl w:ilvl="3">
      <w:start w:val="1"/>
      <w:numFmt w:val="decimal"/>
      <w:lvlText w:val="%4."/>
      <w:lvlJc w:val="left"/>
      <w:pPr>
        <w:tabs>
          <w:tab w:val="num" w:pos="2520"/>
        </w:tabs>
        <w:ind w:left="2520" w:hanging="360"/>
      </w:pPr>
      <w:rPr>
        <w:rFonts w:hint="default"/>
      </w:rPr>
    </w:lvl>
    <w:lvl w:ilvl="4">
      <w:start w:val="1"/>
      <w:numFmt w:val="decimal"/>
      <w:lvlText w:val="%5."/>
      <w:lvlJc w:val="left"/>
      <w:pPr>
        <w:tabs>
          <w:tab w:val="num" w:pos="3240"/>
        </w:tabs>
        <w:ind w:left="3240" w:hanging="360"/>
      </w:pPr>
      <w:rPr>
        <w:rFonts w:hint="default"/>
      </w:rPr>
    </w:lvl>
    <w:lvl w:ilvl="5">
      <w:start w:val="1"/>
      <w:numFmt w:val="decimal"/>
      <w:lvlText w:val="%6."/>
      <w:lvlJc w:val="left"/>
      <w:pPr>
        <w:tabs>
          <w:tab w:val="num" w:pos="3960"/>
        </w:tabs>
        <w:ind w:left="3960" w:hanging="360"/>
      </w:pPr>
      <w:rPr>
        <w:rFonts w:hint="default"/>
      </w:rPr>
    </w:lvl>
    <w:lvl w:ilvl="6">
      <w:start w:val="1"/>
      <w:numFmt w:val="decimal"/>
      <w:lvlText w:val="%7."/>
      <w:lvlJc w:val="left"/>
      <w:pPr>
        <w:tabs>
          <w:tab w:val="num" w:pos="4680"/>
        </w:tabs>
        <w:ind w:left="4680" w:hanging="360"/>
      </w:pPr>
      <w:rPr>
        <w:rFonts w:hint="default"/>
      </w:rPr>
    </w:lvl>
    <w:lvl w:ilvl="7">
      <w:start w:val="1"/>
      <w:numFmt w:val="decimal"/>
      <w:lvlText w:val="%8."/>
      <w:lvlJc w:val="left"/>
      <w:pPr>
        <w:tabs>
          <w:tab w:val="num" w:pos="5400"/>
        </w:tabs>
        <w:ind w:left="5400" w:hanging="360"/>
      </w:pPr>
      <w:rPr>
        <w:rFonts w:hint="default"/>
      </w:rPr>
    </w:lvl>
    <w:lvl w:ilvl="8">
      <w:start w:val="1"/>
      <w:numFmt w:val="decimal"/>
      <w:lvlText w:val="%9."/>
      <w:lvlJc w:val="left"/>
      <w:pPr>
        <w:tabs>
          <w:tab w:val="num" w:pos="6120"/>
        </w:tabs>
        <w:ind w:left="6120" w:hanging="360"/>
      </w:pPr>
      <w:rPr>
        <w:rFonts w:hint="default"/>
      </w:rPr>
    </w:lvl>
  </w:abstractNum>
  <w:abstractNum w:abstractNumId="17" w15:restartNumberingAfterBreak="0">
    <w:nsid w:val="550E3167"/>
    <w:multiLevelType w:val="hybridMultilevel"/>
    <w:tmpl w:val="1346C218"/>
    <w:lvl w:ilvl="0" w:tplc="86BE9290">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8" w15:restartNumberingAfterBreak="0">
    <w:nsid w:val="5B5F1C68"/>
    <w:multiLevelType w:val="hybridMultilevel"/>
    <w:tmpl w:val="42B6C404"/>
    <w:lvl w:ilvl="0" w:tplc="6F020932">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 w15:restartNumberingAfterBreak="0">
    <w:nsid w:val="5B7B4732"/>
    <w:multiLevelType w:val="hybridMultilevel"/>
    <w:tmpl w:val="29B0B94E"/>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0" w15:restartNumberingAfterBreak="0">
    <w:nsid w:val="5C544954"/>
    <w:multiLevelType w:val="hybridMultilevel"/>
    <w:tmpl w:val="C94A925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1" w15:restartNumberingAfterBreak="0">
    <w:nsid w:val="61AE1EA5"/>
    <w:multiLevelType w:val="hybridMultilevel"/>
    <w:tmpl w:val="C93205DE"/>
    <w:lvl w:ilvl="0" w:tplc="04090001">
      <w:start w:val="1"/>
      <w:numFmt w:val="bullet"/>
      <w:lvlText w:val=""/>
      <w:lvlJc w:val="left"/>
      <w:pPr>
        <w:ind w:left="360" w:hanging="360"/>
      </w:pPr>
      <w:rPr>
        <w:rFonts w:ascii="Symbol" w:hAnsi="Symbol" w:hint="default"/>
      </w:rPr>
    </w:lvl>
    <w:lvl w:ilvl="1" w:tplc="04090001">
      <w:start w:val="1"/>
      <w:numFmt w:val="bullet"/>
      <w:lvlText w:val=""/>
      <w:lvlJc w:val="left"/>
      <w:pPr>
        <w:ind w:left="1080" w:hanging="360"/>
      </w:pPr>
      <w:rPr>
        <w:rFonts w:ascii="Symbol" w:hAnsi="Symbol" w:hint="default"/>
      </w:rPr>
    </w:lvl>
    <w:lvl w:ilvl="2" w:tplc="0E900010">
      <w:start w:val="1"/>
      <w:numFmt w:val="bullet"/>
      <w:lvlText w:val="o"/>
      <w:lvlJc w:val="left"/>
      <w:pPr>
        <w:tabs>
          <w:tab w:val="num" w:pos="1800"/>
        </w:tabs>
        <w:ind w:left="1800" w:hanging="360"/>
      </w:pPr>
      <w:rPr>
        <w:rFonts w:ascii="Courier New" w:hAnsi="Courier New" w:hint="default"/>
      </w:rPr>
    </w:lvl>
    <w:lvl w:ilvl="3" w:tplc="D69A4DE6" w:tentative="1">
      <w:start w:val="1"/>
      <w:numFmt w:val="bullet"/>
      <w:lvlText w:val="o"/>
      <w:lvlJc w:val="left"/>
      <w:pPr>
        <w:tabs>
          <w:tab w:val="num" w:pos="2520"/>
        </w:tabs>
        <w:ind w:left="2520" w:hanging="360"/>
      </w:pPr>
      <w:rPr>
        <w:rFonts w:ascii="Courier New" w:hAnsi="Courier New" w:hint="default"/>
      </w:rPr>
    </w:lvl>
    <w:lvl w:ilvl="4" w:tplc="FC2A599E" w:tentative="1">
      <w:start w:val="1"/>
      <w:numFmt w:val="bullet"/>
      <w:lvlText w:val="o"/>
      <w:lvlJc w:val="left"/>
      <w:pPr>
        <w:tabs>
          <w:tab w:val="num" w:pos="3240"/>
        </w:tabs>
        <w:ind w:left="3240" w:hanging="360"/>
      </w:pPr>
      <w:rPr>
        <w:rFonts w:ascii="Courier New" w:hAnsi="Courier New" w:hint="default"/>
      </w:rPr>
    </w:lvl>
    <w:lvl w:ilvl="5" w:tplc="558C436A" w:tentative="1">
      <w:start w:val="1"/>
      <w:numFmt w:val="bullet"/>
      <w:lvlText w:val="o"/>
      <w:lvlJc w:val="left"/>
      <w:pPr>
        <w:tabs>
          <w:tab w:val="num" w:pos="3960"/>
        </w:tabs>
        <w:ind w:left="3960" w:hanging="360"/>
      </w:pPr>
      <w:rPr>
        <w:rFonts w:ascii="Courier New" w:hAnsi="Courier New" w:hint="default"/>
      </w:rPr>
    </w:lvl>
    <w:lvl w:ilvl="6" w:tplc="CF7A26DC" w:tentative="1">
      <w:start w:val="1"/>
      <w:numFmt w:val="bullet"/>
      <w:lvlText w:val="o"/>
      <w:lvlJc w:val="left"/>
      <w:pPr>
        <w:tabs>
          <w:tab w:val="num" w:pos="4680"/>
        </w:tabs>
        <w:ind w:left="4680" w:hanging="360"/>
      </w:pPr>
      <w:rPr>
        <w:rFonts w:ascii="Courier New" w:hAnsi="Courier New" w:hint="default"/>
      </w:rPr>
    </w:lvl>
    <w:lvl w:ilvl="7" w:tplc="4B3A764C" w:tentative="1">
      <w:start w:val="1"/>
      <w:numFmt w:val="bullet"/>
      <w:lvlText w:val="o"/>
      <w:lvlJc w:val="left"/>
      <w:pPr>
        <w:tabs>
          <w:tab w:val="num" w:pos="5400"/>
        </w:tabs>
        <w:ind w:left="5400" w:hanging="360"/>
      </w:pPr>
      <w:rPr>
        <w:rFonts w:ascii="Courier New" w:hAnsi="Courier New" w:hint="default"/>
      </w:rPr>
    </w:lvl>
    <w:lvl w:ilvl="8" w:tplc="D174CB20" w:tentative="1">
      <w:start w:val="1"/>
      <w:numFmt w:val="bullet"/>
      <w:lvlText w:val="o"/>
      <w:lvlJc w:val="left"/>
      <w:pPr>
        <w:tabs>
          <w:tab w:val="num" w:pos="6120"/>
        </w:tabs>
        <w:ind w:left="6120" w:hanging="360"/>
      </w:pPr>
      <w:rPr>
        <w:rFonts w:ascii="Courier New" w:hAnsi="Courier New" w:hint="default"/>
      </w:rPr>
    </w:lvl>
  </w:abstractNum>
  <w:abstractNum w:abstractNumId="22" w15:restartNumberingAfterBreak="0">
    <w:nsid w:val="62D4267A"/>
    <w:multiLevelType w:val="hybridMultilevel"/>
    <w:tmpl w:val="3C26ECEC"/>
    <w:lvl w:ilvl="0" w:tplc="0809000F">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3" w15:restartNumberingAfterBreak="0">
    <w:nsid w:val="62F3604E"/>
    <w:multiLevelType w:val="hybridMultilevel"/>
    <w:tmpl w:val="A8B262BC"/>
    <w:lvl w:ilvl="0" w:tplc="86BE9290">
      <w:start w:val="1"/>
      <w:numFmt w:val="decimal"/>
      <w:lvlText w:val="%1."/>
      <w:lvlJc w:val="left"/>
      <w:pPr>
        <w:ind w:left="36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4" w15:restartNumberingAfterBreak="0">
    <w:nsid w:val="63935A67"/>
    <w:multiLevelType w:val="hybridMultilevel"/>
    <w:tmpl w:val="B874C18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5" w15:restartNumberingAfterBreak="0">
    <w:nsid w:val="69411FDD"/>
    <w:multiLevelType w:val="hybridMultilevel"/>
    <w:tmpl w:val="4AB2E5A6"/>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6" w15:restartNumberingAfterBreak="0">
    <w:nsid w:val="69E955BB"/>
    <w:multiLevelType w:val="hybridMultilevel"/>
    <w:tmpl w:val="70CEFBB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6C303877"/>
    <w:multiLevelType w:val="hybridMultilevel"/>
    <w:tmpl w:val="C258453E"/>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8" w15:restartNumberingAfterBreak="0">
    <w:nsid w:val="73AF547E"/>
    <w:multiLevelType w:val="multilevel"/>
    <w:tmpl w:val="CCE27F82"/>
    <w:lvl w:ilvl="0">
      <w:start w:val="1"/>
      <w:numFmt w:val="decimal"/>
      <w:lvlText w:val="%1."/>
      <w:lvlJc w:val="left"/>
      <w:pPr>
        <w:tabs>
          <w:tab w:val="num" w:pos="360"/>
        </w:tabs>
        <w:ind w:left="360" w:hanging="360"/>
      </w:pPr>
    </w:lvl>
    <w:lvl w:ilvl="1" w:tentative="1">
      <w:start w:val="1"/>
      <w:numFmt w:val="decimal"/>
      <w:lvlText w:val="%2."/>
      <w:lvlJc w:val="left"/>
      <w:pPr>
        <w:tabs>
          <w:tab w:val="num" w:pos="1080"/>
        </w:tabs>
        <w:ind w:left="1080" w:hanging="360"/>
      </w:pPr>
    </w:lvl>
    <w:lvl w:ilvl="2" w:tentative="1">
      <w:start w:val="1"/>
      <w:numFmt w:val="decimal"/>
      <w:lvlText w:val="%3."/>
      <w:lvlJc w:val="left"/>
      <w:pPr>
        <w:tabs>
          <w:tab w:val="num" w:pos="1800"/>
        </w:tabs>
        <w:ind w:left="1800" w:hanging="360"/>
      </w:pPr>
    </w:lvl>
    <w:lvl w:ilvl="3" w:tentative="1">
      <w:start w:val="1"/>
      <w:numFmt w:val="decimal"/>
      <w:lvlText w:val="%4."/>
      <w:lvlJc w:val="left"/>
      <w:pPr>
        <w:tabs>
          <w:tab w:val="num" w:pos="2520"/>
        </w:tabs>
        <w:ind w:left="2520" w:hanging="360"/>
      </w:pPr>
    </w:lvl>
    <w:lvl w:ilvl="4" w:tentative="1">
      <w:start w:val="1"/>
      <w:numFmt w:val="decimal"/>
      <w:lvlText w:val="%5."/>
      <w:lvlJc w:val="left"/>
      <w:pPr>
        <w:tabs>
          <w:tab w:val="num" w:pos="3240"/>
        </w:tabs>
        <w:ind w:left="3240" w:hanging="360"/>
      </w:pPr>
    </w:lvl>
    <w:lvl w:ilvl="5" w:tentative="1">
      <w:start w:val="1"/>
      <w:numFmt w:val="decimal"/>
      <w:lvlText w:val="%6."/>
      <w:lvlJc w:val="left"/>
      <w:pPr>
        <w:tabs>
          <w:tab w:val="num" w:pos="3960"/>
        </w:tabs>
        <w:ind w:left="3960" w:hanging="360"/>
      </w:pPr>
    </w:lvl>
    <w:lvl w:ilvl="6" w:tentative="1">
      <w:start w:val="1"/>
      <w:numFmt w:val="decimal"/>
      <w:lvlText w:val="%7."/>
      <w:lvlJc w:val="left"/>
      <w:pPr>
        <w:tabs>
          <w:tab w:val="num" w:pos="4680"/>
        </w:tabs>
        <w:ind w:left="4680" w:hanging="360"/>
      </w:pPr>
    </w:lvl>
    <w:lvl w:ilvl="7" w:tentative="1">
      <w:start w:val="1"/>
      <w:numFmt w:val="decimal"/>
      <w:lvlText w:val="%8."/>
      <w:lvlJc w:val="left"/>
      <w:pPr>
        <w:tabs>
          <w:tab w:val="num" w:pos="5400"/>
        </w:tabs>
        <w:ind w:left="5400" w:hanging="360"/>
      </w:pPr>
    </w:lvl>
    <w:lvl w:ilvl="8" w:tentative="1">
      <w:start w:val="1"/>
      <w:numFmt w:val="decimal"/>
      <w:lvlText w:val="%9."/>
      <w:lvlJc w:val="left"/>
      <w:pPr>
        <w:tabs>
          <w:tab w:val="num" w:pos="6120"/>
        </w:tabs>
        <w:ind w:left="6120" w:hanging="360"/>
      </w:pPr>
    </w:lvl>
  </w:abstractNum>
  <w:abstractNum w:abstractNumId="29" w15:restartNumberingAfterBreak="0">
    <w:nsid w:val="77CA4333"/>
    <w:multiLevelType w:val="hybridMultilevel"/>
    <w:tmpl w:val="E12CD7E8"/>
    <w:lvl w:ilvl="0" w:tplc="04090017">
      <w:start w:val="1"/>
      <w:numFmt w:val="lowerLetter"/>
      <w:lvlText w:val="%1)"/>
      <w:lvlJc w:val="left"/>
      <w:pPr>
        <w:ind w:left="1080" w:hanging="360"/>
      </w:p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num w:numId="1" w16cid:durableId="897012458">
    <w:abstractNumId w:val="9"/>
  </w:num>
  <w:num w:numId="2" w16cid:durableId="1156799979">
    <w:abstractNumId w:val="10"/>
  </w:num>
  <w:num w:numId="3" w16cid:durableId="1379014170">
    <w:abstractNumId w:val="14"/>
  </w:num>
  <w:num w:numId="4" w16cid:durableId="417750351">
    <w:abstractNumId w:val="26"/>
  </w:num>
  <w:num w:numId="5" w16cid:durableId="724375567">
    <w:abstractNumId w:val="25"/>
  </w:num>
  <w:num w:numId="6" w16cid:durableId="1706178680">
    <w:abstractNumId w:val="19"/>
  </w:num>
  <w:num w:numId="7" w16cid:durableId="1928537526">
    <w:abstractNumId w:val="2"/>
  </w:num>
  <w:num w:numId="8" w16cid:durableId="1108234409">
    <w:abstractNumId w:val="24"/>
  </w:num>
  <w:num w:numId="9" w16cid:durableId="400718772">
    <w:abstractNumId w:val="8"/>
  </w:num>
  <w:num w:numId="10" w16cid:durableId="2064715677">
    <w:abstractNumId w:val="6"/>
  </w:num>
  <w:num w:numId="11" w16cid:durableId="1441728790">
    <w:abstractNumId w:val="20"/>
  </w:num>
  <w:num w:numId="12" w16cid:durableId="363293075">
    <w:abstractNumId w:val="27"/>
  </w:num>
  <w:num w:numId="13" w16cid:durableId="303966762">
    <w:abstractNumId w:val="28"/>
  </w:num>
  <w:num w:numId="14" w16cid:durableId="158079527">
    <w:abstractNumId w:val="12"/>
  </w:num>
  <w:num w:numId="15" w16cid:durableId="1658798983">
    <w:abstractNumId w:val="29"/>
  </w:num>
  <w:num w:numId="16" w16cid:durableId="1182359658">
    <w:abstractNumId w:val="21"/>
  </w:num>
  <w:num w:numId="17" w16cid:durableId="1444423078">
    <w:abstractNumId w:val="4"/>
  </w:num>
  <w:num w:numId="18" w16cid:durableId="1838230140">
    <w:abstractNumId w:val="16"/>
  </w:num>
  <w:num w:numId="19" w16cid:durableId="827751438">
    <w:abstractNumId w:val="22"/>
  </w:num>
  <w:num w:numId="20" w16cid:durableId="2093895759">
    <w:abstractNumId w:val="5"/>
  </w:num>
  <w:num w:numId="21" w16cid:durableId="541791185">
    <w:abstractNumId w:val="3"/>
  </w:num>
  <w:num w:numId="22" w16cid:durableId="46606473">
    <w:abstractNumId w:val="18"/>
  </w:num>
  <w:num w:numId="23" w16cid:durableId="596672136">
    <w:abstractNumId w:val="1"/>
  </w:num>
  <w:num w:numId="24" w16cid:durableId="1739666604">
    <w:abstractNumId w:val="15"/>
  </w:num>
  <w:num w:numId="25" w16cid:durableId="1658459477">
    <w:abstractNumId w:val="13"/>
  </w:num>
  <w:num w:numId="26" w16cid:durableId="1399279396">
    <w:abstractNumId w:val="17"/>
  </w:num>
  <w:num w:numId="27" w16cid:durableId="1022821834">
    <w:abstractNumId w:val="23"/>
  </w:num>
  <w:num w:numId="28" w16cid:durableId="983657089">
    <w:abstractNumId w:val="7"/>
  </w:num>
  <w:num w:numId="29" w16cid:durableId="1993244082">
    <w:abstractNumId w:val="0"/>
  </w:num>
  <w:num w:numId="30" w16cid:durableId="113525086">
    <w:abstractNumId w:val="11"/>
  </w:num>
</w:numbering>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150"/>
  <w:proofState w:spelling="clean" w:grammar="clean"/>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A72EC"/>
    <w:rsid w:val="00000999"/>
    <w:rsid w:val="00012CF6"/>
    <w:rsid w:val="000156BD"/>
    <w:rsid w:val="0002558E"/>
    <w:rsid w:val="00054B66"/>
    <w:rsid w:val="0007734B"/>
    <w:rsid w:val="00084781"/>
    <w:rsid w:val="00094DD2"/>
    <w:rsid w:val="000950AE"/>
    <w:rsid w:val="000A137B"/>
    <w:rsid w:val="000B17DF"/>
    <w:rsid w:val="000B33EB"/>
    <w:rsid w:val="000B3707"/>
    <w:rsid w:val="000B3CA7"/>
    <w:rsid w:val="000B3E24"/>
    <w:rsid w:val="000B7BDC"/>
    <w:rsid w:val="000C4A7E"/>
    <w:rsid w:val="000D13C1"/>
    <w:rsid w:val="000E3910"/>
    <w:rsid w:val="000E5968"/>
    <w:rsid w:val="000E6432"/>
    <w:rsid w:val="000F1901"/>
    <w:rsid w:val="000F1C3C"/>
    <w:rsid w:val="000F3CAE"/>
    <w:rsid w:val="00103A97"/>
    <w:rsid w:val="00111514"/>
    <w:rsid w:val="00116A8A"/>
    <w:rsid w:val="00121442"/>
    <w:rsid w:val="00121B28"/>
    <w:rsid w:val="00125F0F"/>
    <w:rsid w:val="00135873"/>
    <w:rsid w:val="001425EF"/>
    <w:rsid w:val="00142993"/>
    <w:rsid w:val="00155BAC"/>
    <w:rsid w:val="0015616F"/>
    <w:rsid w:val="0016625E"/>
    <w:rsid w:val="00180E39"/>
    <w:rsid w:val="00186FCB"/>
    <w:rsid w:val="00191450"/>
    <w:rsid w:val="0019420A"/>
    <w:rsid w:val="0019428F"/>
    <w:rsid w:val="001A109D"/>
    <w:rsid w:val="001A15E2"/>
    <w:rsid w:val="001A3F1A"/>
    <w:rsid w:val="001A6297"/>
    <w:rsid w:val="001B515E"/>
    <w:rsid w:val="001B6663"/>
    <w:rsid w:val="001B6CB9"/>
    <w:rsid w:val="001C16E8"/>
    <w:rsid w:val="001C4539"/>
    <w:rsid w:val="001D487D"/>
    <w:rsid w:val="001D60D8"/>
    <w:rsid w:val="001E2371"/>
    <w:rsid w:val="001E5771"/>
    <w:rsid w:val="001F6E90"/>
    <w:rsid w:val="00210D1F"/>
    <w:rsid w:val="00231C64"/>
    <w:rsid w:val="00233B0C"/>
    <w:rsid w:val="00241118"/>
    <w:rsid w:val="002445CE"/>
    <w:rsid w:val="00254745"/>
    <w:rsid w:val="00266B5C"/>
    <w:rsid w:val="0027698D"/>
    <w:rsid w:val="00277CE3"/>
    <w:rsid w:val="0028685C"/>
    <w:rsid w:val="002874C3"/>
    <w:rsid w:val="0029093A"/>
    <w:rsid w:val="00294DCC"/>
    <w:rsid w:val="002958AF"/>
    <w:rsid w:val="00296526"/>
    <w:rsid w:val="002A3229"/>
    <w:rsid w:val="002A4D0D"/>
    <w:rsid w:val="002B7A19"/>
    <w:rsid w:val="002C56D5"/>
    <w:rsid w:val="002D4C8E"/>
    <w:rsid w:val="002D5283"/>
    <w:rsid w:val="002D75E1"/>
    <w:rsid w:val="002F2CEE"/>
    <w:rsid w:val="002F422B"/>
    <w:rsid w:val="002F5D8D"/>
    <w:rsid w:val="002F703E"/>
    <w:rsid w:val="00306872"/>
    <w:rsid w:val="00312FDC"/>
    <w:rsid w:val="00316348"/>
    <w:rsid w:val="00332CE8"/>
    <w:rsid w:val="00334185"/>
    <w:rsid w:val="003448CF"/>
    <w:rsid w:val="00346CF1"/>
    <w:rsid w:val="003741FB"/>
    <w:rsid w:val="0037550C"/>
    <w:rsid w:val="00376A87"/>
    <w:rsid w:val="00377430"/>
    <w:rsid w:val="00377BF1"/>
    <w:rsid w:val="00377F4C"/>
    <w:rsid w:val="00383367"/>
    <w:rsid w:val="00392426"/>
    <w:rsid w:val="003A2514"/>
    <w:rsid w:val="003A68D1"/>
    <w:rsid w:val="003A72EC"/>
    <w:rsid w:val="003B22F1"/>
    <w:rsid w:val="003B3B11"/>
    <w:rsid w:val="003C2921"/>
    <w:rsid w:val="003E45D1"/>
    <w:rsid w:val="003E5AEC"/>
    <w:rsid w:val="003F0AE3"/>
    <w:rsid w:val="003F14F0"/>
    <w:rsid w:val="003F71D8"/>
    <w:rsid w:val="00402C9E"/>
    <w:rsid w:val="00406BEA"/>
    <w:rsid w:val="00416347"/>
    <w:rsid w:val="004172D1"/>
    <w:rsid w:val="00424E5A"/>
    <w:rsid w:val="004442A7"/>
    <w:rsid w:val="00450687"/>
    <w:rsid w:val="00453353"/>
    <w:rsid w:val="00454925"/>
    <w:rsid w:val="0047295C"/>
    <w:rsid w:val="0048576A"/>
    <w:rsid w:val="00487A6E"/>
    <w:rsid w:val="004928D7"/>
    <w:rsid w:val="004A235C"/>
    <w:rsid w:val="004A39A8"/>
    <w:rsid w:val="004A6472"/>
    <w:rsid w:val="004A6715"/>
    <w:rsid w:val="004A71F8"/>
    <w:rsid w:val="004A7B39"/>
    <w:rsid w:val="004B2D8F"/>
    <w:rsid w:val="004B6C45"/>
    <w:rsid w:val="004C4ADC"/>
    <w:rsid w:val="004C6706"/>
    <w:rsid w:val="004C7B27"/>
    <w:rsid w:val="004C7BC6"/>
    <w:rsid w:val="004D2087"/>
    <w:rsid w:val="004D7CCA"/>
    <w:rsid w:val="004E0B46"/>
    <w:rsid w:val="004E1FE1"/>
    <w:rsid w:val="004E4CEE"/>
    <w:rsid w:val="00505AD1"/>
    <w:rsid w:val="005144CC"/>
    <w:rsid w:val="00516208"/>
    <w:rsid w:val="005316B7"/>
    <w:rsid w:val="0055430C"/>
    <w:rsid w:val="0055602E"/>
    <w:rsid w:val="00561502"/>
    <w:rsid w:val="0056481C"/>
    <w:rsid w:val="00573389"/>
    <w:rsid w:val="00577D7E"/>
    <w:rsid w:val="0059664D"/>
    <w:rsid w:val="005A07E5"/>
    <w:rsid w:val="005A77EF"/>
    <w:rsid w:val="005B543C"/>
    <w:rsid w:val="005C1ADA"/>
    <w:rsid w:val="005C2E35"/>
    <w:rsid w:val="005E03C3"/>
    <w:rsid w:val="005E27F0"/>
    <w:rsid w:val="005F3646"/>
    <w:rsid w:val="00601A4B"/>
    <w:rsid w:val="00603C2D"/>
    <w:rsid w:val="0060590F"/>
    <w:rsid w:val="00617EDF"/>
    <w:rsid w:val="006217C7"/>
    <w:rsid w:val="006238DB"/>
    <w:rsid w:val="0062744E"/>
    <w:rsid w:val="00627C76"/>
    <w:rsid w:val="0063651F"/>
    <w:rsid w:val="00643CDB"/>
    <w:rsid w:val="00645569"/>
    <w:rsid w:val="0066236C"/>
    <w:rsid w:val="006809D2"/>
    <w:rsid w:val="00690535"/>
    <w:rsid w:val="00690E68"/>
    <w:rsid w:val="00693B3A"/>
    <w:rsid w:val="00694319"/>
    <w:rsid w:val="006A05BE"/>
    <w:rsid w:val="006A0C59"/>
    <w:rsid w:val="006A1D56"/>
    <w:rsid w:val="006A3E45"/>
    <w:rsid w:val="006B1A46"/>
    <w:rsid w:val="006B2EF2"/>
    <w:rsid w:val="006B453E"/>
    <w:rsid w:val="006B51AB"/>
    <w:rsid w:val="006B7C59"/>
    <w:rsid w:val="006C5104"/>
    <w:rsid w:val="006D2FA8"/>
    <w:rsid w:val="006E18A9"/>
    <w:rsid w:val="006E4063"/>
    <w:rsid w:val="006E6B8C"/>
    <w:rsid w:val="006F2B39"/>
    <w:rsid w:val="006F7240"/>
    <w:rsid w:val="0070556D"/>
    <w:rsid w:val="00711594"/>
    <w:rsid w:val="00711BF2"/>
    <w:rsid w:val="00714E72"/>
    <w:rsid w:val="00720D00"/>
    <w:rsid w:val="00725CAC"/>
    <w:rsid w:val="0074356C"/>
    <w:rsid w:val="00754156"/>
    <w:rsid w:val="00757B6B"/>
    <w:rsid w:val="007619AD"/>
    <w:rsid w:val="00773B0F"/>
    <w:rsid w:val="0078293B"/>
    <w:rsid w:val="00790358"/>
    <w:rsid w:val="00793B68"/>
    <w:rsid w:val="00795F73"/>
    <w:rsid w:val="007964BA"/>
    <w:rsid w:val="007967C7"/>
    <w:rsid w:val="007A2D1D"/>
    <w:rsid w:val="007B1FCF"/>
    <w:rsid w:val="007B288A"/>
    <w:rsid w:val="007B35BD"/>
    <w:rsid w:val="007C1B5C"/>
    <w:rsid w:val="007C4F9A"/>
    <w:rsid w:val="007C5594"/>
    <w:rsid w:val="007D178E"/>
    <w:rsid w:val="007D31EE"/>
    <w:rsid w:val="007D6728"/>
    <w:rsid w:val="007E1BE1"/>
    <w:rsid w:val="007F2CB6"/>
    <w:rsid w:val="007F598E"/>
    <w:rsid w:val="00801552"/>
    <w:rsid w:val="00801AE2"/>
    <w:rsid w:val="008059F4"/>
    <w:rsid w:val="0082608F"/>
    <w:rsid w:val="00830220"/>
    <w:rsid w:val="00831867"/>
    <w:rsid w:val="008341E4"/>
    <w:rsid w:val="008345B1"/>
    <w:rsid w:val="008359E6"/>
    <w:rsid w:val="00836C57"/>
    <w:rsid w:val="00847C2E"/>
    <w:rsid w:val="00860C99"/>
    <w:rsid w:val="00862F11"/>
    <w:rsid w:val="00863F35"/>
    <w:rsid w:val="00865DAF"/>
    <w:rsid w:val="008877D8"/>
    <w:rsid w:val="008B181D"/>
    <w:rsid w:val="008B7DC3"/>
    <w:rsid w:val="008C258B"/>
    <w:rsid w:val="008C68BD"/>
    <w:rsid w:val="008D1669"/>
    <w:rsid w:val="008E3B39"/>
    <w:rsid w:val="008E3B58"/>
    <w:rsid w:val="008F6631"/>
    <w:rsid w:val="00901397"/>
    <w:rsid w:val="009021B3"/>
    <w:rsid w:val="0091102F"/>
    <w:rsid w:val="00921907"/>
    <w:rsid w:val="00922F95"/>
    <w:rsid w:val="00926A26"/>
    <w:rsid w:val="0093399B"/>
    <w:rsid w:val="00942A29"/>
    <w:rsid w:val="00943138"/>
    <w:rsid w:val="00943BEF"/>
    <w:rsid w:val="00944137"/>
    <w:rsid w:val="009727F4"/>
    <w:rsid w:val="00987150"/>
    <w:rsid w:val="009907D5"/>
    <w:rsid w:val="00993100"/>
    <w:rsid w:val="00996AA8"/>
    <w:rsid w:val="009A7B61"/>
    <w:rsid w:val="009B5A00"/>
    <w:rsid w:val="009C0F1D"/>
    <w:rsid w:val="009C459C"/>
    <w:rsid w:val="009C5684"/>
    <w:rsid w:val="009C5B59"/>
    <w:rsid w:val="009C63C3"/>
    <w:rsid w:val="009C7905"/>
    <w:rsid w:val="009D7E72"/>
    <w:rsid w:val="009E2812"/>
    <w:rsid w:val="009E48D4"/>
    <w:rsid w:val="009E567F"/>
    <w:rsid w:val="00A04440"/>
    <w:rsid w:val="00A12A5D"/>
    <w:rsid w:val="00A16AA7"/>
    <w:rsid w:val="00A2230E"/>
    <w:rsid w:val="00A300C3"/>
    <w:rsid w:val="00A40820"/>
    <w:rsid w:val="00A41B08"/>
    <w:rsid w:val="00A41D73"/>
    <w:rsid w:val="00A450B9"/>
    <w:rsid w:val="00A55A67"/>
    <w:rsid w:val="00A61F4E"/>
    <w:rsid w:val="00A64310"/>
    <w:rsid w:val="00A6548D"/>
    <w:rsid w:val="00A666F2"/>
    <w:rsid w:val="00A75DC0"/>
    <w:rsid w:val="00A76241"/>
    <w:rsid w:val="00A76E7C"/>
    <w:rsid w:val="00A83D67"/>
    <w:rsid w:val="00A87246"/>
    <w:rsid w:val="00A91C45"/>
    <w:rsid w:val="00A97E83"/>
    <w:rsid w:val="00AA3153"/>
    <w:rsid w:val="00AD3404"/>
    <w:rsid w:val="00AD6CAC"/>
    <w:rsid w:val="00AD7AC0"/>
    <w:rsid w:val="00AE5BA3"/>
    <w:rsid w:val="00AE64A8"/>
    <w:rsid w:val="00B00C5A"/>
    <w:rsid w:val="00B127F2"/>
    <w:rsid w:val="00B43A43"/>
    <w:rsid w:val="00B5101D"/>
    <w:rsid w:val="00B53A04"/>
    <w:rsid w:val="00B5432B"/>
    <w:rsid w:val="00B64E3C"/>
    <w:rsid w:val="00B66556"/>
    <w:rsid w:val="00B7067F"/>
    <w:rsid w:val="00B801B6"/>
    <w:rsid w:val="00B83E72"/>
    <w:rsid w:val="00B8605E"/>
    <w:rsid w:val="00B91907"/>
    <w:rsid w:val="00B95DFD"/>
    <w:rsid w:val="00BB27B0"/>
    <w:rsid w:val="00BB7CD8"/>
    <w:rsid w:val="00BD405E"/>
    <w:rsid w:val="00BD5DB7"/>
    <w:rsid w:val="00BD6F27"/>
    <w:rsid w:val="00BF40C8"/>
    <w:rsid w:val="00BF7E9C"/>
    <w:rsid w:val="00C0250F"/>
    <w:rsid w:val="00C17182"/>
    <w:rsid w:val="00C21649"/>
    <w:rsid w:val="00C243B0"/>
    <w:rsid w:val="00C25E8A"/>
    <w:rsid w:val="00C32439"/>
    <w:rsid w:val="00C475BE"/>
    <w:rsid w:val="00C52DEC"/>
    <w:rsid w:val="00C542ED"/>
    <w:rsid w:val="00C54BA1"/>
    <w:rsid w:val="00C604C9"/>
    <w:rsid w:val="00C80537"/>
    <w:rsid w:val="00C8756E"/>
    <w:rsid w:val="00C9458A"/>
    <w:rsid w:val="00CA5D25"/>
    <w:rsid w:val="00CB11F6"/>
    <w:rsid w:val="00CC7392"/>
    <w:rsid w:val="00CC7C1E"/>
    <w:rsid w:val="00CD5042"/>
    <w:rsid w:val="00CD6CBB"/>
    <w:rsid w:val="00CE2CB5"/>
    <w:rsid w:val="00CE6938"/>
    <w:rsid w:val="00CF0BFC"/>
    <w:rsid w:val="00CF755F"/>
    <w:rsid w:val="00D0254D"/>
    <w:rsid w:val="00D042D6"/>
    <w:rsid w:val="00D058E6"/>
    <w:rsid w:val="00D06006"/>
    <w:rsid w:val="00D10070"/>
    <w:rsid w:val="00D2671E"/>
    <w:rsid w:val="00D30C2B"/>
    <w:rsid w:val="00D31C0F"/>
    <w:rsid w:val="00D3680C"/>
    <w:rsid w:val="00D463BA"/>
    <w:rsid w:val="00D504CB"/>
    <w:rsid w:val="00D67623"/>
    <w:rsid w:val="00D84593"/>
    <w:rsid w:val="00D87E81"/>
    <w:rsid w:val="00D91B0B"/>
    <w:rsid w:val="00D96EC8"/>
    <w:rsid w:val="00D970B7"/>
    <w:rsid w:val="00DC3909"/>
    <w:rsid w:val="00DC76AE"/>
    <w:rsid w:val="00DD0DA8"/>
    <w:rsid w:val="00DD5413"/>
    <w:rsid w:val="00DD6728"/>
    <w:rsid w:val="00DE17DF"/>
    <w:rsid w:val="00DE4455"/>
    <w:rsid w:val="00DE5ACA"/>
    <w:rsid w:val="00DF17D6"/>
    <w:rsid w:val="00DF29D5"/>
    <w:rsid w:val="00E11D60"/>
    <w:rsid w:val="00E1211B"/>
    <w:rsid w:val="00E14CE5"/>
    <w:rsid w:val="00E20549"/>
    <w:rsid w:val="00E33DF4"/>
    <w:rsid w:val="00E357DA"/>
    <w:rsid w:val="00E50E44"/>
    <w:rsid w:val="00E557B2"/>
    <w:rsid w:val="00E6308C"/>
    <w:rsid w:val="00E64052"/>
    <w:rsid w:val="00E675F9"/>
    <w:rsid w:val="00E73328"/>
    <w:rsid w:val="00E735EA"/>
    <w:rsid w:val="00E77214"/>
    <w:rsid w:val="00E84808"/>
    <w:rsid w:val="00E850D2"/>
    <w:rsid w:val="00E96F15"/>
    <w:rsid w:val="00EC460E"/>
    <w:rsid w:val="00ED1A2D"/>
    <w:rsid w:val="00ED51A0"/>
    <w:rsid w:val="00ED5634"/>
    <w:rsid w:val="00EF26B9"/>
    <w:rsid w:val="00EF34DE"/>
    <w:rsid w:val="00EF66CE"/>
    <w:rsid w:val="00F12EFE"/>
    <w:rsid w:val="00F15A60"/>
    <w:rsid w:val="00F16DE1"/>
    <w:rsid w:val="00F37ABC"/>
    <w:rsid w:val="00F40A14"/>
    <w:rsid w:val="00F4172D"/>
    <w:rsid w:val="00F420ED"/>
    <w:rsid w:val="00F554A9"/>
    <w:rsid w:val="00F65FF0"/>
    <w:rsid w:val="00F70090"/>
    <w:rsid w:val="00F702CF"/>
    <w:rsid w:val="00F73A5D"/>
    <w:rsid w:val="00F92B26"/>
    <w:rsid w:val="00FA42C0"/>
    <w:rsid w:val="00FB67A6"/>
    <w:rsid w:val="00FB6CBD"/>
    <w:rsid w:val="00FD604F"/>
    <w:rsid w:val="00FD61AC"/>
    <w:rsid w:val="00FE5685"/>
    <w:rsid w:val="00FF0992"/>
    <w:rsid w:val="00FF1D69"/>
    <w:rsid w:val="00FF4466"/>
    <w:rsid w:val="00FF543B"/>
    <w:rsid w:val="1D6CA2FF"/>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BC42466"/>
  <w15:chartTrackingRefBased/>
  <w15:docId w15:val="{D1933B78-9D2F-45EB-BC42-7C9551F52D1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Palatino Linotype" w:eastAsiaTheme="minorHAnsi" w:hAnsi="Palatino Linotype" w:cstheme="minorBidi"/>
        <w:sz w:val="22"/>
        <w:szCs w:val="22"/>
        <w:lang w:val="en-GB"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4C4ADC"/>
    <w:pPr>
      <w:keepNext/>
      <w:keepLines/>
      <w:spacing w:before="240"/>
      <w:outlineLvl w:val="0"/>
    </w:pPr>
    <w:rPr>
      <w:rFonts w:asciiTheme="majorHAnsi" w:eastAsiaTheme="majorEastAsia" w:hAnsiTheme="majorHAnsi" w:cstheme="majorBidi"/>
      <w:color w:val="2E74B5" w:themeColor="accent1" w:themeShade="BF"/>
      <w:sz w:val="32"/>
      <w:szCs w:val="32"/>
    </w:rPr>
  </w:style>
  <w:style w:type="paragraph" w:styleId="Heading2">
    <w:name w:val="heading 2"/>
    <w:basedOn w:val="Normal"/>
    <w:next w:val="Normal"/>
    <w:link w:val="Heading2Char"/>
    <w:uiPriority w:val="9"/>
    <w:unhideWhenUsed/>
    <w:qFormat/>
    <w:rsid w:val="00D06006"/>
    <w:pPr>
      <w:keepNext/>
      <w:keepLines/>
      <w:spacing w:before="40"/>
      <w:outlineLvl w:val="1"/>
    </w:pPr>
    <w:rPr>
      <w:rFonts w:asciiTheme="majorHAnsi" w:eastAsiaTheme="majorEastAsia" w:hAnsiTheme="majorHAnsi" w:cstheme="majorBidi"/>
      <w:color w:val="2E74B5" w:themeColor="accent1" w:themeShade="BF"/>
      <w:sz w:val="26"/>
      <w:szCs w:val="26"/>
    </w:rPr>
  </w:style>
  <w:style w:type="paragraph" w:styleId="Heading3">
    <w:name w:val="heading 3"/>
    <w:basedOn w:val="Normal"/>
    <w:next w:val="Normal"/>
    <w:link w:val="Heading3Char"/>
    <w:uiPriority w:val="9"/>
    <w:unhideWhenUsed/>
    <w:qFormat/>
    <w:rsid w:val="00D06006"/>
    <w:pPr>
      <w:keepNext/>
      <w:keepLines/>
      <w:spacing w:before="40"/>
      <w:outlineLvl w:val="2"/>
    </w:pPr>
    <w:rPr>
      <w:rFonts w:asciiTheme="majorHAnsi" w:eastAsiaTheme="majorEastAsia" w:hAnsiTheme="majorHAnsi" w:cstheme="majorBidi"/>
      <w:color w:val="1F4D78" w:themeColor="accent1" w:themeShade="7F"/>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Default">
    <w:name w:val="Default"/>
    <w:rsid w:val="003A72EC"/>
    <w:pPr>
      <w:autoSpaceDE w:val="0"/>
      <w:autoSpaceDN w:val="0"/>
      <w:adjustRightInd w:val="0"/>
    </w:pPr>
    <w:rPr>
      <w:rFonts w:ascii="Tahoma" w:hAnsi="Tahoma" w:cs="Tahoma"/>
      <w:color w:val="000000"/>
      <w:sz w:val="24"/>
      <w:szCs w:val="24"/>
    </w:rPr>
  </w:style>
  <w:style w:type="paragraph" w:styleId="Header">
    <w:name w:val="header"/>
    <w:basedOn w:val="Normal"/>
    <w:link w:val="HeaderChar"/>
    <w:uiPriority w:val="99"/>
    <w:unhideWhenUsed/>
    <w:rsid w:val="009907D5"/>
    <w:pPr>
      <w:tabs>
        <w:tab w:val="center" w:pos="4513"/>
        <w:tab w:val="right" w:pos="9026"/>
      </w:tabs>
    </w:pPr>
  </w:style>
  <w:style w:type="character" w:customStyle="1" w:styleId="HeaderChar">
    <w:name w:val="Header Char"/>
    <w:basedOn w:val="DefaultParagraphFont"/>
    <w:link w:val="Header"/>
    <w:uiPriority w:val="99"/>
    <w:rsid w:val="009907D5"/>
  </w:style>
  <w:style w:type="paragraph" w:styleId="Footer">
    <w:name w:val="footer"/>
    <w:basedOn w:val="Normal"/>
    <w:link w:val="FooterChar"/>
    <w:uiPriority w:val="99"/>
    <w:unhideWhenUsed/>
    <w:rsid w:val="009907D5"/>
    <w:pPr>
      <w:tabs>
        <w:tab w:val="center" w:pos="4513"/>
        <w:tab w:val="right" w:pos="9026"/>
      </w:tabs>
    </w:pPr>
  </w:style>
  <w:style w:type="character" w:customStyle="1" w:styleId="FooterChar">
    <w:name w:val="Footer Char"/>
    <w:basedOn w:val="DefaultParagraphFont"/>
    <w:link w:val="Footer"/>
    <w:uiPriority w:val="99"/>
    <w:rsid w:val="009907D5"/>
  </w:style>
  <w:style w:type="table" w:styleId="TableGrid">
    <w:name w:val="Table Grid"/>
    <w:basedOn w:val="TableNormal"/>
    <w:uiPriority w:val="39"/>
    <w:rsid w:val="009907D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basedOn w:val="DefaultParagraphFont"/>
    <w:uiPriority w:val="99"/>
    <w:unhideWhenUsed/>
    <w:rsid w:val="009907D5"/>
    <w:rPr>
      <w:color w:val="0563C1" w:themeColor="hyperlink"/>
      <w:u w:val="single"/>
    </w:rPr>
  </w:style>
  <w:style w:type="character" w:customStyle="1" w:styleId="Heading1Char">
    <w:name w:val="Heading 1 Char"/>
    <w:basedOn w:val="DefaultParagraphFont"/>
    <w:link w:val="Heading1"/>
    <w:uiPriority w:val="9"/>
    <w:rsid w:val="004C4ADC"/>
    <w:rPr>
      <w:rFonts w:asciiTheme="majorHAnsi" w:eastAsiaTheme="majorEastAsia" w:hAnsiTheme="majorHAnsi" w:cstheme="majorBidi"/>
      <w:color w:val="2E74B5" w:themeColor="accent1" w:themeShade="BF"/>
      <w:sz w:val="32"/>
      <w:szCs w:val="32"/>
    </w:rPr>
  </w:style>
  <w:style w:type="character" w:customStyle="1" w:styleId="Heading2Char">
    <w:name w:val="Heading 2 Char"/>
    <w:basedOn w:val="DefaultParagraphFont"/>
    <w:link w:val="Heading2"/>
    <w:uiPriority w:val="9"/>
    <w:rsid w:val="00D06006"/>
    <w:rPr>
      <w:rFonts w:asciiTheme="majorHAnsi" w:eastAsiaTheme="majorEastAsia" w:hAnsiTheme="majorHAnsi" w:cstheme="majorBidi"/>
      <w:color w:val="2E74B5" w:themeColor="accent1" w:themeShade="BF"/>
      <w:sz w:val="26"/>
      <w:szCs w:val="26"/>
    </w:rPr>
  </w:style>
  <w:style w:type="character" w:customStyle="1" w:styleId="Heading3Char">
    <w:name w:val="Heading 3 Char"/>
    <w:basedOn w:val="DefaultParagraphFont"/>
    <w:link w:val="Heading3"/>
    <w:uiPriority w:val="9"/>
    <w:rsid w:val="00D06006"/>
    <w:rPr>
      <w:rFonts w:asciiTheme="majorHAnsi" w:eastAsiaTheme="majorEastAsia" w:hAnsiTheme="majorHAnsi" w:cstheme="majorBidi"/>
      <w:color w:val="1F4D78" w:themeColor="accent1" w:themeShade="7F"/>
      <w:sz w:val="24"/>
      <w:szCs w:val="24"/>
    </w:rPr>
  </w:style>
  <w:style w:type="paragraph" w:customStyle="1" w:styleId="DecimalAligned">
    <w:name w:val="Decimal Aligned"/>
    <w:basedOn w:val="Normal"/>
    <w:uiPriority w:val="40"/>
    <w:qFormat/>
    <w:rsid w:val="00C54BA1"/>
    <w:pPr>
      <w:tabs>
        <w:tab w:val="decimal" w:pos="360"/>
      </w:tabs>
      <w:spacing w:after="200" w:line="276" w:lineRule="auto"/>
    </w:pPr>
    <w:rPr>
      <w:rFonts w:asciiTheme="minorHAnsi" w:eastAsiaTheme="minorEastAsia" w:hAnsiTheme="minorHAnsi" w:cs="Times New Roman"/>
      <w:lang w:val="en-US"/>
    </w:rPr>
  </w:style>
  <w:style w:type="paragraph" w:styleId="FootnoteText">
    <w:name w:val="footnote text"/>
    <w:basedOn w:val="Normal"/>
    <w:link w:val="FootnoteTextChar"/>
    <w:uiPriority w:val="99"/>
    <w:unhideWhenUsed/>
    <w:rsid w:val="00C54BA1"/>
    <w:rPr>
      <w:rFonts w:asciiTheme="minorHAnsi" w:eastAsiaTheme="minorEastAsia" w:hAnsiTheme="minorHAnsi" w:cs="Times New Roman"/>
      <w:sz w:val="20"/>
      <w:szCs w:val="20"/>
      <w:lang w:val="en-US"/>
    </w:rPr>
  </w:style>
  <w:style w:type="character" w:customStyle="1" w:styleId="FootnoteTextChar">
    <w:name w:val="Footnote Text Char"/>
    <w:basedOn w:val="DefaultParagraphFont"/>
    <w:link w:val="FootnoteText"/>
    <w:uiPriority w:val="99"/>
    <w:rsid w:val="00C54BA1"/>
    <w:rPr>
      <w:rFonts w:asciiTheme="minorHAnsi" w:eastAsiaTheme="minorEastAsia" w:hAnsiTheme="minorHAnsi" w:cs="Times New Roman"/>
      <w:sz w:val="20"/>
      <w:szCs w:val="20"/>
      <w:lang w:val="en-US"/>
    </w:rPr>
  </w:style>
  <w:style w:type="character" w:styleId="SubtleEmphasis">
    <w:name w:val="Subtle Emphasis"/>
    <w:basedOn w:val="DefaultParagraphFont"/>
    <w:uiPriority w:val="19"/>
    <w:qFormat/>
    <w:rsid w:val="00C54BA1"/>
    <w:rPr>
      <w:i/>
      <w:iCs/>
    </w:rPr>
  </w:style>
  <w:style w:type="table" w:styleId="LightShading-Accent1">
    <w:name w:val="Light Shading Accent 1"/>
    <w:basedOn w:val="TableNormal"/>
    <w:uiPriority w:val="60"/>
    <w:rsid w:val="00C54BA1"/>
    <w:rPr>
      <w:rFonts w:asciiTheme="minorHAnsi" w:eastAsiaTheme="minorEastAsia" w:hAnsiTheme="minorHAnsi"/>
      <w:color w:val="2E74B5" w:themeColor="accent1" w:themeShade="BF"/>
      <w:lang w:val="en-US"/>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paragraph" w:styleId="ListParagraph">
    <w:name w:val="List Paragraph"/>
    <w:basedOn w:val="Normal"/>
    <w:uiPriority w:val="34"/>
    <w:qFormat/>
    <w:rsid w:val="00B127F2"/>
    <w:pPr>
      <w:ind w:left="720"/>
      <w:contextualSpacing/>
    </w:pPr>
  </w:style>
  <w:style w:type="character" w:styleId="FollowedHyperlink">
    <w:name w:val="FollowedHyperlink"/>
    <w:basedOn w:val="DefaultParagraphFont"/>
    <w:uiPriority w:val="99"/>
    <w:semiHidden/>
    <w:unhideWhenUsed/>
    <w:rsid w:val="00F4172D"/>
    <w:rPr>
      <w:color w:val="954F72" w:themeColor="followedHyperlink"/>
      <w:u w:val="single"/>
    </w:rPr>
  </w:style>
  <w:style w:type="character" w:styleId="UnresolvedMention">
    <w:name w:val="Unresolved Mention"/>
    <w:basedOn w:val="DefaultParagraphFont"/>
    <w:uiPriority w:val="99"/>
    <w:semiHidden/>
    <w:unhideWhenUsed/>
    <w:rsid w:val="00801552"/>
    <w:rPr>
      <w:color w:val="605E5C"/>
      <w:shd w:val="clear" w:color="auto" w:fill="E1DFDD"/>
    </w:rPr>
  </w:style>
  <w:style w:type="paragraph" w:styleId="TOCHeading">
    <w:name w:val="TOC Heading"/>
    <w:basedOn w:val="Heading1"/>
    <w:next w:val="Normal"/>
    <w:uiPriority w:val="39"/>
    <w:unhideWhenUsed/>
    <w:qFormat/>
    <w:rsid w:val="006E6B8C"/>
    <w:pPr>
      <w:spacing w:line="259" w:lineRule="auto"/>
      <w:outlineLvl w:val="9"/>
    </w:pPr>
    <w:rPr>
      <w:lang w:val="en-US"/>
    </w:rPr>
  </w:style>
  <w:style w:type="paragraph" w:styleId="TOC1">
    <w:name w:val="toc 1"/>
    <w:basedOn w:val="Normal"/>
    <w:next w:val="Normal"/>
    <w:autoRedefine/>
    <w:uiPriority w:val="39"/>
    <w:unhideWhenUsed/>
    <w:rsid w:val="006E6B8C"/>
    <w:pPr>
      <w:spacing w:after="100"/>
    </w:pPr>
  </w:style>
  <w:style w:type="paragraph" w:styleId="TOC2">
    <w:name w:val="toc 2"/>
    <w:basedOn w:val="Normal"/>
    <w:next w:val="Normal"/>
    <w:autoRedefine/>
    <w:uiPriority w:val="39"/>
    <w:unhideWhenUsed/>
    <w:rsid w:val="006E6B8C"/>
    <w:pPr>
      <w:spacing w:after="100"/>
      <w:ind w:left="220"/>
    </w:pPr>
  </w:style>
  <w:style w:type="paragraph" w:styleId="TOC3">
    <w:name w:val="toc 3"/>
    <w:basedOn w:val="Normal"/>
    <w:next w:val="Normal"/>
    <w:autoRedefine/>
    <w:uiPriority w:val="39"/>
    <w:unhideWhenUsed/>
    <w:rsid w:val="006E6B8C"/>
    <w:pPr>
      <w:spacing w:after="100"/>
      <w:ind w:left="440"/>
    </w:pPr>
  </w:style>
  <w:style w:type="paragraph" w:styleId="Subtitle">
    <w:name w:val="Subtitle"/>
    <w:basedOn w:val="Normal"/>
    <w:next w:val="Normal"/>
    <w:link w:val="SubtitleChar"/>
    <w:uiPriority w:val="11"/>
    <w:qFormat/>
    <w:rsid w:val="003F71D8"/>
    <w:pPr>
      <w:numPr>
        <w:ilvl w:val="1"/>
      </w:numPr>
      <w:spacing w:after="160"/>
    </w:pPr>
    <w:rPr>
      <w:rFonts w:asciiTheme="minorHAnsi" w:eastAsiaTheme="minorEastAsia" w:hAnsiTheme="minorHAnsi"/>
      <w:color w:val="5A5A5A" w:themeColor="text1" w:themeTint="A5"/>
      <w:spacing w:val="15"/>
    </w:rPr>
  </w:style>
  <w:style w:type="character" w:customStyle="1" w:styleId="SubtitleChar">
    <w:name w:val="Subtitle Char"/>
    <w:basedOn w:val="DefaultParagraphFont"/>
    <w:link w:val="Subtitle"/>
    <w:uiPriority w:val="11"/>
    <w:rsid w:val="003F71D8"/>
    <w:rPr>
      <w:rFonts w:asciiTheme="minorHAnsi" w:eastAsiaTheme="minorEastAsia" w:hAnsiTheme="minorHAnsi"/>
      <w:color w:val="5A5A5A" w:themeColor="text1" w:themeTint="A5"/>
      <w:spacing w:val="15"/>
    </w:rPr>
  </w:style>
  <w:style w:type="paragraph" w:customStyle="1" w:styleId="Style4">
    <w:name w:val="Style4"/>
    <w:basedOn w:val="Normal"/>
    <w:rsid w:val="00FF1D69"/>
    <w:pPr>
      <w:suppressAutoHyphens/>
      <w:ind w:left="720" w:hanging="720"/>
      <w:jc w:val="both"/>
    </w:pPr>
    <w:rPr>
      <w:rFonts w:ascii="Times New Roman" w:eastAsia="Times New Roman" w:hAnsi="Times New Roman" w:cs="Times New Roman"/>
      <w:sz w:val="20"/>
      <w:szCs w:val="20"/>
      <w:lang w:eastAsia="ar-SA"/>
    </w:rPr>
  </w:style>
  <w:style w:type="table" w:customStyle="1" w:styleId="TableGrid2">
    <w:name w:val="Table Grid2"/>
    <w:basedOn w:val="TableNormal"/>
    <w:next w:val="TableGrid"/>
    <w:uiPriority w:val="59"/>
    <w:rsid w:val="00FB6CBD"/>
    <w:rPr>
      <w:rFonts w:ascii="Helvetica" w:eastAsia="Calibri" w:hAnsi="Helvetica" w:cs="Times New Roman"/>
      <w:sz w:val="24"/>
      <w:szCs w:val="24"/>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3.jpg"/><Relationship Id="rId18" Type="http://schemas.openxmlformats.org/officeDocument/2006/relationships/hyperlink" Target="mailto:mark.price@stmarys.ac.uk" TargetMode="External"/><Relationship Id="rId26" Type="http://schemas.openxmlformats.org/officeDocument/2006/relationships/hyperlink" Target="https://www.stmarys.ac.uk/policies/ai.aspx" TargetMode="External"/><Relationship Id="rId39" Type="http://schemas.openxmlformats.org/officeDocument/2006/relationships/theme" Target="theme/theme1.xml"/><Relationship Id="rId21" Type="http://schemas.openxmlformats.org/officeDocument/2006/relationships/hyperlink" Target="mailto:helpdesk@stmarys.ac.uk" TargetMode="External"/><Relationship Id="rId34" Type="http://schemas.openxmlformats.org/officeDocument/2006/relationships/diagramQuickStyle" Target="diagrams/quickStyle2.xml"/><Relationship Id="rId7" Type="http://schemas.openxmlformats.org/officeDocument/2006/relationships/settings" Target="settings.xml"/><Relationship Id="rId12" Type="http://schemas.openxmlformats.org/officeDocument/2006/relationships/image" Target="media/image2.jpeg"/><Relationship Id="rId17" Type="http://schemas.openxmlformats.org/officeDocument/2006/relationships/hyperlink" Target="mailto:jane.chambers@stmarys.ac.uk" TargetMode="External"/><Relationship Id="rId25" Type="http://schemas.openxmlformats.org/officeDocument/2006/relationships/hyperlink" Target="https://www.stmarys.ac.uk/policies/ai.aspx" TargetMode="External"/><Relationship Id="rId33" Type="http://schemas.openxmlformats.org/officeDocument/2006/relationships/diagramLayout" Target="diagrams/layout2.xm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yperlink" Target="mailto:shalini.bhorkar@stmarys.ac.uk" TargetMode="External"/><Relationship Id="rId20" Type="http://schemas.openxmlformats.org/officeDocument/2006/relationships/hyperlink" Target="mailto:regina.healy@stmarys.ac.uk" TargetMode="External"/><Relationship Id="rId29" Type="http://schemas.openxmlformats.org/officeDocument/2006/relationships/diagramQuickStyle" Target="diagrams/quickStyl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eg"/><Relationship Id="rId24" Type="http://schemas.openxmlformats.org/officeDocument/2006/relationships/hyperlink" Target="https://www.stmarys.ac.uk/policies/ai.aspx" TargetMode="External"/><Relationship Id="rId32" Type="http://schemas.openxmlformats.org/officeDocument/2006/relationships/diagramData" Target="diagrams/data2.xml"/><Relationship Id="rId37" Type="http://schemas.openxmlformats.org/officeDocument/2006/relationships/footer" Target="footer1.xml"/><Relationship Id="rId5" Type="http://schemas.openxmlformats.org/officeDocument/2006/relationships/numbering" Target="numbering.xml"/><Relationship Id="rId15" Type="http://schemas.openxmlformats.org/officeDocument/2006/relationships/image" Target="media/image4.jpeg"/><Relationship Id="rId23" Type="http://schemas.openxmlformats.org/officeDocument/2006/relationships/hyperlink" Target="mailto:registryservices@stmarys.ac.uk" TargetMode="External"/><Relationship Id="rId28" Type="http://schemas.openxmlformats.org/officeDocument/2006/relationships/diagramLayout" Target="diagrams/layout1.xml"/><Relationship Id="rId36" Type="http://schemas.microsoft.com/office/2007/relationships/diagramDrawing" Target="diagrams/drawing2.xml"/><Relationship Id="rId10" Type="http://schemas.openxmlformats.org/officeDocument/2006/relationships/endnotes" Target="endnotes.xml"/><Relationship Id="rId19" Type="http://schemas.openxmlformats.org/officeDocument/2006/relationships/hyperlink" Target="mailto:sean.whittle1@stmarys.ac.uk" TargetMode="External"/><Relationship Id="rId31" Type="http://schemas.microsoft.com/office/2007/relationships/diagramDrawing" Target="diagrams/drawing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mailto:mark.price@stmarys.ac.uk" TargetMode="External"/><Relationship Id="rId22" Type="http://schemas.openxmlformats.org/officeDocument/2006/relationships/hyperlink" Target="mailto:feesoffice@stmarys.ac.uk" TargetMode="External"/><Relationship Id="rId27" Type="http://schemas.openxmlformats.org/officeDocument/2006/relationships/diagramData" Target="diagrams/data1.xml"/><Relationship Id="rId30" Type="http://schemas.openxmlformats.org/officeDocument/2006/relationships/diagramColors" Target="diagrams/colors1.xml"/><Relationship Id="rId35" Type="http://schemas.openxmlformats.org/officeDocument/2006/relationships/diagramColors" Target="diagrams/colors2.xml"/><Relationship Id="rId8" Type="http://schemas.openxmlformats.org/officeDocument/2006/relationships/webSettings" Target="webSettings.xml"/><Relationship Id="rId3" Type="http://schemas.openxmlformats.org/officeDocument/2006/relationships/customXml" Target="../customXml/item3.xml"/></Relationships>
</file>

<file path=word/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09CE6775-5AF1-4DF1-B0DD-E019C310C323}" type="doc">
      <dgm:prSet loTypeId="urn:microsoft.com/office/officeart/2009/3/layout/IncreasingArrowsProcess" loCatId="process" qsTypeId="urn:microsoft.com/office/officeart/2005/8/quickstyle/simple1#1" qsCatId="simple" csTypeId="urn:microsoft.com/office/officeart/2005/8/colors/accent1_2#1" csCatId="accent1" phldr="1"/>
      <dgm:spPr/>
      <dgm:t>
        <a:bodyPr/>
        <a:lstStyle/>
        <a:p>
          <a:endParaRPr lang="en-GB"/>
        </a:p>
      </dgm:t>
    </dgm:pt>
    <dgm:pt modelId="{E305EDAA-2645-4F69-B1D7-78FB3320E836}">
      <dgm:prSet phldrT="[Text]" custT="1"/>
      <dgm:spPr/>
      <dgm:t>
        <a:bodyPr/>
        <a:lstStyle/>
        <a:p>
          <a:r>
            <a:rPr lang="en-GB" sz="1200"/>
            <a:t>EDD7003A Research Skills &amp; Methods (Year 1)</a:t>
          </a:r>
        </a:p>
      </dgm:t>
    </dgm:pt>
    <dgm:pt modelId="{20750216-547A-4894-8DFA-BFAEDF3FB572}" type="parTrans" cxnId="{EE9EFC21-289A-4E62-BED5-2D844C93DB06}">
      <dgm:prSet/>
      <dgm:spPr/>
      <dgm:t>
        <a:bodyPr/>
        <a:lstStyle/>
        <a:p>
          <a:endParaRPr lang="en-GB"/>
        </a:p>
      </dgm:t>
    </dgm:pt>
    <dgm:pt modelId="{C1B3D975-42B3-40C8-A058-59B504C47115}" type="sibTrans" cxnId="{EE9EFC21-289A-4E62-BED5-2D844C93DB06}">
      <dgm:prSet/>
      <dgm:spPr/>
      <dgm:t>
        <a:bodyPr/>
        <a:lstStyle/>
        <a:p>
          <a:endParaRPr lang="en-GB"/>
        </a:p>
      </dgm:t>
    </dgm:pt>
    <dgm:pt modelId="{52356E07-609E-46B5-878D-C3A05B135ECC}">
      <dgm:prSet phldrT="[Text]" custT="1"/>
      <dgm:spPr/>
      <dgm:t>
        <a:bodyPr/>
        <a:lstStyle/>
        <a:p>
          <a:r>
            <a:rPr lang="en-GB" sz="1100"/>
            <a:t>You will complete a design task for a pilot study related to your potential area of research </a:t>
          </a:r>
        </a:p>
        <a:p>
          <a:endParaRPr lang="en-GB" sz="1100"/>
        </a:p>
        <a:p>
          <a:r>
            <a:rPr lang="en-GB" sz="1100"/>
            <a:t>50% of module grade</a:t>
          </a:r>
        </a:p>
      </dgm:t>
    </dgm:pt>
    <dgm:pt modelId="{41FF662D-6AA3-471C-9520-6C849B576F20}" type="parTrans" cxnId="{78072C6D-2F8A-4BB4-BCF9-63454B247544}">
      <dgm:prSet/>
      <dgm:spPr/>
      <dgm:t>
        <a:bodyPr/>
        <a:lstStyle/>
        <a:p>
          <a:endParaRPr lang="en-GB"/>
        </a:p>
      </dgm:t>
    </dgm:pt>
    <dgm:pt modelId="{4214CCB8-C172-4F0E-8A3B-6AB45BC8E709}" type="sibTrans" cxnId="{78072C6D-2F8A-4BB4-BCF9-63454B247544}">
      <dgm:prSet/>
      <dgm:spPr/>
      <dgm:t>
        <a:bodyPr/>
        <a:lstStyle/>
        <a:p>
          <a:endParaRPr lang="en-GB"/>
        </a:p>
      </dgm:t>
    </dgm:pt>
    <dgm:pt modelId="{38C023D7-8021-4A42-8B24-70C9B9A67860}">
      <dgm:prSet phldrT="[Text]" custT="1"/>
      <dgm:spPr/>
      <dgm:t>
        <a:bodyPr/>
        <a:lstStyle/>
        <a:p>
          <a:r>
            <a:rPr lang="en-GB" sz="1200"/>
            <a:t>EDD7004 Yourself as Researcher (Year 2)</a:t>
          </a:r>
        </a:p>
      </dgm:t>
    </dgm:pt>
    <dgm:pt modelId="{2CBF9509-404B-4ABD-9450-B15EEB6D8604}" type="parTrans" cxnId="{8A2B53B6-532C-4E89-801D-E94A4FF184F2}">
      <dgm:prSet/>
      <dgm:spPr/>
      <dgm:t>
        <a:bodyPr/>
        <a:lstStyle/>
        <a:p>
          <a:endParaRPr lang="en-GB"/>
        </a:p>
      </dgm:t>
    </dgm:pt>
    <dgm:pt modelId="{EE0DA41B-6E0A-4CF4-931E-D53EDDCCCBDF}" type="sibTrans" cxnId="{8A2B53B6-532C-4E89-801D-E94A4FF184F2}">
      <dgm:prSet/>
      <dgm:spPr/>
      <dgm:t>
        <a:bodyPr/>
        <a:lstStyle/>
        <a:p>
          <a:endParaRPr lang="en-GB"/>
        </a:p>
      </dgm:t>
    </dgm:pt>
    <dgm:pt modelId="{BBE9F49E-AA0D-478B-9EC6-D03874281738}">
      <dgm:prSet phldrT="[Text]" custT="1"/>
      <dgm:spPr/>
      <dgm:t>
        <a:bodyPr/>
        <a:lstStyle/>
        <a:p>
          <a:r>
            <a:rPr lang="en-GB" sz="1100"/>
            <a:t>You will use the pilot study designed in EDD7003A as a reflection piece for your portfolio.</a:t>
          </a:r>
        </a:p>
        <a:p>
          <a:endParaRPr lang="en-GB" sz="1100"/>
        </a:p>
        <a:p>
          <a:r>
            <a:rPr lang="en-GB" sz="1100"/>
            <a:t>80% of module grade</a:t>
          </a:r>
        </a:p>
      </dgm:t>
    </dgm:pt>
    <dgm:pt modelId="{42073714-6CCB-40C9-93AC-3807069B0861}" type="parTrans" cxnId="{4F0409F7-3201-4DD2-82E5-DC44CD2C1B1E}">
      <dgm:prSet/>
      <dgm:spPr/>
      <dgm:t>
        <a:bodyPr/>
        <a:lstStyle/>
        <a:p>
          <a:endParaRPr lang="en-GB"/>
        </a:p>
      </dgm:t>
    </dgm:pt>
    <dgm:pt modelId="{7ACF5E02-97B3-4F83-B2DE-4127C8C9FA4F}" type="sibTrans" cxnId="{4F0409F7-3201-4DD2-82E5-DC44CD2C1B1E}">
      <dgm:prSet/>
      <dgm:spPr/>
      <dgm:t>
        <a:bodyPr/>
        <a:lstStyle/>
        <a:p>
          <a:endParaRPr lang="en-GB"/>
        </a:p>
      </dgm:t>
    </dgm:pt>
    <dgm:pt modelId="{57E95AA8-71C1-4459-9407-D44D480876B0}">
      <dgm:prSet phldrT="[Text]" custT="1"/>
      <dgm:spPr/>
      <dgm:t>
        <a:bodyPr/>
        <a:lstStyle/>
        <a:p>
          <a:r>
            <a:rPr lang="en-GB" sz="1000"/>
            <a:t>EDD7006 Research Proposal (Year 2) </a:t>
          </a:r>
        </a:p>
      </dgm:t>
    </dgm:pt>
    <dgm:pt modelId="{B318ADC2-03C3-40CF-81AE-9FD84B0EEB8D}" type="parTrans" cxnId="{6C83A7A7-91F4-4788-BED6-F8337227904B}">
      <dgm:prSet/>
      <dgm:spPr/>
      <dgm:t>
        <a:bodyPr/>
        <a:lstStyle/>
        <a:p>
          <a:endParaRPr lang="en-GB"/>
        </a:p>
      </dgm:t>
    </dgm:pt>
    <dgm:pt modelId="{6291844E-FFF4-4C49-8275-21CC194121BD}" type="sibTrans" cxnId="{6C83A7A7-91F4-4788-BED6-F8337227904B}">
      <dgm:prSet/>
      <dgm:spPr/>
      <dgm:t>
        <a:bodyPr/>
        <a:lstStyle/>
        <a:p>
          <a:endParaRPr lang="en-GB"/>
        </a:p>
      </dgm:t>
    </dgm:pt>
    <dgm:pt modelId="{61548ED1-8979-422C-9020-7EBAE80B53F3}">
      <dgm:prSet phldrT="[Text]" custT="1"/>
      <dgm:spPr/>
      <dgm:t>
        <a:bodyPr/>
        <a:lstStyle/>
        <a:p>
          <a:r>
            <a:rPr lang="en-GB" sz="1100"/>
            <a:t>You will use the pilot study designed in EDD7003A as a reflection piece for the development of your research proposal.</a:t>
          </a:r>
        </a:p>
        <a:p>
          <a:endParaRPr lang="en-GB" sz="1100"/>
        </a:p>
        <a:p>
          <a:r>
            <a:rPr lang="en-GB" sz="1100"/>
            <a:t>A significant portion of the 12,000 word proposal. </a:t>
          </a:r>
        </a:p>
      </dgm:t>
    </dgm:pt>
    <dgm:pt modelId="{FCFC84A0-4E88-43E4-829F-99E302FD2F70}" type="parTrans" cxnId="{92AB0500-7D05-478D-80BF-100AD3DDB097}">
      <dgm:prSet/>
      <dgm:spPr/>
      <dgm:t>
        <a:bodyPr/>
        <a:lstStyle/>
        <a:p>
          <a:endParaRPr lang="en-GB"/>
        </a:p>
      </dgm:t>
    </dgm:pt>
    <dgm:pt modelId="{D09EC06B-3DD6-4FE1-8CDB-09C7F8E8BE53}" type="sibTrans" cxnId="{92AB0500-7D05-478D-80BF-100AD3DDB097}">
      <dgm:prSet/>
      <dgm:spPr/>
      <dgm:t>
        <a:bodyPr/>
        <a:lstStyle/>
        <a:p>
          <a:endParaRPr lang="en-GB"/>
        </a:p>
      </dgm:t>
    </dgm:pt>
    <dgm:pt modelId="{0E5EA412-7D00-42D1-8B98-921C1AA0335B}" type="pres">
      <dgm:prSet presAssocID="{09CE6775-5AF1-4DF1-B0DD-E019C310C323}" presName="Name0" presStyleCnt="0">
        <dgm:presLayoutVars>
          <dgm:chMax val="5"/>
          <dgm:chPref val="5"/>
          <dgm:dir/>
          <dgm:animLvl val="lvl"/>
        </dgm:presLayoutVars>
      </dgm:prSet>
      <dgm:spPr/>
    </dgm:pt>
    <dgm:pt modelId="{82BB474F-68D0-4F36-BD4F-A8BB235E8936}" type="pres">
      <dgm:prSet presAssocID="{E305EDAA-2645-4F69-B1D7-78FB3320E836}" presName="parentText1" presStyleLbl="node1" presStyleIdx="0" presStyleCnt="3">
        <dgm:presLayoutVars>
          <dgm:chMax/>
          <dgm:chPref val="3"/>
          <dgm:bulletEnabled val="1"/>
        </dgm:presLayoutVars>
      </dgm:prSet>
      <dgm:spPr/>
    </dgm:pt>
    <dgm:pt modelId="{C39BBF7B-ECEE-4547-BE01-199A0DB66CDE}" type="pres">
      <dgm:prSet presAssocID="{E305EDAA-2645-4F69-B1D7-78FB3320E836}" presName="childText1" presStyleLbl="solidAlignAcc1" presStyleIdx="0" presStyleCnt="3">
        <dgm:presLayoutVars>
          <dgm:chMax val="0"/>
          <dgm:chPref val="0"/>
          <dgm:bulletEnabled val="1"/>
        </dgm:presLayoutVars>
      </dgm:prSet>
      <dgm:spPr/>
    </dgm:pt>
    <dgm:pt modelId="{E7FA1CE8-B8FD-4577-AB33-6A89A3DBC47E}" type="pres">
      <dgm:prSet presAssocID="{38C023D7-8021-4A42-8B24-70C9B9A67860}" presName="parentText2" presStyleLbl="node1" presStyleIdx="1" presStyleCnt="3" custLinFactNeighborX="167">
        <dgm:presLayoutVars>
          <dgm:chMax/>
          <dgm:chPref val="3"/>
          <dgm:bulletEnabled val="1"/>
        </dgm:presLayoutVars>
      </dgm:prSet>
      <dgm:spPr/>
    </dgm:pt>
    <dgm:pt modelId="{0076B418-A9E6-4AF5-85A7-6381855AA829}" type="pres">
      <dgm:prSet presAssocID="{38C023D7-8021-4A42-8B24-70C9B9A67860}" presName="childText2" presStyleLbl="solidAlignAcc1" presStyleIdx="1" presStyleCnt="3">
        <dgm:presLayoutVars>
          <dgm:chMax val="0"/>
          <dgm:chPref val="0"/>
          <dgm:bulletEnabled val="1"/>
        </dgm:presLayoutVars>
      </dgm:prSet>
      <dgm:spPr/>
    </dgm:pt>
    <dgm:pt modelId="{FE61880B-1D49-458F-9BBD-EF064E6251FC}" type="pres">
      <dgm:prSet presAssocID="{57E95AA8-71C1-4459-9407-D44D480876B0}" presName="parentText3" presStyleLbl="node1" presStyleIdx="2" presStyleCnt="3">
        <dgm:presLayoutVars>
          <dgm:chMax/>
          <dgm:chPref val="3"/>
          <dgm:bulletEnabled val="1"/>
        </dgm:presLayoutVars>
      </dgm:prSet>
      <dgm:spPr/>
    </dgm:pt>
    <dgm:pt modelId="{696CBA82-79C9-4360-982F-E84AD92CBAA4}" type="pres">
      <dgm:prSet presAssocID="{57E95AA8-71C1-4459-9407-D44D480876B0}" presName="childText3" presStyleLbl="solidAlignAcc1" presStyleIdx="2" presStyleCnt="3">
        <dgm:presLayoutVars>
          <dgm:chMax val="0"/>
          <dgm:chPref val="0"/>
          <dgm:bulletEnabled val="1"/>
        </dgm:presLayoutVars>
      </dgm:prSet>
      <dgm:spPr/>
    </dgm:pt>
  </dgm:ptLst>
  <dgm:cxnLst>
    <dgm:cxn modelId="{92AB0500-7D05-478D-80BF-100AD3DDB097}" srcId="{57E95AA8-71C1-4459-9407-D44D480876B0}" destId="{61548ED1-8979-422C-9020-7EBAE80B53F3}" srcOrd="0" destOrd="0" parTransId="{FCFC84A0-4E88-43E4-829F-99E302FD2F70}" sibTransId="{D09EC06B-3DD6-4FE1-8CDB-09C7F8E8BE53}"/>
    <dgm:cxn modelId="{EE9EFC21-289A-4E62-BED5-2D844C93DB06}" srcId="{09CE6775-5AF1-4DF1-B0DD-E019C310C323}" destId="{E305EDAA-2645-4F69-B1D7-78FB3320E836}" srcOrd="0" destOrd="0" parTransId="{20750216-547A-4894-8DFA-BFAEDF3FB572}" sibTransId="{C1B3D975-42B3-40C8-A058-59B504C47115}"/>
    <dgm:cxn modelId="{03E1B12E-7608-40BD-8DAB-41F399DC694A}" type="presOf" srcId="{52356E07-609E-46B5-878D-C3A05B135ECC}" destId="{C39BBF7B-ECEE-4547-BE01-199A0DB66CDE}" srcOrd="0" destOrd="0" presId="urn:microsoft.com/office/officeart/2009/3/layout/IncreasingArrowsProcess"/>
    <dgm:cxn modelId="{664A0850-4484-49A4-990F-5587ED90ED9C}" type="presOf" srcId="{38C023D7-8021-4A42-8B24-70C9B9A67860}" destId="{E7FA1CE8-B8FD-4577-AB33-6A89A3DBC47E}" srcOrd="0" destOrd="0" presId="urn:microsoft.com/office/officeart/2009/3/layout/IncreasingArrowsProcess"/>
    <dgm:cxn modelId="{78072C6D-2F8A-4BB4-BCF9-63454B247544}" srcId="{E305EDAA-2645-4F69-B1D7-78FB3320E836}" destId="{52356E07-609E-46B5-878D-C3A05B135ECC}" srcOrd="0" destOrd="0" parTransId="{41FF662D-6AA3-471C-9520-6C849B576F20}" sibTransId="{4214CCB8-C172-4F0E-8A3B-6AB45BC8E709}"/>
    <dgm:cxn modelId="{E6AFFC86-12C9-437C-B564-5710C80193E7}" type="presOf" srcId="{61548ED1-8979-422C-9020-7EBAE80B53F3}" destId="{696CBA82-79C9-4360-982F-E84AD92CBAA4}" srcOrd="0" destOrd="0" presId="urn:microsoft.com/office/officeart/2009/3/layout/IncreasingArrowsProcess"/>
    <dgm:cxn modelId="{050ED38A-1B84-4352-90A0-D2027D3971E2}" type="presOf" srcId="{E305EDAA-2645-4F69-B1D7-78FB3320E836}" destId="{82BB474F-68D0-4F36-BD4F-A8BB235E8936}" srcOrd="0" destOrd="0" presId="urn:microsoft.com/office/officeart/2009/3/layout/IncreasingArrowsProcess"/>
    <dgm:cxn modelId="{64A1B298-B21E-4560-92B8-42F3BE265672}" type="presOf" srcId="{BBE9F49E-AA0D-478B-9EC6-D03874281738}" destId="{0076B418-A9E6-4AF5-85A7-6381855AA829}" srcOrd="0" destOrd="0" presId="urn:microsoft.com/office/officeart/2009/3/layout/IncreasingArrowsProcess"/>
    <dgm:cxn modelId="{6C83A7A7-91F4-4788-BED6-F8337227904B}" srcId="{09CE6775-5AF1-4DF1-B0DD-E019C310C323}" destId="{57E95AA8-71C1-4459-9407-D44D480876B0}" srcOrd="2" destOrd="0" parTransId="{B318ADC2-03C3-40CF-81AE-9FD84B0EEB8D}" sibTransId="{6291844E-FFF4-4C49-8275-21CC194121BD}"/>
    <dgm:cxn modelId="{8A2B53B6-532C-4E89-801D-E94A4FF184F2}" srcId="{09CE6775-5AF1-4DF1-B0DD-E019C310C323}" destId="{38C023D7-8021-4A42-8B24-70C9B9A67860}" srcOrd="1" destOrd="0" parTransId="{2CBF9509-404B-4ABD-9450-B15EEB6D8604}" sibTransId="{EE0DA41B-6E0A-4CF4-931E-D53EDDCCCBDF}"/>
    <dgm:cxn modelId="{C37490E0-3D04-4428-B58A-3FD8C8D698BB}" type="presOf" srcId="{57E95AA8-71C1-4459-9407-D44D480876B0}" destId="{FE61880B-1D49-458F-9BBD-EF064E6251FC}" srcOrd="0" destOrd="0" presId="urn:microsoft.com/office/officeart/2009/3/layout/IncreasingArrowsProcess"/>
    <dgm:cxn modelId="{3A5AD9E8-ABBA-49F6-8FEB-8A511A6BDF16}" type="presOf" srcId="{09CE6775-5AF1-4DF1-B0DD-E019C310C323}" destId="{0E5EA412-7D00-42D1-8B98-921C1AA0335B}" srcOrd="0" destOrd="0" presId="urn:microsoft.com/office/officeart/2009/3/layout/IncreasingArrowsProcess"/>
    <dgm:cxn modelId="{4F0409F7-3201-4DD2-82E5-DC44CD2C1B1E}" srcId="{38C023D7-8021-4A42-8B24-70C9B9A67860}" destId="{BBE9F49E-AA0D-478B-9EC6-D03874281738}" srcOrd="0" destOrd="0" parTransId="{42073714-6CCB-40C9-93AC-3807069B0861}" sibTransId="{7ACF5E02-97B3-4F83-B2DE-4127C8C9FA4F}"/>
    <dgm:cxn modelId="{9CABD210-0D60-43DF-BCA7-46D0908A30E4}" type="presParOf" srcId="{0E5EA412-7D00-42D1-8B98-921C1AA0335B}" destId="{82BB474F-68D0-4F36-BD4F-A8BB235E8936}" srcOrd="0" destOrd="0" presId="urn:microsoft.com/office/officeart/2009/3/layout/IncreasingArrowsProcess"/>
    <dgm:cxn modelId="{6DE5E861-6BC6-4CEA-A57E-C856F7F73A76}" type="presParOf" srcId="{0E5EA412-7D00-42D1-8B98-921C1AA0335B}" destId="{C39BBF7B-ECEE-4547-BE01-199A0DB66CDE}" srcOrd="1" destOrd="0" presId="urn:microsoft.com/office/officeart/2009/3/layout/IncreasingArrowsProcess"/>
    <dgm:cxn modelId="{A958B068-C322-49B0-B878-27E3D3DAFFD3}" type="presParOf" srcId="{0E5EA412-7D00-42D1-8B98-921C1AA0335B}" destId="{E7FA1CE8-B8FD-4577-AB33-6A89A3DBC47E}" srcOrd="2" destOrd="0" presId="urn:microsoft.com/office/officeart/2009/3/layout/IncreasingArrowsProcess"/>
    <dgm:cxn modelId="{A0DBC34E-33A7-4061-A9C1-C7CEFF32BA6F}" type="presParOf" srcId="{0E5EA412-7D00-42D1-8B98-921C1AA0335B}" destId="{0076B418-A9E6-4AF5-85A7-6381855AA829}" srcOrd="3" destOrd="0" presId="urn:microsoft.com/office/officeart/2009/3/layout/IncreasingArrowsProcess"/>
    <dgm:cxn modelId="{16869C89-E2D9-467B-9ED3-95DEE1A3F307}" type="presParOf" srcId="{0E5EA412-7D00-42D1-8B98-921C1AA0335B}" destId="{FE61880B-1D49-458F-9BBD-EF064E6251FC}" srcOrd="4" destOrd="0" presId="urn:microsoft.com/office/officeart/2009/3/layout/IncreasingArrowsProcess"/>
    <dgm:cxn modelId="{B2434BFA-76E9-44AF-A552-5F0B0ADAD504}" type="presParOf" srcId="{0E5EA412-7D00-42D1-8B98-921C1AA0335B}" destId="{696CBA82-79C9-4360-982F-E84AD92CBAA4}" srcOrd="5" destOrd="0" presId="urn:microsoft.com/office/officeart/2009/3/layout/IncreasingArrowsProcess"/>
  </dgm:cxnLst>
  <dgm:bg/>
  <dgm:whole/>
  <dgm:extLst>
    <a:ext uri="http://schemas.microsoft.com/office/drawing/2008/diagram">
      <dsp:dataModelExt xmlns:dsp="http://schemas.microsoft.com/office/drawing/2008/diagram" relId="rId31"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7E7175C1-9C2B-42B1-8FC0-84B08841E148}" type="doc">
      <dgm:prSet loTypeId="urn:microsoft.com/office/officeart/2009/3/layout/IncreasingArrowsProcess" loCatId="process" qsTypeId="urn:microsoft.com/office/officeart/2005/8/quickstyle/simple1#2" qsCatId="simple" csTypeId="urn:microsoft.com/office/officeart/2005/8/colors/accent1_2#2" csCatId="accent1" phldr="1"/>
      <dgm:spPr/>
      <dgm:t>
        <a:bodyPr/>
        <a:lstStyle/>
        <a:p>
          <a:endParaRPr lang="en-GB"/>
        </a:p>
      </dgm:t>
    </dgm:pt>
    <dgm:pt modelId="{9E9093C8-F6C2-4D39-95F4-9CA985350ECB}">
      <dgm:prSet phldrT="[Text]"/>
      <dgm:spPr/>
      <dgm:t>
        <a:bodyPr/>
        <a:lstStyle/>
        <a:p>
          <a:r>
            <a:rPr lang="en-GB"/>
            <a:t>EDD7004 Yourself as Researcher (Year 2)</a:t>
          </a:r>
        </a:p>
      </dgm:t>
    </dgm:pt>
    <dgm:pt modelId="{CE9EE517-B5B4-4089-B500-C6CE47F0C204}" type="parTrans" cxnId="{A7D6DB4C-4859-4073-AA31-3A7BB9BB25B0}">
      <dgm:prSet/>
      <dgm:spPr/>
      <dgm:t>
        <a:bodyPr/>
        <a:lstStyle/>
        <a:p>
          <a:endParaRPr lang="en-GB"/>
        </a:p>
      </dgm:t>
    </dgm:pt>
    <dgm:pt modelId="{0F1BAF85-EF0C-4231-92CB-A28D5C07A6E0}" type="sibTrans" cxnId="{A7D6DB4C-4859-4073-AA31-3A7BB9BB25B0}">
      <dgm:prSet/>
      <dgm:spPr/>
      <dgm:t>
        <a:bodyPr/>
        <a:lstStyle/>
        <a:p>
          <a:endParaRPr lang="en-GB"/>
        </a:p>
      </dgm:t>
    </dgm:pt>
    <dgm:pt modelId="{E472DDAE-3C8F-4AE9-8A6E-56D7EFFCC4C6}">
      <dgm:prSet phldrT="[Text]" custT="1"/>
      <dgm:spPr/>
      <dgm:t>
        <a:bodyPr/>
        <a:lstStyle/>
        <a:p>
          <a:r>
            <a:rPr lang="en-GB" sz="1100" u="sng"/>
            <a:t>Presentation, 20 mins</a:t>
          </a:r>
          <a:endParaRPr lang="en-GB" sz="1100"/>
        </a:p>
      </dgm:t>
    </dgm:pt>
    <dgm:pt modelId="{90DD1F99-1012-4E5F-85E3-7CD7B8AEFC2E}" type="parTrans" cxnId="{43DAF9C9-4092-4B51-8622-1139AF95BF3B}">
      <dgm:prSet/>
      <dgm:spPr/>
      <dgm:t>
        <a:bodyPr/>
        <a:lstStyle/>
        <a:p>
          <a:endParaRPr lang="en-GB"/>
        </a:p>
      </dgm:t>
    </dgm:pt>
    <dgm:pt modelId="{14C1DA38-33C9-4129-9986-A80974CBBA6A}" type="sibTrans" cxnId="{43DAF9C9-4092-4B51-8622-1139AF95BF3B}">
      <dgm:prSet/>
      <dgm:spPr/>
      <dgm:t>
        <a:bodyPr/>
        <a:lstStyle/>
        <a:p>
          <a:endParaRPr lang="en-GB"/>
        </a:p>
      </dgm:t>
    </dgm:pt>
    <dgm:pt modelId="{05C81A73-7D5A-43D8-A7C7-FD20DD6402B2}">
      <dgm:prSet phldrT="[Text]"/>
      <dgm:spPr/>
      <dgm:t>
        <a:bodyPr/>
        <a:lstStyle/>
        <a:p>
          <a:r>
            <a:rPr lang="en-GB"/>
            <a:t>EDD7005 Engaging with Research (Year 2)</a:t>
          </a:r>
        </a:p>
      </dgm:t>
    </dgm:pt>
    <dgm:pt modelId="{8FBC48EC-D24C-4E10-864E-6E1A0349CF27}" type="parTrans" cxnId="{A203A272-2EB5-4A00-8D28-7FA73E387644}">
      <dgm:prSet/>
      <dgm:spPr/>
      <dgm:t>
        <a:bodyPr/>
        <a:lstStyle/>
        <a:p>
          <a:endParaRPr lang="en-GB"/>
        </a:p>
      </dgm:t>
    </dgm:pt>
    <dgm:pt modelId="{0FA9AF6D-59FF-4113-ACF4-2C53B6703D34}" type="sibTrans" cxnId="{A203A272-2EB5-4A00-8D28-7FA73E387644}">
      <dgm:prSet/>
      <dgm:spPr/>
      <dgm:t>
        <a:bodyPr/>
        <a:lstStyle/>
        <a:p>
          <a:endParaRPr lang="en-GB"/>
        </a:p>
      </dgm:t>
    </dgm:pt>
    <dgm:pt modelId="{8191AC99-63ED-4CE9-A141-18FFD1FA1429}">
      <dgm:prSet phldrT="[Text]" custT="1"/>
      <dgm:spPr/>
      <dgm:t>
        <a:bodyPr/>
        <a:lstStyle/>
        <a:p>
          <a:r>
            <a:rPr lang="en-GB" sz="1100" u="sng"/>
            <a:t>Reflective essay, 4,000 words</a:t>
          </a:r>
          <a:endParaRPr lang="en-GB" sz="1100"/>
        </a:p>
      </dgm:t>
    </dgm:pt>
    <dgm:pt modelId="{66B3632F-2589-4E28-BD9E-83CF65B84370}" type="parTrans" cxnId="{5A42410C-46A1-4329-86AB-B139C22D63EB}">
      <dgm:prSet/>
      <dgm:spPr/>
      <dgm:t>
        <a:bodyPr/>
        <a:lstStyle/>
        <a:p>
          <a:endParaRPr lang="en-GB"/>
        </a:p>
      </dgm:t>
    </dgm:pt>
    <dgm:pt modelId="{47855513-C5A6-4A3A-AA3C-45E6E75DB505}" type="sibTrans" cxnId="{5A42410C-46A1-4329-86AB-B139C22D63EB}">
      <dgm:prSet/>
      <dgm:spPr/>
      <dgm:t>
        <a:bodyPr/>
        <a:lstStyle/>
        <a:p>
          <a:endParaRPr lang="en-GB"/>
        </a:p>
      </dgm:t>
    </dgm:pt>
    <dgm:pt modelId="{01ED2762-6209-4487-8738-8397C8564977}">
      <dgm:prSet phldrT="[Text]"/>
      <dgm:spPr/>
      <dgm:t>
        <a:bodyPr/>
        <a:lstStyle/>
        <a:p>
          <a:r>
            <a:rPr lang="en-GB"/>
            <a:t> Result of 2 lenses </a:t>
          </a:r>
        </a:p>
      </dgm:t>
    </dgm:pt>
    <dgm:pt modelId="{BF3520DA-9D3B-4D07-BABD-D1E59D49864E}" type="parTrans" cxnId="{9BA5CC21-1DE5-4B29-B689-10EB33539F54}">
      <dgm:prSet/>
      <dgm:spPr/>
      <dgm:t>
        <a:bodyPr/>
        <a:lstStyle/>
        <a:p>
          <a:endParaRPr lang="en-GB"/>
        </a:p>
      </dgm:t>
    </dgm:pt>
    <dgm:pt modelId="{B5918C18-F0E9-4254-BAF1-798142B0F3FA}" type="sibTrans" cxnId="{9BA5CC21-1DE5-4B29-B689-10EB33539F54}">
      <dgm:prSet/>
      <dgm:spPr/>
      <dgm:t>
        <a:bodyPr/>
        <a:lstStyle/>
        <a:p>
          <a:endParaRPr lang="en-GB"/>
        </a:p>
      </dgm:t>
    </dgm:pt>
    <dgm:pt modelId="{95A03F03-9DFE-482B-881D-68ADD79510CC}">
      <dgm:prSet phldrT="[Text]"/>
      <dgm:spPr/>
      <dgm:t>
        <a:bodyPr/>
        <a:lstStyle/>
        <a:p>
          <a:r>
            <a:rPr lang="en-GB"/>
            <a:t>You can use the same policy context for both assessment pieces.  The use of two lenses and dissemination styles mean that you can explore the issue in more depth.  Also, summative assessment feedback from the presentation can be used formatively for the development of the essay. </a:t>
          </a:r>
        </a:p>
      </dgm:t>
    </dgm:pt>
    <dgm:pt modelId="{D7B54201-B89A-4999-A75B-D0345CB044E2}" type="parTrans" cxnId="{BDDB3613-45B6-4EB1-B346-346F1F30225A}">
      <dgm:prSet/>
      <dgm:spPr/>
      <dgm:t>
        <a:bodyPr/>
        <a:lstStyle/>
        <a:p>
          <a:endParaRPr lang="en-GB"/>
        </a:p>
      </dgm:t>
    </dgm:pt>
    <dgm:pt modelId="{D4D16E3A-5119-45FC-A210-8BF5B3E75D60}" type="sibTrans" cxnId="{BDDB3613-45B6-4EB1-B346-346F1F30225A}">
      <dgm:prSet/>
      <dgm:spPr/>
      <dgm:t>
        <a:bodyPr/>
        <a:lstStyle/>
        <a:p>
          <a:endParaRPr lang="en-GB"/>
        </a:p>
      </dgm:t>
    </dgm:pt>
    <dgm:pt modelId="{479FDFA7-0BFD-4A72-A7DB-13CC0F2E10BF}">
      <dgm:prSet custT="1"/>
      <dgm:spPr/>
      <dgm:t>
        <a:bodyPr/>
        <a:lstStyle/>
        <a:p>
          <a:r>
            <a:rPr lang="en-GB" sz="1100"/>
            <a:t>Critically reflect on the policy context for practitioner research in your professional field.</a:t>
          </a:r>
        </a:p>
        <a:p>
          <a:r>
            <a:rPr lang="en-GB" sz="1100"/>
            <a:t>20% of module grade (Due in December of academic year)</a:t>
          </a:r>
        </a:p>
      </dgm:t>
    </dgm:pt>
    <dgm:pt modelId="{37F57A4A-D261-41ED-A100-C55AFC984C8B}" type="parTrans" cxnId="{F0CB6B54-E994-4797-A0AA-BF3FF852C9CA}">
      <dgm:prSet/>
      <dgm:spPr/>
      <dgm:t>
        <a:bodyPr/>
        <a:lstStyle/>
        <a:p>
          <a:endParaRPr lang="en-GB"/>
        </a:p>
      </dgm:t>
    </dgm:pt>
    <dgm:pt modelId="{066EDCF0-1D6D-42C8-A8CB-BBF2D5BA703E}" type="sibTrans" cxnId="{F0CB6B54-E994-4797-A0AA-BF3FF852C9CA}">
      <dgm:prSet/>
      <dgm:spPr/>
      <dgm:t>
        <a:bodyPr/>
        <a:lstStyle/>
        <a:p>
          <a:endParaRPr lang="en-GB"/>
        </a:p>
      </dgm:t>
    </dgm:pt>
    <dgm:pt modelId="{70F4FDEA-5BB7-48F2-901D-9210366799D6}">
      <dgm:prSet custT="1"/>
      <dgm:spPr/>
      <dgm:t>
        <a:bodyPr/>
        <a:lstStyle/>
        <a:p>
          <a:r>
            <a:rPr lang="en-GB" sz="1100"/>
            <a:t>1. Identify an issue, critical incident or policy question arising in your professional life.</a:t>
          </a:r>
        </a:p>
      </dgm:t>
    </dgm:pt>
    <dgm:pt modelId="{9910E5AD-C7A3-4988-B429-0684FAE51ECB}" type="parTrans" cxnId="{10DC8EFB-DB12-43CF-83D3-2C25BC1CBF87}">
      <dgm:prSet/>
      <dgm:spPr/>
      <dgm:t>
        <a:bodyPr/>
        <a:lstStyle/>
        <a:p>
          <a:endParaRPr lang="en-GB"/>
        </a:p>
      </dgm:t>
    </dgm:pt>
    <dgm:pt modelId="{19115B7E-6FF9-414C-933E-BD0648018D11}" type="sibTrans" cxnId="{10DC8EFB-DB12-43CF-83D3-2C25BC1CBF87}">
      <dgm:prSet/>
      <dgm:spPr/>
      <dgm:t>
        <a:bodyPr/>
        <a:lstStyle/>
        <a:p>
          <a:endParaRPr lang="en-GB"/>
        </a:p>
      </dgm:t>
    </dgm:pt>
    <dgm:pt modelId="{7BD7E9DA-2D0C-4CBA-A8B4-19FF0B638C56}">
      <dgm:prSet custT="1"/>
      <dgm:spPr/>
      <dgm:t>
        <a:bodyPr/>
        <a:lstStyle/>
        <a:p>
          <a:r>
            <a:rPr lang="en-GB" sz="1100"/>
            <a:t>2. Analyse it with reference to one or more socio-political paradigms of knowledge and value, making recommendations for appropriate professional response</a:t>
          </a:r>
        </a:p>
        <a:p>
          <a:r>
            <a:rPr lang="en-GB" sz="1100"/>
            <a:t>100% of module grade (Due later in same academic year)</a:t>
          </a:r>
        </a:p>
      </dgm:t>
    </dgm:pt>
    <dgm:pt modelId="{106E927A-3FC5-4D80-B7D2-47597726D96E}" type="parTrans" cxnId="{D49EEA65-C03B-4DEE-BEB3-8C01292AC51D}">
      <dgm:prSet/>
      <dgm:spPr/>
      <dgm:t>
        <a:bodyPr/>
        <a:lstStyle/>
        <a:p>
          <a:endParaRPr lang="en-GB"/>
        </a:p>
      </dgm:t>
    </dgm:pt>
    <dgm:pt modelId="{0AEA491F-24CC-43C3-89BC-602F74EE64EC}" type="sibTrans" cxnId="{D49EEA65-C03B-4DEE-BEB3-8C01292AC51D}">
      <dgm:prSet/>
      <dgm:spPr/>
      <dgm:t>
        <a:bodyPr/>
        <a:lstStyle/>
        <a:p>
          <a:endParaRPr lang="en-GB"/>
        </a:p>
      </dgm:t>
    </dgm:pt>
    <dgm:pt modelId="{1BBCA65D-C904-419C-A1A8-E10CAFD7F031}" type="pres">
      <dgm:prSet presAssocID="{7E7175C1-9C2B-42B1-8FC0-84B08841E148}" presName="Name0" presStyleCnt="0">
        <dgm:presLayoutVars>
          <dgm:chMax val="5"/>
          <dgm:chPref val="5"/>
          <dgm:dir/>
          <dgm:animLvl val="lvl"/>
        </dgm:presLayoutVars>
      </dgm:prSet>
      <dgm:spPr/>
    </dgm:pt>
    <dgm:pt modelId="{71A44B9B-38F9-4131-9D07-6458D2C41A0F}" type="pres">
      <dgm:prSet presAssocID="{9E9093C8-F6C2-4D39-95F4-9CA985350ECB}" presName="parentText1" presStyleLbl="node1" presStyleIdx="0" presStyleCnt="3">
        <dgm:presLayoutVars>
          <dgm:chMax/>
          <dgm:chPref val="3"/>
          <dgm:bulletEnabled val="1"/>
        </dgm:presLayoutVars>
      </dgm:prSet>
      <dgm:spPr/>
    </dgm:pt>
    <dgm:pt modelId="{74FC80BF-37AC-4464-938E-C915F563C126}" type="pres">
      <dgm:prSet presAssocID="{9E9093C8-F6C2-4D39-95F4-9CA985350ECB}" presName="childText1" presStyleLbl="solidAlignAcc1" presStyleIdx="0" presStyleCnt="3" custScaleY="116938">
        <dgm:presLayoutVars>
          <dgm:chMax val="0"/>
          <dgm:chPref val="0"/>
          <dgm:bulletEnabled val="1"/>
        </dgm:presLayoutVars>
      </dgm:prSet>
      <dgm:spPr/>
    </dgm:pt>
    <dgm:pt modelId="{296B5B23-A7E0-472F-8938-77D4213B1C21}" type="pres">
      <dgm:prSet presAssocID="{05C81A73-7D5A-43D8-A7C7-FD20DD6402B2}" presName="parentText2" presStyleLbl="node1" presStyleIdx="1" presStyleCnt="3">
        <dgm:presLayoutVars>
          <dgm:chMax/>
          <dgm:chPref val="3"/>
          <dgm:bulletEnabled val="1"/>
        </dgm:presLayoutVars>
      </dgm:prSet>
      <dgm:spPr/>
    </dgm:pt>
    <dgm:pt modelId="{E95575A9-69CB-4AFC-886A-C48F99AE0380}" type="pres">
      <dgm:prSet presAssocID="{05C81A73-7D5A-43D8-A7C7-FD20DD6402B2}" presName="childText2" presStyleLbl="solidAlignAcc1" presStyleIdx="1" presStyleCnt="3" custScaleY="161148" custLinFactNeighborX="-1243" custLinFactNeighborY="20247">
        <dgm:presLayoutVars>
          <dgm:chMax val="0"/>
          <dgm:chPref val="0"/>
          <dgm:bulletEnabled val="1"/>
        </dgm:presLayoutVars>
      </dgm:prSet>
      <dgm:spPr/>
    </dgm:pt>
    <dgm:pt modelId="{AF27FD3B-1E84-4913-A9B4-9C34DE3499C0}" type="pres">
      <dgm:prSet presAssocID="{01ED2762-6209-4487-8738-8397C8564977}" presName="parentText3" presStyleLbl="node1" presStyleIdx="2" presStyleCnt="3">
        <dgm:presLayoutVars>
          <dgm:chMax/>
          <dgm:chPref val="3"/>
          <dgm:bulletEnabled val="1"/>
        </dgm:presLayoutVars>
      </dgm:prSet>
      <dgm:spPr/>
    </dgm:pt>
    <dgm:pt modelId="{3FAA60C1-F42F-4041-BCC9-AEA8795541C9}" type="pres">
      <dgm:prSet presAssocID="{01ED2762-6209-4487-8738-8397C8564977}" presName="childText3" presStyleLbl="solidAlignAcc1" presStyleIdx="2" presStyleCnt="3" custScaleY="117977" custLinFactNeighborX="-946" custLinFactNeighborY="7379">
        <dgm:presLayoutVars>
          <dgm:chMax val="0"/>
          <dgm:chPref val="0"/>
          <dgm:bulletEnabled val="1"/>
        </dgm:presLayoutVars>
      </dgm:prSet>
      <dgm:spPr/>
    </dgm:pt>
  </dgm:ptLst>
  <dgm:cxnLst>
    <dgm:cxn modelId="{5A42410C-46A1-4329-86AB-B139C22D63EB}" srcId="{05C81A73-7D5A-43D8-A7C7-FD20DD6402B2}" destId="{8191AC99-63ED-4CE9-A141-18FFD1FA1429}" srcOrd="0" destOrd="0" parTransId="{66B3632F-2589-4E28-BD9E-83CF65B84370}" sibTransId="{47855513-C5A6-4A3A-AA3C-45E6E75DB505}"/>
    <dgm:cxn modelId="{BDDB3613-45B6-4EB1-B346-346F1F30225A}" srcId="{01ED2762-6209-4487-8738-8397C8564977}" destId="{95A03F03-9DFE-482B-881D-68ADD79510CC}" srcOrd="0" destOrd="0" parTransId="{D7B54201-B89A-4999-A75B-D0345CB044E2}" sibTransId="{D4D16E3A-5119-45FC-A210-8BF5B3E75D60}"/>
    <dgm:cxn modelId="{EEF7591C-9BC5-4025-8D28-2227F499C8CB}" type="presOf" srcId="{479FDFA7-0BFD-4A72-A7DB-13CC0F2E10BF}" destId="{74FC80BF-37AC-4464-938E-C915F563C126}" srcOrd="0" destOrd="1" presId="urn:microsoft.com/office/officeart/2009/3/layout/IncreasingArrowsProcess"/>
    <dgm:cxn modelId="{9BA5CC21-1DE5-4B29-B689-10EB33539F54}" srcId="{7E7175C1-9C2B-42B1-8FC0-84B08841E148}" destId="{01ED2762-6209-4487-8738-8397C8564977}" srcOrd="2" destOrd="0" parTransId="{BF3520DA-9D3B-4D07-BABD-D1E59D49864E}" sibTransId="{B5918C18-F0E9-4254-BAF1-798142B0F3FA}"/>
    <dgm:cxn modelId="{EFA6C345-71BD-4875-A425-3750BFC0F031}" type="presOf" srcId="{7E7175C1-9C2B-42B1-8FC0-84B08841E148}" destId="{1BBCA65D-C904-419C-A1A8-E10CAFD7F031}" srcOrd="0" destOrd="0" presId="urn:microsoft.com/office/officeart/2009/3/layout/IncreasingArrowsProcess"/>
    <dgm:cxn modelId="{A7D6DB4C-4859-4073-AA31-3A7BB9BB25B0}" srcId="{7E7175C1-9C2B-42B1-8FC0-84B08841E148}" destId="{9E9093C8-F6C2-4D39-95F4-9CA985350ECB}" srcOrd="0" destOrd="0" parTransId="{CE9EE517-B5B4-4089-B500-C6CE47F0C204}" sibTransId="{0F1BAF85-EF0C-4231-92CB-A28D5C07A6E0}"/>
    <dgm:cxn modelId="{F0CB6B54-E994-4797-A0AA-BF3FF852C9CA}" srcId="{9E9093C8-F6C2-4D39-95F4-9CA985350ECB}" destId="{479FDFA7-0BFD-4A72-A7DB-13CC0F2E10BF}" srcOrd="1" destOrd="0" parTransId="{37F57A4A-D261-41ED-A100-C55AFC984C8B}" sibTransId="{066EDCF0-1D6D-42C8-A8CB-BBF2D5BA703E}"/>
    <dgm:cxn modelId="{D49EEA65-C03B-4DEE-BEB3-8C01292AC51D}" srcId="{05C81A73-7D5A-43D8-A7C7-FD20DD6402B2}" destId="{7BD7E9DA-2D0C-4CBA-A8B4-19FF0B638C56}" srcOrd="2" destOrd="0" parTransId="{106E927A-3FC5-4D80-B7D2-47597726D96E}" sibTransId="{0AEA491F-24CC-43C3-89BC-602F74EE64EC}"/>
    <dgm:cxn modelId="{A203A272-2EB5-4A00-8D28-7FA73E387644}" srcId="{7E7175C1-9C2B-42B1-8FC0-84B08841E148}" destId="{05C81A73-7D5A-43D8-A7C7-FD20DD6402B2}" srcOrd="1" destOrd="0" parTransId="{8FBC48EC-D24C-4E10-864E-6E1A0349CF27}" sibTransId="{0FA9AF6D-59FF-4113-ACF4-2C53B6703D34}"/>
    <dgm:cxn modelId="{3B551B73-EB56-419F-A19C-0D5F1354EAC6}" type="presOf" srcId="{E472DDAE-3C8F-4AE9-8A6E-56D7EFFCC4C6}" destId="{74FC80BF-37AC-4464-938E-C915F563C126}" srcOrd="0" destOrd="0" presId="urn:microsoft.com/office/officeart/2009/3/layout/IncreasingArrowsProcess"/>
    <dgm:cxn modelId="{6F402189-793F-49B4-9718-E9971195CA0B}" type="presOf" srcId="{8191AC99-63ED-4CE9-A141-18FFD1FA1429}" destId="{E95575A9-69CB-4AFC-886A-C48F99AE0380}" srcOrd="0" destOrd="0" presId="urn:microsoft.com/office/officeart/2009/3/layout/IncreasingArrowsProcess"/>
    <dgm:cxn modelId="{CDEFBC98-6D26-4F36-8F3C-7C172D35E08D}" type="presOf" srcId="{05C81A73-7D5A-43D8-A7C7-FD20DD6402B2}" destId="{296B5B23-A7E0-472F-8938-77D4213B1C21}" srcOrd="0" destOrd="0" presId="urn:microsoft.com/office/officeart/2009/3/layout/IncreasingArrowsProcess"/>
    <dgm:cxn modelId="{2BBDC3B5-B650-489F-9E13-94EC0B95E573}" type="presOf" srcId="{9E9093C8-F6C2-4D39-95F4-9CA985350ECB}" destId="{71A44B9B-38F9-4131-9D07-6458D2C41A0F}" srcOrd="0" destOrd="0" presId="urn:microsoft.com/office/officeart/2009/3/layout/IncreasingArrowsProcess"/>
    <dgm:cxn modelId="{591FA8B8-19DC-44CD-97ED-B19DE621467E}" type="presOf" srcId="{7BD7E9DA-2D0C-4CBA-A8B4-19FF0B638C56}" destId="{E95575A9-69CB-4AFC-886A-C48F99AE0380}" srcOrd="0" destOrd="2" presId="urn:microsoft.com/office/officeart/2009/3/layout/IncreasingArrowsProcess"/>
    <dgm:cxn modelId="{43DAF9C9-4092-4B51-8622-1139AF95BF3B}" srcId="{9E9093C8-F6C2-4D39-95F4-9CA985350ECB}" destId="{E472DDAE-3C8F-4AE9-8A6E-56D7EFFCC4C6}" srcOrd="0" destOrd="0" parTransId="{90DD1F99-1012-4E5F-85E3-7CD7B8AEFC2E}" sibTransId="{14C1DA38-33C9-4129-9986-A80974CBBA6A}"/>
    <dgm:cxn modelId="{8AFD91E6-BF62-4874-BFB5-F9E36330CE36}" type="presOf" srcId="{70F4FDEA-5BB7-48F2-901D-9210366799D6}" destId="{E95575A9-69CB-4AFC-886A-C48F99AE0380}" srcOrd="0" destOrd="1" presId="urn:microsoft.com/office/officeart/2009/3/layout/IncreasingArrowsProcess"/>
    <dgm:cxn modelId="{9B123DE9-A493-4F83-BAA0-8C93715DE33B}" type="presOf" srcId="{01ED2762-6209-4487-8738-8397C8564977}" destId="{AF27FD3B-1E84-4913-A9B4-9C34DE3499C0}" srcOrd="0" destOrd="0" presId="urn:microsoft.com/office/officeart/2009/3/layout/IncreasingArrowsProcess"/>
    <dgm:cxn modelId="{10DC8EFB-DB12-43CF-83D3-2C25BC1CBF87}" srcId="{05C81A73-7D5A-43D8-A7C7-FD20DD6402B2}" destId="{70F4FDEA-5BB7-48F2-901D-9210366799D6}" srcOrd="1" destOrd="0" parTransId="{9910E5AD-C7A3-4988-B429-0684FAE51ECB}" sibTransId="{19115B7E-6FF9-414C-933E-BD0648018D11}"/>
    <dgm:cxn modelId="{943182FE-265D-4B0A-A4B8-314C6929125A}" type="presOf" srcId="{95A03F03-9DFE-482B-881D-68ADD79510CC}" destId="{3FAA60C1-F42F-4041-BCC9-AEA8795541C9}" srcOrd="0" destOrd="0" presId="urn:microsoft.com/office/officeart/2009/3/layout/IncreasingArrowsProcess"/>
    <dgm:cxn modelId="{2D9D0DF9-BEDA-498B-ABEC-7AF882C0696C}" type="presParOf" srcId="{1BBCA65D-C904-419C-A1A8-E10CAFD7F031}" destId="{71A44B9B-38F9-4131-9D07-6458D2C41A0F}" srcOrd="0" destOrd="0" presId="urn:microsoft.com/office/officeart/2009/3/layout/IncreasingArrowsProcess"/>
    <dgm:cxn modelId="{40EE6765-89BF-4B87-8312-5C82CBC69D89}" type="presParOf" srcId="{1BBCA65D-C904-419C-A1A8-E10CAFD7F031}" destId="{74FC80BF-37AC-4464-938E-C915F563C126}" srcOrd="1" destOrd="0" presId="urn:microsoft.com/office/officeart/2009/3/layout/IncreasingArrowsProcess"/>
    <dgm:cxn modelId="{B0EDC1FB-D096-4255-AB44-D59288A2BE38}" type="presParOf" srcId="{1BBCA65D-C904-419C-A1A8-E10CAFD7F031}" destId="{296B5B23-A7E0-472F-8938-77D4213B1C21}" srcOrd="2" destOrd="0" presId="urn:microsoft.com/office/officeart/2009/3/layout/IncreasingArrowsProcess"/>
    <dgm:cxn modelId="{73ACD275-32FC-43BD-8851-D84DD851FAD5}" type="presParOf" srcId="{1BBCA65D-C904-419C-A1A8-E10CAFD7F031}" destId="{E95575A9-69CB-4AFC-886A-C48F99AE0380}" srcOrd="3" destOrd="0" presId="urn:microsoft.com/office/officeart/2009/3/layout/IncreasingArrowsProcess"/>
    <dgm:cxn modelId="{79B7B371-F7BB-445D-87E0-806722356BC9}" type="presParOf" srcId="{1BBCA65D-C904-419C-A1A8-E10CAFD7F031}" destId="{AF27FD3B-1E84-4913-A9B4-9C34DE3499C0}" srcOrd="4" destOrd="0" presId="urn:microsoft.com/office/officeart/2009/3/layout/IncreasingArrowsProcess"/>
    <dgm:cxn modelId="{CEEF030E-2F7A-40BF-B824-18CCCA121AD6}" type="presParOf" srcId="{1BBCA65D-C904-419C-A1A8-E10CAFD7F031}" destId="{3FAA60C1-F42F-4041-BCC9-AEA8795541C9}" srcOrd="5" destOrd="0" presId="urn:microsoft.com/office/officeart/2009/3/layout/IncreasingArrowsProcess"/>
  </dgm:cxnLst>
  <dgm:bg/>
  <dgm:whole/>
  <dgm:extLst>
    <a:ext uri="http://schemas.microsoft.com/office/drawing/2008/diagram">
      <dsp:dataModelExt xmlns:dsp="http://schemas.microsoft.com/office/drawing/2008/diagram" relId="rId36"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BB474F-68D0-4F36-BD4F-A8BB235E8936}">
      <dsp:nvSpPr>
        <dsp:cNvPr id="0" name=""/>
        <dsp:cNvSpPr/>
      </dsp:nvSpPr>
      <dsp:spPr>
        <a:xfrm>
          <a:off x="15818" y="8410"/>
          <a:ext cx="5454762" cy="794421"/>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254000" bIns="126114" numCol="1" spcCol="1270" anchor="ctr" anchorCtr="0">
          <a:noAutofit/>
        </a:bodyPr>
        <a:lstStyle/>
        <a:p>
          <a:pPr marL="0" lvl="0" indent="0" algn="l" defTabSz="533400">
            <a:lnSpc>
              <a:spcPct val="90000"/>
            </a:lnSpc>
            <a:spcBef>
              <a:spcPct val="0"/>
            </a:spcBef>
            <a:spcAft>
              <a:spcPct val="35000"/>
            </a:spcAft>
            <a:buNone/>
          </a:pPr>
          <a:r>
            <a:rPr lang="en-GB" sz="1200" kern="1200"/>
            <a:t>EDD7003A Research Skills &amp; Methods (Year 1)</a:t>
          </a:r>
        </a:p>
      </dsp:txBody>
      <dsp:txXfrm>
        <a:off x="15818" y="207015"/>
        <a:ext cx="5256157" cy="397211"/>
      </dsp:txXfrm>
    </dsp:sp>
    <dsp:sp modelId="{C39BBF7B-ECEE-4547-BE01-199A0DB66CDE}">
      <dsp:nvSpPr>
        <dsp:cNvPr id="0" name=""/>
        <dsp:cNvSpPr/>
      </dsp:nvSpPr>
      <dsp:spPr>
        <a:xfrm>
          <a:off x="15818" y="621024"/>
          <a:ext cx="1680066" cy="1530347"/>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You will complete a design task for a pilot study related to your potential area of research </a:t>
          </a:r>
        </a:p>
        <a:p>
          <a:pPr marL="0" lvl="0" indent="0" algn="l" defTabSz="488950">
            <a:lnSpc>
              <a:spcPct val="90000"/>
            </a:lnSpc>
            <a:spcBef>
              <a:spcPct val="0"/>
            </a:spcBef>
            <a:spcAft>
              <a:spcPct val="35000"/>
            </a:spcAft>
            <a:buNone/>
          </a:pPr>
          <a:endParaRPr lang="en-GB" sz="1100" kern="1200"/>
        </a:p>
        <a:p>
          <a:pPr marL="0" lvl="0" indent="0" algn="l" defTabSz="488950">
            <a:lnSpc>
              <a:spcPct val="90000"/>
            </a:lnSpc>
            <a:spcBef>
              <a:spcPct val="0"/>
            </a:spcBef>
            <a:spcAft>
              <a:spcPct val="35000"/>
            </a:spcAft>
            <a:buNone/>
          </a:pPr>
          <a:r>
            <a:rPr lang="en-GB" sz="1100" kern="1200"/>
            <a:t>50% of module grade</a:t>
          </a:r>
        </a:p>
      </dsp:txBody>
      <dsp:txXfrm>
        <a:off x="15818" y="621024"/>
        <a:ext cx="1680066" cy="1530347"/>
      </dsp:txXfrm>
    </dsp:sp>
    <dsp:sp modelId="{E7FA1CE8-B8FD-4577-AB33-6A89A3DBC47E}">
      <dsp:nvSpPr>
        <dsp:cNvPr id="0" name=""/>
        <dsp:cNvSpPr/>
      </dsp:nvSpPr>
      <dsp:spPr>
        <a:xfrm>
          <a:off x="1702189" y="273217"/>
          <a:ext cx="3774695" cy="794421"/>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254000" bIns="126114" numCol="1" spcCol="1270" anchor="ctr" anchorCtr="0">
          <a:noAutofit/>
        </a:bodyPr>
        <a:lstStyle/>
        <a:p>
          <a:pPr marL="0" lvl="0" indent="0" algn="l" defTabSz="533400">
            <a:lnSpc>
              <a:spcPct val="90000"/>
            </a:lnSpc>
            <a:spcBef>
              <a:spcPct val="0"/>
            </a:spcBef>
            <a:spcAft>
              <a:spcPct val="35000"/>
            </a:spcAft>
            <a:buNone/>
          </a:pPr>
          <a:r>
            <a:rPr lang="en-GB" sz="1200" kern="1200"/>
            <a:t>EDD7004 Yourself as Researcher (Year 2)</a:t>
          </a:r>
        </a:p>
      </dsp:txBody>
      <dsp:txXfrm>
        <a:off x="1702189" y="471822"/>
        <a:ext cx="3576090" cy="397211"/>
      </dsp:txXfrm>
    </dsp:sp>
    <dsp:sp modelId="{0076B418-A9E6-4AF5-85A7-6381855AA829}">
      <dsp:nvSpPr>
        <dsp:cNvPr id="0" name=""/>
        <dsp:cNvSpPr/>
      </dsp:nvSpPr>
      <dsp:spPr>
        <a:xfrm>
          <a:off x="1695885" y="885831"/>
          <a:ext cx="1680066" cy="1530347"/>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You will use the pilot study designed in EDD7003A as a reflection piece for your portfolio.</a:t>
          </a:r>
        </a:p>
        <a:p>
          <a:pPr marL="0" lvl="0" indent="0" algn="l" defTabSz="488950">
            <a:lnSpc>
              <a:spcPct val="90000"/>
            </a:lnSpc>
            <a:spcBef>
              <a:spcPct val="0"/>
            </a:spcBef>
            <a:spcAft>
              <a:spcPct val="35000"/>
            </a:spcAft>
            <a:buNone/>
          </a:pPr>
          <a:endParaRPr lang="en-GB" sz="1100" kern="1200"/>
        </a:p>
        <a:p>
          <a:pPr marL="0" lvl="0" indent="0" algn="l" defTabSz="488950">
            <a:lnSpc>
              <a:spcPct val="90000"/>
            </a:lnSpc>
            <a:spcBef>
              <a:spcPct val="0"/>
            </a:spcBef>
            <a:spcAft>
              <a:spcPct val="35000"/>
            </a:spcAft>
            <a:buNone/>
          </a:pPr>
          <a:r>
            <a:rPr lang="en-GB" sz="1100" kern="1200"/>
            <a:t>80% of module grade</a:t>
          </a:r>
        </a:p>
      </dsp:txBody>
      <dsp:txXfrm>
        <a:off x="1695885" y="885831"/>
        <a:ext cx="1680066" cy="1530347"/>
      </dsp:txXfrm>
    </dsp:sp>
    <dsp:sp modelId="{FE61880B-1D49-458F-9BBD-EF064E6251FC}">
      <dsp:nvSpPr>
        <dsp:cNvPr id="0" name=""/>
        <dsp:cNvSpPr/>
      </dsp:nvSpPr>
      <dsp:spPr>
        <a:xfrm>
          <a:off x="3375952" y="538024"/>
          <a:ext cx="2094628" cy="794421"/>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254000" bIns="126114" numCol="1" spcCol="1270" anchor="ctr" anchorCtr="0">
          <a:noAutofit/>
        </a:bodyPr>
        <a:lstStyle/>
        <a:p>
          <a:pPr marL="0" lvl="0" indent="0" algn="l" defTabSz="444500">
            <a:lnSpc>
              <a:spcPct val="90000"/>
            </a:lnSpc>
            <a:spcBef>
              <a:spcPct val="0"/>
            </a:spcBef>
            <a:spcAft>
              <a:spcPct val="35000"/>
            </a:spcAft>
            <a:buNone/>
          </a:pPr>
          <a:r>
            <a:rPr lang="en-GB" sz="1000" kern="1200"/>
            <a:t>EDD7006 Research Proposal (Year 2) </a:t>
          </a:r>
        </a:p>
      </dsp:txBody>
      <dsp:txXfrm>
        <a:off x="3375952" y="736629"/>
        <a:ext cx="1896023" cy="397211"/>
      </dsp:txXfrm>
    </dsp:sp>
    <dsp:sp modelId="{696CBA82-79C9-4360-982F-E84AD92CBAA4}">
      <dsp:nvSpPr>
        <dsp:cNvPr id="0" name=""/>
        <dsp:cNvSpPr/>
      </dsp:nvSpPr>
      <dsp:spPr>
        <a:xfrm>
          <a:off x="3375952" y="1150638"/>
          <a:ext cx="1680066" cy="1507951"/>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You will use the pilot study designed in EDD7003A as a reflection piece for the development of your research proposal.</a:t>
          </a:r>
        </a:p>
        <a:p>
          <a:pPr marL="0" lvl="0" indent="0" algn="l" defTabSz="488950">
            <a:lnSpc>
              <a:spcPct val="90000"/>
            </a:lnSpc>
            <a:spcBef>
              <a:spcPct val="0"/>
            </a:spcBef>
            <a:spcAft>
              <a:spcPct val="35000"/>
            </a:spcAft>
            <a:buNone/>
          </a:pPr>
          <a:endParaRPr lang="en-GB" sz="1100" kern="1200"/>
        </a:p>
        <a:p>
          <a:pPr marL="0" lvl="0" indent="0" algn="l" defTabSz="488950">
            <a:lnSpc>
              <a:spcPct val="90000"/>
            </a:lnSpc>
            <a:spcBef>
              <a:spcPct val="0"/>
            </a:spcBef>
            <a:spcAft>
              <a:spcPct val="35000"/>
            </a:spcAft>
            <a:buNone/>
          </a:pPr>
          <a:r>
            <a:rPr lang="en-GB" sz="1100" kern="1200"/>
            <a:t>A significant portion of the 12,000 word proposal. </a:t>
          </a:r>
        </a:p>
      </dsp:txBody>
      <dsp:txXfrm>
        <a:off x="3375952" y="1150638"/>
        <a:ext cx="1680066" cy="1507951"/>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A44B9B-38F9-4131-9D07-6458D2C41A0F}">
      <dsp:nvSpPr>
        <dsp:cNvPr id="0" name=""/>
        <dsp:cNvSpPr/>
      </dsp:nvSpPr>
      <dsp:spPr>
        <a:xfrm>
          <a:off x="16153" y="341467"/>
          <a:ext cx="5570297" cy="811247"/>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254000" bIns="128786" numCol="1" spcCol="1270" anchor="ctr" anchorCtr="0">
          <a:noAutofit/>
        </a:bodyPr>
        <a:lstStyle/>
        <a:p>
          <a:pPr marL="0" lvl="0" indent="0" algn="l" defTabSz="666750">
            <a:lnSpc>
              <a:spcPct val="90000"/>
            </a:lnSpc>
            <a:spcBef>
              <a:spcPct val="0"/>
            </a:spcBef>
            <a:spcAft>
              <a:spcPct val="35000"/>
            </a:spcAft>
            <a:buNone/>
          </a:pPr>
          <a:r>
            <a:rPr lang="en-GB" sz="1500" kern="1200"/>
            <a:t>EDD7004 Yourself as Researcher (Year 2)</a:t>
          </a:r>
        </a:p>
      </dsp:txBody>
      <dsp:txXfrm>
        <a:off x="16153" y="544279"/>
        <a:ext cx="5367485" cy="405623"/>
      </dsp:txXfrm>
    </dsp:sp>
    <dsp:sp modelId="{74FC80BF-37AC-4464-938E-C915F563C126}">
      <dsp:nvSpPr>
        <dsp:cNvPr id="0" name=""/>
        <dsp:cNvSpPr/>
      </dsp:nvSpPr>
      <dsp:spPr>
        <a:xfrm>
          <a:off x="16153" y="834706"/>
          <a:ext cx="1715651" cy="1827461"/>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u="sng" kern="1200"/>
            <a:t>Presentation, 20 mins</a:t>
          </a:r>
          <a:endParaRPr lang="en-GB" sz="1100" kern="1200"/>
        </a:p>
        <a:p>
          <a:pPr marL="0" lvl="0" indent="0" algn="l" defTabSz="488950">
            <a:lnSpc>
              <a:spcPct val="90000"/>
            </a:lnSpc>
            <a:spcBef>
              <a:spcPct val="0"/>
            </a:spcBef>
            <a:spcAft>
              <a:spcPct val="35000"/>
            </a:spcAft>
            <a:buNone/>
          </a:pPr>
          <a:r>
            <a:rPr lang="en-GB" sz="1100" kern="1200"/>
            <a:t>Critically reflect on the policy context for practitioner research in your professional field.</a:t>
          </a:r>
        </a:p>
        <a:p>
          <a:pPr marL="0" lvl="0" indent="0" algn="l" defTabSz="488950">
            <a:lnSpc>
              <a:spcPct val="90000"/>
            </a:lnSpc>
            <a:spcBef>
              <a:spcPct val="0"/>
            </a:spcBef>
            <a:spcAft>
              <a:spcPct val="35000"/>
            </a:spcAft>
            <a:buNone/>
          </a:pPr>
          <a:r>
            <a:rPr lang="en-GB" sz="1100" kern="1200"/>
            <a:t>20% of module grade (Due in December of academic year)</a:t>
          </a:r>
        </a:p>
      </dsp:txBody>
      <dsp:txXfrm>
        <a:off x="16153" y="834706"/>
        <a:ext cx="1715651" cy="1827461"/>
      </dsp:txXfrm>
    </dsp:sp>
    <dsp:sp modelId="{296B5B23-A7E0-472F-8938-77D4213B1C21}">
      <dsp:nvSpPr>
        <dsp:cNvPr id="0" name=""/>
        <dsp:cNvSpPr/>
      </dsp:nvSpPr>
      <dsp:spPr>
        <a:xfrm>
          <a:off x="1731805" y="611883"/>
          <a:ext cx="3854645" cy="811247"/>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254000" bIns="128786" numCol="1" spcCol="1270" anchor="ctr" anchorCtr="0">
          <a:noAutofit/>
        </a:bodyPr>
        <a:lstStyle/>
        <a:p>
          <a:pPr marL="0" lvl="0" indent="0" algn="l" defTabSz="666750">
            <a:lnSpc>
              <a:spcPct val="90000"/>
            </a:lnSpc>
            <a:spcBef>
              <a:spcPct val="0"/>
            </a:spcBef>
            <a:spcAft>
              <a:spcPct val="35000"/>
            </a:spcAft>
            <a:buNone/>
          </a:pPr>
          <a:r>
            <a:rPr lang="en-GB" sz="1500" kern="1200"/>
            <a:t>EDD7005 Engaging with Research (Year 2)</a:t>
          </a:r>
        </a:p>
      </dsp:txBody>
      <dsp:txXfrm>
        <a:off x="1731805" y="814695"/>
        <a:ext cx="3651833" cy="405623"/>
      </dsp:txXfrm>
    </dsp:sp>
    <dsp:sp modelId="{E95575A9-69CB-4AFC-886A-C48F99AE0380}">
      <dsp:nvSpPr>
        <dsp:cNvPr id="0" name=""/>
        <dsp:cNvSpPr/>
      </dsp:nvSpPr>
      <dsp:spPr>
        <a:xfrm>
          <a:off x="1710479" y="1076085"/>
          <a:ext cx="1715651" cy="2518358"/>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u="sng" kern="1200"/>
            <a:t>Reflective essay, 4,000 words</a:t>
          </a:r>
          <a:endParaRPr lang="en-GB" sz="1100" kern="1200"/>
        </a:p>
        <a:p>
          <a:pPr marL="0" lvl="0" indent="0" algn="l" defTabSz="488950">
            <a:lnSpc>
              <a:spcPct val="90000"/>
            </a:lnSpc>
            <a:spcBef>
              <a:spcPct val="0"/>
            </a:spcBef>
            <a:spcAft>
              <a:spcPct val="35000"/>
            </a:spcAft>
            <a:buNone/>
          </a:pPr>
          <a:r>
            <a:rPr lang="en-GB" sz="1100" kern="1200"/>
            <a:t>1. Identify an issue, critical incident or policy question arising in your professional life.</a:t>
          </a:r>
        </a:p>
        <a:p>
          <a:pPr marL="0" lvl="0" indent="0" algn="l" defTabSz="488950">
            <a:lnSpc>
              <a:spcPct val="90000"/>
            </a:lnSpc>
            <a:spcBef>
              <a:spcPct val="0"/>
            </a:spcBef>
            <a:spcAft>
              <a:spcPct val="35000"/>
            </a:spcAft>
            <a:buNone/>
          </a:pPr>
          <a:r>
            <a:rPr lang="en-GB" sz="1100" kern="1200"/>
            <a:t>2. Analyse it with reference to one or more socio-political paradigms of knowledge and value, making recommendations for appropriate professional response</a:t>
          </a:r>
        </a:p>
        <a:p>
          <a:pPr marL="0" lvl="0" indent="0" algn="l" defTabSz="488950">
            <a:lnSpc>
              <a:spcPct val="90000"/>
            </a:lnSpc>
            <a:spcBef>
              <a:spcPct val="0"/>
            </a:spcBef>
            <a:spcAft>
              <a:spcPct val="35000"/>
            </a:spcAft>
            <a:buNone/>
          </a:pPr>
          <a:r>
            <a:rPr lang="en-GB" sz="1100" kern="1200"/>
            <a:t>100% of module grade (Due later in same academic year)</a:t>
          </a:r>
        </a:p>
      </dsp:txBody>
      <dsp:txXfrm>
        <a:off x="1710479" y="1076085"/>
        <a:ext cx="1715651" cy="2518358"/>
      </dsp:txXfrm>
    </dsp:sp>
    <dsp:sp modelId="{AF27FD3B-1E84-4913-A9B4-9C34DE3499C0}">
      <dsp:nvSpPr>
        <dsp:cNvPr id="0" name=""/>
        <dsp:cNvSpPr/>
      </dsp:nvSpPr>
      <dsp:spPr>
        <a:xfrm>
          <a:off x="3447456" y="882299"/>
          <a:ext cx="2138994" cy="811247"/>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254000" bIns="128786" numCol="1" spcCol="1270" anchor="ctr" anchorCtr="0">
          <a:noAutofit/>
        </a:bodyPr>
        <a:lstStyle/>
        <a:p>
          <a:pPr marL="0" lvl="0" indent="0" algn="l" defTabSz="666750">
            <a:lnSpc>
              <a:spcPct val="90000"/>
            </a:lnSpc>
            <a:spcBef>
              <a:spcPct val="0"/>
            </a:spcBef>
            <a:spcAft>
              <a:spcPct val="35000"/>
            </a:spcAft>
            <a:buNone/>
          </a:pPr>
          <a:r>
            <a:rPr lang="en-GB" sz="1500" kern="1200"/>
            <a:t> Result of 2 lenses </a:t>
          </a:r>
        </a:p>
      </dsp:txBody>
      <dsp:txXfrm>
        <a:off x="3447456" y="1085111"/>
        <a:ext cx="1936182" cy="405623"/>
      </dsp:txXfrm>
    </dsp:sp>
    <dsp:sp modelId="{3FAA60C1-F42F-4041-BCC9-AEA8795541C9}">
      <dsp:nvSpPr>
        <dsp:cNvPr id="0" name=""/>
        <dsp:cNvSpPr/>
      </dsp:nvSpPr>
      <dsp:spPr>
        <a:xfrm>
          <a:off x="3431226" y="1483103"/>
          <a:ext cx="1715651" cy="181671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You can use the same policy context for both assessment pieces.  The use of two lenses and dissemination styles mean that you can explore the issue in more depth.  Also, summative assessment feedback from the presentation can be used formatively for the development of the essay. </a:t>
          </a:r>
        </a:p>
      </dsp:txBody>
      <dsp:txXfrm>
        <a:off x="3431226" y="1483103"/>
        <a:ext cx="1715651" cy="1816716"/>
      </dsp:txXfrm>
    </dsp:sp>
  </dsp:spTree>
</dsp:drawing>
</file>

<file path=word/diagrams/layout1.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word/diagrams/layout2.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9AD780744A0A8428C397F4EA92A7366" ma:contentTypeVersion="18" ma:contentTypeDescription="Create a new document." ma:contentTypeScope="" ma:versionID="fa7f4e8a8ff347f3bec45b1aafc537ca">
  <xsd:schema xmlns:xsd="http://www.w3.org/2001/XMLSchema" xmlns:xs="http://www.w3.org/2001/XMLSchema" xmlns:p="http://schemas.microsoft.com/office/2006/metadata/properties" xmlns:ns3="d7ac0d76-4905-4c21-b121-fd38cc76ec04" xmlns:ns4="3ce4f3f8-f654-4966-ad0c-0231422817af" targetNamespace="http://schemas.microsoft.com/office/2006/metadata/properties" ma:root="true" ma:fieldsID="867d8f77d91e49b22074cb9306550cfb" ns3:_="" ns4:_="">
    <xsd:import namespace="d7ac0d76-4905-4c21-b121-fd38cc76ec04"/>
    <xsd:import namespace="3ce4f3f8-f654-4966-ad0c-0231422817af"/>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4:SharedWithUsers" minOccurs="0"/>
                <xsd:element ref="ns4:SharedWithDetails" minOccurs="0"/>
                <xsd:element ref="ns4:SharingHintHash" minOccurs="0"/>
                <xsd:element ref="ns3:MediaServiceGenerationTime" minOccurs="0"/>
                <xsd:element ref="ns3:MediaServiceEventHashCode" minOccurs="0"/>
                <xsd:element ref="ns3:MediaServiceAutoKeyPoints" minOccurs="0"/>
                <xsd:element ref="ns3:MediaServiceKeyPoints" minOccurs="0"/>
                <xsd:element ref="ns3:MediaLengthInSeconds" minOccurs="0"/>
                <xsd:element ref="ns3:_activity" minOccurs="0"/>
                <xsd:element ref="ns3:MediaServiceObjectDetectorVersions" minOccurs="0"/>
                <xsd:element ref="ns3:MediaServiceSearchPropertie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7ac0d76-4905-4c21-b121-fd38cc76ec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description="" ma:hidden="true" ma:indexed="true" ma:internalName="MediaServiceDateTaken" ma:readOnly="true">
      <xsd:simpleType>
        <xsd:restriction base="dms:Text"/>
      </xsd:simpleType>
    </xsd:element>
    <xsd:element name="MediaServiceAutoTags" ma:index="11" nillable="true" ma:displayName="MediaServiceAutoTags" ma:internalName="MediaServiceAutoTags" ma:readOnly="true">
      <xsd:simpleType>
        <xsd:restriction base="dms:Text"/>
      </xsd:simpleType>
    </xsd:element>
    <xsd:element name="MediaServiceOCR" ma:index="12" nillable="true" ma:displayName="MediaServiceOCR" ma:internalName="MediaServiceOCR" ma:readOnly="true">
      <xsd:simpleType>
        <xsd:restriction base="dms:Note">
          <xsd:maxLength value="255"/>
        </xsd:restriction>
      </xsd:simpleType>
    </xsd:element>
    <xsd:element name="MediaServiceLocation" ma:index="13" nillable="true" ma:displayName="MediaServiceLocation" ma:description="" ma:indexed="true"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MediaLengthInSeconds" ma:hidden="true" ma:internalName="MediaLengthInSeconds" ma:readOnly="true">
      <xsd:simpleType>
        <xsd:restriction base="dms:Unknown"/>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ce4f3f8-f654-4966-ad0c-0231422817af"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_activity xmlns="d7ac0d76-4905-4c21-b121-fd38cc76ec04" xsi:nil="true"/>
  </documentManagement>
</p:properties>
</file>

<file path=customXml/itemProps1.xml><?xml version="1.0" encoding="utf-8"?>
<ds:datastoreItem xmlns:ds="http://schemas.openxmlformats.org/officeDocument/2006/customXml" ds:itemID="{CCB9C35A-50AF-4480-827B-064C73B0E480}">
  <ds:schemaRefs>
    <ds:schemaRef ds:uri="http://schemas.openxmlformats.org/officeDocument/2006/bibliography"/>
  </ds:schemaRefs>
</ds:datastoreItem>
</file>

<file path=customXml/itemProps2.xml><?xml version="1.0" encoding="utf-8"?>
<ds:datastoreItem xmlns:ds="http://schemas.openxmlformats.org/officeDocument/2006/customXml" ds:itemID="{28E20854-C87D-47E2-817D-047C3BC7BF3F}">
  <ds:schemaRefs>
    <ds:schemaRef ds:uri="http://schemas.microsoft.com/sharepoint/v3/contenttype/forms"/>
  </ds:schemaRefs>
</ds:datastoreItem>
</file>

<file path=customXml/itemProps3.xml><?xml version="1.0" encoding="utf-8"?>
<ds:datastoreItem xmlns:ds="http://schemas.openxmlformats.org/officeDocument/2006/customXml" ds:itemID="{26A96DD1-7D86-44DD-9455-F4995A36BBC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7ac0d76-4905-4c21-b121-fd38cc76ec04"/>
    <ds:schemaRef ds:uri="3ce4f3f8-f654-4966-ad0c-0231422817a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009354E9-9D4C-4D6E-9A4C-A6732F371735}">
  <ds:schemaRefs>
    <ds:schemaRef ds:uri="http://schemas.microsoft.com/office/2006/metadata/properties"/>
    <ds:schemaRef ds:uri="http://schemas.microsoft.com/office/infopath/2007/PartnerControls"/>
    <ds:schemaRef ds:uri="d7ac0d76-4905-4c21-b121-fd38cc76ec04"/>
  </ds:schemaRefs>
</ds:datastoreItem>
</file>

<file path=docProps/app.xml><?xml version="1.0" encoding="utf-8"?>
<Properties xmlns="http://schemas.openxmlformats.org/officeDocument/2006/extended-properties" xmlns:vt="http://schemas.openxmlformats.org/officeDocument/2006/docPropsVTypes">
  <Template>Normal.dotm</Template>
  <TotalTime>211</TotalTime>
  <Pages>33</Pages>
  <Words>13148</Words>
  <Characters>74945</Characters>
  <Application>Microsoft Office Word</Application>
  <DocSecurity>0</DocSecurity>
  <Lines>624</Lines>
  <Paragraphs>175</Paragraphs>
  <ScaleCrop>false</ScaleCrop>
  <HeadingPairs>
    <vt:vector size="4" baseType="variant">
      <vt:variant>
        <vt:lpstr>Title</vt:lpstr>
      </vt:variant>
      <vt:variant>
        <vt:i4>1</vt:i4>
      </vt:variant>
      <vt:variant>
        <vt:lpstr>Headings</vt:lpstr>
      </vt:variant>
      <vt:variant>
        <vt:i4>43</vt:i4>
      </vt:variant>
    </vt:vector>
  </HeadingPairs>
  <TitlesOfParts>
    <vt:vector size="44" baseType="lpstr">
      <vt:lpstr/>
      <vt:lpstr>Welcome </vt:lpstr>
      <vt:lpstr/>
      <vt:lpstr>EdD Course Team and Module Leaders </vt:lpstr>
      <vt:lpstr>Other useful contacts</vt:lpstr>
      <vt:lpstr>Calendar and key dates</vt:lpstr>
      <vt:lpstr/>
      <vt:lpstr>Programme aims </vt:lpstr>
      <vt:lpstr>Learning outcomes </vt:lpstr>
      <vt:lpstr>    Subject Specific Skills in Stage 1</vt:lpstr>
      <vt:lpstr>    Key generic skills </vt:lpstr>
      <vt:lpstr>        </vt:lpstr>
      <vt:lpstr>        Professional Skills</vt:lpstr>
      <vt:lpstr>        </vt:lpstr>
      <vt:lpstr>        Academic Skills </vt:lpstr>
      <vt:lpstr>Programme overview</vt:lpstr>
      <vt:lpstr>Module summaries</vt:lpstr>
      <vt:lpstr/>
      <vt:lpstr>Teaching and learning</vt:lpstr>
      <vt:lpstr>Blended learning and on-line tasks</vt:lpstr>
      <vt:lpstr>Assessment Schedule – Stage 1, Years 1 and 2 </vt:lpstr>
      <vt:lpstr>    Chronological submission points for Year 1 Cohort 2025/26</vt:lpstr>
      <vt:lpstr>    Chronological submission points for Year 2 Cohort 2025-2026</vt:lpstr>
      <vt:lpstr>    Examinations Board</vt:lpstr>
      <vt:lpstr>Assessment overview – Year 1</vt:lpstr>
      <vt:lpstr>Assessment overview – Year 2</vt:lpstr>
      <vt:lpstr>AI policy</vt:lpstr>
      <vt:lpstr>Assessment strategy</vt:lpstr>
      <vt:lpstr>Personal Academic Tutoring (PAT)</vt:lpstr>
      <vt:lpstr/>
      <vt:lpstr>Extensions, extenuating circumstances and leave of absence </vt:lpstr>
      <vt:lpstr>EdD Confirmation of Doctoral Registration Interview (CDRI)  </vt:lpstr>
      <vt:lpstr>Staff Student Consultative Committee</vt:lpstr>
      <vt:lpstr>Weekend sessions</vt:lpstr>
      <vt:lpstr/>
      <vt:lpstr>Marking criteria </vt:lpstr>
      <vt:lpstr>University Assessment Criteria – Coursework Essays - FHEQ Level 7</vt:lpstr>
      <vt:lpstr>    Relevant Assessment: EDD7001, EDD7005</vt:lpstr>
      <vt:lpstr>University Assessment Criteria – Reports - FHEQ Level 7	</vt:lpstr>
      <vt:lpstr>    Relevant Assessment: EDD7002, EDD7003A, EDD7003B, EDD7004 written tasks</vt:lpstr>
      <vt:lpstr>University Assessment Criteria – Presentations - FHEQ Level 7</vt:lpstr>
      <vt:lpstr>    Relevant Assessment: EDD7002 and EDD7004 presentations </vt:lpstr>
      <vt:lpstr>University Assessment Criteria – Reflective Work - FHEQ Level 7</vt:lpstr>
      <vt:lpstr>    Relevant Assessment: EDD7006 </vt:lpstr>
    </vt:vector>
  </TitlesOfParts>
  <Company/>
  <LinksUpToDate>false</LinksUpToDate>
  <CharactersWithSpaces>87918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SMU EdD Handbook 2026</dc:title>
  <dc:subject>SMU EdD Handbook 2026-27</dc:subject>
  <dc:creator>Mark Price</dc:creator>
  <cp:keywords>
  </cp:keywords>
  <dc:description>
  </dc:description>
  <cp:lastModifiedBy>Kim Wright</cp:lastModifiedBy>
  <cp:revision>51</cp:revision>
  <cp:lastPrinted>2024-09-26T09:07:00Z</cp:lastPrinted>
  <dcterms:created xsi:type="dcterms:W3CDTF">2026-09-15T09:26:00Z</dcterms:created>
  <dcterms:modified xsi:type="dcterms:W3CDTF">2026-10-28T16:59:15Z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0x010100C9AD780744A0A8428C397F4EA92A7366</vt:lpwstr>
  </property>
</Properties>
</file>